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sldIdLst>
    <p:sldId id="266" r:id="rId5"/>
    <p:sldId id="268" r:id="rId6"/>
    <p:sldId id="258" r:id="rId7"/>
    <p:sldId id="260" r:id="rId8"/>
    <p:sldId id="264" r:id="rId9"/>
    <p:sldId id="263" r:id="rId10"/>
    <p:sldId id="265" r:id="rId11"/>
    <p:sldId id="277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6469E-FBB7-445C-AB6A-2A82ED2BFA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3FF7BE-A583-4972-BCC8-EF289FC76C5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Flagellates are protozoa.</a:t>
          </a:r>
          <a:endParaRPr lang="en-US" dirty="0"/>
        </a:p>
      </dgm:t>
    </dgm:pt>
    <dgm:pt modelId="{E493C640-F94C-4021-AEC7-36F7C3DACD16}" type="parTrans" cxnId="{D97E0759-E132-4D66-8904-26B3841D65E5}">
      <dgm:prSet/>
      <dgm:spPr/>
      <dgm:t>
        <a:bodyPr/>
        <a:lstStyle/>
        <a:p>
          <a:endParaRPr lang="en-US"/>
        </a:p>
      </dgm:t>
    </dgm:pt>
    <dgm:pt modelId="{00BC836B-747C-4F9F-8E10-C90000E297D9}" type="sibTrans" cxnId="{D97E0759-E132-4D66-8904-26B3841D65E5}">
      <dgm:prSet/>
      <dgm:spPr/>
      <dgm:t>
        <a:bodyPr/>
        <a:lstStyle/>
        <a:p>
          <a:endParaRPr lang="en-US"/>
        </a:p>
      </dgm:t>
    </dgm:pt>
    <dgm:pt modelId="{FC32170C-8990-4499-8F14-6DADAF9C36E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They posses cytoplasmic extensions known as flagella.</a:t>
          </a:r>
          <a:endParaRPr lang="en-US" dirty="0"/>
        </a:p>
      </dgm:t>
    </dgm:pt>
    <dgm:pt modelId="{B685AC14-9258-4750-8EC3-8522F259F3C7}" type="parTrans" cxnId="{D9FA8789-DAC7-4453-99B8-D9EABC578156}">
      <dgm:prSet/>
      <dgm:spPr/>
      <dgm:t>
        <a:bodyPr/>
        <a:lstStyle/>
        <a:p>
          <a:endParaRPr lang="en-US"/>
        </a:p>
      </dgm:t>
    </dgm:pt>
    <dgm:pt modelId="{9B00022C-E9B0-4DCA-A152-F358A6893B5A}" type="sibTrans" cxnId="{D9FA8789-DAC7-4453-99B8-D9EABC578156}">
      <dgm:prSet/>
      <dgm:spPr/>
      <dgm:t>
        <a:bodyPr/>
        <a:lstStyle/>
        <a:p>
          <a:endParaRPr lang="en-US"/>
        </a:p>
      </dgm:t>
    </dgm:pt>
    <dgm:pt modelId="{33E7CAF5-672B-473E-BB34-E63FED5A8D7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Flagella arise from blephroplasts.</a:t>
          </a:r>
          <a:endParaRPr lang="en-US" dirty="0"/>
        </a:p>
      </dgm:t>
    </dgm:pt>
    <dgm:pt modelId="{46AB69A1-4F06-46E4-B2EE-28F09FA0DB0F}" type="parTrans" cxnId="{4D536E46-00C5-4539-9C66-E189AED904A1}">
      <dgm:prSet/>
      <dgm:spPr/>
      <dgm:t>
        <a:bodyPr/>
        <a:lstStyle/>
        <a:p>
          <a:endParaRPr lang="en-US"/>
        </a:p>
      </dgm:t>
    </dgm:pt>
    <dgm:pt modelId="{3C93D318-8803-4F46-8B7B-E5D591D74C05}" type="sibTrans" cxnId="{4D536E46-00C5-4539-9C66-E189AED904A1}">
      <dgm:prSet/>
      <dgm:spPr/>
      <dgm:t>
        <a:bodyPr/>
        <a:lstStyle/>
        <a:p>
          <a:endParaRPr lang="en-US"/>
        </a:p>
      </dgm:t>
    </dgm:pt>
    <dgm:pt modelId="{5C1B7A57-46A2-4E91-BE00-350A65E9F581}" type="pres">
      <dgm:prSet presAssocID="{0086469E-FBB7-445C-AB6A-2A82ED2BFA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D074B-4828-4779-9AEE-F20DE97E20AA}" type="pres">
      <dgm:prSet presAssocID="{CE3FF7BE-A583-4972-BCC8-EF289FC76C57}" presName="linNode" presStyleCnt="0"/>
      <dgm:spPr/>
    </dgm:pt>
    <dgm:pt modelId="{432326E7-80E0-49AB-815A-7AA87ECFCBFD}" type="pres">
      <dgm:prSet presAssocID="{CE3FF7BE-A583-4972-BCC8-EF289FC76C57}" presName="parentText" presStyleLbl="node1" presStyleIdx="0" presStyleCnt="3" custScaleY="113181" custLinFactNeighborX="-38656" custLinFactNeighborY="-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4CBDE-8739-45A8-9363-A72671D7B4A5}" type="pres">
      <dgm:prSet presAssocID="{00BC836B-747C-4F9F-8E10-C90000E297D9}" presName="sp" presStyleCnt="0"/>
      <dgm:spPr/>
    </dgm:pt>
    <dgm:pt modelId="{603574AB-1FE2-4B05-9F60-F10AB85638D7}" type="pres">
      <dgm:prSet presAssocID="{FC32170C-8990-4499-8F14-6DADAF9C36E1}" presName="linNode" presStyleCnt="0"/>
      <dgm:spPr/>
    </dgm:pt>
    <dgm:pt modelId="{CFD36EAF-ACD8-479B-8516-BDECE96EA9F1}" type="pres">
      <dgm:prSet presAssocID="{FC32170C-8990-4499-8F14-6DADAF9C36E1}" presName="parentText" presStyleLbl="node1" presStyleIdx="1" presStyleCnt="3" custScaleX="1234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C8824-C94F-4109-9C74-0F8CAEF66F9B}" type="pres">
      <dgm:prSet presAssocID="{9B00022C-E9B0-4DCA-A152-F358A6893B5A}" presName="sp" presStyleCnt="0"/>
      <dgm:spPr/>
    </dgm:pt>
    <dgm:pt modelId="{46BDEEE1-2075-4E5F-8C4E-C6AE72E82E8D}" type="pres">
      <dgm:prSet presAssocID="{33E7CAF5-672B-473E-BB34-E63FED5A8D73}" presName="linNode" presStyleCnt="0"/>
      <dgm:spPr/>
    </dgm:pt>
    <dgm:pt modelId="{98EB076F-4B57-4496-88C9-9C5530FD20C7}" type="pres">
      <dgm:prSet presAssocID="{33E7CAF5-672B-473E-BB34-E63FED5A8D73}" presName="parentText" presStyleLbl="node1" presStyleIdx="2" presStyleCnt="3" custScaleY="87902" custLinFactNeighborX="54012" custLinFactNeighborY="1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E0759-E132-4D66-8904-26B3841D65E5}" srcId="{0086469E-FBB7-445C-AB6A-2A82ED2BFA0C}" destId="{CE3FF7BE-A583-4972-BCC8-EF289FC76C57}" srcOrd="0" destOrd="0" parTransId="{E493C640-F94C-4021-AEC7-36F7C3DACD16}" sibTransId="{00BC836B-747C-4F9F-8E10-C90000E297D9}"/>
    <dgm:cxn modelId="{0629D060-8ACD-4484-B8F3-A2BD7F102A66}" type="presOf" srcId="{FC32170C-8990-4499-8F14-6DADAF9C36E1}" destId="{CFD36EAF-ACD8-479B-8516-BDECE96EA9F1}" srcOrd="0" destOrd="0" presId="urn:microsoft.com/office/officeart/2005/8/layout/vList5"/>
    <dgm:cxn modelId="{69122CEA-093F-422F-B5DC-E99C202760B9}" type="presOf" srcId="{CE3FF7BE-A583-4972-BCC8-EF289FC76C57}" destId="{432326E7-80E0-49AB-815A-7AA87ECFCBFD}" srcOrd="0" destOrd="0" presId="urn:microsoft.com/office/officeart/2005/8/layout/vList5"/>
    <dgm:cxn modelId="{C7F4A4C6-E983-4267-B86A-EBBFB6A16B25}" type="presOf" srcId="{0086469E-FBB7-445C-AB6A-2A82ED2BFA0C}" destId="{5C1B7A57-46A2-4E91-BE00-350A65E9F581}" srcOrd="0" destOrd="0" presId="urn:microsoft.com/office/officeart/2005/8/layout/vList5"/>
    <dgm:cxn modelId="{D9FA8789-DAC7-4453-99B8-D9EABC578156}" srcId="{0086469E-FBB7-445C-AB6A-2A82ED2BFA0C}" destId="{FC32170C-8990-4499-8F14-6DADAF9C36E1}" srcOrd="1" destOrd="0" parTransId="{B685AC14-9258-4750-8EC3-8522F259F3C7}" sibTransId="{9B00022C-E9B0-4DCA-A152-F358A6893B5A}"/>
    <dgm:cxn modelId="{DB782EED-0440-4A3F-A0BA-BF47FCE676E5}" type="presOf" srcId="{33E7CAF5-672B-473E-BB34-E63FED5A8D73}" destId="{98EB076F-4B57-4496-88C9-9C5530FD20C7}" srcOrd="0" destOrd="0" presId="urn:microsoft.com/office/officeart/2005/8/layout/vList5"/>
    <dgm:cxn modelId="{4D536E46-00C5-4539-9C66-E189AED904A1}" srcId="{0086469E-FBB7-445C-AB6A-2A82ED2BFA0C}" destId="{33E7CAF5-672B-473E-BB34-E63FED5A8D73}" srcOrd="2" destOrd="0" parTransId="{46AB69A1-4F06-46E4-B2EE-28F09FA0DB0F}" sibTransId="{3C93D318-8803-4F46-8B7B-E5D591D74C05}"/>
    <dgm:cxn modelId="{49C00E13-FA0D-4419-A7EC-A0700E418A25}" type="presParOf" srcId="{5C1B7A57-46A2-4E91-BE00-350A65E9F581}" destId="{6BDD074B-4828-4779-9AEE-F20DE97E20AA}" srcOrd="0" destOrd="0" presId="urn:microsoft.com/office/officeart/2005/8/layout/vList5"/>
    <dgm:cxn modelId="{BEE3DC4E-D745-4FA8-8862-F7160C83473C}" type="presParOf" srcId="{6BDD074B-4828-4779-9AEE-F20DE97E20AA}" destId="{432326E7-80E0-49AB-815A-7AA87ECFCBFD}" srcOrd="0" destOrd="0" presId="urn:microsoft.com/office/officeart/2005/8/layout/vList5"/>
    <dgm:cxn modelId="{8A457E68-C04E-4D1A-8977-1D95775F2A43}" type="presParOf" srcId="{5C1B7A57-46A2-4E91-BE00-350A65E9F581}" destId="{4394CBDE-8739-45A8-9363-A72671D7B4A5}" srcOrd="1" destOrd="0" presId="urn:microsoft.com/office/officeart/2005/8/layout/vList5"/>
    <dgm:cxn modelId="{0BA920B0-DA43-418C-9605-15BF8189D510}" type="presParOf" srcId="{5C1B7A57-46A2-4E91-BE00-350A65E9F581}" destId="{603574AB-1FE2-4B05-9F60-F10AB85638D7}" srcOrd="2" destOrd="0" presId="urn:microsoft.com/office/officeart/2005/8/layout/vList5"/>
    <dgm:cxn modelId="{B8CCAA76-18AE-4D30-AC6C-E788302DF7B7}" type="presParOf" srcId="{603574AB-1FE2-4B05-9F60-F10AB85638D7}" destId="{CFD36EAF-ACD8-479B-8516-BDECE96EA9F1}" srcOrd="0" destOrd="0" presId="urn:microsoft.com/office/officeart/2005/8/layout/vList5"/>
    <dgm:cxn modelId="{0DEC1F23-499C-428C-8626-713FC253D033}" type="presParOf" srcId="{5C1B7A57-46A2-4E91-BE00-350A65E9F581}" destId="{615C8824-C94F-4109-9C74-0F8CAEF66F9B}" srcOrd="3" destOrd="0" presId="urn:microsoft.com/office/officeart/2005/8/layout/vList5"/>
    <dgm:cxn modelId="{B1BE7C91-4363-43EC-92D4-C1C80304A1C4}" type="presParOf" srcId="{5C1B7A57-46A2-4E91-BE00-350A65E9F581}" destId="{46BDEEE1-2075-4E5F-8C4E-C6AE72E82E8D}" srcOrd="4" destOrd="0" presId="urn:microsoft.com/office/officeart/2005/8/layout/vList5"/>
    <dgm:cxn modelId="{D030774D-01A7-4B91-9EE0-0424D03BC884}" type="presParOf" srcId="{46BDEEE1-2075-4E5F-8C4E-C6AE72E82E8D}" destId="{98EB076F-4B57-4496-88C9-9C5530FD20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326E7-80E0-49AB-815A-7AA87ECFCBFD}">
      <dsp:nvSpPr>
        <dsp:cNvPr id="0" name=""/>
        <dsp:cNvSpPr/>
      </dsp:nvSpPr>
      <dsp:spPr>
        <a:xfrm>
          <a:off x="1142988" y="0"/>
          <a:ext cx="2956872" cy="2022773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Flagellates are protozoa.</a:t>
          </a:r>
          <a:endParaRPr lang="en-US" sz="2800" kern="1200" dirty="0"/>
        </a:p>
      </dsp:txBody>
      <dsp:txXfrm>
        <a:off x="1241732" y="98744"/>
        <a:ext cx="2759384" cy="1825285"/>
      </dsp:txXfrm>
    </dsp:sp>
    <dsp:sp modelId="{CFD36EAF-ACD8-479B-8516-BDECE96EA9F1}">
      <dsp:nvSpPr>
        <dsp:cNvPr id="0" name=""/>
        <dsp:cNvSpPr/>
      </dsp:nvSpPr>
      <dsp:spPr>
        <a:xfrm>
          <a:off x="2285996" y="2113591"/>
          <a:ext cx="3657606" cy="1787202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They posses cytoplasmic extensions known as flagella.</a:t>
          </a:r>
          <a:endParaRPr lang="en-US" sz="2800" kern="1200" dirty="0"/>
        </a:p>
      </dsp:txBody>
      <dsp:txXfrm>
        <a:off x="2373240" y="2200835"/>
        <a:ext cx="3483118" cy="1612714"/>
      </dsp:txXfrm>
    </dsp:sp>
    <dsp:sp modelId="{98EB076F-4B57-4496-88C9-9C5530FD20C7}">
      <dsp:nvSpPr>
        <dsp:cNvPr id="0" name=""/>
        <dsp:cNvSpPr/>
      </dsp:nvSpPr>
      <dsp:spPr>
        <a:xfrm>
          <a:off x="3886186" y="3991612"/>
          <a:ext cx="2962656" cy="1570986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Flagella arise from blephroplasts.</a:t>
          </a:r>
          <a:endParaRPr lang="en-US" sz="2800" kern="1200" dirty="0"/>
        </a:p>
      </dsp:txBody>
      <dsp:txXfrm>
        <a:off x="3962875" y="4068301"/>
        <a:ext cx="2809278" cy="1417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0BB7-14E0-4A41-A86F-B606C75049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D70F-B2EF-43D8-B93C-5DEF82CBF0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1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4578-76F2-4641-A47E-F4C8EA4EEF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5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0BB7-14E0-4A41-A86F-B606C75049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85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A4B-F170-491A-B188-5260389DE9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6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8758-7AC0-4EC2-BE25-1C80BFFCE8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57-136F-41B1-8161-468338CC2B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7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4431-A1BD-49BD-A5AE-DF9912C50C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97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3FC-601D-4A73-801C-7507F4D32A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12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B53-9150-4E29-95F7-E9185BA65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0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7D8-7F8C-471D-8E42-A8A9EABDDC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6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A4B-F170-491A-B188-5260389DE9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58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C674-3A09-4EA5-BD52-C0482866F9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61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D70F-B2EF-43D8-B93C-5DEF82CBF0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2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4578-76F2-4641-A47E-F4C8EA4EEF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27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0BB7-14E0-4A41-A86F-B606C75049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97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8A4B-F170-491A-B188-5260389DE9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19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8758-7AC0-4EC2-BE25-1C80BFFCE8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4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57-136F-41B1-8161-468338CC2B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7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4431-A1BD-49BD-A5AE-DF9912C50C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82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3FC-601D-4A73-801C-7507F4D32A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94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B53-9150-4E29-95F7-E9185BA65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1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8758-7AC0-4EC2-BE25-1C80BFFCE8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9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7D8-7F8C-471D-8E42-A8A9EABDDC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31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C674-3A09-4EA5-BD52-C0482866F9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3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D70F-B2EF-43D8-B93C-5DEF82CBF0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4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4578-76F2-4641-A47E-F4C8EA4EEF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39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4015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15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8345-2A27-4944-ACE2-EE748CF4A8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06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9F8B9-AC4B-4F3D-A990-F4A4A395A2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27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D3C44-6F06-488F-9033-ACF527F5BD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30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583E4-7E22-4877-B082-DF8FBAE67E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85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B21A-8337-4CCF-B706-72017951C8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36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61133-CA87-4828-BBFB-A199A440FC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2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F257-136F-41B1-8161-468338CC2B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14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1A31-28D7-4B04-867C-EC11E47FB3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20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F224-A947-4083-B070-2D1D22B01F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09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BEAD5-2861-4857-AD1A-ADA3561D22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28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C63F-81EB-4E76-AC90-34F95EE7C1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44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E3D0A-4AE6-4497-8C70-C878259E67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285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7C43-7303-44F4-9BD3-D220C34E88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8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4431-A1BD-49BD-A5AE-DF9912C50C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7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3FC-601D-4A73-801C-7507F4D32A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7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B53-9150-4E29-95F7-E9185BA65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6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7D8-7F8C-471D-8E42-A8A9EABDDC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2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C674-3A09-4EA5-BD52-C0482866F9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0D03-2EC6-43A3-AF2D-C928A984C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0D03-2EC6-43A3-AF2D-C928A984C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0D03-2EC6-43A3-AF2D-C928A984C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1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1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3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94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4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4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5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5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5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5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5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5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5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5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5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5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6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6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6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6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6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6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6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6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6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6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7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7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7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7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7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7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7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7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7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7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8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8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8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8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8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8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8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8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8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8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9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9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9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9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9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9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9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9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9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899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0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0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0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0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0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0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0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0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0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0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1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1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1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1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1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1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1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1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1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1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2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2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2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2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2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2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2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2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2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2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3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3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3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3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3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3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3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3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3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3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4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4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4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4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4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4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4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4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4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4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5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5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5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5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5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5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5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5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5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5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6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6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6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6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6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6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6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6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6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6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7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7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7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7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7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7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7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7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7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7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8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8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8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8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8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8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8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8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8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8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9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9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9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9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9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9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9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9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9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09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0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0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0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0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0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0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0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0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0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0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1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1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1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1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1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1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1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1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1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1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2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2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2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2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2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2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2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2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2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912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3913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6E6663-4B20-4968-9B42-428BCB23280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13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13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13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13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00072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INTRODUCTION TO PROTOZOA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6477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MALARIAL PARASITE</a:t>
            </a:r>
            <a:r>
              <a:rPr lang="en-US" sz="2800" dirty="0" smtClean="0">
                <a:solidFill>
                  <a:srgbClr val="FFFF00"/>
                </a:solidFill>
              </a:rPr>
              <a:t/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/>
              <a:t> - Malarial parasites belong to the genus   plasmodium.</a:t>
            </a:r>
            <a:br>
              <a:rPr lang="en-US" sz="2800" dirty="0" smtClean="0"/>
            </a:br>
            <a:r>
              <a:rPr lang="en-US" sz="2800" dirty="0" smtClean="0"/>
              <a:t> - It causes life threatening protozoan disease.</a:t>
            </a:r>
            <a:br>
              <a:rPr lang="en-US" sz="2800" dirty="0" smtClean="0"/>
            </a:br>
            <a:r>
              <a:rPr lang="en-US" sz="2800" dirty="0" smtClean="0"/>
              <a:t> - It is most important of all diseases in terms of morbidity and mortality. </a:t>
            </a:r>
            <a:br>
              <a:rPr lang="en-US" sz="2800" dirty="0" smtClean="0"/>
            </a:br>
            <a:r>
              <a:rPr lang="en-US" sz="2800" dirty="0" smtClean="0"/>
              <a:t>- Malaria parasites infecting humans belong to four species. </a:t>
            </a:r>
            <a:br>
              <a:rPr lang="en-US" sz="2800" dirty="0" smtClean="0"/>
            </a:br>
            <a:r>
              <a:rPr lang="en-US" sz="2800" dirty="0" smtClean="0"/>
              <a:t>1-  Plasmodium </a:t>
            </a:r>
            <a:r>
              <a:rPr lang="en-US" sz="2800" dirty="0" err="1" smtClean="0"/>
              <a:t>falciparum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2-  Plasmodium </a:t>
            </a:r>
            <a:r>
              <a:rPr lang="en-US" sz="2800" dirty="0" err="1" smtClean="0"/>
              <a:t>vivax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3-  Plasmodium </a:t>
            </a:r>
            <a:r>
              <a:rPr lang="en-US" sz="2800" dirty="0" err="1" smtClean="0"/>
              <a:t>malariae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4-  Plasmodium </a:t>
            </a:r>
            <a:r>
              <a:rPr lang="en-US" sz="2800" dirty="0" err="1" smtClean="0"/>
              <a:t>ovale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Infection with plasmodium </a:t>
            </a:r>
            <a:r>
              <a:rPr lang="en-US" sz="2800" dirty="0" err="1" smtClean="0">
                <a:solidFill>
                  <a:srgbClr val="FF0000"/>
                </a:solidFill>
              </a:rPr>
              <a:t>falciparum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vivax</a:t>
            </a:r>
            <a:r>
              <a:rPr lang="en-US" sz="2800" dirty="0" smtClean="0">
                <a:solidFill>
                  <a:srgbClr val="FF0000"/>
                </a:solidFill>
              </a:rPr>
              <a:t> is very common</a:t>
            </a:r>
          </a:p>
        </p:txBody>
      </p:sp>
      <p:pic>
        <p:nvPicPr>
          <p:cNvPr id="5123" name="Picture 4" descr="MCj03469210000[1]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13287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5562600"/>
            <a:ext cx="914400" cy="890588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2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" y="5638800"/>
            <a:ext cx="914400" cy="890588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kern="0" dirty="0">
                <a:solidFill>
                  <a:srgbClr val="DFDEF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LIFE CYCLE OF MALARIA.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Man is intermediate host – </a:t>
            </a:r>
            <a:r>
              <a:rPr lang="en-US" dirty="0" err="1" smtClean="0"/>
              <a:t>schizogony</a:t>
            </a:r>
            <a:r>
              <a:rPr lang="en-US" dirty="0" smtClean="0"/>
              <a:t> – asexual development.</a:t>
            </a:r>
          </a:p>
          <a:p>
            <a:pPr>
              <a:defRPr/>
            </a:pPr>
            <a:r>
              <a:rPr lang="en-US" dirty="0" smtClean="0"/>
              <a:t>Definitive host – female anopheles mosquito – </a:t>
            </a:r>
            <a:r>
              <a:rPr lang="en-US" dirty="0" err="1" smtClean="0"/>
              <a:t>sporogony</a:t>
            </a:r>
            <a:r>
              <a:rPr lang="en-US" dirty="0" smtClean="0"/>
              <a:t> – sexual development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61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5562600"/>
            <a:ext cx="914400" cy="890588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" y="5715000"/>
            <a:ext cx="914400" cy="890588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Picture 6" descr="MCj03469210000[1]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72200"/>
            <a:ext cx="9144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9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9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Transmitting agent – Mosquito</a:t>
            </a:r>
          </a:p>
          <a:p>
            <a:pPr eaLnBrk="1" hangingPunct="1">
              <a:defRPr/>
            </a:pPr>
            <a:r>
              <a:rPr lang="en-US" dirty="0" smtClean="0"/>
              <a:t>Infective form – </a:t>
            </a:r>
            <a:r>
              <a:rPr lang="en-US" dirty="0" err="1" smtClean="0"/>
              <a:t>Sporozoite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Portal of entry – Skin</a:t>
            </a:r>
          </a:p>
          <a:p>
            <a:pPr eaLnBrk="1" hangingPunct="1">
              <a:defRPr/>
            </a:pPr>
            <a:r>
              <a:rPr lang="en-US" dirty="0" smtClean="0"/>
              <a:t>Site of localization – First in liver than in erythrocytes.</a:t>
            </a:r>
          </a:p>
          <a:p>
            <a:pPr eaLnBrk="1" hangingPunct="1">
              <a:defRPr/>
            </a:pPr>
            <a:r>
              <a:rPr lang="en-US" dirty="0" smtClean="0"/>
              <a:t>Mode of infection – By bite of infected female anopheles mosquito.</a:t>
            </a:r>
          </a:p>
        </p:txBody>
      </p:sp>
      <p:pic>
        <p:nvPicPr>
          <p:cNvPr id="11267" name="Picture 4" descr="MCj03469210000[1]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19800"/>
            <a:ext cx="1219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Tabish Iqbal\My Documents\Pictures  by Dr. Abdul Rehman Mirza\mal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4694" y="0"/>
            <a:ext cx="2476905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7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  </a:t>
            </a:r>
            <a:r>
              <a:rPr lang="en-US" sz="4000" b="1" dirty="0" smtClean="0">
                <a:solidFill>
                  <a:srgbClr val="FFFF00"/>
                </a:solidFill>
              </a:rPr>
              <a:t>CLINICAL FEATURES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/>
              <a:t>Febrile paroxysm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It usually begins in early after noon.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3 successive stages</a:t>
            </a:r>
          </a:p>
          <a:p>
            <a:pPr marL="971550" lvl="1" indent="-5715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 smtClean="0"/>
              <a:t>Cold stage – 15-60 minutes</a:t>
            </a:r>
          </a:p>
          <a:p>
            <a:pPr marL="971550" lvl="1" indent="-5715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 smtClean="0"/>
              <a:t>Hot stage – 2-6 hours</a:t>
            </a:r>
          </a:p>
          <a:p>
            <a:pPr marL="971550" lvl="1" indent="-5715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 smtClean="0"/>
              <a:t>Profuse sweating</a:t>
            </a:r>
          </a:p>
          <a:p>
            <a:pPr marL="571500" indent="-571500"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Periodicity of attack varies with species;</a:t>
            </a:r>
          </a:p>
          <a:p>
            <a:pPr marL="971550" lvl="1" indent="-5715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 smtClean="0"/>
              <a:t>In P. </a:t>
            </a:r>
            <a:r>
              <a:rPr lang="en-US" sz="2400" dirty="0" err="1" smtClean="0"/>
              <a:t>vivax</a:t>
            </a:r>
            <a:r>
              <a:rPr lang="en-US" sz="2400" dirty="0" smtClean="0"/>
              <a:t> &amp; P. </a:t>
            </a:r>
            <a:r>
              <a:rPr lang="en-US" sz="2400" dirty="0" err="1" smtClean="0"/>
              <a:t>ovale</a:t>
            </a:r>
            <a:r>
              <a:rPr lang="en-US" sz="2400" dirty="0" smtClean="0"/>
              <a:t> periodicity is 48 hours.</a:t>
            </a:r>
          </a:p>
          <a:p>
            <a:pPr marL="971550" lvl="1" indent="-5715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 smtClean="0"/>
              <a:t>In P. </a:t>
            </a:r>
            <a:r>
              <a:rPr lang="en-US" sz="2400" dirty="0" err="1" smtClean="0"/>
              <a:t>malariae</a:t>
            </a:r>
            <a:r>
              <a:rPr lang="en-US" sz="2400" dirty="0" smtClean="0"/>
              <a:t> periodicity is 72 hours</a:t>
            </a:r>
          </a:p>
          <a:p>
            <a:pPr marL="971550" lvl="1" indent="-571500">
              <a:lnSpc>
                <a:spcPct val="90000"/>
              </a:lnSpc>
              <a:buFont typeface="+mj-lt"/>
              <a:buAutoNum type="romanLcPeriod"/>
              <a:defRPr/>
            </a:pPr>
            <a:r>
              <a:rPr lang="en-US" sz="2400" dirty="0" smtClean="0"/>
              <a:t>In P. </a:t>
            </a:r>
            <a:r>
              <a:rPr lang="en-US" sz="2400" dirty="0" err="1" smtClean="0"/>
              <a:t>falciparum</a:t>
            </a:r>
            <a:r>
              <a:rPr lang="en-US" sz="2400" dirty="0" smtClean="0"/>
              <a:t> no </a:t>
            </a:r>
            <a:r>
              <a:rPr lang="en-US" sz="2400" dirty="0" err="1" smtClean="0"/>
              <a:t>specfic</a:t>
            </a:r>
            <a:r>
              <a:rPr lang="en-US" sz="2400" dirty="0" smtClean="0"/>
              <a:t> periodicity.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2291" name="Picture 4" descr="MCj03469210000[1]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983288"/>
            <a:ext cx="12954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LABORATORY DIADNOSIS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Microscopy</a:t>
            </a:r>
          </a:p>
          <a:p>
            <a:pPr eaLnBrk="1" hangingPunct="1">
              <a:buNone/>
              <a:defRPr/>
            </a:pPr>
            <a:r>
              <a:rPr lang="en-US" dirty="0" smtClean="0"/>
              <a:t>   Thick &amp; thin film.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3556" name="Picture 4" descr="MCj03469210000[1]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0"/>
            <a:ext cx="10239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Tabish Iqbal\My Documents\Pictures  by Dr. Abdul Rehman Mirza\malaria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438400"/>
            <a:ext cx="6324599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9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LABORATORY DIADNOSIS</a:t>
            </a:r>
            <a:endParaRPr lang="en-US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15000"/>
          </a:xfrm>
        </p:spPr>
        <p:txBody>
          <a:bodyPr numCol="1"/>
          <a:lstStyle/>
          <a:p>
            <a:pPr algn="just" eaLnBrk="1" hangingPunct="1">
              <a:defRPr/>
            </a:pPr>
            <a:r>
              <a:rPr lang="en-US" dirty="0" smtClean="0"/>
              <a:t> 	 Rapid diagnostic tests.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None/>
              <a:defRPr/>
            </a:pPr>
            <a:r>
              <a:rPr lang="en-US" dirty="0" smtClean="0"/>
              <a:t>  </a:t>
            </a:r>
          </a:p>
        </p:txBody>
      </p:sp>
      <p:pic>
        <p:nvPicPr>
          <p:cNvPr id="24580" name="Picture 4" descr="MCj03469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15038"/>
            <a:ext cx="1143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Dr. Nazia Tabish\scan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1"/>
            <a:ext cx="7620000" cy="5333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0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LABORATORY DIAGNOSIS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19200"/>
            <a:ext cx="7620000" cy="5334000"/>
          </a:xfrm>
        </p:spPr>
        <p:txBody>
          <a:bodyPr/>
          <a:lstStyle/>
          <a:p>
            <a:pPr lvl="1">
              <a:buFont typeface="Wingdings" pitchFamily="2" charset="2"/>
              <a:buNone/>
              <a:defRPr/>
            </a:pPr>
            <a:r>
              <a:rPr lang="en-US" sz="3200" b="1" u="sng" dirty="0" smtClean="0"/>
              <a:t>Other techniques;</a:t>
            </a:r>
          </a:p>
          <a:p>
            <a:pPr lvl="1">
              <a:buFont typeface="Wingdings" pitchFamily="2" charset="2"/>
              <a:buNone/>
              <a:defRPr/>
            </a:pPr>
            <a:endParaRPr lang="en-US" sz="3200" b="1" u="sng" dirty="0" smtClean="0"/>
          </a:p>
          <a:p>
            <a:pPr marL="571500" indent="-571500" eaLnBrk="1" hangingPunct="1">
              <a:buFont typeface="+mj-lt"/>
              <a:buAutoNum type="romanLcPeriod"/>
              <a:defRPr/>
            </a:pPr>
            <a:r>
              <a:rPr lang="en-US" dirty="0" smtClean="0"/>
              <a:t>Microscopy using </a:t>
            </a:r>
            <a:r>
              <a:rPr lang="en-US" dirty="0" err="1" smtClean="0"/>
              <a:t>fluorochromes</a:t>
            </a:r>
            <a:r>
              <a:rPr lang="en-US" dirty="0" smtClean="0"/>
              <a:t> such as </a:t>
            </a:r>
            <a:r>
              <a:rPr lang="en-US" dirty="0" err="1" smtClean="0"/>
              <a:t>archidine</a:t>
            </a:r>
            <a:r>
              <a:rPr lang="en-US" dirty="0" smtClean="0"/>
              <a:t> orange.</a:t>
            </a:r>
          </a:p>
          <a:p>
            <a:pPr marL="571500" indent="-571500" eaLnBrk="1" hangingPunct="1">
              <a:buFont typeface="+mj-lt"/>
              <a:buAutoNum type="romanLcPeriod"/>
              <a:defRPr/>
            </a:pPr>
            <a:r>
              <a:rPr lang="en-US" dirty="0" smtClean="0"/>
              <a:t>PCR</a:t>
            </a:r>
          </a:p>
        </p:txBody>
      </p:sp>
      <p:pic>
        <p:nvPicPr>
          <p:cNvPr id="26629" name="Picture 6" descr="MCj03469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54725"/>
            <a:ext cx="10668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1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INTRODUCTION TO PROTOZOA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518160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500" b="1" u="sng" dirty="0" smtClean="0"/>
              <a:t>  Protozoa are,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Uni- cellular eukaryotic cell.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They may possess pseudopodia , cilia , or                         flagella as organelles of locomotion.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They have short generation time, high rate of reproduction.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Man harbours &gt; 50 species.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Some  are non pathogenic and some cause major diseases. 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2"/>
                </a:solidFill>
              </a:rPr>
              <a:t>CLASSIFICATION OF PROTOZOA</a:t>
            </a:r>
            <a:endParaRPr lang="en-US" sz="66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AMOEBA</a:t>
            </a:r>
            <a:r>
              <a:rPr lang="en-US" u="sng" dirty="0" smtClean="0">
                <a:solidFill>
                  <a:srgbClr val="C00000"/>
                </a:solidFill>
              </a:rPr>
              <a:t/>
            </a:r>
            <a:br>
              <a:rPr lang="en-US" u="sng" dirty="0" smtClean="0">
                <a:solidFill>
                  <a:srgbClr val="C00000"/>
                </a:solidFill>
              </a:rPr>
            </a:br>
            <a:r>
              <a:rPr lang="en-US" u="sng" dirty="0" smtClean="0">
                <a:solidFill>
                  <a:srgbClr val="C00000"/>
                </a:solidFill>
              </a:rPr>
              <a:t>(continued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181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Six species of amoeba are found in human                          mouth and intestine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5"/>
                </a:solidFill>
              </a:rPr>
              <a:t>Entamoeba histolytica (amoebiasis) pathogenic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E. hartmanni 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E. coli .                        Non pathogenic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E. gingivalis .			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err="1" smtClean="0"/>
              <a:t>Endolimax</a:t>
            </a:r>
            <a:r>
              <a:rPr lang="en-US" dirty="0" smtClean="0"/>
              <a:t> nana 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Iodamoeba buetschlii 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343400" y="3124200"/>
            <a:ext cx="612648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_pr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buNone/>
            </a:pPr>
            <a:endParaRPr lang="en-US" sz="88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8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8800" b="1" dirty="0" smtClean="0">
                <a:solidFill>
                  <a:srgbClr val="FF0000"/>
                </a:solidFill>
              </a:rPr>
              <a:t>FLAGELLATES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FLAGELLATES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295401"/>
          <a:ext cx="8229600" cy="556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CLASSIFICATION OF FLAGELLATES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600200"/>
            <a:ext cx="8210550" cy="42584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604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CILIATES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Balantidium</a:t>
            </a:r>
            <a:r>
              <a:rPr lang="en-US" dirty="0" smtClean="0"/>
              <a:t> coli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C040-EDFB-4BE9-BF5D-09237F60B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 OF SPOROZOA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91" y="1905000"/>
            <a:ext cx="826648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0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314_Malaria_1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294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2_Office Theme</vt:lpstr>
      <vt:lpstr>4314_Malaria_1</vt:lpstr>
      <vt:lpstr>INTRODUCTION TO PROTOZOA</vt:lpstr>
      <vt:lpstr>INTRODUCTION TO PROTOZOA</vt:lpstr>
      <vt:lpstr>CLASSIFICATION OF PROTOZOA</vt:lpstr>
      <vt:lpstr>AMOEBA (continued)</vt:lpstr>
      <vt:lpstr>PowerPoint Presentation</vt:lpstr>
      <vt:lpstr>FLAGELLATES</vt:lpstr>
      <vt:lpstr>CLASSIFICATION OF FLAGELLATES</vt:lpstr>
      <vt:lpstr>CILIATES</vt:lpstr>
      <vt:lpstr>CLASSIFICATION OF SPOROZOA</vt:lpstr>
      <vt:lpstr>MALARIAL PARASITE  - Malarial parasites belong to the genus   plasmodium.  - It causes life threatening protozoan disease.  - It is most important of all diseases in terms of morbidity and mortality.  - Malaria parasites infecting humans belong to four species.  1-  Plasmodium falciparum 2-  Plasmodium vivax 3-  Plasmodium malariae 4-  Plasmodium ovale  Infection with plasmodium falciparum and vivax is very common</vt:lpstr>
      <vt:lpstr>LIFE CYCLE OF MALARIA.</vt:lpstr>
      <vt:lpstr>PowerPoint Presentation</vt:lpstr>
      <vt:lpstr>PowerPoint Presentation</vt:lpstr>
      <vt:lpstr>LABORATORY DIADNOSIS</vt:lpstr>
      <vt:lpstr>LABORATORY DIADNOSIS</vt:lpstr>
      <vt:lpstr>LABORATORY DIAGNOSIS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PROTOZOA</dc:title>
  <dc:creator>Abc</dc:creator>
  <cp:lastModifiedBy>Abc</cp:lastModifiedBy>
  <cp:revision>3</cp:revision>
  <dcterms:created xsi:type="dcterms:W3CDTF">2014-02-03T06:07:11Z</dcterms:created>
  <dcterms:modified xsi:type="dcterms:W3CDTF">2014-02-03T06:42:55Z</dcterms:modified>
</cp:coreProperties>
</file>