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35DE3-B7CB-491C-B0D3-7366BF307DD0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E76439-62D8-434A-A7E6-052693EEEE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35DE3-B7CB-491C-B0D3-7366BF307DD0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E76439-62D8-434A-A7E6-052693EEEE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35DE3-B7CB-491C-B0D3-7366BF307DD0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E76439-62D8-434A-A7E6-052693EEEE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35DE3-B7CB-491C-B0D3-7366BF307DD0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E76439-62D8-434A-A7E6-052693EEEE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35DE3-B7CB-491C-B0D3-7366BF307DD0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E76439-62D8-434A-A7E6-052693EEEE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35DE3-B7CB-491C-B0D3-7366BF307DD0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E76439-62D8-434A-A7E6-052693EEEE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35DE3-B7CB-491C-B0D3-7366BF307DD0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E76439-62D8-434A-A7E6-052693EEEE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35DE3-B7CB-491C-B0D3-7366BF307DD0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E76439-62D8-434A-A7E6-052693EEEE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35DE3-B7CB-491C-B0D3-7366BF307DD0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E76439-62D8-434A-A7E6-052693EEEE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35DE3-B7CB-491C-B0D3-7366BF307DD0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E76439-62D8-434A-A7E6-052693EEEE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DD35DE3-B7CB-491C-B0D3-7366BF307DD0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61E76439-62D8-434A-A7E6-052693EEEE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DD35DE3-B7CB-491C-B0D3-7366BF307DD0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1E76439-62D8-434A-A7E6-052693EEEE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9906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Chemical measurements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447800"/>
            <a:ext cx="8153400" cy="5181600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sz="4000" b="1" dirty="0" smtClean="0"/>
              <a:t>Solution </a:t>
            </a:r>
            <a:r>
              <a:rPr lang="en-US" sz="4000" b="1" dirty="0" smtClean="0"/>
              <a:t>:</a:t>
            </a:r>
            <a:endParaRPr lang="en-US" sz="4000" b="1" dirty="0" smtClean="0"/>
          </a:p>
          <a:p>
            <a:pPr>
              <a:buFont typeface="Arial" pitchFamily="34" charset="0"/>
              <a:buChar char="•"/>
            </a:pPr>
            <a:r>
              <a:rPr lang="en-US" sz="4000" b="1" dirty="0" smtClean="0"/>
              <a:t>Concentration :</a:t>
            </a:r>
          </a:p>
          <a:p>
            <a:pPr>
              <a:buFont typeface="Arial" pitchFamily="34" charset="0"/>
              <a:buChar char="•"/>
            </a:pPr>
            <a:r>
              <a:rPr lang="en-US" sz="4000" b="1" dirty="0" smtClean="0"/>
              <a:t>Concentration Units: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b="1" dirty="0" err="1" smtClean="0"/>
              <a:t>Molarity</a:t>
            </a:r>
            <a:r>
              <a:rPr lang="en-US" sz="3200" b="1" dirty="0" smtClean="0"/>
              <a:t>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b="1" dirty="0" err="1" smtClean="0"/>
              <a:t>Molality</a:t>
            </a:r>
            <a:r>
              <a:rPr lang="en-US" sz="3200" b="1" dirty="0" smtClean="0"/>
              <a:t>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b="1" dirty="0" smtClean="0"/>
              <a:t>Normality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b="1" dirty="0" smtClean="0"/>
              <a:t>Percentage Solution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b="1" dirty="0" err="1" smtClean="0"/>
              <a:t>ppm</a:t>
            </a:r>
            <a:endParaRPr lang="en-US" sz="3200" b="1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3200" b="1" dirty="0" smtClean="0"/>
              <a:t>ppb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b="1" dirty="0" smtClean="0"/>
              <a:t>p</a:t>
            </a:r>
            <a:r>
              <a:rPr lang="en-US" sz="3200" b="1" baseline="30000" dirty="0" smtClean="0"/>
              <a:t>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9144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Preparation Of Solutions</a:t>
            </a:r>
            <a:r>
              <a:rPr kumimoji="0" lang="en-US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1" dirty="0" smtClean="0">
                <a:latin typeface="Calibri" pitchFamily="34" charset="0"/>
                <a:cs typeface="Times New Roman" pitchFamily="18" charset="0"/>
              </a:rPr>
              <a:t>                                     </a:t>
            </a:r>
            <a:r>
              <a:rPr lang="en-US" sz="2000" b="1" dirty="0" smtClean="0">
                <a:latin typeface="Calibri" pitchFamily="34" charset="0"/>
                <a:cs typeface="Times New Roman" pitchFamily="18" charset="0"/>
              </a:rPr>
              <a:t>Solution= Solute + Solvent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3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u="sng" dirty="0" smtClean="0">
                <a:latin typeface="Calibri" pitchFamily="34" charset="0"/>
                <a:cs typeface="Calibri" pitchFamily="34" charset="0"/>
              </a:rPr>
              <a:t>D</a:t>
            </a:r>
            <a:r>
              <a:rPr kumimoji="0" lang="en-US" sz="32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ilution Formula:</a:t>
            </a:r>
            <a:r>
              <a:rPr kumimoji="0" lang="en-US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sz="3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57400" y="2514600"/>
            <a:ext cx="5486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/>
              <a:t>M</a:t>
            </a:r>
            <a:r>
              <a:rPr lang="en-US" sz="2800" b="1" baseline="-25000" dirty="0" err="1" smtClean="0"/>
              <a:t>conc</a:t>
            </a:r>
            <a:r>
              <a:rPr lang="en-US" sz="2800" b="1" dirty="0" smtClean="0"/>
              <a:t> . </a:t>
            </a:r>
            <a:r>
              <a:rPr lang="en-US" sz="2800" b="1" dirty="0" err="1" smtClean="0"/>
              <a:t>V</a:t>
            </a:r>
            <a:r>
              <a:rPr lang="en-US" sz="2800" b="1" baseline="-25000" dirty="0" err="1" smtClean="0"/>
              <a:t>conc</a:t>
            </a:r>
            <a:r>
              <a:rPr lang="en-US" sz="2800" b="1" dirty="0" smtClean="0"/>
              <a:t> = </a:t>
            </a:r>
            <a:r>
              <a:rPr lang="en-US" sz="2800" b="1" dirty="0" err="1" smtClean="0"/>
              <a:t>M</a:t>
            </a:r>
            <a:r>
              <a:rPr lang="en-US" sz="2800" b="1" baseline="-25000" dirty="0" err="1" smtClean="0"/>
              <a:t>dil</a:t>
            </a:r>
            <a:r>
              <a:rPr lang="en-US" sz="2800" b="1" dirty="0" smtClean="0"/>
              <a:t> . </a:t>
            </a:r>
            <a:r>
              <a:rPr lang="en-US" sz="2800" b="1" dirty="0" err="1" smtClean="0"/>
              <a:t>V</a:t>
            </a:r>
            <a:r>
              <a:rPr lang="en-US" sz="2800" b="1" baseline="-25000" dirty="0" err="1" smtClean="0"/>
              <a:t>dil</a:t>
            </a:r>
            <a:r>
              <a:rPr lang="en-US" sz="2800" b="1" dirty="0" smtClean="0"/>
              <a:t> </a:t>
            </a:r>
            <a:endParaRPr lang="en-US" sz="2800" b="1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228600" y="3429000"/>
            <a:ext cx="81338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Moles taken from concentrated solution ; Moles placed in dilute solution.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62200" y="4191000"/>
            <a:ext cx="2895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 M.V = (mol/L). L 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304800" y="4953000"/>
            <a:ext cx="7924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b="1" dirty="0" smtClean="0"/>
              <a:t>The number of moles of reagent in ‘ V’ liters containing ‘M’ moles per liter is the product 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0"/>
            <a:ext cx="862422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References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Quantitative chemical analysis 8</a:t>
            </a:r>
            <a:r>
              <a:rPr kumimoji="0" lang="en-US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edition by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D.C.Harris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Analytical chemistry 5</a:t>
            </a:r>
            <a:r>
              <a:rPr kumimoji="0" lang="en-US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edition by Gary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Christian.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sz="2800" b="1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Analytical Chemistry 3</a:t>
            </a:r>
            <a:r>
              <a:rPr kumimoji="0" lang="en-US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rd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edition by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J.R.Dean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873367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Molarity</a:t>
            </a:r>
            <a:r>
              <a:rPr kumimoji="0" lang="en-US" sz="32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he number of moles of solute dissolved per liter of the solution.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00100"/>
            <a:ext cx="6663747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OR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Desired Molar </a:t>
            </a:r>
            <a:r>
              <a:rPr lang="en-US" sz="3200" b="1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en-US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olution: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Required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molarity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×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molar weight  = X g/liter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Units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SI units are mol/m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133600" y="990600"/>
          <a:ext cx="3657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3" imgW="2616120" imgH="393480" progId="Equation.DSMT4">
                  <p:embed/>
                </p:oleObj>
              </mc:Choice>
              <mc:Fallback>
                <p:oleObj name="Equation" r:id="rId3" imgW="261612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990600"/>
                        <a:ext cx="36576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752600" y="1066800"/>
          <a:ext cx="5029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5" imgW="2616120" imgH="393480" progId="Equation.DSMT4">
                  <p:embed/>
                </p:oleObj>
              </mc:Choice>
              <mc:Fallback>
                <p:oleObj name="Equation" r:id="rId5" imgW="261612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066800"/>
                        <a:ext cx="50292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1752600" y="2819400"/>
          <a:ext cx="579120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7" imgW="2717640" imgH="419040" progId="Equation.DSMT4">
                  <p:embed/>
                </p:oleObj>
              </mc:Choice>
              <mc:Fallback>
                <p:oleObj name="Equation" r:id="rId7" imgW="2717640" imgH="4190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819400"/>
                        <a:ext cx="5791200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18213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Molality</a:t>
            </a:r>
            <a:r>
              <a:rPr kumimoji="0" lang="en-US" sz="32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3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609601"/>
            <a:ext cx="8077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       </a:t>
            </a:r>
            <a:r>
              <a:rPr lang="en-US" sz="2000" b="1" dirty="0" smtClean="0"/>
              <a:t>The number of moles of solute dissolved per Kg of solvent.</a:t>
            </a:r>
            <a:endParaRPr lang="en-US" sz="2000" b="1" dirty="0"/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1600200" y="1295400"/>
          <a:ext cx="60960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Equation" r:id="rId3" imgW="2565360" imgH="419040" progId="Equation.DSMT4">
                  <p:embed/>
                </p:oleObj>
              </mc:Choice>
              <mc:Fallback>
                <p:oleObj name="Equation" r:id="rId3" imgW="2565360" imgH="419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295400"/>
                        <a:ext cx="60960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228600" y="3244334"/>
            <a:ext cx="8458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b="1" u="sng" dirty="0" smtClean="0"/>
          </a:p>
          <a:p>
            <a:endParaRPr lang="en-US" sz="3200" b="1" u="sng" dirty="0" smtClean="0"/>
          </a:p>
          <a:p>
            <a:endParaRPr lang="en-US" sz="3200" b="1" u="sng" dirty="0" smtClean="0"/>
          </a:p>
          <a:p>
            <a:endParaRPr lang="en-US" sz="3200" b="1" u="sng" dirty="0" smtClean="0"/>
          </a:p>
          <a:p>
            <a:r>
              <a:rPr lang="en-US" sz="3200" b="1" u="sng" dirty="0" smtClean="0"/>
              <a:t>Units </a:t>
            </a:r>
            <a:r>
              <a:rPr lang="en-US" sz="3200" b="1" dirty="0" smtClean="0"/>
              <a:t>:</a:t>
            </a:r>
            <a:r>
              <a:rPr lang="en-US" sz="3200" dirty="0" smtClean="0"/>
              <a:t>   </a:t>
            </a:r>
          </a:p>
          <a:p>
            <a:r>
              <a:rPr lang="en-US" sz="2000" b="1" dirty="0" smtClean="0"/>
              <a:t>                                 Its units are mol/Kg . </a:t>
            </a:r>
            <a:endParaRPr lang="en-US" sz="2000" b="1" dirty="0"/>
          </a:p>
        </p:txBody>
      </p:sp>
      <p:sp>
        <p:nvSpPr>
          <p:cNvPr id="6" name="Rectangle 5"/>
          <p:cNvSpPr/>
          <p:nvPr/>
        </p:nvSpPr>
        <p:spPr>
          <a:xfrm>
            <a:off x="228600" y="2890391"/>
            <a:ext cx="79248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u="sng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Desired </a:t>
            </a:r>
            <a:r>
              <a:rPr lang="en-US" sz="3200" b="1" u="sng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Molal</a:t>
            </a:r>
            <a:r>
              <a:rPr lang="en-US" sz="3200" b="1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Solution: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u="sng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Required </a:t>
            </a:r>
            <a:r>
              <a:rPr lang="en-US" sz="2000" b="1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Molality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×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Molar weight  = X g/Kg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21050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Normality </a:t>
            </a:r>
            <a:r>
              <a:rPr kumimoji="0" lang="en-US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3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19200" y="685800"/>
            <a:ext cx="7924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Number of gram equivalents of solute dissolved per liter of solution.</a:t>
            </a:r>
            <a:endParaRPr lang="en-US" sz="2000" b="1" dirty="0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2209800" y="1447800"/>
          <a:ext cx="5181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Equation" r:id="rId3" imgW="2616120" imgH="419040" progId="Equation.DSMT4">
                  <p:embed/>
                </p:oleObj>
              </mc:Choice>
              <mc:Fallback>
                <p:oleObj name="Equation" r:id="rId3" imgW="2616120" imgH="419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447800"/>
                        <a:ext cx="51816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2514600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                                                 OR</a:t>
            </a:r>
          </a:p>
          <a:p>
            <a:endParaRPr lang="en-US" sz="3200" b="1" u="sng" dirty="0" smtClean="0"/>
          </a:p>
          <a:p>
            <a:endParaRPr lang="en-US" sz="3200" b="1" u="sng" dirty="0" smtClean="0"/>
          </a:p>
          <a:p>
            <a:r>
              <a:rPr lang="en-US" sz="3200" b="1" i="1" u="sng" dirty="0" smtClean="0"/>
              <a:t>For Desired Normality:</a:t>
            </a:r>
            <a:endParaRPr lang="en-US" sz="3200" dirty="0" smtClean="0"/>
          </a:p>
          <a:p>
            <a:r>
              <a:rPr lang="en-US" sz="3200" dirty="0" smtClean="0"/>
              <a:t>                   </a:t>
            </a:r>
            <a:r>
              <a:rPr lang="en-US" sz="2000" b="1" dirty="0" smtClean="0"/>
              <a:t>Required normality × Equivalent weight = X g/L</a:t>
            </a:r>
          </a:p>
          <a:p>
            <a:endParaRPr lang="en-US" sz="3200" b="1" u="sng" dirty="0" smtClean="0"/>
          </a:p>
          <a:p>
            <a:r>
              <a:rPr lang="en-US" sz="3200" b="1" u="sng" dirty="0" smtClean="0"/>
              <a:t>Units</a:t>
            </a:r>
            <a:r>
              <a:rPr lang="en-US" sz="3200" b="1" dirty="0" smtClean="0"/>
              <a:t>:</a:t>
            </a:r>
            <a:r>
              <a:rPr lang="en-US" b="1" u="sng" dirty="0" smtClean="0"/>
              <a:t> </a:t>
            </a:r>
            <a:endParaRPr lang="en-US" b="1" u="sng" dirty="0"/>
          </a:p>
        </p:txBody>
      </p:sp>
      <p:sp>
        <p:nvSpPr>
          <p:cNvPr id="6" name="Rectangle 5"/>
          <p:cNvSpPr/>
          <p:nvPr/>
        </p:nvSpPr>
        <p:spPr>
          <a:xfrm>
            <a:off x="1143000" y="4191000"/>
            <a:ext cx="7620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      </a:t>
            </a:r>
          </a:p>
          <a:p>
            <a:r>
              <a:rPr lang="en-US" sz="2000" dirty="0" smtClean="0"/>
              <a:t> 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        </a:t>
            </a:r>
            <a:r>
              <a:rPr lang="en-US" sz="2000" b="1" dirty="0" smtClean="0"/>
              <a:t>Its are </a:t>
            </a:r>
            <a:r>
              <a:rPr lang="en-US" sz="2000" b="1" dirty="0" smtClean="0"/>
              <a:t>gram equivalents</a:t>
            </a:r>
            <a:r>
              <a:rPr lang="en-US" sz="2000" b="1" dirty="0" smtClean="0"/>
              <a:t>/ Liter .</a:t>
            </a:r>
            <a:endParaRPr lang="en-US" sz="2000" b="1" dirty="0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2743200" y="3308350"/>
          <a:ext cx="365760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Equation" r:id="rId5" imgW="1409400" imgH="241200" progId="Equation.DSMT4">
                  <p:embed/>
                </p:oleObj>
              </mc:Choice>
              <mc:Fallback>
                <p:oleObj name="Equation" r:id="rId5" imgW="1409400" imgH="241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308350"/>
                        <a:ext cx="365760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774301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Number of equivalents or equivalent factor :</a:t>
            </a:r>
            <a:endParaRPr kumimoji="0" lang="en-US" sz="3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85800"/>
            <a:ext cx="868679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u="sng" dirty="0" smtClean="0"/>
              <a:t>In Acids And Bases:</a:t>
            </a:r>
          </a:p>
          <a:p>
            <a:pPr>
              <a:buFont typeface="Arial" pitchFamily="34" charset="0"/>
              <a:buChar char="•"/>
            </a:pPr>
            <a:endParaRPr lang="en-US" sz="2800" b="1" u="sng" dirty="0" smtClean="0"/>
          </a:p>
          <a:p>
            <a:r>
              <a:rPr lang="en-US" sz="2800" b="1" u="sng" dirty="0"/>
              <a:t> </a:t>
            </a:r>
            <a:r>
              <a:rPr lang="en-US" sz="2800" b="1" u="sng" dirty="0" smtClean="0"/>
              <a:t>  number of </a:t>
            </a:r>
            <a:r>
              <a:rPr lang="en-US" sz="2800" b="1" u="sng" dirty="0" err="1" smtClean="0"/>
              <a:t>ionizable</a:t>
            </a:r>
            <a:r>
              <a:rPr lang="en-US" sz="2800" b="1" u="sng" dirty="0" smtClean="0"/>
              <a:t> hydrogen or hydroxyl ions</a:t>
            </a:r>
          </a:p>
          <a:p>
            <a:endParaRPr lang="en-US" sz="2800" b="1" u="sng" dirty="0" smtClean="0"/>
          </a:p>
          <a:p>
            <a:pPr>
              <a:buFont typeface="Arial" pitchFamily="34" charset="0"/>
              <a:buChar char="•"/>
            </a:pPr>
            <a:r>
              <a:rPr lang="en-US" sz="2800" b="1" u="sng" dirty="0" smtClean="0"/>
              <a:t>In Redox </a:t>
            </a:r>
            <a:r>
              <a:rPr lang="en-US" sz="2800" b="1" u="sng" dirty="0" smtClean="0"/>
              <a:t>Reactions/ salts:</a:t>
            </a:r>
            <a:endParaRPr lang="en-US" sz="2800" b="1" u="sng" dirty="0" smtClean="0"/>
          </a:p>
          <a:p>
            <a:pPr>
              <a:buFont typeface="Arial" pitchFamily="34" charset="0"/>
              <a:buChar char="•"/>
            </a:pPr>
            <a:endParaRPr lang="en-US" sz="2800" b="1" u="sng" dirty="0" smtClean="0"/>
          </a:p>
          <a:p>
            <a:r>
              <a:rPr lang="en-US" sz="2800" b="1" u="sng" dirty="0" smtClean="0"/>
              <a:t>Charge on </a:t>
            </a:r>
            <a:r>
              <a:rPr lang="en-US" sz="2800" b="1" u="sng" dirty="0" err="1" smtClean="0"/>
              <a:t>cations</a:t>
            </a:r>
            <a:r>
              <a:rPr lang="en-US" sz="2800" b="1" u="sng" dirty="0" smtClean="0"/>
              <a:t> or anions</a:t>
            </a:r>
            <a:endParaRPr lang="en-US" sz="2800" b="1" u="sng" dirty="0" smtClean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4555087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Equivalent Weight</a:t>
            </a:r>
            <a:r>
              <a:rPr kumimoji="0" lang="en-US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3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2743200" y="5181600"/>
          <a:ext cx="61722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Equation" r:id="rId3" imgW="2997000" imgH="419040" progId="Equation.DSMT4">
                  <p:embed/>
                </p:oleObj>
              </mc:Choice>
              <mc:Fallback>
                <p:oleObj name="Equation" r:id="rId3" imgW="2997000" imgH="419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181600"/>
                        <a:ext cx="61722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470737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Percentage Concentration:</a:t>
            </a:r>
            <a:endParaRPr kumimoji="0" lang="en-US" sz="3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2667000" y="990600"/>
          <a:ext cx="44958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Equation" r:id="rId3" imgW="2070000" imgH="419040" progId="Equation.DSMT4">
                  <p:embed/>
                </p:oleObj>
              </mc:Choice>
              <mc:Fallback>
                <p:oleObj name="Equation" r:id="rId3" imgW="2070000" imgH="419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990600"/>
                        <a:ext cx="44958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2667000" y="2438400"/>
          <a:ext cx="46482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" name="Equation" r:id="rId5" imgW="1866600" imgH="393480" progId="Equation.DSMT4">
                  <p:embed/>
                </p:oleObj>
              </mc:Choice>
              <mc:Fallback>
                <p:oleObj name="Equation" r:id="rId5" imgW="186660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438400"/>
                        <a:ext cx="46482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2743200" y="3810000"/>
          <a:ext cx="48768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Equation" r:id="rId7" imgW="2070000" imgH="393480" progId="Equation.DSMT4">
                  <p:embed/>
                </p:oleObj>
              </mc:Choice>
              <mc:Fallback>
                <p:oleObj name="Equation" r:id="rId7" imgW="207000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810000"/>
                        <a:ext cx="48768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2743200" y="5029200"/>
          <a:ext cx="50292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9" name="Equation" r:id="rId9" imgW="1904760" imgH="419040" progId="Equation.DSMT4">
                  <p:embed/>
                </p:oleObj>
              </mc:Choice>
              <mc:Fallback>
                <p:oleObj name="Equation" r:id="rId9" imgW="1904760" imgH="419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029200"/>
                        <a:ext cx="50292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8915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u="sng" dirty="0" err="1" smtClean="0"/>
              <a:t>ppm</a:t>
            </a:r>
            <a:r>
              <a:rPr lang="en-US" sz="3200" b="1" i="1" u="sng" dirty="0" smtClean="0"/>
              <a:t> </a:t>
            </a:r>
            <a:r>
              <a:rPr lang="en-US" sz="3200" dirty="0" smtClean="0"/>
              <a:t>:</a:t>
            </a:r>
          </a:p>
          <a:p>
            <a:r>
              <a:rPr lang="en-US" sz="2000" b="1" dirty="0" smtClean="0"/>
              <a:t>                    It is the mg of solute dissolved per liter or Kg of solution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b="1" dirty="0" smtClean="0"/>
              <a:t>                               1ppm = 1mg/L = 1µg/ml = 1mg/Kg = 1µg/ g</a:t>
            </a:r>
          </a:p>
          <a:p>
            <a:endParaRPr lang="en-US" sz="2000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1169549"/>
            <a:ext cx="751859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 desired </a:t>
            </a:r>
            <a:r>
              <a:rPr kumimoji="0" lang="en-US" sz="32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ppm</a:t>
            </a:r>
            <a:r>
              <a:rPr kumimoji="0" lang="en-US" sz="3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solution of ions from salts: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1524000" y="2667000"/>
          <a:ext cx="6553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Equation" r:id="rId3" imgW="3657600" imgH="419040" progId="Equation.DSMT4">
                  <p:embed/>
                </p:oleObj>
              </mc:Choice>
              <mc:Fallback>
                <p:oleObj name="Equation" r:id="rId3" imgW="3657600" imgH="419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667000"/>
                        <a:ext cx="65532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4419600"/>
            <a:ext cx="87630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ppb :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it is the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µ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 of solute dissolved per liter or Kg of solution.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1ppb = 1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µ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g/L = 1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µ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g/Kg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944098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P-value or P-function :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It is the negative log of molar concentration of any compound or ions 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-log[H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]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1981200"/>
            <a:ext cx="91440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</a:t>
            </a:r>
            <a:r>
              <a:rPr kumimoji="0" lang="en-US" sz="4000" b="1" u="sng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Interconversion</a:t>
            </a:r>
            <a:r>
              <a:rPr kumimoji="0" lang="en-US" sz="4000" b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Of Units</a:t>
            </a:r>
            <a:r>
              <a:rPr kumimoji="0" lang="en-US" sz="40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40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Molarity</a:t>
            </a:r>
            <a:r>
              <a:rPr kumimoji="0" lang="en-US" sz="3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to Normality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(M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→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N)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N = M/n  or M = n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× M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Molarity</a:t>
            </a:r>
            <a:r>
              <a:rPr kumimoji="0" lang="en-US" sz="3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to </a:t>
            </a:r>
            <a:r>
              <a:rPr kumimoji="0" lang="en-US" sz="32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ppm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(M →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ppm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) 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                                       Given molar solution × molar mass × 1000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2819400" y="5638800"/>
          <a:ext cx="4038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Equation" r:id="rId3" imgW="1460160" imgH="393480" progId="Equation.DSMT4">
                  <p:embed/>
                </p:oleObj>
              </mc:Choice>
              <mc:Fallback>
                <p:oleObj name="Equation" r:id="rId3" imgW="146016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638800"/>
                        <a:ext cx="40386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0"/>
            <a:ext cx="705321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Molarity</a:t>
            </a:r>
            <a:r>
              <a:rPr kumimoji="0" lang="en-US" sz="32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to ppb</a:t>
            </a:r>
            <a:r>
              <a:rPr kumimoji="0" lang="en-US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                                     Given molar solution × molar weight × 10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6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2971800" y="1143000"/>
          <a:ext cx="30480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" name="Equation" r:id="rId3" imgW="1104840" imgH="761760" progId="Equation.DSMT4">
                  <p:embed/>
                </p:oleObj>
              </mc:Choice>
              <mc:Fallback>
                <p:oleObj name="Equation" r:id="rId3" imgW="1104840" imgH="7617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143000"/>
                        <a:ext cx="30480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2590800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ppb to </a:t>
            </a:r>
            <a:r>
              <a:rPr lang="en-US" sz="3200" b="1" u="sng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M</a:t>
            </a:r>
            <a:r>
              <a:rPr kumimoji="0" lang="en-US" sz="3200" b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olarity</a:t>
            </a:r>
            <a:r>
              <a:rPr kumimoji="0" lang="en-US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                                    (given ppb solution/molar mass) × 10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-6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0" y="3962400"/>
            <a:ext cx="75785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Molarity</a:t>
            </a:r>
            <a:r>
              <a:rPr kumimoji="0" lang="en-US" sz="32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to Percentage Solution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                                   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Given molar concentration × molar weight × 10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5410200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Percentage to </a:t>
            </a:r>
            <a:r>
              <a:rPr kumimoji="0" lang="en-US" sz="3200" b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Molarity</a:t>
            </a:r>
            <a:r>
              <a:rPr kumimoji="0" lang="en-US" sz="32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                                    (given percentage concentration/ molar mass × 10)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189</TotalTime>
  <Words>443</Words>
  <Application>Microsoft Office PowerPoint</Application>
  <PresentationFormat>On-screen Show (4:3)</PresentationFormat>
  <Paragraphs>117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Metro</vt:lpstr>
      <vt:lpstr>Equation</vt:lpstr>
      <vt:lpstr>Chemical measurements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</dc:title>
  <dc:creator>abubakar</dc:creator>
  <cp:lastModifiedBy>MyUserName</cp:lastModifiedBy>
  <cp:revision>32</cp:revision>
  <dcterms:created xsi:type="dcterms:W3CDTF">2013-05-28T14:00:23Z</dcterms:created>
  <dcterms:modified xsi:type="dcterms:W3CDTF">2020-04-22T06:40:17Z</dcterms:modified>
</cp:coreProperties>
</file>