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82C20-09C3-4F15-B069-1633F8EBBE55}" type="datetimeFigureOut">
              <a:rPr lang="en-US" smtClean="0"/>
              <a:t>11/25/2020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CCEB27-79B2-4B61-81CC-4A5A27741247}" type="slidenum">
              <a:rPr lang="en-US" smtClean="0"/>
              <a:t>‹#›</a:t>
            </a:fld>
            <a:endParaRPr lang="en-US"/>
          </a:p>
        </p:txBody>
      </p:sp>
    </p:spTree>
    <p:extLst>
      <p:ext uri="{BB962C8B-B14F-4D97-AF65-F5344CB8AC3E}">
        <p14:creationId xmlns:p14="http://schemas.microsoft.com/office/powerpoint/2010/main" val="982015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 xmlns:a16="http://schemas.microsoft.com/office/drawing/2014/main" id="{0D766C99-21BA-4281-B583-41635803CFA9}"/>
              </a:ext>
            </a:extLst>
          </p:cNvPr>
          <p:cNvSpPr>
            <a:spLocks noGrp="1" noChangeArrowheads="1"/>
          </p:cNvSpPr>
          <p:nvPr>
            <p:ph type="sldNum" sz="quarter" idx="5"/>
          </p:nvPr>
        </p:nvSpPr>
        <p:spPr>
          <a:ln/>
        </p:spPr>
        <p:txBody>
          <a:bodyPr/>
          <a:lstStyle/>
          <a:p>
            <a:fld id="{E56A7007-6545-4FA1-AC8E-D738310DD4ED}" type="slidenum">
              <a:rPr lang="en-US" altLang="en-US"/>
              <a:pPr/>
              <a:t>16</a:t>
            </a:fld>
            <a:endParaRPr lang="en-US" altLang="en-US"/>
          </a:p>
        </p:txBody>
      </p:sp>
      <p:sp>
        <p:nvSpPr>
          <p:cNvPr id="27650" name="Rectangle 2">
            <a:extLst>
              <a:ext uri="{FF2B5EF4-FFF2-40B4-BE49-F238E27FC236}">
                <a16:creationId xmlns="" xmlns:a16="http://schemas.microsoft.com/office/drawing/2014/main" id="{9559D28D-9846-49B3-93D3-38EA1607C00F}"/>
              </a:ext>
            </a:extLst>
          </p:cNvPr>
          <p:cNvSpPr>
            <a:spLocks noGrp="1" noRot="1" noChangeAspect="1" noChangeArrowheads="1" noTextEdit="1"/>
          </p:cNvSpPr>
          <p:nvPr>
            <p:ph type="sldImg"/>
          </p:nvPr>
        </p:nvSpPr>
        <p:spPr>
          <a:xfrm>
            <a:off x="2279650" y="523875"/>
            <a:ext cx="4651375" cy="2617788"/>
          </a:xfrm>
          <a:ln cap="flat"/>
        </p:spPr>
      </p:sp>
      <p:sp>
        <p:nvSpPr>
          <p:cNvPr id="27651" name="Rectangle 3">
            <a:extLst>
              <a:ext uri="{FF2B5EF4-FFF2-40B4-BE49-F238E27FC236}">
                <a16:creationId xmlns="" xmlns:a16="http://schemas.microsoft.com/office/drawing/2014/main" id="{35D543FF-77E6-4111-9018-F700EB70E292}"/>
              </a:ext>
            </a:extLst>
          </p:cNvPr>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522688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 xmlns:a16="http://schemas.microsoft.com/office/drawing/2014/main" id="{3C6BC38E-C725-4AC7-B82F-4ABAA9FCB68C}"/>
              </a:ext>
            </a:extLst>
          </p:cNvPr>
          <p:cNvSpPr>
            <a:spLocks noGrp="1" noChangeArrowheads="1"/>
          </p:cNvSpPr>
          <p:nvPr>
            <p:ph type="sldNum" sz="quarter" idx="5"/>
          </p:nvPr>
        </p:nvSpPr>
        <p:spPr>
          <a:ln/>
        </p:spPr>
        <p:txBody>
          <a:bodyPr/>
          <a:lstStyle/>
          <a:p>
            <a:fld id="{49331930-2CA1-4C33-9415-091B0C135CF6}" type="slidenum">
              <a:rPr lang="en-US" altLang="en-US"/>
              <a:pPr/>
              <a:t>18</a:t>
            </a:fld>
            <a:endParaRPr lang="en-US" altLang="en-US"/>
          </a:p>
        </p:txBody>
      </p:sp>
      <p:sp>
        <p:nvSpPr>
          <p:cNvPr id="31746" name="Rectangle 2">
            <a:extLst>
              <a:ext uri="{FF2B5EF4-FFF2-40B4-BE49-F238E27FC236}">
                <a16:creationId xmlns="" xmlns:a16="http://schemas.microsoft.com/office/drawing/2014/main" id="{531C7CFD-6CA2-4AA6-A722-06F71C70E8D1}"/>
              </a:ext>
            </a:extLst>
          </p:cNvPr>
          <p:cNvSpPr>
            <a:spLocks noGrp="1" noRot="1" noChangeAspect="1" noChangeArrowheads="1" noTextEdit="1"/>
          </p:cNvSpPr>
          <p:nvPr>
            <p:ph type="sldImg"/>
          </p:nvPr>
        </p:nvSpPr>
        <p:spPr>
          <a:xfrm>
            <a:off x="2279650" y="523875"/>
            <a:ext cx="4651375" cy="2617788"/>
          </a:xfrm>
          <a:ln cap="flat"/>
        </p:spPr>
      </p:sp>
      <p:sp>
        <p:nvSpPr>
          <p:cNvPr id="31747" name="Rectangle 3">
            <a:extLst>
              <a:ext uri="{FF2B5EF4-FFF2-40B4-BE49-F238E27FC236}">
                <a16:creationId xmlns="" xmlns:a16="http://schemas.microsoft.com/office/drawing/2014/main" id="{FD1B28C0-2456-43AE-BDA5-B2BC4FC0D4B3}"/>
              </a:ext>
            </a:extLst>
          </p:cNvPr>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76371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3E069D-CF65-4212-B12F-404CC3729AF7}"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578491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E069D-CF65-4212-B12F-404CC3729AF7}"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91818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E069D-CF65-4212-B12F-404CC3729AF7}"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154613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E069D-CF65-4212-B12F-404CC3729AF7}"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1000102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3E069D-CF65-4212-B12F-404CC3729AF7}"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27323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3E069D-CF65-4212-B12F-404CC3729AF7}"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366516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3E069D-CF65-4212-B12F-404CC3729AF7}" type="datetimeFigureOut">
              <a:rPr lang="en-US" smtClean="0"/>
              <a:t>11/25/2020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33735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3E069D-CF65-4212-B12F-404CC3729AF7}" type="datetimeFigureOut">
              <a:rPr lang="en-US" smtClean="0"/>
              <a:t>11/25/2020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4256832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3E069D-CF65-4212-B12F-404CC3729AF7}" type="datetimeFigureOut">
              <a:rPr lang="en-US" smtClean="0"/>
              <a:t>11/25/2020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2781185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3E069D-CF65-4212-B12F-404CC3729AF7}"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1104652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3E069D-CF65-4212-B12F-404CC3729AF7}"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51E0D-DB66-43D3-A8F8-B6E71F3BF5F7}" type="slidenum">
              <a:rPr lang="en-US" smtClean="0"/>
              <a:t>‹#›</a:t>
            </a:fld>
            <a:endParaRPr lang="en-US"/>
          </a:p>
        </p:txBody>
      </p:sp>
    </p:spTree>
    <p:extLst>
      <p:ext uri="{BB962C8B-B14F-4D97-AF65-F5344CB8AC3E}">
        <p14:creationId xmlns:p14="http://schemas.microsoft.com/office/powerpoint/2010/main" val="4134919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3E069D-CF65-4212-B12F-404CC3729AF7}" type="datetimeFigureOut">
              <a:rPr lang="en-US" smtClean="0"/>
              <a:t>11/25/2020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51E0D-DB66-43D3-A8F8-B6E71F3BF5F7}" type="slidenum">
              <a:rPr lang="en-US" smtClean="0"/>
              <a:t>‹#›</a:t>
            </a:fld>
            <a:endParaRPr lang="en-US"/>
          </a:p>
        </p:txBody>
      </p:sp>
    </p:spTree>
    <p:extLst>
      <p:ext uri="{BB962C8B-B14F-4D97-AF65-F5344CB8AC3E}">
        <p14:creationId xmlns:p14="http://schemas.microsoft.com/office/powerpoint/2010/main" val="3029831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6" y="1893195"/>
            <a:ext cx="11500834" cy="4401205"/>
          </a:xfrm>
          <a:prstGeom prst="rect">
            <a:avLst/>
          </a:prstGeom>
          <a:noFill/>
        </p:spPr>
        <p:txBody>
          <a:bodyPr wrap="square" rtlCol="0">
            <a:spAutoFit/>
          </a:bodyPr>
          <a:lstStyle/>
          <a:p>
            <a:r>
              <a:rPr lang="en-US" sz="4000" b="1" dirty="0" smtClean="0">
                <a:latin typeface="Times New Roman" pitchFamily="18" charset="0"/>
                <a:cs typeface="Times New Roman" pitchFamily="18" charset="0"/>
              </a:rPr>
              <a:t>Subject:		</a:t>
            </a:r>
            <a:r>
              <a:rPr lang="en-US" sz="4000" dirty="0" smtClean="0">
                <a:latin typeface="Times New Roman" pitchFamily="18" charset="0"/>
                <a:cs typeface="Times New Roman" pitchFamily="18" charset="0"/>
              </a:rPr>
              <a:t>Quantitative Techniques and Statistical 				Inferences</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Class:</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M.Com</a:t>
            </a:r>
            <a:r>
              <a:rPr lang="en-US" sz="4000" dirty="0" smtClean="0">
                <a:latin typeface="Times New Roman" pitchFamily="18" charset="0"/>
                <a:cs typeface="Times New Roman" pitchFamily="18" charset="0"/>
              </a:rPr>
              <a:t> 1</a:t>
            </a:r>
            <a:r>
              <a:rPr lang="en-US" sz="4000" baseline="30000" dirty="0" smtClean="0">
                <a:latin typeface="Times New Roman" pitchFamily="18" charset="0"/>
                <a:cs typeface="Times New Roman" pitchFamily="18" charset="0"/>
              </a:rPr>
              <a:t>st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Reg</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Lecture:</a:t>
            </a:r>
            <a:r>
              <a:rPr lang="en-US" sz="4000" smtClean="0">
                <a:latin typeface="Times New Roman" pitchFamily="18" charset="0"/>
                <a:cs typeface="Times New Roman" pitchFamily="18" charset="0"/>
              </a:rPr>
              <a:t>	5</a:t>
            </a:r>
            <a:r>
              <a:rPr lang="en-US" sz="4000" baseline="30000" smtClean="0">
                <a:latin typeface="Times New Roman" pitchFamily="18" charset="0"/>
                <a:cs typeface="Times New Roman" pitchFamily="18" charset="0"/>
              </a:rPr>
              <a:t>th</a:t>
            </a:r>
            <a:r>
              <a:rPr lang="en-US" sz="4000" smtClean="0">
                <a:latin typeface="Times New Roman" pitchFamily="18" charset="0"/>
                <a:cs typeface="Times New Roman" pitchFamily="18" charset="0"/>
              </a:rPr>
              <a:t> week </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Topic:</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Measures of Central Tendency</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p>
        </p:txBody>
      </p:sp>
    </p:spTree>
    <p:extLst>
      <p:ext uri="{BB962C8B-B14F-4D97-AF65-F5344CB8AC3E}">
        <p14:creationId xmlns:p14="http://schemas.microsoft.com/office/powerpoint/2010/main" val="4020199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80304" y="296214"/>
                <a:ext cx="11771290" cy="5768887"/>
              </a:xfrm>
              <a:prstGeom prst="rect">
                <a:avLst/>
              </a:prstGeom>
              <a:noFill/>
            </p:spPr>
            <p:txBody>
              <a:bodyPr wrap="square" rtlCol="0">
                <a:spAutoFit/>
              </a:bodyPr>
              <a:lstStyle/>
              <a:p>
                <a:pPr marL="457200" indent="-457200" algn="just">
                  <a:lnSpc>
                    <a:spcPct val="150000"/>
                  </a:lnSpc>
                  <a:buFont typeface="+mj-lt"/>
                  <a:buAutoNum type="arabicPeriod" startAt="3"/>
                </a:pPr>
                <a:r>
                  <a:rPr lang="en-US" sz="2400" b="1" dirty="0" smtClean="0">
                    <a:latin typeface="Times New Roman" panose="02020603050405020304" pitchFamily="18" charset="0"/>
                    <a:cs typeface="Times New Roman" panose="02020603050405020304" pitchFamily="18" charset="0"/>
                  </a:rPr>
                  <a:t>Harmonic Mean</a:t>
                </a:r>
              </a:p>
              <a:p>
                <a:pPr algn="just">
                  <a:lnSpc>
                    <a:spcPct val="150000"/>
                  </a:lnSpc>
                </a:pPr>
                <a:r>
                  <a:rPr lang="en-US" sz="2400" dirty="0" smtClean="0">
                    <a:latin typeface="Times New Roman" panose="02020603050405020304" pitchFamily="18" charset="0"/>
                    <a:cs typeface="Times New Roman" panose="02020603050405020304" pitchFamily="18" charset="0"/>
                  </a:rPr>
                  <a:t>The harmonic mean H.M of a set n values </a:t>
                </a:r>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𝑋</m:t>
                        </m:r>
                      </m:e>
                      <m:sub>
                        <m:r>
                          <a:rPr lang="en-US" sz="2400" b="0" i="1" smtClean="0">
                            <a:latin typeface="Cambria Math" panose="02040503050406030204" pitchFamily="18" charset="0"/>
                          </a:rPr>
                          <m:t>1</m:t>
                        </m:r>
                      </m:sub>
                    </m:sSub>
                    <m:r>
                      <a:rPr lang="en-US" sz="2400" i="1">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𝑋</m:t>
                        </m:r>
                      </m:e>
                      <m:sub>
                        <m:r>
                          <a:rPr lang="en-US" sz="2400" b="0" i="1" smtClean="0">
                            <a:latin typeface="Cambria Math" panose="02040503050406030204" pitchFamily="18" charset="0"/>
                          </a:rPr>
                          <m:t>2</m:t>
                        </m:r>
                      </m:sub>
                    </m:sSub>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rPr>
                          <m:t>𝑋</m:t>
                        </m:r>
                      </m:e>
                      <m:sub>
                        <m:r>
                          <a:rPr lang="en-US" sz="2400" b="0" i="1" smtClean="0">
                            <a:latin typeface="Cambria Math" panose="02040503050406030204" pitchFamily="18" charset="0"/>
                          </a:rPr>
                          <m:t>𝑛</m:t>
                        </m:r>
                      </m:sub>
                    </m:sSub>
                  </m:oMath>
                </a14:m>
                <a:r>
                  <a:rPr lang="en-US" sz="2400" dirty="0" smtClean="0">
                    <a:latin typeface="Times New Roman" panose="02020603050405020304" pitchFamily="18" charset="0"/>
                    <a:cs typeface="Times New Roman" panose="02020603050405020304" pitchFamily="18" charset="0"/>
                  </a:rPr>
                  <a:t> is the reciprocal of the arithmetic mean of the reciprocals of the value. The mean of the reciprocals</a:t>
                </a:r>
              </a:p>
              <a:p>
                <a:pPr algn="just">
                  <a:lnSpc>
                    <a:spcPct val="150000"/>
                  </a:lnSpc>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𝐻</m:t>
                      </m:r>
                      <m:r>
                        <a:rPr lang="en-US" sz="2400" b="0" i="1" smtClean="0">
                          <a:latin typeface="Cambria Math" panose="02040503050406030204" pitchFamily="18" charset="0"/>
                        </a:rPr>
                        <m:t>.</m:t>
                      </m:r>
                      <m:r>
                        <a:rPr lang="en-US" sz="2400" b="0" i="1" smtClean="0">
                          <a:latin typeface="Cambria Math" panose="02040503050406030204" pitchFamily="18" charset="0"/>
                        </a:rPr>
                        <m:t>𝑀</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nary>
                            <m:naryPr>
                              <m:chr m:val="∑"/>
                              <m:subHide m:val="on"/>
                              <m:supHide m:val="on"/>
                              <m:ctrlPr>
                                <a:rPr lang="en-US" sz="2400" b="0" i="1" smtClean="0">
                                  <a:latin typeface="Cambria Math" panose="02040503050406030204" pitchFamily="18" charset="0"/>
                                </a:rPr>
                              </m:ctrlPr>
                            </m:naryPr>
                            <m:sub/>
                            <m:sup/>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𝑋</m:t>
                                  </m:r>
                                </m:den>
                              </m:f>
                            </m:e>
                          </m:nary>
                        </m:den>
                      </m:f>
                    </m:oMath>
                  </m:oMathPara>
                </a14:m>
                <a:endParaRPr lang="en-US" sz="2400" b="0" dirty="0" smtClean="0">
                  <a:latin typeface="Times New Roman" panose="02020603050405020304" pitchFamily="18" charset="0"/>
                  <a:cs typeface="Times New Roman" panose="02020603050405020304" pitchFamily="18" charset="0"/>
                </a:endParaRPr>
              </a:p>
              <a:p>
                <a:pPr algn="just">
                  <a:lnSpc>
                    <a:spcPct val="150000"/>
                  </a:lnSpc>
                </a:pPr>
                <a:r>
                  <a:rPr lang="en-US" sz="2400" b="1" dirty="0" smtClean="0">
                    <a:latin typeface="Times New Roman" panose="02020603050405020304" pitchFamily="18" charset="0"/>
                    <a:cs typeface="Times New Roman" panose="02020603050405020304" pitchFamily="18" charset="0"/>
                  </a:rPr>
                  <a:t>Harmonic mean for grouped data</a:t>
                </a:r>
              </a:p>
              <a:p>
                <a:pPr algn="just">
                  <a:lnSpc>
                    <a:spcPct val="150000"/>
                  </a:lnSpc>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𝐻</m:t>
                      </m:r>
                      <m:r>
                        <a:rPr lang="en-US" sz="2400" b="0" i="1" smtClean="0">
                          <a:latin typeface="Cambria Math" panose="02040503050406030204" pitchFamily="18" charset="0"/>
                        </a:rPr>
                        <m:t>.</m:t>
                      </m:r>
                      <m:r>
                        <a:rPr lang="en-US" sz="2400" b="0" i="1" smtClean="0">
                          <a:latin typeface="Cambria Math" panose="02040503050406030204" pitchFamily="18" charset="0"/>
                        </a:rPr>
                        <m:t>𝑀</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nary>
                            <m:naryPr>
                              <m:chr m:val="∑"/>
                              <m:subHide m:val="on"/>
                              <m:supHide m:val="on"/>
                              <m:ctrlPr>
                                <a:rPr lang="en-US" sz="2400" b="0" i="1" smtClean="0">
                                  <a:latin typeface="Cambria Math" panose="02040503050406030204" pitchFamily="18" charset="0"/>
                                </a:rPr>
                              </m:ctrlPr>
                            </m:naryPr>
                            <m:sub/>
                            <m:sup/>
                            <m:e>
                              <m:r>
                                <a:rPr lang="en-US" sz="2400" b="0" i="1" smtClean="0">
                                  <a:latin typeface="Cambria Math" panose="02040503050406030204" pitchFamily="18" charset="0"/>
                                </a:rPr>
                                <m:t>𝑓</m:t>
                              </m:r>
                            </m:e>
                          </m:nary>
                        </m:num>
                        <m:den>
                          <m:nary>
                            <m:naryPr>
                              <m:chr m:val="∑"/>
                              <m:subHide m:val="on"/>
                              <m:supHide m:val="on"/>
                              <m:ctrlPr>
                                <a:rPr lang="en-US" sz="2400" b="0" i="1" smtClean="0">
                                  <a:latin typeface="Cambria Math" panose="02040503050406030204" pitchFamily="18" charset="0"/>
                                </a:rPr>
                              </m:ctrlPr>
                            </m:naryPr>
                            <m:sub/>
                            <m:sup/>
                            <m:e>
                              <m:r>
                                <a:rPr lang="en-US" sz="2400" b="0" i="1" smtClean="0">
                                  <a:latin typeface="Cambria Math" panose="02040503050406030204" pitchFamily="18" charset="0"/>
                                </a:rPr>
                                <m:t>𝑓</m:t>
                              </m:r>
                            </m:e>
                          </m:nary>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𝑋</m:t>
                              </m:r>
                            </m:den>
                          </m:f>
                          <m:r>
                            <a:rPr lang="en-US" sz="2400" b="0" i="1" smtClean="0">
                              <a:latin typeface="Cambria Math" panose="02040503050406030204" pitchFamily="18" charset="0"/>
                            </a:rPr>
                            <m:t>)</m:t>
                          </m:r>
                        </m:den>
                      </m:f>
                    </m:oMath>
                  </m:oMathPara>
                </a14:m>
                <a:endParaRPr lang="en-US" sz="2400" dirty="0" smtClean="0">
                  <a:latin typeface="Times New Roman" panose="02020603050405020304" pitchFamily="18" charset="0"/>
                  <a:cs typeface="Times New Roman" panose="02020603050405020304" pitchFamily="18" charset="0"/>
                </a:endParaRPr>
              </a:p>
              <a:p>
                <a:pPr algn="just">
                  <a:lnSpc>
                    <a:spcPct val="150000"/>
                  </a:lnSpc>
                </a:pP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80304" y="296214"/>
                <a:ext cx="11771290" cy="5768887"/>
              </a:xfrm>
              <a:prstGeom prst="rect">
                <a:avLst/>
              </a:prstGeom>
              <a:blipFill rotWithShape="0">
                <a:blip r:embed="rId2"/>
                <a:stretch>
                  <a:fillRect l="-829" r="-777"/>
                </a:stretch>
              </a:blipFill>
            </p:spPr>
            <p:txBody>
              <a:bodyPr/>
              <a:lstStyle/>
              <a:p>
                <a:r>
                  <a:rPr lang="en-US">
                    <a:noFill/>
                  </a:rPr>
                  <a:t> </a:t>
                </a:r>
              </a:p>
            </p:txBody>
          </p:sp>
        </mc:Fallback>
      </mc:AlternateContent>
    </p:spTree>
    <p:extLst>
      <p:ext uri="{BB962C8B-B14F-4D97-AF65-F5344CB8AC3E}">
        <p14:creationId xmlns:p14="http://schemas.microsoft.com/office/powerpoint/2010/main" val="3026127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80304" y="296214"/>
                <a:ext cx="11797048" cy="5028236"/>
              </a:xfrm>
              <a:prstGeom prst="rect">
                <a:avLst/>
              </a:prstGeom>
              <a:noFill/>
            </p:spPr>
            <p:txBody>
              <a:bodyPr wrap="square" rtlCol="0">
                <a:spAutoFit/>
              </a:bodyPr>
              <a:lstStyle/>
              <a:p>
                <a:pPr>
                  <a:lnSpc>
                    <a:spcPct val="150000"/>
                  </a:lnSpc>
                </a:pPr>
                <a:r>
                  <a:rPr lang="en-US" sz="2000" b="1" dirty="0" smtClean="0">
                    <a:latin typeface="Times New Roman" panose="02020603050405020304" pitchFamily="18" charset="0"/>
                    <a:cs typeface="Times New Roman" panose="02020603050405020304" pitchFamily="18" charset="0"/>
                  </a:rPr>
                  <a:t>Example1 </a:t>
                </a:r>
                <a:r>
                  <a:rPr lang="en-US" sz="2000" dirty="0" smtClean="0">
                    <a:latin typeface="Times New Roman" panose="02020603050405020304" pitchFamily="18" charset="0"/>
                    <a:cs typeface="Times New Roman" panose="02020603050405020304" pitchFamily="18" charset="0"/>
                  </a:rPr>
                  <a:t>Suppose a car is running at the rate of 15km during the first 30km; at 20k/</a:t>
                </a:r>
                <a:r>
                  <a:rPr lang="en-US" sz="2000" dirty="0" err="1" smtClean="0">
                    <a:latin typeface="Times New Roman" panose="02020603050405020304" pitchFamily="18" charset="0"/>
                    <a:cs typeface="Times New Roman" panose="02020603050405020304" pitchFamily="18" charset="0"/>
                  </a:rPr>
                  <a:t>hr</a:t>
                </a:r>
                <a:r>
                  <a:rPr lang="en-US" sz="2000" dirty="0" smtClean="0">
                    <a:latin typeface="Times New Roman" panose="02020603050405020304" pitchFamily="18" charset="0"/>
                    <a:cs typeface="Times New Roman" panose="02020603050405020304" pitchFamily="18" charset="0"/>
                  </a:rPr>
                  <a:t> during the second 30km; and at 25km.hr during the third 30km. The distance is constant but times are variable. Use a suitable measures to calculate the average running rate.</a:t>
                </a:r>
              </a:p>
              <a:p>
                <a:pPr>
                  <a:lnSpc>
                    <a:spcPct val="150000"/>
                  </a:lnSpc>
                </a:pPr>
                <a:r>
                  <a:rPr lang="en-US" sz="2000" b="1" dirty="0" smtClean="0">
                    <a:latin typeface="Times New Roman" panose="02020603050405020304" pitchFamily="18" charset="0"/>
                    <a:cs typeface="Times New Roman" panose="02020603050405020304" pitchFamily="18" charset="0"/>
                  </a:rPr>
                  <a:t>Solution</a:t>
                </a:r>
              </a:p>
              <a:p>
                <a:pPr>
                  <a:lnSpc>
                    <a:spcPct val="150000"/>
                  </a:lnSpc>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𝐻</m:t>
                      </m:r>
                      <m:r>
                        <a:rPr lang="en-US" sz="2000" b="0" i="1" smtClean="0">
                          <a:latin typeface="Cambria Math" panose="02040503050406030204" pitchFamily="18" charset="0"/>
                        </a:rPr>
                        <m:t>.</m:t>
                      </m:r>
                      <m:r>
                        <a:rPr lang="en-US" sz="2000" b="0" i="1" smtClean="0">
                          <a:latin typeface="Cambria Math" panose="02040503050406030204" pitchFamily="18" charset="0"/>
                        </a:rPr>
                        <m:t>𝑀</m:t>
                      </m:r>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3</m:t>
                          </m:r>
                        </m:num>
                        <m:den>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15</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20</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25</m:t>
                              </m:r>
                            </m:den>
                          </m:f>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3</m:t>
                          </m:r>
                        </m:num>
                        <m:den>
                          <m:r>
                            <a:rPr lang="en-US" sz="2000" b="0" i="1" smtClean="0">
                              <a:latin typeface="Cambria Math" panose="02040503050406030204" pitchFamily="18" charset="0"/>
                            </a:rPr>
                            <m:t>0.15667</m:t>
                          </m:r>
                        </m:den>
                      </m:f>
                      <m:r>
                        <a:rPr lang="en-US" sz="2000" b="0" i="1" smtClean="0">
                          <a:latin typeface="Cambria Math" panose="02040503050406030204" pitchFamily="18" charset="0"/>
                        </a:rPr>
                        <m:t>=19.15</m:t>
                      </m:r>
                      <m:r>
                        <a:rPr lang="en-US" sz="2000" b="0" i="1" smtClean="0">
                          <a:latin typeface="Cambria Math" panose="02040503050406030204" pitchFamily="18" charset="0"/>
                        </a:rPr>
                        <m:t>𝑘𝑚</m:t>
                      </m:r>
                      <m:r>
                        <a:rPr lang="en-US" sz="2000" b="0" i="1" smtClean="0">
                          <a:latin typeface="Cambria Math" panose="02040503050406030204" pitchFamily="18" charset="0"/>
                        </a:rPr>
                        <m:t>/</m:t>
                      </m:r>
                      <m:r>
                        <a:rPr lang="en-US" sz="2000" b="0" i="1" smtClean="0">
                          <a:latin typeface="Cambria Math" panose="02040503050406030204" pitchFamily="18" charset="0"/>
                        </a:rPr>
                        <m:t>h𝑟</m:t>
                      </m:r>
                    </m:oMath>
                  </m:oMathPara>
                </a14:m>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The average speed of car is 19.15km/</a:t>
                </a:r>
                <a:r>
                  <a:rPr lang="en-US" sz="2000" dirty="0" err="1" smtClean="0">
                    <a:latin typeface="Times New Roman" panose="02020603050405020304" pitchFamily="18" charset="0"/>
                    <a:cs typeface="Times New Roman" panose="02020603050405020304" pitchFamily="18" charset="0"/>
                  </a:rPr>
                  <a:t>hr</a:t>
                </a:r>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b="1" dirty="0" smtClean="0">
                    <a:latin typeface="Times New Roman" panose="02020603050405020304" pitchFamily="18" charset="0"/>
                    <a:cs typeface="Times New Roman" panose="02020603050405020304" pitchFamily="18" charset="0"/>
                  </a:rPr>
                  <a:t>Example 2</a:t>
                </a:r>
              </a:p>
              <a:p>
                <a:pPr>
                  <a:lnSpc>
                    <a:spcPct val="150000"/>
                  </a:lnSpc>
                </a:pPr>
                <a:r>
                  <a:rPr lang="en-US" sz="2000" dirty="0" smtClean="0">
                    <a:latin typeface="Times New Roman" panose="02020603050405020304" pitchFamily="18" charset="0"/>
                    <a:cs typeface="Times New Roman" panose="02020603050405020304" pitchFamily="18" charset="0"/>
                  </a:rPr>
                  <a:t>Find the harmonic mean from the following frequency distribution of weights.</a:t>
                </a:r>
              </a:p>
              <a:p>
                <a:pPr>
                  <a:lnSpc>
                    <a:spcPct val="150000"/>
                  </a:lnSpc>
                </a:pPr>
                <a:endParaRPr lang="en-US" sz="2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80304" y="296214"/>
                <a:ext cx="11797048" cy="5028236"/>
              </a:xfrm>
              <a:prstGeom prst="rect">
                <a:avLst/>
              </a:prstGeom>
              <a:blipFill rotWithShape="0">
                <a:blip r:embed="rId2"/>
                <a:stretch>
                  <a:fillRect l="-568"/>
                </a:stretch>
              </a:blipFill>
            </p:spPr>
            <p:txBody>
              <a:bodyPr/>
              <a:lstStyle/>
              <a:p>
                <a:r>
                  <a:rPr lang="en-US">
                    <a:noFill/>
                  </a:rPr>
                  <a:t> </a:t>
                </a:r>
              </a:p>
            </p:txBody>
          </p:sp>
        </mc:Fallback>
      </mc:AlternateContent>
      <p:graphicFrame>
        <p:nvGraphicFramePr>
          <p:cNvPr id="3" name="Table 2"/>
          <p:cNvGraphicFramePr>
            <a:graphicFrameLocks noGrp="1"/>
          </p:cNvGraphicFramePr>
          <p:nvPr>
            <p:extLst/>
          </p:nvPr>
        </p:nvGraphicFramePr>
        <p:xfrm>
          <a:off x="1890333" y="4953610"/>
          <a:ext cx="8128000" cy="7416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016000"/>
                <a:gridCol w="1016000"/>
              </a:tblGrid>
              <a:tr h="370840">
                <a:tc>
                  <a:txBody>
                    <a:bodyPr/>
                    <a:lstStyle/>
                    <a:p>
                      <a:r>
                        <a:rPr lang="en-US" dirty="0" smtClean="0"/>
                        <a:t>Weights</a:t>
                      </a:r>
                      <a:endParaRPr lang="en-US" dirty="0"/>
                    </a:p>
                  </a:txBody>
                  <a:tcPr/>
                </a:tc>
                <a:tc>
                  <a:txBody>
                    <a:bodyPr/>
                    <a:lstStyle/>
                    <a:p>
                      <a:r>
                        <a:rPr lang="en-US" dirty="0" smtClean="0"/>
                        <a:t>65-84</a:t>
                      </a:r>
                      <a:endParaRPr lang="en-US" dirty="0"/>
                    </a:p>
                  </a:txBody>
                  <a:tcPr/>
                </a:tc>
                <a:tc>
                  <a:txBody>
                    <a:bodyPr/>
                    <a:lstStyle/>
                    <a:p>
                      <a:r>
                        <a:rPr lang="en-US" dirty="0" smtClean="0"/>
                        <a:t>84-104</a:t>
                      </a:r>
                      <a:endParaRPr lang="en-US" dirty="0"/>
                    </a:p>
                  </a:txBody>
                  <a:tcPr/>
                </a:tc>
                <a:tc>
                  <a:txBody>
                    <a:bodyPr/>
                    <a:lstStyle/>
                    <a:p>
                      <a:r>
                        <a:rPr lang="en-US" dirty="0" smtClean="0"/>
                        <a:t>105-124</a:t>
                      </a:r>
                      <a:endParaRPr lang="en-US" dirty="0"/>
                    </a:p>
                  </a:txBody>
                  <a:tcPr/>
                </a:tc>
                <a:tc>
                  <a:txBody>
                    <a:bodyPr/>
                    <a:lstStyle/>
                    <a:p>
                      <a:r>
                        <a:rPr lang="en-US" dirty="0" smtClean="0"/>
                        <a:t>125-144</a:t>
                      </a:r>
                      <a:endParaRPr lang="en-US" dirty="0"/>
                    </a:p>
                  </a:txBody>
                  <a:tcPr/>
                </a:tc>
                <a:tc>
                  <a:txBody>
                    <a:bodyPr/>
                    <a:lstStyle/>
                    <a:p>
                      <a:r>
                        <a:rPr lang="en-US" dirty="0" smtClean="0"/>
                        <a:t>145-164</a:t>
                      </a:r>
                      <a:endParaRPr lang="en-US" dirty="0"/>
                    </a:p>
                  </a:txBody>
                  <a:tcPr/>
                </a:tc>
                <a:tc>
                  <a:txBody>
                    <a:bodyPr/>
                    <a:lstStyle/>
                    <a:p>
                      <a:r>
                        <a:rPr lang="en-US" dirty="0" smtClean="0"/>
                        <a:t>165-184</a:t>
                      </a:r>
                      <a:endParaRPr lang="en-US" dirty="0"/>
                    </a:p>
                  </a:txBody>
                  <a:tcPr/>
                </a:tc>
                <a:tc>
                  <a:txBody>
                    <a:bodyPr/>
                    <a:lstStyle/>
                    <a:p>
                      <a:r>
                        <a:rPr lang="en-US" dirty="0" smtClean="0"/>
                        <a:t>185-204</a:t>
                      </a:r>
                      <a:endParaRPr lang="en-US" dirty="0"/>
                    </a:p>
                  </a:txBody>
                  <a:tcPr/>
                </a:tc>
              </a:tr>
              <a:tr h="370840">
                <a:tc>
                  <a:txBody>
                    <a:bodyPr/>
                    <a:lstStyle/>
                    <a:p>
                      <a:r>
                        <a:rPr lang="en-US" dirty="0" smtClean="0"/>
                        <a:t>F</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17</a:t>
                      </a:r>
                      <a:endParaRPr lang="en-US" dirty="0"/>
                    </a:p>
                  </a:txBody>
                  <a:tcPr/>
                </a:tc>
                <a:tc>
                  <a:txBody>
                    <a:bodyPr/>
                    <a:lstStyle/>
                    <a:p>
                      <a:r>
                        <a:rPr lang="en-US" dirty="0" smtClean="0"/>
                        <a:t>10</a:t>
                      </a:r>
                      <a:endParaRPr lang="en-US" dirty="0"/>
                    </a:p>
                  </a:txBody>
                  <a:tcPr/>
                </a:tc>
                <a:tc>
                  <a:txBody>
                    <a:bodyPr/>
                    <a:lstStyle/>
                    <a:p>
                      <a:r>
                        <a:rPr lang="en-US" dirty="0" smtClean="0"/>
                        <a:t>5</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r>
            </a:tbl>
          </a:graphicData>
        </a:graphic>
      </p:graphicFrame>
    </p:spTree>
    <p:extLst>
      <p:ext uri="{BB962C8B-B14F-4D97-AF65-F5344CB8AC3E}">
        <p14:creationId xmlns:p14="http://schemas.microsoft.com/office/powerpoint/2010/main" val="3398725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825938" y="1531035"/>
          <a:ext cx="8128000" cy="333756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a:r>
                        <a:rPr lang="en-US" dirty="0" smtClean="0"/>
                        <a:t>Weights</a:t>
                      </a:r>
                      <a:endParaRPr lang="en-US" dirty="0"/>
                    </a:p>
                  </a:txBody>
                  <a:tcPr/>
                </a:tc>
                <a:tc>
                  <a:txBody>
                    <a:bodyPr/>
                    <a:lstStyle/>
                    <a:p>
                      <a:pPr algn="ctr"/>
                      <a:r>
                        <a:rPr lang="en-US" dirty="0" smtClean="0"/>
                        <a:t>X</a:t>
                      </a:r>
                      <a:endParaRPr lang="en-US" dirty="0"/>
                    </a:p>
                  </a:txBody>
                  <a:tcPr/>
                </a:tc>
                <a:tc>
                  <a:txBody>
                    <a:bodyPr/>
                    <a:lstStyle/>
                    <a:p>
                      <a:pPr algn="ctr"/>
                      <a:r>
                        <a:rPr lang="en-US" dirty="0" smtClean="0"/>
                        <a:t>F</a:t>
                      </a:r>
                      <a:endParaRPr lang="en-US" dirty="0"/>
                    </a:p>
                  </a:txBody>
                  <a:tcPr/>
                </a:tc>
                <a:tc>
                  <a:txBody>
                    <a:bodyPr/>
                    <a:lstStyle/>
                    <a:p>
                      <a:pPr algn="ctr"/>
                      <a:r>
                        <a:rPr lang="en-US" dirty="0" smtClean="0"/>
                        <a:t>F(1/X)</a:t>
                      </a:r>
                      <a:endParaRPr lang="en-US" dirty="0"/>
                    </a:p>
                  </a:txBody>
                  <a:tcPr/>
                </a:tc>
              </a:tr>
              <a:tr h="370840">
                <a:tc>
                  <a:txBody>
                    <a:bodyPr/>
                    <a:lstStyle/>
                    <a:p>
                      <a:pPr algn="ctr"/>
                      <a:r>
                        <a:rPr lang="en-US" dirty="0" smtClean="0"/>
                        <a:t>65-84</a:t>
                      </a:r>
                      <a:endParaRPr lang="en-US" dirty="0"/>
                    </a:p>
                  </a:txBody>
                  <a:tcPr/>
                </a:tc>
                <a:tc>
                  <a:txBody>
                    <a:bodyPr/>
                    <a:lstStyle/>
                    <a:p>
                      <a:pPr algn="ctr"/>
                      <a:r>
                        <a:rPr lang="en-US" dirty="0" smtClean="0"/>
                        <a:t>74.5</a:t>
                      </a:r>
                      <a:endParaRPr lang="en-US" dirty="0"/>
                    </a:p>
                  </a:txBody>
                  <a:tcPr/>
                </a:tc>
                <a:tc>
                  <a:txBody>
                    <a:bodyPr/>
                    <a:lstStyle/>
                    <a:p>
                      <a:pPr algn="ctr"/>
                      <a:r>
                        <a:rPr lang="en-US" dirty="0" smtClean="0"/>
                        <a:t>9</a:t>
                      </a:r>
                      <a:endParaRPr lang="en-US" dirty="0"/>
                    </a:p>
                  </a:txBody>
                  <a:tcPr/>
                </a:tc>
                <a:tc>
                  <a:txBody>
                    <a:bodyPr/>
                    <a:lstStyle/>
                    <a:p>
                      <a:pPr algn="ctr"/>
                      <a:r>
                        <a:rPr lang="en-US" dirty="0" smtClean="0"/>
                        <a:t>0.12081</a:t>
                      </a:r>
                      <a:endParaRPr lang="en-US" dirty="0"/>
                    </a:p>
                  </a:txBody>
                  <a:tcPr/>
                </a:tc>
              </a:tr>
              <a:tr h="370840">
                <a:tc>
                  <a:txBody>
                    <a:bodyPr/>
                    <a:lstStyle/>
                    <a:p>
                      <a:pPr algn="ctr"/>
                      <a:r>
                        <a:rPr lang="en-US" dirty="0" smtClean="0"/>
                        <a:t>85-104</a:t>
                      </a:r>
                      <a:endParaRPr lang="en-US" dirty="0"/>
                    </a:p>
                  </a:txBody>
                  <a:tcPr/>
                </a:tc>
                <a:tc>
                  <a:txBody>
                    <a:bodyPr/>
                    <a:lstStyle/>
                    <a:p>
                      <a:pPr algn="ctr"/>
                      <a:r>
                        <a:rPr lang="en-US" dirty="0" smtClean="0"/>
                        <a:t>94.5</a:t>
                      </a:r>
                      <a:endParaRPr lang="en-US" dirty="0"/>
                    </a:p>
                  </a:txBody>
                  <a:tcPr/>
                </a:tc>
                <a:tc>
                  <a:txBody>
                    <a:bodyPr/>
                    <a:lstStyle/>
                    <a:p>
                      <a:pPr algn="ctr"/>
                      <a:r>
                        <a:rPr lang="en-US" dirty="0" smtClean="0"/>
                        <a:t>10</a:t>
                      </a:r>
                      <a:endParaRPr lang="en-US" dirty="0"/>
                    </a:p>
                  </a:txBody>
                  <a:tcPr/>
                </a:tc>
                <a:tc>
                  <a:txBody>
                    <a:bodyPr/>
                    <a:lstStyle/>
                    <a:p>
                      <a:pPr algn="ctr"/>
                      <a:r>
                        <a:rPr lang="en-US" dirty="0" smtClean="0"/>
                        <a:t>0.10582</a:t>
                      </a:r>
                      <a:endParaRPr lang="en-US" dirty="0"/>
                    </a:p>
                  </a:txBody>
                  <a:tcPr/>
                </a:tc>
              </a:tr>
              <a:tr h="370840">
                <a:tc>
                  <a:txBody>
                    <a:bodyPr/>
                    <a:lstStyle/>
                    <a:p>
                      <a:pPr algn="ctr"/>
                      <a:r>
                        <a:rPr lang="en-US" dirty="0" smtClean="0"/>
                        <a:t>105-124</a:t>
                      </a:r>
                      <a:endParaRPr lang="en-US" dirty="0"/>
                    </a:p>
                  </a:txBody>
                  <a:tcPr/>
                </a:tc>
                <a:tc>
                  <a:txBody>
                    <a:bodyPr/>
                    <a:lstStyle/>
                    <a:p>
                      <a:pPr algn="ctr"/>
                      <a:r>
                        <a:rPr lang="en-US" dirty="0" smtClean="0"/>
                        <a:t>114.5</a:t>
                      </a:r>
                      <a:endParaRPr lang="en-US" dirty="0"/>
                    </a:p>
                  </a:txBody>
                  <a:tcPr/>
                </a:tc>
                <a:tc>
                  <a:txBody>
                    <a:bodyPr/>
                    <a:lstStyle/>
                    <a:p>
                      <a:pPr algn="ctr"/>
                      <a:r>
                        <a:rPr lang="en-US" dirty="0" smtClean="0"/>
                        <a:t>17</a:t>
                      </a:r>
                      <a:endParaRPr lang="en-US" dirty="0"/>
                    </a:p>
                  </a:txBody>
                  <a:tcPr/>
                </a:tc>
                <a:tc>
                  <a:txBody>
                    <a:bodyPr/>
                    <a:lstStyle/>
                    <a:p>
                      <a:pPr algn="ctr"/>
                      <a:r>
                        <a:rPr lang="en-US" dirty="0" smtClean="0"/>
                        <a:t>0.14847</a:t>
                      </a:r>
                      <a:endParaRPr lang="en-US" dirty="0"/>
                    </a:p>
                  </a:txBody>
                  <a:tcPr/>
                </a:tc>
              </a:tr>
              <a:tr h="370840">
                <a:tc>
                  <a:txBody>
                    <a:bodyPr/>
                    <a:lstStyle/>
                    <a:p>
                      <a:pPr algn="ctr"/>
                      <a:r>
                        <a:rPr lang="en-US" dirty="0" smtClean="0"/>
                        <a:t>125-144</a:t>
                      </a:r>
                      <a:endParaRPr lang="en-US" dirty="0"/>
                    </a:p>
                  </a:txBody>
                  <a:tcPr/>
                </a:tc>
                <a:tc>
                  <a:txBody>
                    <a:bodyPr/>
                    <a:lstStyle/>
                    <a:p>
                      <a:pPr algn="ctr"/>
                      <a:r>
                        <a:rPr lang="en-US" dirty="0" smtClean="0"/>
                        <a:t>134.5</a:t>
                      </a:r>
                      <a:endParaRPr lang="en-US" dirty="0"/>
                    </a:p>
                  </a:txBody>
                  <a:tcPr/>
                </a:tc>
                <a:tc>
                  <a:txBody>
                    <a:bodyPr/>
                    <a:lstStyle/>
                    <a:p>
                      <a:pPr algn="ctr"/>
                      <a:r>
                        <a:rPr lang="en-US" dirty="0" smtClean="0"/>
                        <a:t>10</a:t>
                      </a:r>
                      <a:endParaRPr lang="en-US" dirty="0"/>
                    </a:p>
                  </a:txBody>
                  <a:tcPr/>
                </a:tc>
                <a:tc>
                  <a:txBody>
                    <a:bodyPr/>
                    <a:lstStyle/>
                    <a:p>
                      <a:pPr algn="ctr"/>
                      <a:r>
                        <a:rPr lang="en-US" dirty="0" smtClean="0"/>
                        <a:t>0.07435</a:t>
                      </a:r>
                      <a:endParaRPr lang="en-US" dirty="0"/>
                    </a:p>
                  </a:txBody>
                  <a:tcPr/>
                </a:tc>
              </a:tr>
              <a:tr h="370840">
                <a:tc>
                  <a:txBody>
                    <a:bodyPr/>
                    <a:lstStyle/>
                    <a:p>
                      <a:pPr algn="ctr"/>
                      <a:r>
                        <a:rPr lang="en-US" dirty="0" smtClean="0"/>
                        <a:t>145-164</a:t>
                      </a:r>
                      <a:endParaRPr lang="en-US" dirty="0"/>
                    </a:p>
                  </a:txBody>
                  <a:tcPr/>
                </a:tc>
                <a:tc>
                  <a:txBody>
                    <a:bodyPr/>
                    <a:lstStyle/>
                    <a:p>
                      <a:pPr algn="ctr"/>
                      <a:r>
                        <a:rPr lang="en-US" dirty="0" smtClean="0"/>
                        <a:t>154.5</a:t>
                      </a:r>
                      <a:endParaRPr lang="en-US" dirty="0"/>
                    </a:p>
                  </a:txBody>
                  <a:tcPr/>
                </a:tc>
                <a:tc>
                  <a:txBody>
                    <a:bodyPr/>
                    <a:lstStyle/>
                    <a:p>
                      <a:pPr algn="ctr"/>
                      <a:r>
                        <a:rPr lang="en-US" dirty="0" smtClean="0"/>
                        <a:t>5</a:t>
                      </a:r>
                      <a:endParaRPr lang="en-US" dirty="0"/>
                    </a:p>
                  </a:txBody>
                  <a:tcPr/>
                </a:tc>
                <a:tc>
                  <a:txBody>
                    <a:bodyPr/>
                    <a:lstStyle/>
                    <a:p>
                      <a:pPr algn="ctr"/>
                      <a:r>
                        <a:rPr lang="en-US" dirty="0" smtClean="0"/>
                        <a:t>0.03236</a:t>
                      </a:r>
                      <a:endParaRPr lang="en-US" dirty="0"/>
                    </a:p>
                  </a:txBody>
                  <a:tcPr/>
                </a:tc>
              </a:tr>
              <a:tr h="370840">
                <a:tc>
                  <a:txBody>
                    <a:bodyPr/>
                    <a:lstStyle/>
                    <a:p>
                      <a:pPr algn="ctr"/>
                      <a:r>
                        <a:rPr lang="en-US" dirty="0" smtClean="0"/>
                        <a:t>165-184</a:t>
                      </a:r>
                      <a:endParaRPr lang="en-US" dirty="0"/>
                    </a:p>
                  </a:txBody>
                  <a:tcPr/>
                </a:tc>
                <a:tc>
                  <a:txBody>
                    <a:bodyPr/>
                    <a:lstStyle/>
                    <a:p>
                      <a:pPr algn="ctr"/>
                      <a:r>
                        <a:rPr lang="en-US" dirty="0" smtClean="0"/>
                        <a:t>174.5</a:t>
                      </a:r>
                      <a:endParaRPr lang="en-US" dirty="0"/>
                    </a:p>
                  </a:txBody>
                  <a:tcPr/>
                </a:tc>
                <a:tc>
                  <a:txBody>
                    <a:bodyPr/>
                    <a:lstStyle/>
                    <a:p>
                      <a:pPr algn="ctr"/>
                      <a:r>
                        <a:rPr lang="en-US" dirty="0" smtClean="0"/>
                        <a:t>4</a:t>
                      </a:r>
                      <a:endParaRPr lang="en-US" dirty="0"/>
                    </a:p>
                  </a:txBody>
                  <a:tcPr/>
                </a:tc>
                <a:tc>
                  <a:txBody>
                    <a:bodyPr/>
                    <a:lstStyle/>
                    <a:p>
                      <a:pPr algn="ctr"/>
                      <a:r>
                        <a:rPr lang="en-US" dirty="0" smtClean="0"/>
                        <a:t>0.02292</a:t>
                      </a:r>
                      <a:endParaRPr lang="en-US" dirty="0"/>
                    </a:p>
                  </a:txBody>
                  <a:tcPr/>
                </a:tc>
              </a:tr>
              <a:tr h="370840">
                <a:tc>
                  <a:txBody>
                    <a:bodyPr/>
                    <a:lstStyle/>
                    <a:p>
                      <a:pPr algn="ctr"/>
                      <a:r>
                        <a:rPr lang="en-US" dirty="0" smtClean="0"/>
                        <a:t>185-204</a:t>
                      </a:r>
                      <a:endParaRPr lang="en-US" dirty="0"/>
                    </a:p>
                  </a:txBody>
                  <a:tcPr/>
                </a:tc>
                <a:tc>
                  <a:txBody>
                    <a:bodyPr/>
                    <a:lstStyle/>
                    <a:p>
                      <a:pPr algn="ctr"/>
                      <a:r>
                        <a:rPr lang="en-US" dirty="0" smtClean="0"/>
                        <a:t>194.5</a:t>
                      </a:r>
                      <a:endParaRPr lang="en-US" dirty="0"/>
                    </a:p>
                  </a:txBody>
                  <a:tcPr/>
                </a:tc>
                <a:tc>
                  <a:txBody>
                    <a:bodyPr/>
                    <a:lstStyle/>
                    <a:p>
                      <a:pPr algn="ctr"/>
                      <a:r>
                        <a:rPr lang="en-US" dirty="0" smtClean="0"/>
                        <a:t>5</a:t>
                      </a:r>
                      <a:endParaRPr lang="en-US" dirty="0"/>
                    </a:p>
                  </a:txBody>
                  <a:tcPr/>
                </a:tc>
                <a:tc>
                  <a:txBody>
                    <a:bodyPr/>
                    <a:lstStyle/>
                    <a:p>
                      <a:pPr algn="ctr"/>
                      <a:r>
                        <a:rPr lang="en-US" dirty="0" smtClean="0"/>
                        <a:t>0.02571</a:t>
                      </a:r>
                      <a:endParaRPr lang="en-US" dirty="0"/>
                    </a:p>
                  </a:txBody>
                  <a:tcPr/>
                </a:tc>
              </a:tr>
              <a:tr h="370840">
                <a:tc>
                  <a:txBody>
                    <a:bodyPr/>
                    <a:lstStyle/>
                    <a:p>
                      <a:pPr algn="ctr"/>
                      <a:r>
                        <a:rPr lang="en-US" dirty="0" smtClean="0"/>
                        <a:t>Total</a:t>
                      </a:r>
                      <a:endParaRPr lang="en-US" dirty="0"/>
                    </a:p>
                  </a:txBody>
                  <a:tcPr/>
                </a:tc>
                <a:tc>
                  <a:txBody>
                    <a:bodyPr/>
                    <a:lstStyle/>
                    <a:p>
                      <a:pPr algn="ctr"/>
                      <a:endParaRPr lang="en-US"/>
                    </a:p>
                  </a:txBody>
                  <a:tcPr/>
                </a:tc>
                <a:tc>
                  <a:txBody>
                    <a:bodyPr/>
                    <a:lstStyle/>
                    <a:p>
                      <a:pPr algn="ctr"/>
                      <a:r>
                        <a:rPr lang="en-US" dirty="0" smtClean="0"/>
                        <a:t>60</a:t>
                      </a:r>
                      <a:endParaRPr lang="en-US" dirty="0"/>
                    </a:p>
                  </a:txBody>
                  <a:tcPr/>
                </a:tc>
                <a:tc>
                  <a:txBody>
                    <a:bodyPr/>
                    <a:lstStyle/>
                    <a:p>
                      <a:pPr algn="ctr"/>
                      <a:r>
                        <a:rPr lang="en-US" dirty="0" smtClean="0"/>
                        <a:t>0.53044</a:t>
                      </a:r>
                      <a:endParaRPr lang="en-US" dirty="0"/>
                    </a:p>
                  </a:txBody>
                  <a:tcPr/>
                </a:tc>
              </a:tr>
            </a:tbl>
          </a:graphicData>
        </a:graphic>
      </p:graphicFrame>
      <mc:AlternateContent xmlns:mc="http://schemas.openxmlformats.org/markup-compatibility/2006" xmlns:a14="http://schemas.microsoft.com/office/drawing/2010/main">
        <mc:Choice Requires="a14">
          <p:sp>
            <p:nvSpPr>
              <p:cNvPr id="3" name="TextBox 2"/>
              <p:cNvSpPr txBox="1"/>
              <p:nvPr/>
            </p:nvSpPr>
            <p:spPr>
              <a:xfrm>
                <a:off x="437881" y="5499279"/>
                <a:ext cx="11307651" cy="634789"/>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𝐻</m:t>
                      </m:r>
                      <m:r>
                        <a:rPr lang="en-US" b="0" i="1" smtClean="0">
                          <a:latin typeface="Cambria Math" panose="02040503050406030204" pitchFamily="18" charset="0"/>
                        </a:rPr>
                        <m:t>.</m:t>
                      </m:r>
                      <m:r>
                        <a:rPr lang="en-US" b="0" i="1" smtClean="0">
                          <a:latin typeface="Cambria Math" panose="02040503050406030204" pitchFamily="18" charset="0"/>
                        </a:rPr>
                        <m:t>𝑀</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60</m:t>
                          </m:r>
                        </m:num>
                        <m:den>
                          <m:r>
                            <a:rPr lang="en-US" b="0" i="1" smtClean="0">
                              <a:latin typeface="Cambria Math" panose="02040503050406030204" pitchFamily="18" charset="0"/>
                            </a:rPr>
                            <m:t>0.53044</m:t>
                          </m:r>
                        </m:den>
                      </m:f>
                      <m:r>
                        <a:rPr lang="en-US" b="0" i="1" smtClean="0">
                          <a:latin typeface="Cambria Math" panose="02040503050406030204" pitchFamily="18" charset="0"/>
                        </a:rPr>
                        <m:t>=113.11 </m:t>
                      </m:r>
                      <m:r>
                        <a:rPr lang="en-US" b="0" i="1" smtClean="0">
                          <a:latin typeface="Cambria Math" panose="02040503050406030204" pitchFamily="18" charset="0"/>
                        </a:rPr>
                        <m:t>𝑔𝑟𝑎𝑚𝑠</m:t>
                      </m:r>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437881" y="5499279"/>
                <a:ext cx="11307651" cy="634789"/>
              </a:xfrm>
              <a:prstGeom prst="rect">
                <a:avLst/>
              </a:prstGeom>
              <a:blipFill rotWithShape="0">
                <a:blip r:embed="rId2"/>
                <a:stretch>
                  <a:fillRect/>
                </a:stretch>
              </a:blipFill>
            </p:spPr>
            <p:txBody>
              <a:bodyPr/>
              <a:lstStyle/>
              <a:p>
                <a:r>
                  <a:rPr lang="en-US">
                    <a:noFill/>
                  </a:rPr>
                  <a:t> </a:t>
                </a:r>
              </a:p>
            </p:txBody>
          </p:sp>
        </mc:Fallback>
      </mc:AlternateContent>
      <p:sp>
        <p:nvSpPr>
          <p:cNvPr id="4" name="TextBox 3"/>
          <p:cNvSpPr txBox="1"/>
          <p:nvPr/>
        </p:nvSpPr>
        <p:spPr>
          <a:xfrm>
            <a:off x="270456" y="425003"/>
            <a:ext cx="11475076"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Solution</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437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180304" y="167425"/>
                <a:ext cx="11745533" cy="6869766"/>
              </a:xfrm>
              <a:prstGeom prst="rect">
                <a:avLst/>
              </a:prstGeom>
              <a:noFill/>
            </p:spPr>
            <p:txBody>
              <a:bodyPr wrap="square" rtlCol="0">
                <a:spAutoFit/>
              </a:bodyPr>
              <a:lstStyle/>
              <a:p>
                <a:pPr marL="457200" indent="-457200" algn="just">
                  <a:lnSpc>
                    <a:spcPct val="150000"/>
                  </a:lnSpc>
                  <a:buFont typeface="+mj-lt"/>
                  <a:buAutoNum type="arabicPeriod" startAt="4"/>
                </a:pPr>
                <a:r>
                  <a:rPr lang="en-US" sz="2800" b="1" dirty="0" smtClean="0">
                    <a:latin typeface="Times New Roman" panose="02020603050405020304" pitchFamily="18" charset="0"/>
                    <a:cs typeface="Times New Roman" panose="02020603050405020304" pitchFamily="18" charset="0"/>
                  </a:rPr>
                  <a:t>Median</a:t>
                </a:r>
              </a:p>
              <a:p>
                <a:pPr algn="just">
                  <a:lnSpc>
                    <a:spcPct val="150000"/>
                  </a:lnSpc>
                </a:pPr>
                <a:r>
                  <a:rPr lang="en-US" sz="2400" dirty="0" smtClean="0">
                    <a:latin typeface="Times New Roman" panose="02020603050405020304" pitchFamily="18" charset="0"/>
                    <a:cs typeface="Times New Roman" panose="02020603050405020304" pitchFamily="18" charset="0"/>
                  </a:rPr>
                  <a:t>The median of a set of observations arranged in order of magnitude (</a:t>
                </a:r>
                <a:r>
                  <a:rPr lang="en-US" sz="2400" dirty="0" err="1" smtClean="0">
                    <a:latin typeface="Times New Roman" panose="02020603050405020304" pitchFamily="18" charset="0"/>
                    <a:cs typeface="Times New Roman" panose="02020603050405020304" pitchFamily="18" charset="0"/>
                  </a:rPr>
                  <a:t>i.e</a:t>
                </a:r>
                <a:r>
                  <a:rPr lang="en-US" sz="2400" dirty="0" smtClean="0">
                    <a:latin typeface="Times New Roman" panose="02020603050405020304" pitchFamily="18" charset="0"/>
                    <a:cs typeface="Times New Roman" panose="02020603050405020304" pitchFamily="18" charset="0"/>
                  </a:rPr>
                  <a:t> in an array) is the middle value if the number of observations is odd and the mean of two middle values if the number of observations is even. The median is a type of average that is used for the data which is ordinal or has extreme values.</a:t>
                </a:r>
              </a:p>
              <a:p>
                <a:pPr algn="just">
                  <a:lnSpc>
                    <a:spcPct val="150000"/>
                  </a:lnSpc>
                </a:pPr>
                <a:r>
                  <a:rPr lang="en-US" sz="2400" b="1" dirty="0" smtClean="0">
                    <a:latin typeface="Times New Roman" panose="02020603050405020304" pitchFamily="18" charset="0"/>
                    <a:cs typeface="Times New Roman" panose="02020603050405020304" pitchFamily="18" charset="0"/>
                  </a:rPr>
                  <a:t>Median for ungrouped data</a:t>
                </a:r>
              </a:p>
              <a:p>
                <a:pPr algn="just">
                  <a:lnSpc>
                    <a:spcPct val="150000"/>
                  </a:lnSpc>
                </a:pPr>
                <a:r>
                  <a:rPr lang="en-US" sz="2400" dirty="0" smtClean="0">
                    <a:latin typeface="Times New Roman" panose="02020603050405020304" pitchFamily="18" charset="0"/>
                    <a:cs typeface="Times New Roman" panose="02020603050405020304" pitchFamily="18" charset="0"/>
                  </a:rPr>
                  <a:t>Odd			</a:t>
                </a:r>
                <a14:m>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𝑋</m:t>
                        </m:r>
                      </m:e>
                    </m:acc>
                    <m:r>
                      <a:rPr lang="en-US" sz="2400" b="0" i="1" smtClean="0">
                        <a:latin typeface="Cambria Math" panose="02040503050406030204" pitchFamily="18" charset="0"/>
                      </a:rPr>
                      <m:t>=</m:t>
                    </m:r>
                    <m:r>
                      <a:rPr lang="en-US" sz="2400" b="0" i="1" smtClean="0">
                        <a:latin typeface="Cambria Math" panose="02040503050406030204" pitchFamily="18" charset="0"/>
                      </a:rPr>
                      <m:t>𝑣𝑎𝑙𝑢𝑒</m:t>
                    </m:r>
                    <m:r>
                      <a:rPr lang="en-US" sz="2400" b="0" i="1" smtClean="0">
                        <a:latin typeface="Cambria Math" panose="02040503050406030204" pitchFamily="18" charset="0"/>
                      </a:rPr>
                      <m:t> </m:t>
                    </m:r>
                    <m:r>
                      <a:rPr lang="en-US" sz="2400" b="0" i="1" smtClean="0">
                        <a:latin typeface="Cambria Math" panose="02040503050406030204" pitchFamily="18" charset="0"/>
                      </a:rPr>
                      <m:t>𝑜𝑓</m:t>
                    </m:r>
                    <m:r>
                      <a:rPr lang="en-US" sz="2400" b="0" i="1" smtClean="0">
                        <a:latin typeface="Cambria Math" panose="02040503050406030204" pitchFamily="18" charset="0"/>
                      </a:rPr>
                      <m:t> </m:t>
                    </m:r>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r>
                              <a:rPr lang="en-US" sz="2400" b="0" i="1" smtClean="0">
                                <a:latin typeface="Cambria Math" panose="02040503050406030204" pitchFamily="18" charset="0"/>
                              </a:rPr>
                              <m:t>+1</m:t>
                            </m:r>
                          </m:num>
                          <m:den>
                            <m:r>
                              <a:rPr lang="en-US" sz="2400" b="0" i="1" smtClean="0">
                                <a:latin typeface="Cambria Math" panose="02040503050406030204" pitchFamily="18" charset="0"/>
                              </a:rPr>
                              <m:t>2</m:t>
                            </m:r>
                          </m:den>
                        </m:f>
                      </m:e>
                    </m:d>
                    <m:r>
                      <a:rPr lang="en-US" sz="2400" b="0" i="1" smtClean="0">
                        <a:latin typeface="Cambria Math" panose="02040503050406030204" pitchFamily="18" charset="0"/>
                      </a:rPr>
                      <m:t>𝑡h</m:t>
                    </m:r>
                    <m:r>
                      <a:rPr lang="en-US" sz="2400" b="0" i="1" smtClean="0">
                        <a:latin typeface="Cambria Math" panose="02040503050406030204" pitchFamily="18" charset="0"/>
                      </a:rPr>
                      <m:t> </m:t>
                    </m:r>
                    <m:r>
                      <a:rPr lang="en-US" sz="2400" b="0" i="1" smtClean="0">
                        <a:latin typeface="Cambria Math" panose="02040503050406030204" pitchFamily="18" charset="0"/>
                      </a:rPr>
                      <m:t>𝑖𝑡𝑒𝑚</m:t>
                    </m:r>
                  </m:oMath>
                </a14:m>
                <a:endParaRPr lang="en-US" sz="2400" dirty="0" smtClean="0">
                  <a:latin typeface="Times New Roman" panose="02020603050405020304" pitchFamily="18" charset="0"/>
                  <a:cs typeface="Times New Roman" panose="02020603050405020304" pitchFamily="18" charset="0"/>
                </a:endParaRPr>
              </a:p>
              <a:p>
                <a:pPr algn="just">
                  <a:lnSpc>
                    <a:spcPct val="150000"/>
                  </a:lnSpc>
                </a:pPr>
                <a:r>
                  <a:rPr lang="en-US" sz="2400" dirty="0" smtClean="0">
                    <a:latin typeface="Times New Roman" panose="02020603050405020304" pitchFamily="18" charset="0"/>
                    <a:cs typeface="Times New Roman" panose="02020603050405020304" pitchFamily="18" charset="0"/>
                  </a:rPr>
                  <a:t>Even 			</a:t>
                </a:r>
                <a14:m>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𝑋</m:t>
                        </m:r>
                      </m:e>
                    </m:acc>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2</m:t>
                        </m:r>
                      </m:den>
                    </m:f>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𝑣𝑎𝑙𝑢𝑒</m:t>
                        </m:r>
                        <m:r>
                          <a:rPr lang="en-US" sz="2400" b="0" i="1" smtClean="0">
                            <a:latin typeface="Cambria Math" panose="02040503050406030204" pitchFamily="18" charset="0"/>
                          </a:rPr>
                          <m:t> </m:t>
                        </m:r>
                        <m:r>
                          <a:rPr lang="en-US" sz="2400" b="0" i="1" smtClean="0">
                            <a:latin typeface="Cambria Math" panose="02040503050406030204" pitchFamily="18" charset="0"/>
                          </a:rPr>
                          <m:t>𝑜𝑓</m:t>
                        </m:r>
                        <m:r>
                          <a:rPr lang="en-US" sz="2400" b="0" i="1" smtClean="0">
                            <a:latin typeface="Cambria Math" panose="02040503050406030204" pitchFamily="18" charset="0"/>
                          </a:rPr>
                          <m:t> (</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2</m:t>
                            </m:r>
                          </m:den>
                        </m:f>
                        <m:r>
                          <a:rPr lang="en-US" sz="2400" b="0" i="1" smtClean="0">
                            <a:latin typeface="Cambria Math" panose="02040503050406030204" pitchFamily="18" charset="0"/>
                          </a:rPr>
                          <m:t>)</m:t>
                        </m:r>
                        <m:r>
                          <a:rPr lang="en-US" sz="2400" b="0" i="1" smtClean="0">
                            <a:latin typeface="Cambria Math" panose="02040503050406030204" pitchFamily="18" charset="0"/>
                          </a:rPr>
                          <m:t>𝑡h</m:t>
                        </m:r>
                        <m:r>
                          <a:rPr lang="en-US" sz="2400" b="0" i="1" smtClean="0">
                            <a:latin typeface="Cambria Math" panose="02040503050406030204" pitchFamily="18" charset="0"/>
                          </a:rPr>
                          <m:t> </m:t>
                        </m:r>
                        <m:r>
                          <a:rPr lang="en-US" sz="2400" b="0" i="1" smtClean="0">
                            <a:latin typeface="Cambria Math" panose="02040503050406030204" pitchFamily="18" charset="0"/>
                          </a:rPr>
                          <m:t>𝑖𝑡𝑒𝑚</m:t>
                        </m:r>
                        <m:r>
                          <a:rPr lang="en-US" sz="2400" b="0" i="1" smtClean="0">
                            <a:latin typeface="Cambria Math" panose="02040503050406030204" pitchFamily="18" charset="0"/>
                          </a:rPr>
                          <m:t>+</m:t>
                        </m:r>
                        <m:r>
                          <a:rPr lang="en-US" sz="2400" b="0" i="1" smtClean="0">
                            <a:latin typeface="Cambria Math" panose="02040503050406030204" pitchFamily="18" charset="0"/>
                          </a:rPr>
                          <m:t>𝑣𝑎𝑙𝑢𝑒</m:t>
                        </m:r>
                        <m:r>
                          <a:rPr lang="en-US" sz="2400" b="0" i="1" smtClean="0">
                            <a:latin typeface="Cambria Math" panose="02040503050406030204" pitchFamily="18" charset="0"/>
                          </a:rPr>
                          <m:t> </m:t>
                        </m:r>
                        <m:r>
                          <a:rPr lang="en-US" sz="2400" b="0" i="1" smtClean="0">
                            <a:latin typeface="Cambria Math" panose="02040503050406030204" pitchFamily="18" charset="0"/>
                          </a:rPr>
                          <m:t>𝑜𝑓</m:t>
                        </m:r>
                        <m:r>
                          <a:rPr lang="en-US" sz="2400" b="0" i="1" smtClean="0">
                            <a:latin typeface="Cambria Math" panose="02040503050406030204" pitchFamily="18" charset="0"/>
                          </a:rPr>
                          <m:t> </m:t>
                        </m:r>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2</m:t>
                                </m:r>
                              </m:den>
                            </m:f>
                            <m:r>
                              <a:rPr lang="en-US" sz="2400" b="0" i="1" smtClean="0">
                                <a:latin typeface="Cambria Math" panose="02040503050406030204" pitchFamily="18" charset="0"/>
                              </a:rPr>
                              <m:t>+1</m:t>
                            </m:r>
                          </m:e>
                        </m:d>
                        <m:r>
                          <a:rPr lang="en-US" sz="2400" b="0" i="1" smtClean="0">
                            <a:latin typeface="Cambria Math" panose="02040503050406030204" pitchFamily="18" charset="0"/>
                          </a:rPr>
                          <m:t>𝑡h</m:t>
                        </m:r>
                        <m:r>
                          <a:rPr lang="en-US" sz="2400" b="0" i="1" smtClean="0">
                            <a:latin typeface="Cambria Math" panose="02040503050406030204" pitchFamily="18" charset="0"/>
                          </a:rPr>
                          <m:t> </m:t>
                        </m:r>
                        <m:r>
                          <a:rPr lang="en-US" sz="2400" b="0" i="1" smtClean="0">
                            <a:latin typeface="Cambria Math" panose="02040503050406030204" pitchFamily="18" charset="0"/>
                          </a:rPr>
                          <m:t>𝑖𝑡𝑒𝑚</m:t>
                        </m:r>
                      </m:e>
                    </m:d>
                  </m:oMath>
                </a14:m>
                <a:endParaRPr lang="en-US" sz="2400" dirty="0" smtClean="0">
                  <a:latin typeface="Times New Roman" panose="02020603050405020304" pitchFamily="18" charset="0"/>
                  <a:cs typeface="Times New Roman" panose="02020603050405020304" pitchFamily="18" charset="0"/>
                </a:endParaRPr>
              </a:p>
              <a:p>
                <a:pPr algn="just">
                  <a:lnSpc>
                    <a:spcPct val="150000"/>
                  </a:lnSpc>
                </a:pPr>
                <a:r>
                  <a:rPr lang="en-US" sz="2400" b="1" dirty="0" smtClean="0">
                    <a:latin typeface="Times New Roman" panose="02020603050405020304" pitchFamily="18" charset="0"/>
                    <a:cs typeface="Times New Roman" panose="02020603050405020304" pitchFamily="18" charset="0"/>
                  </a:rPr>
                  <a:t>Median for grouped data</a:t>
                </a:r>
              </a:p>
              <a:p>
                <a:pPr algn="just">
                  <a:lnSpc>
                    <a:spcPct val="150000"/>
                  </a:lnSpc>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𝑋</m:t>
                          </m:r>
                        </m:e>
                      </m:acc>
                      <m:r>
                        <a:rPr lang="en-US" sz="2400" b="0" i="1"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2</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m:oMathPara>
                </a14:m>
                <a:endParaRPr lang="en-US" sz="2400" b="0" dirty="0" smtClean="0">
                  <a:latin typeface="Times New Roman" panose="02020603050405020304" pitchFamily="18" charset="0"/>
                  <a:cs typeface="Times New Roman" panose="02020603050405020304"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180304" y="167425"/>
                <a:ext cx="11745533" cy="6869766"/>
              </a:xfrm>
              <a:prstGeom prst="rect">
                <a:avLst/>
              </a:prstGeom>
              <a:blipFill rotWithShape="0">
                <a:blip r:embed="rId2"/>
                <a:stretch>
                  <a:fillRect l="-935" r="-831"/>
                </a:stretch>
              </a:blipFill>
            </p:spPr>
            <p:txBody>
              <a:bodyPr/>
              <a:lstStyle/>
              <a:p>
                <a:r>
                  <a:rPr lang="en-US">
                    <a:noFill/>
                  </a:rPr>
                  <a:t> </a:t>
                </a:r>
              </a:p>
            </p:txBody>
          </p:sp>
        </mc:Fallback>
      </mc:AlternateContent>
    </p:spTree>
    <p:extLst>
      <p:ext uri="{BB962C8B-B14F-4D97-AF65-F5344CB8AC3E}">
        <p14:creationId xmlns:p14="http://schemas.microsoft.com/office/powerpoint/2010/main" val="1301990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518" y="425003"/>
            <a:ext cx="11024316" cy="3349956"/>
          </a:xfrm>
          <a:prstGeom prst="rect">
            <a:avLst/>
          </a:prstGeom>
        </p:spPr>
        <p:txBody>
          <a:bodyPr wrap="square">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Where</a:t>
            </a:r>
          </a:p>
          <a:p>
            <a:pPr algn="just">
              <a:lnSpc>
                <a:spcPct val="150000"/>
              </a:lnSpc>
            </a:pPr>
            <a:r>
              <a:rPr lang="en-US" sz="2400" dirty="0" smtClean="0">
                <a:latin typeface="Times New Roman" panose="02020603050405020304" pitchFamily="18" charset="0"/>
                <a:cs typeface="Times New Roman" panose="02020603050405020304" pitchFamily="18" charset="0"/>
              </a:rPr>
              <a:t>n/2 = median class point</a:t>
            </a:r>
          </a:p>
          <a:p>
            <a:pPr algn="just">
              <a:lnSpc>
                <a:spcPct val="150000"/>
              </a:lnSpc>
            </a:pPr>
            <a:r>
              <a:rPr lang="en-US" sz="2400" dirty="0" smtClean="0">
                <a:latin typeface="Times New Roman" panose="02020603050405020304" pitchFamily="18" charset="0"/>
                <a:cs typeface="Times New Roman" panose="02020603050405020304" pitchFamily="18" charset="0"/>
              </a:rPr>
              <a:t>l = lower class boundary of the median class</a:t>
            </a:r>
          </a:p>
          <a:p>
            <a:pPr algn="just">
              <a:lnSpc>
                <a:spcPct val="150000"/>
              </a:lnSpc>
            </a:pPr>
            <a:r>
              <a:rPr lang="en-US" sz="2400" dirty="0" smtClean="0">
                <a:latin typeface="Times New Roman" panose="02020603050405020304" pitchFamily="18" charset="0"/>
                <a:cs typeface="Times New Roman" panose="02020603050405020304" pitchFamily="18" charset="0"/>
              </a:rPr>
              <a:t>h = class interval of median class</a:t>
            </a:r>
          </a:p>
          <a:p>
            <a:pPr algn="just">
              <a:lnSpc>
                <a:spcPct val="150000"/>
              </a:lnSpc>
            </a:pPr>
            <a:r>
              <a:rPr lang="en-US" sz="2400" dirty="0" smtClean="0">
                <a:latin typeface="Times New Roman" panose="02020603050405020304" pitchFamily="18" charset="0"/>
                <a:cs typeface="Times New Roman" panose="02020603050405020304" pitchFamily="18" charset="0"/>
              </a:rPr>
              <a:t>f = frequency of the median class</a:t>
            </a:r>
          </a:p>
          <a:p>
            <a:pPr algn="just">
              <a:lnSpc>
                <a:spcPct val="150000"/>
              </a:lnSpc>
            </a:pPr>
            <a:r>
              <a:rPr lang="en-US" sz="2400" dirty="0" smtClean="0">
                <a:latin typeface="Times New Roman" panose="02020603050405020304" pitchFamily="18" charset="0"/>
                <a:cs typeface="Times New Roman" panose="02020603050405020304" pitchFamily="18" charset="0"/>
              </a:rPr>
              <a:t>c = sum of frequencies of all classes lower than the median class</a:t>
            </a:r>
          </a:p>
        </p:txBody>
      </p:sp>
    </p:spTree>
    <p:extLst>
      <p:ext uri="{BB962C8B-B14F-4D97-AF65-F5344CB8AC3E}">
        <p14:creationId xmlns:p14="http://schemas.microsoft.com/office/powerpoint/2010/main" val="4011401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41668" y="437882"/>
                <a:ext cx="11887200" cy="6620659"/>
              </a:xfrm>
              <a:prstGeom prst="rect">
                <a:avLst/>
              </a:prstGeom>
              <a:noFill/>
            </p:spPr>
            <p:txBody>
              <a:bodyPr wrap="square" rtlCol="0">
                <a:spAutoFit/>
              </a:bodyPr>
              <a:lstStyle/>
              <a:p>
                <a:pPr marL="514350" indent="-514350">
                  <a:lnSpc>
                    <a:spcPct val="150000"/>
                  </a:lnSpc>
                  <a:buFont typeface="+mj-lt"/>
                  <a:buAutoNum type="arabicPeriod" startAt="5"/>
                </a:pPr>
                <a:r>
                  <a:rPr lang="en-US" sz="2800" b="1" dirty="0" smtClean="0">
                    <a:latin typeface="Times New Roman" panose="02020603050405020304" pitchFamily="18" charset="0"/>
                    <a:cs typeface="Times New Roman" panose="02020603050405020304" pitchFamily="18" charset="0"/>
                  </a:rPr>
                  <a:t>Quantiles</a:t>
                </a:r>
              </a:p>
              <a:p>
                <a:pPr>
                  <a:lnSpc>
                    <a:spcPct val="150000"/>
                  </a:lnSpc>
                </a:pPr>
                <a:r>
                  <a:rPr lang="en-US" sz="2000" dirty="0" smtClean="0">
                    <a:latin typeface="Times New Roman" panose="02020603050405020304" pitchFamily="18" charset="0"/>
                    <a:cs typeface="Times New Roman" panose="02020603050405020304" pitchFamily="18" charset="0"/>
                  </a:rPr>
                  <a:t>When the number of observation is quit large, the principle according to which distribution or an ordered data set is divided into two equal parts, may be extended to any number of divisions. These divisions are collectively called Quantiles. The following are the main quantiles </a:t>
                </a:r>
              </a:p>
              <a:p>
                <a:pPr marL="457200" indent="-457200">
                  <a:lnSpc>
                    <a:spcPct val="150000"/>
                  </a:lnSpc>
                  <a:buFont typeface="+mj-lt"/>
                  <a:buAutoNum type="alphaLcParenR"/>
                </a:pPr>
                <a:r>
                  <a:rPr lang="en-US" sz="2000" b="1" dirty="0" smtClean="0">
                    <a:latin typeface="Times New Roman" panose="02020603050405020304" pitchFamily="18" charset="0"/>
                    <a:cs typeface="Times New Roman" panose="02020603050405020304" pitchFamily="18" charset="0"/>
                  </a:rPr>
                  <a:t>Quartiles: </a:t>
                </a:r>
                <a:r>
                  <a:rPr lang="en-US" sz="2000" dirty="0" smtClean="0">
                    <a:latin typeface="Times New Roman" panose="02020603050405020304" pitchFamily="18" charset="0"/>
                    <a:cs typeface="Times New Roman" panose="02020603050405020304" pitchFamily="18" charset="0"/>
                  </a:rPr>
                  <a:t>The three values which divides the data into four equal parts, are called Quartiles.</a:t>
                </a:r>
              </a:p>
              <a:p>
                <a:pPr>
                  <a:lnSpc>
                    <a:spcPct val="150000"/>
                  </a:lnSpc>
                </a:pPr>
                <a:r>
                  <a:rPr lang="en-US" sz="2000" b="1" dirty="0" smtClean="0">
                    <a:latin typeface="Times New Roman" panose="02020603050405020304" pitchFamily="18" charset="0"/>
                    <a:cs typeface="Times New Roman" panose="02020603050405020304" pitchFamily="18" charset="0"/>
                  </a:rPr>
                  <a:t>Odd</a:t>
                </a:r>
              </a:p>
              <a:p>
                <a:pPr>
                  <a:lnSpc>
                    <a:spcPct val="150000"/>
                  </a:lnSpc>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𝑄</m:t>
                      </m:r>
                      <m:r>
                        <a:rPr lang="en-US" sz="2000" b="0" i="1" smtClean="0">
                          <a:latin typeface="Cambria Math" panose="02040503050406030204" pitchFamily="18" charset="0"/>
                        </a:rPr>
                        <m:t>1=</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4</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0" smtClean="0">
                          <a:latin typeface="Cambria Math" panose="02040503050406030204" pitchFamily="18" charset="0"/>
                        </a:rPr>
                        <m:t> </m:t>
                      </m:r>
                    </m:oMath>
                  </m:oMathPara>
                </a14:m>
                <a:endParaRPr lang="en-US" sz="2000" b="0" i="0" dirty="0" smtClean="0">
                  <a:latin typeface="Times New Roman" panose="02020603050405020304" pitchFamily="18" charset="0"/>
                  <a:cs typeface="Times New Roman" panose="02020603050405020304" pitchFamily="18" charset="0"/>
                </a:endParaRPr>
              </a:p>
              <a:p>
                <a:pPr>
                  <a:lnSpc>
                    <a:spcPct val="150000"/>
                  </a:lnSpc>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Q</m:t>
                      </m:r>
                      <m:r>
                        <a:rPr lang="en-US" sz="2000" b="0" i="0" smtClean="0">
                          <a:latin typeface="Cambria Math" panose="02040503050406030204" pitchFamily="18" charset="0"/>
                        </a:rPr>
                        <m:t>2=</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2</m:t>
                              </m:r>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4</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1" smtClean="0">
                          <a:latin typeface="Cambria Math" panose="02040503050406030204" pitchFamily="18" charset="0"/>
                        </a:rPr>
                        <m:t> </m:t>
                      </m:r>
                    </m:oMath>
                  </m:oMathPara>
                </a14:m>
                <a:endParaRPr lang="en-US" sz="2000" b="0" i="1" dirty="0" smtClean="0">
                  <a:latin typeface="Times New Roman" panose="02020603050405020304" pitchFamily="18" charset="0"/>
                  <a:cs typeface="Times New Roman" panose="02020603050405020304"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𝑄</m:t>
                      </m:r>
                      <m:r>
                        <a:rPr lang="en-US" sz="2000" b="0" i="1" smtClean="0">
                          <a:latin typeface="Cambria Math" panose="02040503050406030204" pitchFamily="18" charset="0"/>
                        </a:rPr>
                        <m:t>3=</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3</m:t>
                              </m:r>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4</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oMath>
                  </m:oMathPara>
                </a14:m>
                <a:endParaRPr lang="en-US" sz="2000" dirty="0" smtClean="0">
                  <a:latin typeface="Times New Roman" panose="02020603050405020304" pitchFamily="18" charset="0"/>
                  <a:cs typeface="Times New Roman" panose="02020603050405020304" pitchFamily="18" charset="0"/>
                </a:endParaRPr>
              </a:p>
              <a:p>
                <a:pPr>
                  <a:lnSpc>
                    <a:spcPct val="150000"/>
                  </a:lnSpc>
                </a:pPr>
                <a:endParaRPr lang="en-US" sz="2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41668" y="437882"/>
                <a:ext cx="11887200" cy="6620659"/>
              </a:xfrm>
              <a:prstGeom prst="rect">
                <a:avLst/>
              </a:prstGeom>
              <a:blipFill rotWithShape="0">
                <a:blip r:embed="rId2"/>
                <a:stretch>
                  <a:fillRect l="-923" r="-923"/>
                </a:stretch>
              </a:blipFill>
            </p:spPr>
            <p:txBody>
              <a:bodyPr/>
              <a:lstStyle/>
              <a:p>
                <a:r>
                  <a:rPr lang="en-US">
                    <a:noFill/>
                  </a:rPr>
                  <a:t> </a:t>
                </a:r>
              </a:p>
            </p:txBody>
          </p:sp>
        </mc:Fallback>
      </mc:AlternateContent>
    </p:spTree>
    <p:extLst>
      <p:ext uri="{BB962C8B-B14F-4D97-AF65-F5344CB8AC3E}">
        <p14:creationId xmlns:p14="http://schemas.microsoft.com/office/powerpoint/2010/main" val="458858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 xmlns:a16="http://schemas.microsoft.com/office/drawing/2014/main" id="{510F9509-031E-4EA5-87A7-358A0ED90C6E}"/>
              </a:ext>
            </a:extLst>
          </p:cNvPr>
          <p:cNvSpPr>
            <a:spLocks noChangeArrowheads="1"/>
          </p:cNvSpPr>
          <p:nvPr/>
        </p:nvSpPr>
        <p:spPr bwMode="auto">
          <a:xfrm>
            <a:off x="257577" y="2331076"/>
            <a:ext cx="10334223" cy="3764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a:defRPr sz="2400">
                <a:solidFill>
                  <a:schemeClr val="tx1"/>
                </a:solidFill>
                <a:latin typeface="Times New Roman" panose="02020603050405020304" pitchFamily="18" charset="0"/>
              </a:defRPr>
            </a:lvl1pPr>
            <a:lvl2pPr marL="742950" indent="-285750" algn="l">
              <a:defRPr sz="2400">
                <a:solidFill>
                  <a:schemeClr val="tx1"/>
                </a:solidFill>
                <a:latin typeface="Times New Roman" panose="02020603050405020304" pitchFamily="18" charset="0"/>
              </a:defRPr>
            </a:lvl2pPr>
            <a:lvl3pPr marL="1143000" indent="-228600" algn="l">
              <a:defRPr sz="2400">
                <a:solidFill>
                  <a:schemeClr val="tx1"/>
                </a:solidFill>
                <a:latin typeface="Times New Roman" panose="02020603050405020304" pitchFamily="18" charset="0"/>
              </a:defRPr>
            </a:lvl3pPr>
            <a:lvl4pPr marL="1600200" indent="-228600" algn="l">
              <a:defRPr sz="2400">
                <a:solidFill>
                  <a:schemeClr val="tx1"/>
                </a:solidFill>
                <a:latin typeface="Times New Roman" panose="02020603050405020304" pitchFamily="18" charset="0"/>
              </a:defRPr>
            </a:lvl4pPr>
            <a:lvl5pPr marL="2057400" indent="-228600" algn="l">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00000"/>
              </a:lnSpc>
              <a:spcBef>
                <a:spcPct val="20000"/>
              </a:spcBef>
            </a:pPr>
            <a:r>
              <a:rPr lang="en-US" altLang="en-US" sz="2800" dirty="0">
                <a:cs typeface="Times New Roman" panose="02020603050405020304" pitchFamily="18" charset="0"/>
              </a:rPr>
              <a:t>Q</a:t>
            </a:r>
            <a:r>
              <a:rPr lang="en-US" altLang="en-US" sz="2800" baseline="-25000" dirty="0">
                <a:cs typeface="Times New Roman" panose="02020603050405020304" pitchFamily="18" charset="0"/>
              </a:rPr>
              <a:t>1</a:t>
            </a:r>
            <a:r>
              <a:rPr lang="en-US" altLang="en-US" sz="2800" dirty="0">
                <a:cs typeface="Times New Roman" panose="02020603050405020304" pitchFamily="18" charset="0"/>
              </a:rPr>
              <a:t>,  Q</a:t>
            </a:r>
            <a:r>
              <a:rPr lang="en-US" altLang="en-US" sz="2800" baseline="-25000" dirty="0">
                <a:cs typeface="Times New Roman" panose="02020603050405020304" pitchFamily="18" charset="0"/>
              </a:rPr>
              <a:t>2</a:t>
            </a:r>
            <a:r>
              <a:rPr lang="en-US" altLang="en-US" sz="2800" dirty="0">
                <a:cs typeface="Times New Roman" panose="02020603050405020304" pitchFamily="18" charset="0"/>
              </a:rPr>
              <a:t>,  Q</a:t>
            </a:r>
            <a:r>
              <a:rPr lang="en-US" altLang="en-US" sz="2800" baseline="-25000" dirty="0">
                <a:cs typeface="Times New Roman" panose="02020603050405020304" pitchFamily="18" charset="0"/>
              </a:rPr>
              <a:t>3</a:t>
            </a:r>
            <a:r>
              <a:rPr lang="en-US" altLang="en-US" sz="2800" dirty="0">
                <a:cs typeface="Times New Roman" panose="02020603050405020304" pitchFamily="18" charset="0"/>
              </a:rPr>
              <a:t>  </a:t>
            </a:r>
          </a:p>
          <a:p>
            <a:pPr>
              <a:lnSpc>
                <a:spcPct val="100000"/>
              </a:lnSpc>
              <a:spcBef>
                <a:spcPct val="20000"/>
              </a:spcBef>
            </a:pPr>
            <a:r>
              <a:rPr lang="en-US" altLang="en-US" sz="2800" dirty="0">
                <a:cs typeface="Times New Roman" panose="02020603050405020304" pitchFamily="18" charset="0"/>
              </a:rPr>
              <a:t>divides data into four equal parts</a:t>
            </a:r>
          </a:p>
        </p:txBody>
      </p:sp>
      <p:sp>
        <p:nvSpPr>
          <p:cNvPr id="26627" name="Rectangle 3">
            <a:extLst>
              <a:ext uri="{FF2B5EF4-FFF2-40B4-BE49-F238E27FC236}">
                <a16:creationId xmlns="" xmlns:a16="http://schemas.microsoft.com/office/drawing/2014/main" id="{F7D91502-36E2-486E-82F7-52EBD54A516E}"/>
              </a:ext>
            </a:extLst>
          </p:cNvPr>
          <p:cNvSpPr>
            <a:spLocks noChangeArrowheads="1"/>
          </p:cNvSpPr>
          <p:nvPr/>
        </p:nvSpPr>
        <p:spPr bwMode="auto">
          <a:xfrm>
            <a:off x="257577" y="209550"/>
            <a:ext cx="966747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lnSpc>
                <a:spcPct val="100000"/>
              </a:lnSpc>
            </a:pPr>
            <a:r>
              <a:rPr lang="en-US" altLang="en-US" sz="3600" b="1" dirty="0">
                <a:latin typeface="Times New Roman" panose="02020603050405020304" pitchFamily="18" charset="0"/>
                <a:cs typeface="Times New Roman" panose="02020603050405020304" pitchFamily="18" charset="0"/>
              </a:rPr>
              <a:t>Quartiles</a:t>
            </a:r>
          </a:p>
        </p:txBody>
      </p:sp>
      <p:sp>
        <p:nvSpPr>
          <p:cNvPr id="26628" name="Rectangle 4">
            <a:extLst>
              <a:ext uri="{FF2B5EF4-FFF2-40B4-BE49-F238E27FC236}">
                <a16:creationId xmlns="" xmlns:a16="http://schemas.microsoft.com/office/drawing/2014/main" id="{D243E84E-8C1B-4289-984E-2B613F2D0E00}"/>
              </a:ext>
            </a:extLst>
          </p:cNvPr>
          <p:cNvSpPr>
            <a:spLocks noChangeArrowheads="1"/>
          </p:cNvSpPr>
          <p:nvPr/>
        </p:nvSpPr>
        <p:spPr bwMode="auto">
          <a:xfrm>
            <a:off x="2898775" y="4700588"/>
            <a:ext cx="2516188"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9" name="Line 5">
            <a:extLst>
              <a:ext uri="{FF2B5EF4-FFF2-40B4-BE49-F238E27FC236}">
                <a16:creationId xmlns="" xmlns:a16="http://schemas.microsoft.com/office/drawing/2014/main" id="{2AB103F5-D65E-41FC-BE36-715E6B8E69C2}"/>
              </a:ext>
            </a:extLst>
          </p:cNvPr>
          <p:cNvSpPr>
            <a:spLocks noChangeShapeType="1"/>
          </p:cNvSpPr>
          <p:nvPr/>
        </p:nvSpPr>
        <p:spPr bwMode="auto">
          <a:xfrm>
            <a:off x="4038600" y="4076700"/>
            <a:ext cx="3562350" cy="0"/>
          </a:xfrm>
          <a:prstGeom prst="line">
            <a:avLst/>
          </a:prstGeom>
          <a:noFill/>
          <a:ln w="25400">
            <a:solidFill>
              <a:srgbClr val="114FFB"/>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Line 6">
            <a:extLst>
              <a:ext uri="{FF2B5EF4-FFF2-40B4-BE49-F238E27FC236}">
                <a16:creationId xmlns="" xmlns:a16="http://schemas.microsoft.com/office/drawing/2014/main" id="{63D281FE-9777-43C4-8CE9-4FAD1FC9A9B6}"/>
              </a:ext>
            </a:extLst>
          </p:cNvPr>
          <p:cNvSpPr>
            <a:spLocks noChangeShapeType="1"/>
          </p:cNvSpPr>
          <p:nvPr/>
        </p:nvSpPr>
        <p:spPr bwMode="auto">
          <a:xfrm>
            <a:off x="4038600" y="3867150"/>
            <a:ext cx="0" cy="400050"/>
          </a:xfrm>
          <a:prstGeom prst="line">
            <a:avLst/>
          </a:prstGeom>
          <a:noFill/>
          <a:ln w="25400">
            <a:solidFill>
              <a:srgbClr val="114FFB"/>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Line 7">
            <a:extLst>
              <a:ext uri="{FF2B5EF4-FFF2-40B4-BE49-F238E27FC236}">
                <a16:creationId xmlns="" xmlns:a16="http://schemas.microsoft.com/office/drawing/2014/main" id="{C79D7B89-02A9-449F-A40F-22A7A8405586}"/>
              </a:ext>
            </a:extLst>
          </p:cNvPr>
          <p:cNvSpPr>
            <a:spLocks noChangeShapeType="1"/>
          </p:cNvSpPr>
          <p:nvPr/>
        </p:nvSpPr>
        <p:spPr bwMode="auto">
          <a:xfrm>
            <a:off x="4914900" y="3886200"/>
            <a:ext cx="0" cy="400050"/>
          </a:xfrm>
          <a:prstGeom prst="line">
            <a:avLst/>
          </a:prstGeom>
          <a:noFill/>
          <a:ln w="25400">
            <a:solidFill>
              <a:srgbClr val="114FFB"/>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2" name="Line 8">
            <a:extLst>
              <a:ext uri="{FF2B5EF4-FFF2-40B4-BE49-F238E27FC236}">
                <a16:creationId xmlns="" xmlns:a16="http://schemas.microsoft.com/office/drawing/2014/main" id="{165F4A50-E9FB-4A58-A6C1-B776D3C2A7B6}"/>
              </a:ext>
            </a:extLst>
          </p:cNvPr>
          <p:cNvSpPr>
            <a:spLocks noChangeShapeType="1"/>
          </p:cNvSpPr>
          <p:nvPr/>
        </p:nvSpPr>
        <p:spPr bwMode="auto">
          <a:xfrm>
            <a:off x="5829300" y="3886200"/>
            <a:ext cx="0" cy="400050"/>
          </a:xfrm>
          <a:prstGeom prst="line">
            <a:avLst/>
          </a:prstGeom>
          <a:noFill/>
          <a:ln w="25400">
            <a:solidFill>
              <a:srgbClr val="114FFB"/>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3" name="Line 9">
            <a:extLst>
              <a:ext uri="{FF2B5EF4-FFF2-40B4-BE49-F238E27FC236}">
                <a16:creationId xmlns="" xmlns:a16="http://schemas.microsoft.com/office/drawing/2014/main" id="{610E67E5-73A2-46DE-A78C-45BD624F5737}"/>
              </a:ext>
            </a:extLst>
          </p:cNvPr>
          <p:cNvSpPr>
            <a:spLocks noChangeShapeType="1"/>
          </p:cNvSpPr>
          <p:nvPr/>
        </p:nvSpPr>
        <p:spPr bwMode="auto">
          <a:xfrm>
            <a:off x="6743700" y="3886200"/>
            <a:ext cx="0" cy="400050"/>
          </a:xfrm>
          <a:prstGeom prst="line">
            <a:avLst/>
          </a:prstGeom>
          <a:noFill/>
          <a:ln w="25400">
            <a:solidFill>
              <a:srgbClr val="114FFB"/>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Line 10">
            <a:extLst>
              <a:ext uri="{FF2B5EF4-FFF2-40B4-BE49-F238E27FC236}">
                <a16:creationId xmlns="" xmlns:a16="http://schemas.microsoft.com/office/drawing/2014/main" id="{05C38426-996F-4615-B629-2D1DC45CD14F}"/>
              </a:ext>
            </a:extLst>
          </p:cNvPr>
          <p:cNvSpPr>
            <a:spLocks noChangeShapeType="1"/>
          </p:cNvSpPr>
          <p:nvPr/>
        </p:nvSpPr>
        <p:spPr bwMode="auto">
          <a:xfrm>
            <a:off x="7600950" y="3886200"/>
            <a:ext cx="0" cy="400050"/>
          </a:xfrm>
          <a:prstGeom prst="line">
            <a:avLst/>
          </a:prstGeom>
          <a:noFill/>
          <a:ln w="25400">
            <a:solidFill>
              <a:srgbClr val="114FFB"/>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5" name="Rectangle 11">
            <a:extLst>
              <a:ext uri="{FF2B5EF4-FFF2-40B4-BE49-F238E27FC236}">
                <a16:creationId xmlns="" xmlns:a16="http://schemas.microsoft.com/office/drawing/2014/main" id="{3AE1F71E-A93E-4A14-8050-8B2FCEA8AA0A}"/>
              </a:ext>
            </a:extLst>
          </p:cNvPr>
          <p:cNvSpPr>
            <a:spLocks noChangeArrowheads="1"/>
          </p:cNvSpPr>
          <p:nvPr/>
        </p:nvSpPr>
        <p:spPr bwMode="auto">
          <a:xfrm>
            <a:off x="4117976" y="3603626"/>
            <a:ext cx="721351"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sz="2400" b="1" dirty="0">
                <a:solidFill>
                  <a:schemeClr val="tx2"/>
                </a:solidFill>
              </a:rPr>
              <a:t>25%</a:t>
            </a:r>
          </a:p>
        </p:txBody>
      </p:sp>
      <p:sp>
        <p:nvSpPr>
          <p:cNvPr id="26636" name="Rectangle 12">
            <a:extLst>
              <a:ext uri="{FF2B5EF4-FFF2-40B4-BE49-F238E27FC236}">
                <a16:creationId xmlns="" xmlns:a16="http://schemas.microsoft.com/office/drawing/2014/main" id="{1C0678CC-A008-44C8-9BAB-0318DE714EA1}"/>
              </a:ext>
            </a:extLst>
          </p:cNvPr>
          <p:cNvSpPr>
            <a:spLocks noChangeArrowheads="1"/>
          </p:cNvSpPr>
          <p:nvPr/>
        </p:nvSpPr>
        <p:spPr bwMode="auto">
          <a:xfrm>
            <a:off x="5051426" y="3622676"/>
            <a:ext cx="721351"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sz="2400" b="1">
                <a:solidFill>
                  <a:schemeClr val="tx2"/>
                </a:solidFill>
              </a:rPr>
              <a:t>25%</a:t>
            </a:r>
          </a:p>
        </p:txBody>
      </p:sp>
      <p:sp>
        <p:nvSpPr>
          <p:cNvPr id="26637" name="Rectangle 13">
            <a:extLst>
              <a:ext uri="{FF2B5EF4-FFF2-40B4-BE49-F238E27FC236}">
                <a16:creationId xmlns="" xmlns:a16="http://schemas.microsoft.com/office/drawing/2014/main" id="{A157A4AC-8694-4750-977A-4EF8252B573F}"/>
              </a:ext>
            </a:extLst>
          </p:cNvPr>
          <p:cNvSpPr>
            <a:spLocks noChangeArrowheads="1"/>
          </p:cNvSpPr>
          <p:nvPr/>
        </p:nvSpPr>
        <p:spPr bwMode="auto">
          <a:xfrm>
            <a:off x="5984876" y="3622676"/>
            <a:ext cx="721351"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sz="2400" b="1">
                <a:solidFill>
                  <a:schemeClr val="tx2"/>
                </a:solidFill>
              </a:rPr>
              <a:t>25%</a:t>
            </a:r>
          </a:p>
        </p:txBody>
      </p:sp>
      <p:sp>
        <p:nvSpPr>
          <p:cNvPr id="26638" name="Rectangle 14">
            <a:extLst>
              <a:ext uri="{FF2B5EF4-FFF2-40B4-BE49-F238E27FC236}">
                <a16:creationId xmlns="" xmlns:a16="http://schemas.microsoft.com/office/drawing/2014/main" id="{5295885B-73B4-4883-93FD-28FF02C6492D}"/>
              </a:ext>
            </a:extLst>
          </p:cNvPr>
          <p:cNvSpPr>
            <a:spLocks noChangeArrowheads="1"/>
          </p:cNvSpPr>
          <p:nvPr/>
        </p:nvSpPr>
        <p:spPr bwMode="auto">
          <a:xfrm>
            <a:off x="6823076" y="3641726"/>
            <a:ext cx="721351"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sz="2400" b="1">
                <a:solidFill>
                  <a:schemeClr val="tx2"/>
                </a:solidFill>
              </a:rPr>
              <a:t>25%</a:t>
            </a:r>
          </a:p>
        </p:txBody>
      </p:sp>
      <p:sp>
        <p:nvSpPr>
          <p:cNvPr id="26639" name="Rectangle 15">
            <a:extLst>
              <a:ext uri="{FF2B5EF4-FFF2-40B4-BE49-F238E27FC236}">
                <a16:creationId xmlns="" xmlns:a16="http://schemas.microsoft.com/office/drawing/2014/main" id="{6F6C9406-ADE9-4854-B785-7F6D51FD51DE}"/>
              </a:ext>
            </a:extLst>
          </p:cNvPr>
          <p:cNvSpPr>
            <a:spLocks noChangeArrowheads="1"/>
          </p:cNvSpPr>
          <p:nvPr/>
        </p:nvSpPr>
        <p:spPr bwMode="auto">
          <a:xfrm>
            <a:off x="6434139" y="4224339"/>
            <a:ext cx="772647"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nSpc>
                <a:spcPct val="100000"/>
              </a:lnSpc>
              <a:spcBef>
                <a:spcPct val="20000"/>
              </a:spcBef>
            </a:pPr>
            <a:r>
              <a:rPr lang="en-US" altLang="en-US" sz="4800" dirty="0"/>
              <a:t>Q</a:t>
            </a:r>
            <a:r>
              <a:rPr lang="en-US" altLang="en-US" sz="4000" baseline="-25000" dirty="0"/>
              <a:t>3</a:t>
            </a:r>
          </a:p>
        </p:txBody>
      </p:sp>
      <p:sp>
        <p:nvSpPr>
          <p:cNvPr id="26640" name="Rectangle 16">
            <a:extLst>
              <a:ext uri="{FF2B5EF4-FFF2-40B4-BE49-F238E27FC236}">
                <a16:creationId xmlns="" xmlns:a16="http://schemas.microsoft.com/office/drawing/2014/main" id="{D3D3FBF9-4E60-4FBB-8684-ED4EDDC76436}"/>
              </a:ext>
            </a:extLst>
          </p:cNvPr>
          <p:cNvSpPr>
            <a:spLocks noChangeArrowheads="1"/>
          </p:cNvSpPr>
          <p:nvPr/>
        </p:nvSpPr>
        <p:spPr bwMode="auto">
          <a:xfrm>
            <a:off x="5519739" y="4224339"/>
            <a:ext cx="772647"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nSpc>
                <a:spcPct val="100000"/>
              </a:lnSpc>
              <a:spcBef>
                <a:spcPct val="20000"/>
              </a:spcBef>
            </a:pPr>
            <a:r>
              <a:rPr lang="en-US" altLang="en-US" sz="4800" dirty="0"/>
              <a:t>Q</a:t>
            </a:r>
            <a:r>
              <a:rPr lang="en-US" altLang="en-US" sz="4000" baseline="-25000" dirty="0"/>
              <a:t>2</a:t>
            </a:r>
          </a:p>
        </p:txBody>
      </p:sp>
      <p:sp>
        <p:nvSpPr>
          <p:cNvPr id="26641" name="Rectangle 17">
            <a:extLst>
              <a:ext uri="{FF2B5EF4-FFF2-40B4-BE49-F238E27FC236}">
                <a16:creationId xmlns="" xmlns:a16="http://schemas.microsoft.com/office/drawing/2014/main" id="{AABB296F-369A-463E-A12F-331380EBD0CC}"/>
              </a:ext>
            </a:extLst>
          </p:cNvPr>
          <p:cNvSpPr>
            <a:spLocks noChangeArrowheads="1"/>
          </p:cNvSpPr>
          <p:nvPr/>
        </p:nvSpPr>
        <p:spPr bwMode="auto">
          <a:xfrm>
            <a:off x="4605339" y="4224339"/>
            <a:ext cx="772647"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nSpc>
                <a:spcPct val="100000"/>
              </a:lnSpc>
              <a:spcBef>
                <a:spcPct val="20000"/>
              </a:spcBef>
            </a:pPr>
            <a:r>
              <a:rPr lang="en-US" altLang="en-US" sz="4800" dirty="0"/>
              <a:t>Q</a:t>
            </a:r>
            <a:r>
              <a:rPr lang="en-US" altLang="en-US" sz="4000" baseline="-25000" dirty="0"/>
              <a:t>1</a:t>
            </a:r>
          </a:p>
        </p:txBody>
      </p:sp>
    </p:spTree>
    <p:extLst>
      <p:ext uri="{BB962C8B-B14F-4D97-AF65-F5344CB8AC3E}">
        <p14:creationId xmlns:p14="http://schemas.microsoft.com/office/powerpoint/2010/main" val="2622395716"/>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70456" y="257577"/>
                <a:ext cx="11359167" cy="3273204"/>
              </a:xfrm>
              <a:prstGeom prst="rect">
                <a:avLst/>
              </a:prstGeom>
              <a:noFill/>
            </p:spPr>
            <p:txBody>
              <a:bodyPr wrap="square" rtlCol="0">
                <a:spAutoFit/>
              </a:bodyPr>
              <a:lstStyle/>
              <a:p>
                <a:pPr marL="457200" indent="-457200">
                  <a:lnSpc>
                    <a:spcPct val="150000"/>
                  </a:lnSpc>
                  <a:buFont typeface="+mj-lt"/>
                  <a:buAutoNum type="alphaLcPeriod" startAt="2"/>
                </a:pPr>
                <a:r>
                  <a:rPr lang="en-US" sz="2000" b="1" dirty="0" smtClean="0">
                    <a:latin typeface="Times New Roman" panose="02020603050405020304" pitchFamily="18" charset="0"/>
                    <a:cs typeface="Times New Roman" panose="02020603050405020304" pitchFamily="18" charset="0"/>
                  </a:rPr>
                  <a:t>Deciles: </a:t>
                </a:r>
                <a:r>
                  <a:rPr lang="en-US" sz="2000" dirty="0" smtClean="0">
                    <a:latin typeface="Times New Roman" panose="02020603050405020304" pitchFamily="18" charset="0"/>
                    <a:cs typeface="Times New Roman" panose="02020603050405020304" pitchFamily="18" charset="0"/>
                  </a:rPr>
                  <a:t>The nine values which divide the data into 10 equal parts, are called Deciles.</a:t>
                </a:r>
              </a:p>
              <a:p>
                <a:pPr>
                  <a:lnSpc>
                    <a:spcPct val="150000"/>
                  </a:lnSpc>
                </a:pPr>
                <a:r>
                  <a:rPr lang="en-US" sz="2000" b="0" dirty="0" smtClean="0">
                    <a:latin typeface="Times New Roman" panose="02020603050405020304" pitchFamily="18" charset="0"/>
                    <a:cs typeface="Times New Roman" panose="02020603050405020304" pitchFamily="18" charset="0"/>
                  </a:rPr>
                  <a:t> D</a:t>
                </a:r>
                <a14:m>
                  <m:oMath xmlns:m="http://schemas.openxmlformats.org/officeDocument/2006/math">
                    <m:r>
                      <a:rPr lang="en-US" sz="2000" b="0" i="1" smtClean="0">
                        <a:latin typeface="Cambria Math" panose="02040503050406030204" pitchFamily="18" charset="0"/>
                      </a:rPr>
                      <m:t>1=</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10</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D</m:t>
                    </m:r>
                    <m:r>
                      <a:rPr lang="en-US" sz="2000" b="0" i="0" smtClean="0">
                        <a:latin typeface="Cambria Math" panose="02040503050406030204" pitchFamily="18" charset="0"/>
                      </a:rPr>
                      <m:t>2=</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2</m:t>
                            </m:r>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10</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1" smtClean="0">
                        <a:latin typeface="Cambria Math" panose="02040503050406030204" pitchFamily="18" charset="0"/>
                      </a:rPr>
                      <m:t>,…</m:t>
                    </m:r>
                    <m:r>
                      <a:rPr lang="en-US" sz="2000" b="0" i="1" smtClean="0">
                        <a:latin typeface="Cambria Math" panose="02040503050406030204" pitchFamily="18" charset="0"/>
                      </a:rPr>
                      <m:t>𝐷</m:t>
                    </m:r>
                    <m:r>
                      <a:rPr lang="en-US" sz="2000" b="0" i="1" smtClean="0">
                        <a:latin typeface="Cambria Math" panose="02040503050406030204" pitchFamily="18" charset="0"/>
                      </a:rPr>
                      <m:t>9=</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9</m:t>
                            </m:r>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10</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oMath>
                </a14:m>
                <a:endParaRPr lang="en-US" sz="2000" dirty="0" smtClean="0">
                  <a:latin typeface="Times New Roman" panose="02020603050405020304" pitchFamily="18" charset="0"/>
                  <a:cs typeface="Times New Roman" panose="02020603050405020304" pitchFamily="18" charset="0"/>
                </a:endParaRPr>
              </a:p>
              <a:p>
                <a:pPr>
                  <a:lnSpc>
                    <a:spcPct val="150000"/>
                  </a:lnSpc>
                </a:pPr>
                <a:endParaRPr lang="en-US" sz="2000" dirty="0" smtClean="0">
                  <a:latin typeface="Times New Roman" panose="02020603050405020304" pitchFamily="18" charset="0"/>
                  <a:cs typeface="Times New Roman" panose="02020603050405020304" pitchFamily="18" charset="0"/>
                </a:endParaRPr>
              </a:p>
              <a:p>
                <a:pPr marL="457200" indent="-457200">
                  <a:lnSpc>
                    <a:spcPct val="150000"/>
                  </a:lnSpc>
                  <a:buFont typeface="+mj-lt"/>
                  <a:buAutoNum type="alphaLcParenR" startAt="3"/>
                </a:pPr>
                <a:r>
                  <a:rPr lang="en-US" sz="2000" b="1" dirty="0" smtClean="0">
                    <a:latin typeface="Times New Roman" panose="02020603050405020304" pitchFamily="18" charset="0"/>
                    <a:cs typeface="Times New Roman" panose="02020603050405020304" pitchFamily="18" charset="0"/>
                  </a:rPr>
                  <a:t>Percentiles: </a:t>
                </a:r>
                <a:r>
                  <a:rPr lang="en-US" sz="2000" dirty="0" smtClean="0">
                    <a:latin typeface="Times New Roman" panose="02020603050405020304" pitchFamily="18" charset="0"/>
                    <a:cs typeface="Times New Roman" panose="02020603050405020304" pitchFamily="18" charset="0"/>
                  </a:rPr>
                  <a:t>The ninety nine values dividing the data into one hundred equal parts, are called Percentiles.</a:t>
                </a:r>
              </a:p>
              <a:p>
                <a:pPr>
                  <a:lnSpc>
                    <a:spcPct val="150000"/>
                  </a:lnSpc>
                </a:pPr>
                <a:r>
                  <a:rPr lang="en-US" sz="2000" b="0" dirty="0" smtClean="0">
                    <a:latin typeface="Times New Roman" panose="02020603050405020304" pitchFamily="18" charset="0"/>
                    <a:cs typeface="Times New Roman" panose="02020603050405020304" pitchFamily="18" charset="0"/>
                  </a:rPr>
                  <a:t> P</a:t>
                </a:r>
                <a14:m>
                  <m:oMath xmlns:m="http://schemas.openxmlformats.org/officeDocument/2006/math">
                    <m:r>
                      <a:rPr lang="en-US" sz="2000" b="0" i="1" smtClean="0">
                        <a:latin typeface="Cambria Math" panose="02040503050406030204" pitchFamily="18" charset="0"/>
                      </a:rPr>
                      <m:t>1=</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100</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P</m:t>
                    </m:r>
                    <m:r>
                      <a:rPr lang="en-US" sz="2000" b="0" i="0" smtClean="0">
                        <a:latin typeface="Cambria Math" panose="02040503050406030204" pitchFamily="18" charset="0"/>
                      </a:rPr>
                      <m:t>2=</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2</m:t>
                            </m:r>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100</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1" smtClean="0">
                        <a:latin typeface="Cambria Math" panose="02040503050406030204" pitchFamily="18" charset="0"/>
                      </a:rPr>
                      <m:t>,…</m:t>
                    </m:r>
                    <m:r>
                      <a:rPr lang="en-US" sz="2000" b="0" i="1" smtClean="0">
                        <a:latin typeface="Cambria Math" panose="02040503050406030204" pitchFamily="18" charset="0"/>
                      </a:rPr>
                      <m:t>𝑃</m:t>
                    </m:r>
                    <m:r>
                      <a:rPr lang="en-US" sz="2000" b="0" i="1" smtClean="0">
                        <a:latin typeface="Cambria Math" panose="02040503050406030204" pitchFamily="18" charset="0"/>
                      </a:rPr>
                      <m:t>99=</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99</m:t>
                            </m:r>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100</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oMath>
                </a14:m>
                <a:endParaRPr lang="en-US" sz="2000" dirty="0" smtClean="0">
                  <a:latin typeface="Times New Roman" panose="02020603050405020304" pitchFamily="18" charset="0"/>
                  <a:cs typeface="Times New Roman" panose="02020603050405020304" pitchFamily="18" charset="0"/>
                </a:endParaRPr>
              </a:p>
              <a:p>
                <a:pPr>
                  <a:lnSpc>
                    <a:spcPct val="150000"/>
                  </a:lnSpc>
                </a:pPr>
                <a:endParaRPr lang="en-US" sz="2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70456" y="257577"/>
                <a:ext cx="11359167" cy="3273204"/>
              </a:xfrm>
              <a:prstGeom prst="rect">
                <a:avLst/>
              </a:prstGeom>
              <a:blipFill rotWithShape="0">
                <a:blip r:embed="rId2"/>
                <a:stretch>
                  <a:fillRect l="-429" r="-429"/>
                </a:stretch>
              </a:blipFill>
            </p:spPr>
            <p:txBody>
              <a:bodyPr/>
              <a:lstStyle/>
              <a:p>
                <a:r>
                  <a:rPr lang="en-US">
                    <a:noFill/>
                  </a:rPr>
                  <a:t> </a:t>
                </a:r>
              </a:p>
            </p:txBody>
          </p:sp>
        </mc:Fallback>
      </mc:AlternateContent>
    </p:spTree>
    <p:extLst>
      <p:ext uri="{BB962C8B-B14F-4D97-AF65-F5344CB8AC3E}">
        <p14:creationId xmlns:p14="http://schemas.microsoft.com/office/powerpoint/2010/main" val="2624914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 xmlns:a16="http://schemas.microsoft.com/office/drawing/2014/main" id="{80999D72-BFBC-46C2-954C-46CAC8FBAD9B}"/>
              </a:ext>
            </a:extLst>
          </p:cNvPr>
          <p:cNvSpPr>
            <a:spLocks noChangeArrowheads="1"/>
          </p:cNvSpPr>
          <p:nvPr/>
        </p:nvSpPr>
        <p:spPr bwMode="auto">
          <a:xfrm>
            <a:off x="231820" y="1354138"/>
            <a:ext cx="1020758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a:defRPr sz="2400">
                <a:solidFill>
                  <a:schemeClr val="tx1"/>
                </a:solidFill>
                <a:latin typeface="Times New Roman" panose="02020603050405020304" pitchFamily="18" charset="0"/>
              </a:defRPr>
            </a:lvl1pPr>
            <a:lvl2pPr marL="742950" indent="-285750" algn="l">
              <a:defRPr sz="2400">
                <a:solidFill>
                  <a:schemeClr val="tx1"/>
                </a:solidFill>
                <a:latin typeface="Times New Roman" panose="02020603050405020304" pitchFamily="18" charset="0"/>
              </a:defRPr>
            </a:lvl2pPr>
            <a:lvl3pPr marL="1143000" indent="-228600" algn="l">
              <a:defRPr sz="2400">
                <a:solidFill>
                  <a:schemeClr val="tx1"/>
                </a:solidFill>
                <a:latin typeface="Times New Roman" panose="02020603050405020304" pitchFamily="18" charset="0"/>
              </a:defRPr>
            </a:lvl3pPr>
            <a:lvl4pPr marL="1600200" indent="-228600" algn="l">
              <a:defRPr sz="2400">
                <a:solidFill>
                  <a:schemeClr val="tx1"/>
                </a:solidFill>
                <a:latin typeface="Times New Roman" panose="02020603050405020304" pitchFamily="18" charset="0"/>
              </a:defRPr>
            </a:lvl4pPr>
            <a:lvl5pPr marL="2057400" indent="-228600" algn="l">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spcBef>
                <a:spcPct val="20000"/>
              </a:spcBef>
            </a:pPr>
            <a:r>
              <a:rPr lang="en-US" altLang="en-US" sz="2800" dirty="0">
                <a:cs typeface="Times New Roman" panose="02020603050405020304" pitchFamily="18" charset="0"/>
              </a:rPr>
              <a:t>Decile Divides data into ten equal </a:t>
            </a:r>
            <a:r>
              <a:rPr lang="en-US" altLang="en-US" sz="2800" dirty="0" smtClean="0">
                <a:cs typeface="Times New Roman" panose="02020603050405020304" pitchFamily="18" charset="0"/>
              </a:rPr>
              <a:t>parts.</a:t>
            </a:r>
          </a:p>
          <a:p>
            <a:pPr algn="just">
              <a:spcBef>
                <a:spcPct val="20000"/>
              </a:spcBef>
            </a:pPr>
            <a:r>
              <a:rPr lang="en-US" altLang="en-US" sz="2800" dirty="0" smtClean="0">
                <a:cs typeface="Times New Roman" panose="02020603050405020304" pitchFamily="18" charset="0"/>
              </a:rPr>
              <a:t>It </a:t>
            </a:r>
            <a:r>
              <a:rPr lang="en-US" altLang="en-US" sz="2800" dirty="0">
                <a:cs typeface="Times New Roman" panose="02020603050405020304" pitchFamily="18" charset="0"/>
              </a:rPr>
              <a:t>is denoted by D</a:t>
            </a:r>
            <a:r>
              <a:rPr lang="en-US" altLang="en-US" sz="2800" baseline="-25000" dirty="0">
                <a:cs typeface="Times New Roman" panose="02020603050405020304" pitchFamily="18" charset="0"/>
              </a:rPr>
              <a:t>1</a:t>
            </a:r>
            <a:r>
              <a:rPr lang="en-US" altLang="en-US" sz="2800" dirty="0">
                <a:cs typeface="Times New Roman" panose="02020603050405020304" pitchFamily="18" charset="0"/>
              </a:rPr>
              <a:t>, D</a:t>
            </a:r>
            <a:r>
              <a:rPr lang="en-US" altLang="en-US" sz="2800" baseline="-25000" dirty="0">
                <a:cs typeface="Times New Roman" panose="02020603050405020304" pitchFamily="18" charset="0"/>
              </a:rPr>
              <a:t>2</a:t>
            </a:r>
            <a:r>
              <a:rPr lang="en-US" altLang="en-US" sz="2800" dirty="0">
                <a:cs typeface="Times New Roman" panose="02020603050405020304" pitchFamily="18" charset="0"/>
              </a:rPr>
              <a:t>, </a:t>
            </a:r>
            <a:r>
              <a:rPr lang="en-US" altLang="en-US" sz="2800" dirty="0" smtClean="0">
                <a:cs typeface="Times New Roman" panose="02020603050405020304" pitchFamily="18" charset="0"/>
              </a:rPr>
              <a:t>D</a:t>
            </a:r>
            <a:r>
              <a:rPr lang="en-US" altLang="en-US" sz="2800" baseline="-25000" dirty="0" smtClean="0">
                <a:cs typeface="Times New Roman" panose="02020603050405020304" pitchFamily="18" charset="0"/>
              </a:rPr>
              <a:t>3</a:t>
            </a:r>
            <a:r>
              <a:rPr lang="en-US" altLang="en-US" sz="2800" dirty="0" smtClean="0">
                <a:cs typeface="Times New Roman" panose="02020603050405020304" pitchFamily="18" charset="0"/>
              </a:rPr>
              <a:t>, D</a:t>
            </a:r>
            <a:r>
              <a:rPr lang="en-US" altLang="en-US" sz="2800" baseline="-25000" dirty="0" smtClean="0">
                <a:cs typeface="Times New Roman" panose="02020603050405020304" pitchFamily="18" charset="0"/>
              </a:rPr>
              <a:t>4</a:t>
            </a:r>
            <a:r>
              <a:rPr lang="en-US" altLang="en-US" sz="2800" dirty="0">
                <a:cs typeface="Times New Roman" panose="02020603050405020304" pitchFamily="18" charset="0"/>
              </a:rPr>
              <a:t>, D</a:t>
            </a:r>
            <a:r>
              <a:rPr lang="en-US" altLang="en-US" sz="2800" baseline="-25000" dirty="0">
                <a:cs typeface="Times New Roman" panose="02020603050405020304" pitchFamily="18" charset="0"/>
              </a:rPr>
              <a:t>5</a:t>
            </a:r>
            <a:r>
              <a:rPr lang="en-US" altLang="en-US" sz="2800" dirty="0">
                <a:cs typeface="Times New Roman" panose="02020603050405020304" pitchFamily="18" charset="0"/>
              </a:rPr>
              <a:t>, D</a:t>
            </a:r>
            <a:r>
              <a:rPr lang="en-US" altLang="en-US" sz="2800" baseline="-25000" dirty="0">
                <a:cs typeface="Times New Roman" panose="02020603050405020304" pitchFamily="18" charset="0"/>
              </a:rPr>
              <a:t>6</a:t>
            </a:r>
            <a:r>
              <a:rPr lang="en-US" altLang="en-US" sz="2800" dirty="0">
                <a:cs typeface="Times New Roman" panose="02020603050405020304" pitchFamily="18" charset="0"/>
              </a:rPr>
              <a:t>, D</a:t>
            </a:r>
            <a:r>
              <a:rPr lang="en-US" altLang="en-US" sz="2800" baseline="-25000" dirty="0">
                <a:cs typeface="Times New Roman" panose="02020603050405020304" pitchFamily="18" charset="0"/>
              </a:rPr>
              <a:t>7</a:t>
            </a:r>
            <a:r>
              <a:rPr lang="en-US" altLang="en-US" sz="2800" dirty="0">
                <a:cs typeface="Times New Roman" panose="02020603050405020304" pitchFamily="18" charset="0"/>
              </a:rPr>
              <a:t>, D</a:t>
            </a:r>
            <a:r>
              <a:rPr lang="en-US" altLang="en-US" sz="2800" baseline="-25000" dirty="0">
                <a:cs typeface="Times New Roman" panose="02020603050405020304" pitchFamily="18" charset="0"/>
              </a:rPr>
              <a:t>8</a:t>
            </a:r>
            <a:r>
              <a:rPr lang="en-US" altLang="en-US" sz="2800" dirty="0">
                <a:cs typeface="Times New Roman" panose="02020603050405020304" pitchFamily="18" charset="0"/>
              </a:rPr>
              <a:t>, D</a:t>
            </a:r>
            <a:r>
              <a:rPr lang="en-US" altLang="en-US" sz="2800" baseline="-25000" dirty="0">
                <a:cs typeface="Times New Roman" panose="02020603050405020304" pitchFamily="18" charset="0"/>
              </a:rPr>
              <a:t>9</a:t>
            </a:r>
          </a:p>
          <a:p>
            <a:pPr algn="ctr">
              <a:lnSpc>
                <a:spcPct val="100000"/>
              </a:lnSpc>
              <a:spcBef>
                <a:spcPct val="20000"/>
              </a:spcBef>
            </a:pPr>
            <a:endParaRPr lang="en-US" altLang="en-US" sz="3600" b="1" baseline="-25000" dirty="0">
              <a:latin typeface="Arial" panose="020B0604020202020204" pitchFamily="34" charset="0"/>
            </a:endParaRPr>
          </a:p>
          <a:p>
            <a:pPr algn="ctr">
              <a:lnSpc>
                <a:spcPct val="100000"/>
              </a:lnSpc>
              <a:spcBef>
                <a:spcPct val="20000"/>
              </a:spcBef>
            </a:pPr>
            <a:endParaRPr lang="en-US" altLang="en-US" sz="3600" b="1" dirty="0">
              <a:latin typeface="Arial" panose="020B0604020202020204" pitchFamily="34" charset="0"/>
            </a:endParaRPr>
          </a:p>
          <a:p>
            <a:pPr algn="ctr">
              <a:lnSpc>
                <a:spcPct val="100000"/>
              </a:lnSpc>
              <a:spcBef>
                <a:spcPct val="20000"/>
              </a:spcBef>
            </a:pPr>
            <a:endParaRPr lang="en-US" altLang="en-US" sz="3600" b="1" dirty="0">
              <a:latin typeface="Arial" panose="020B0604020202020204" pitchFamily="34" charset="0"/>
            </a:endParaRPr>
          </a:p>
          <a:p>
            <a:pPr algn="ctr">
              <a:lnSpc>
                <a:spcPct val="100000"/>
              </a:lnSpc>
              <a:spcBef>
                <a:spcPct val="20000"/>
              </a:spcBef>
            </a:pPr>
            <a:endParaRPr lang="en-US" altLang="en-US" sz="3600" b="1" dirty="0">
              <a:latin typeface="Arial" panose="020B0604020202020204" pitchFamily="34" charset="0"/>
            </a:endParaRPr>
          </a:p>
          <a:p>
            <a:pPr algn="ctr">
              <a:lnSpc>
                <a:spcPct val="100000"/>
              </a:lnSpc>
              <a:spcBef>
                <a:spcPct val="20000"/>
              </a:spcBef>
            </a:pPr>
            <a:endParaRPr lang="en-US" altLang="en-US" sz="3600" b="1" dirty="0">
              <a:latin typeface="Arial" panose="020B0604020202020204" pitchFamily="34" charset="0"/>
            </a:endParaRPr>
          </a:p>
        </p:txBody>
      </p:sp>
      <p:sp>
        <p:nvSpPr>
          <p:cNvPr id="30723" name="Rectangle 3">
            <a:extLst>
              <a:ext uri="{FF2B5EF4-FFF2-40B4-BE49-F238E27FC236}">
                <a16:creationId xmlns="" xmlns:a16="http://schemas.microsoft.com/office/drawing/2014/main" id="{18DEBE68-D1A7-4150-9622-9C36F8B4BEE1}"/>
              </a:ext>
            </a:extLst>
          </p:cNvPr>
          <p:cNvSpPr>
            <a:spLocks noChangeArrowheads="1"/>
          </p:cNvSpPr>
          <p:nvPr/>
        </p:nvSpPr>
        <p:spPr bwMode="auto">
          <a:xfrm>
            <a:off x="231820" y="73025"/>
            <a:ext cx="964243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lnSpc>
                <a:spcPct val="100000"/>
              </a:lnSpc>
            </a:pPr>
            <a:r>
              <a:rPr lang="en-US" altLang="en-US" sz="3600" b="1" dirty="0">
                <a:latin typeface="Times New Roman" panose="02020603050405020304" pitchFamily="18" charset="0"/>
                <a:cs typeface="Times New Roman" panose="02020603050405020304" pitchFamily="18" charset="0"/>
              </a:rPr>
              <a:t>Deciles</a:t>
            </a:r>
          </a:p>
        </p:txBody>
      </p:sp>
      <p:grpSp>
        <p:nvGrpSpPr>
          <p:cNvPr id="30745" name="Group 25">
            <a:extLst>
              <a:ext uri="{FF2B5EF4-FFF2-40B4-BE49-F238E27FC236}">
                <a16:creationId xmlns="" xmlns:a16="http://schemas.microsoft.com/office/drawing/2014/main" id="{D4E8438C-EFDB-4677-8A3C-1CD94D9E30E5}"/>
              </a:ext>
            </a:extLst>
          </p:cNvPr>
          <p:cNvGrpSpPr>
            <a:grpSpLocks/>
          </p:cNvGrpSpPr>
          <p:nvPr/>
        </p:nvGrpSpPr>
        <p:grpSpPr bwMode="auto">
          <a:xfrm>
            <a:off x="1971697" y="3006189"/>
            <a:ext cx="6727825" cy="1616765"/>
            <a:chOff x="825" y="2629"/>
            <a:chExt cx="4238" cy="796"/>
          </a:xfrm>
        </p:grpSpPr>
        <p:sp>
          <p:nvSpPr>
            <p:cNvPr id="30724" name="Rectangle 4">
              <a:extLst>
                <a:ext uri="{FF2B5EF4-FFF2-40B4-BE49-F238E27FC236}">
                  <a16:creationId xmlns="" xmlns:a16="http://schemas.microsoft.com/office/drawing/2014/main" id="{B6B25AC1-71C1-4D6D-BB15-EBE101A3F1C6}"/>
                </a:ext>
              </a:extLst>
            </p:cNvPr>
            <p:cNvSpPr>
              <a:spLocks noChangeArrowheads="1"/>
            </p:cNvSpPr>
            <p:nvPr/>
          </p:nvSpPr>
          <p:spPr bwMode="auto">
            <a:xfrm>
              <a:off x="861"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25" name="Rectangle 5">
              <a:extLst>
                <a:ext uri="{FF2B5EF4-FFF2-40B4-BE49-F238E27FC236}">
                  <a16:creationId xmlns="" xmlns:a16="http://schemas.microsoft.com/office/drawing/2014/main" id="{54099046-60D5-4566-8EC2-22D07ECF6F68}"/>
                </a:ext>
              </a:extLst>
            </p:cNvPr>
            <p:cNvSpPr>
              <a:spLocks noChangeArrowheads="1"/>
            </p:cNvSpPr>
            <p:nvPr/>
          </p:nvSpPr>
          <p:spPr bwMode="auto">
            <a:xfrm>
              <a:off x="825" y="2847"/>
              <a:ext cx="417"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6" name="Rectangle 6">
              <a:extLst>
                <a:ext uri="{FF2B5EF4-FFF2-40B4-BE49-F238E27FC236}">
                  <a16:creationId xmlns="" xmlns:a16="http://schemas.microsoft.com/office/drawing/2014/main" id="{842E00AD-B127-4834-985F-4034C073B2CB}"/>
                </a:ext>
              </a:extLst>
            </p:cNvPr>
            <p:cNvSpPr>
              <a:spLocks noChangeArrowheads="1"/>
            </p:cNvSpPr>
            <p:nvPr/>
          </p:nvSpPr>
          <p:spPr bwMode="auto">
            <a:xfrm>
              <a:off x="1250" y="2847"/>
              <a:ext cx="417"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7" name="Rectangle 7">
              <a:extLst>
                <a:ext uri="{FF2B5EF4-FFF2-40B4-BE49-F238E27FC236}">
                  <a16:creationId xmlns="" xmlns:a16="http://schemas.microsoft.com/office/drawing/2014/main" id="{9D1E4BFC-64A3-4A53-9799-9D24C2DD9FC5}"/>
                </a:ext>
              </a:extLst>
            </p:cNvPr>
            <p:cNvSpPr>
              <a:spLocks noChangeArrowheads="1"/>
            </p:cNvSpPr>
            <p:nvPr/>
          </p:nvSpPr>
          <p:spPr bwMode="auto">
            <a:xfrm>
              <a:off x="1675" y="2847"/>
              <a:ext cx="415"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Rectangle 8">
              <a:extLst>
                <a:ext uri="{FF2B5EF4-FFF2-40B4-BE49-F238E27FC236}">
                  <a16:creationId xmlns="" xmlns:a16="http://schemas.microsoft.com/office/drawing/2014/main" id="{3D82CAFC-7C96-4AA6-9271-77AAE43A02AE}"/>
                </a:ext>
              </a:extLst>
            </p:cNvPr>
            <p:cNvSpPr>
              <a:spLocks noChangeArrowheads="1"/>
            </p:cNvSpPr>
            <p:nvPr/>
          </p:nvSpPr>
          <p:spPr bwMode="auto">
            <a:xfrm>
              <a:off x="2098" y="2847"/>
              <a:ext cx="417"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9" name="Rectangle 9">
              <a:extLst>
                <a:ext uri="{FF2B5EF4-FFF2-40B4-BE49-F238E27FC236}">
                  <a16:creationId xmlns="" xmlns:a16="http://schemas.microsoft.com/office/drawing/2014/main" id="{8D1F31E5-4878-4A90-8965-5FFB29DBFC77}"/>
                </a:ext>
              </a:extLst>
            </p:cNvPr>
            <p:cNvSpPr>
              <a:spLocks noChangeArrowheads="1"/>
            </p:cNvSpPr>
            <p:nvPr/>
          </p:nvSpPr>
          <p:spPr bwMode="auto">
            <a:xfrm>
              <a:off x="2523" y="2847"/>
              <a:ext cx="417"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0" name="Rectangle 10">
              <a:extLst>
                <a:ext uri="{FF2B5EF4-FFF2-40B4-BE49-F238E27FC236}">
                  <a16:creationId xmlns="" xmlns:a16="http://schemas.microsoft.com/office/drawing/2014/main" id="{784FE817-68C7-4F52-83DE-80AB86E237B9}"/>
                </a:ext>
              </a:extLst>
            </p:cNvPr>
            <p:cNvSpPr>
              <a:spLocks noChangeArrowheads="1"/>
            </p:cNvSpPr>
            <p:nvPr/>
          </p:nvSpPr>
          <p:spPr bwMode="auto">
            <a:xfrm>
              <a:off x="2948" y="2847"/>
              <a:ext cx="417"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1" name="Rectangle 11">
              <a:extLst>
                <a:ext uri="{FF2B5EF4-FFF2-40B4-BE49-F238E27FC236}">
                  <a16:creationId xmlns="" xmlns:a16="http://schemas.microsoft.com/office/drawing/2014/main" id="{A77A9272-0C09-4859-8B7E-5A10EC9445F4}"/>
                </a:ext>
              </a:extLst>
            </p:cNvPr>
            <p:cNvSpPr>
              <a:spLocks noChangeArrowheads="1"/>
            </p:cNvSpPr>
            <p:nvPr/>
          </p:nvSpPr>
          <p:spPr bwMode="auto">
            <a:xfrm>
              <a:off x="3373" y="2847"/>
              <a:ext cx="417"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Rectangle 12">
              <a:extLst>
                <a:ext uri="{FF2B5EF4-FFF2-40B4-BE49-F238E27FC236}">
                  <a16:creationId xmlns="" xmlns:a16="http://schemas.microsoft.com/office/drawing/2014/main" id="{04EDA95D-30A3-4FD9-9805-B94D48793972}"/>
                </a:ext>
              </a:extLst>
            </p:cNvPr>
            <p:cNvSpPr>
              <a:spLocks noChangeArrowheads="1"/>
            </p:cNvSpPr>
            <p:nvPr/>
          </p:nvSpPr>
          <p:spPr bwMode="auto">
            <a:xfrm>
              <a:off x="3798" y="2847"/>
              <a:ext cx="415"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3" name="Rectangle 13">
              <a:extLst>
                <a:ext uri="{FF2B5EF4-FFF2-40B4-BE49-F238E27FC236}">
                  <a16:creationId xmlns="" xmlns:a16="http://schemas.microsoft.com/office/drawing/2014/main" id="{051F2927-64ED-47C2-804B-100DD3A95257}"/>
                </a:ext>
              </a:extLst>
            </p:cNvPr>
            <p:cNvSpPr>
              <a:spLocks noChangeArrowheads="1"/>
            </p:cNvSpPr>
            <p:nvPr/>
          </p:nvSpPr>
          <p:spPr bwMode="auto">
            <a:xfrm>
              <a:off x="4221" y="2847"/>
              <a:ext cx="417"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4" name="Rectangle 14">
              <a:extLst>
                <a:ext uri="{FF2B5EF4-FFF2-40B4-BE49-F238E27FC236}">
                  <a16:creationId xmlns="" xmlns:a16="http://schemas.microsoft.com/office/drawing/2014/main" id="{91B362A4-810E-46CA-BBCE-C53DEFAA240D}"/>
                </a:ext>
              </a:extLst>
            </p:cNvPr>
            <p:cNvSpPr>
              <a:spLocks noChangeArrowheads="1"/>
            </p:cNvSpPr>
            <p:nvPr/>
          </p:nvSpPr>
          <p:spPr bwMode="auto">
            <a:xfrm>
              <a:off x="4646" y="2847"/>
              <a:ext cx="417" cy="89"/>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5" name="Rectangle 15">
              <a:extLst>
                <a:ext uri="{FF2B5EF4-FFF2-40B4-BE49-F238E27FC236}">
                  <a16:creationId xmlns="" xmlns:a16="http://schemas.microsoft.com/office/drawing/2014/main" id="{838C7192-8CCE-4110-B56F-6204B68834AB}"/>
                </a:ext>
              </a:extLst>
            </p:cNvPr>
            <p:cNvSpPr>
              <a:spLocks noChangeArrowheads="1"/>
            </p:cNvSpPr>
            <p:nvPr/>
          </p:nvSpPr>
          <p:spPr bwMode="auto">
            <a:xfrm>
              <a:off x="1278"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36" name="Rectangle 16">
              <a:extLst>
                <a:ext uri="{FF2B5EF4-FFF2-40B4-BE49-F238E27FC236}">
                  <a16:creationId xmlns="" xmlns:a16="http://schemas.microsoft.com/office/drawing/2014/main" id="{EDE26FAD-86B3-4F50-9AF0-99AD1A17C958}"/>
                </a:ext>
              </a:extLst>
            </p:cNvPr>
            <p:cNvSpPr>
              <a:spLocks noChangeArrowheads="1"/>
            </p:cNvSpPr>
            <p:nvPr/>
          </p:nvSpPr>
          <p:spPr bwMode="auto">
            <a:xfrm>
              <a:off x="1683"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37" name="Rectangle 17">
              <a:extLst>
                <a:ext uri="{FF2B5EF4-FFF2-40B4-BE49-F238E27FC236}">
                  <a16:creationId xmlns="" xmlns:a16="http://schemas.microsoft.com/office/drawing/2014/main" id="{3F3EA65C-319F-46A4-B42D-5B19665E0D45}"/>
                </a:ext>
              </a:extLst>
            </p:cNvPr>
            <p:cNvSpPr>
              <a:spLocks noChangeArrowheads="1"/>
            </p:cNvSpPr>
            <p:nvPr/>
          </p:nvSpPr>
          <p:spPr bwMode="auto">
            <a:xfrm>
              <a:off x="2142"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38" name="Rectangle 18">
              <a:extLst>
                <a:ext uri="{FF2B5EF4-FFF2-40B4-BE49-F238E27FC236}">
                  <a16:creationId xmlns="" xmlns:a16="http://schemas.microsoft.com/office/drawing/2014/main" id="{7629AB71-2037-4622-952E-90CE90EFD806}"/>
                </a:ext>
              </a:extLst>
            </p:cNvPr>
            <p:cNvSpPr>
              <a:spLocks noChangeArrowheads="1"/>
            </p:cNvSpPr>
            <p:nvPr/>
          </p:nvSpPr>
          <p:spPr bwMode="auto">
            <a:xfrm>
              <a:off x="2546" y="262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39" name="Rectangle 19">
              <a:extLst>
                <a:ext uri="{FF2B5EF4-FFF2-40B4-BE49-F238E27FC236}">
                  <a16:creationId xmlns="" xmlns:a16="http://schemas.microsoft.com/office/drawing/2014/main" id="{0131A3C3-1001-4FFE-88E0-D7F49FF22BF1}"/>
                </a:ext>
              </a:extLst>
            </p:cNvPr>
            <p:cNvSpPr>
              <a:spLocks noChangeArrowheads="1"/>
            </p:cNvSpPr>
            <p:nvPr/>
          </p:nvSpPr>
          <p:spPr bwMode="auto">
            <a:xfrm>
              <a:off x="2951"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40" name="Rectangle 20">
              <a:extLst>
                <a:ext uri="{FF2B5EF4-FFF2-40B4-BE49-F238E27FC236}">
                  <a16:creationId xmlns="" xmlns:a16="http://schemas.microsoft.com/office/drawing/2014/main" id="{9F1889C2-B533-4ED4-A09B-72D5FA8F4F05}"/>
                </a:ext>
              </a:extLst>
            </p:cNvPr>
            <p:cNvSpPr>
              <a:spLocks noChangeArrowheads="1"/>
            </p:cNvSpPr>
            <p:nvPr/>
          </p:nvSpPr>
          <p:spPr bwMode="auto">
            <a:xfrm>
              <a:off x="3409"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dirty="0">
                  <a:solidFill>
                    <a:schemeClr val="tx2"/>
                  </a:solidFill>
                </a:rPr>
                <a:t>10%</a:t>
              </a:r>
            </a:p>
          </p:txBody>
        </p:sp>
        <p:sp>
          <p:nvSpPr>
            <p:cNvPr id="30741" name="Rectangle 21">
              <a:extLst>
                <a:ext uri="{FF2B5EF4-FFF2-40B4-BE49-F238E27FC236}">
                  <a16:creationId xmlns="" xmlns:a16="http://schemas.microsoft.com/office/drawing/2014/main" id="{A4414DAE-4480-49A7-B28D-B7A7D0CE871D}"/>
                </a:ext>
              </a:extLst>
            </p:cNvPr>
            <p:cNvSpPr>
              <a:spLocks noChangeArrowheads="1"/>
            </p:cNvSpPr>
            <p:nvPr/>
          </p:nvSpPr>
          <p:spPr bwMode="auto">
            <a:xfrm>
              <a:off x="3815"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42" name="Rectangle 22">
              <a:extLst>
                <a:ext uri="{FF2B5EF4-FFF2-40B4-BE49-F238E27FC236}">
                  <a16:creationId xmlns="" xmlns:a16="http://schemas.microsoft.com/office/drawing/2014/main" id="{8FFC4B7E-838C-439D-9965-F0EA9B01300C}"/>
                </a:ext>
              </a:extLst>
            </p:cNvPr>
            <p:cNvSpPr>
              <a:spLocks noChangeArrowheads="1"/>
            </p:cNvSpPr>
            <p:nvPr/>
          </p:nvSpPr>
          <p:spPr bwMode="auto">
            <a:xfrm>
              <a:off x="4187"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43" name="Rectangle 23">
              <a:extLst>
                <a:ext uri="{FF2B5EF4-FFF2-40B4-BE49-F238E27FC236}">
                  <a16:creationId xmlns="" xmlns:a16="http://schemas.microsoft.com/office/drawing/2014/main" id="{6C0B91B1-24DE-49DD-B33D-7849FC2C33E0}"/>
                </a:ext>
              </a:extLst>
            </p:cNvPr>
            <p:cNvSpPr>
              <a:spLocks noChangeArrowheads="1"/>
            </p:cNvSpPr>
            <p:nvPr/>
          </p:nvSpPr>
          <p:spPr bwMode="auto">
            <a:xfrm>
              <a:off x="4614" y="2639"/>
              <a:ext cx="37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en-US" altLang="en-US" b="1">
                  <a:solidFill>
                    <a:schemeClr val="tx2"/>
                  </a:solidFill>
                </a:rPr>
                <a:t>10%</a:t>
              </a:r>
            </a:p>
          </p:txBody>
        </p:sp>
        <p:sp>
          <p:nvSpPr>
            <p:cNvPr id="30744" name="Rectangle 24">
              <a:extLst>
                <a:ext uri="{FF2B5EF4-FFF2-40B4-BE49-F238E27FC236}">
                  <a16:creationId xmlns="" xmlns:a16="http://schemas.microsoft.com/office/drawing/2014/main" id="{F09ED4CA-2608-4469-B0B0-BF92C1C176C0}"/>
                </a:ext>
              </a:extLst>
            </p:cNvPr>
            <p:cNvSpPr>
              <a:spLocks noChangeArrowheads="1"/>
            </p:cNvSpPr>
            <p:nvPr/>
          </p:nvSpPr>
          <p:spPr bwMode="auto">
            <a:xfrm>
              <a:off x="1082" y="2979"/>
              <a:ext cx="3246"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nSpc>
                  <a:spcPct val="100000"/>
                </a:lnSpc>
                <a:spcBef>
                  <a:spcPct val="20000"/>
                </a:spcBef>
              </a:pPr>
              <a:r>
                <a:rPr lang="en-US" altLang="en-US" sz="2000" b="1" dirty="0"/>
                <a:t>D</a:t>
              </a:r>
              <a:r>
                <a:rPr lang="en-US" altLang="en-US" sz="2000" b="1" baseline="-25000" dirty="0"/>
                <a:t>1</a:t>
              </a:r>
              <a:r>
                <a:rPr lang="en-US" altLang="en-US" sz="2000" b="1" dirty="0"/>
                <a:t>      D</a:t>
              </a:r>
              <a:r>
                <a:rPr lang="en-US" altLang="en-US" sz="2000" b="1" baseline="-25000" dirty="0"/>
                <a:t>2</a:t>
              </a:r>
              <a:r>
                <a:rPr lang="en-US" altLang="en-US" sz="2000" b="1" dirty="0"/>
                <a:t>      D</a:t>
              </a:r>
              <a:r>
                <a:rPr lang="en-US" altLang="en-US" sz="2000" b="1" baseline="-25000" dirty="0"/>
                <a:t>3      </a:t>
              </a:r>
              <a:r>
                <a:rPr lang="en-US" altLang="en-US" sz="2000" b="1" dirty="0"/>
                <a:t>  D</a:t>
              </a:r>
              <a:r>
                <a:rPr lang="en-US" altLang="en-US" sz="2000" b="1" baseline="-25000" dirty="0"/>
                <a:t>4       </a:t>
              </a:r>
              <a:r>
                <a:rPr lang="en-US" altLang="en-US" sz="2000" b="1" dirty="0"/>
                <a:t> D</a:t>
              </a:r>
              <a:r>
                <a:rPr lang="en-US" altLang="en-US" sz="2000" b="1" baseline="-25000" dirty="0"/>
                <a:t>5</a:t>
              </a:r>
              <a:r>
                <a:rPr lang="en-US" altLang="en-US" sz="2000" b="1" dirty="0"/>
                <a:t>      D</a:t>
              </a:r>
              <a:r>
                <a:rPr lang="en-US" altLang="en-US" sz="2000" b="1" baseline="-25000" dirty="0"/>
                <a:t>6</a:t>
              </a:r>
              <a:r>
                <a:rPr lang="en-US" altLang="en-US" sz="2000" b="1" dirty="0"/>
                <a:t>      D</a:t>
              </a:r>
              <a:r>
                <a:rPr lang="en-US" altLang="en-US" sz="2000" b="1" baseline="-25000" dirty="0"/>
                <a:t>7       </a:t>
              </a:r>
              <a:r>
                <a:rPr lang="en-US" altLang="en-US" sz="2000" b="1" dirty="0"/>
                <a:t> D</a:t>
              </a:r>
              <a:r>
                <a:rPr lang="en-US" altLang="en-US" sz="2000" b="1" baseline="-25000" dirty="0"/>
                <a:t>8         </a:t>
              </a:r>
              <a:r>
                <a:rPr lang="en-US" altLang="en-US" sz="2000" b="1" dirty="0"/>
                <a:t>D</a:t>
              </a:r>
              <a:r>
                <a:rPr lang="en-US" altLang="en-US" sz="2000" b="1" baseline="-25000" dirty="0"/>
                <a:t>9</a:t>
              </a:r>
              <a:endParaRPr lang="en-US" altLang="en-US" sz="2000" b="1" dirty="0"/>
            </a:p>
            <a:p>
              <a:pPr>
                <a:lnSpc>
                  <a:spcPct val="100000"/>
                </a:lnSpc>
              </a:pPr>
              <a:endParaRPr lang="en-US" altLang="en-US" sz="2000" b="1" dirty="0"/>
            </a:p>
          </p:txBody>
        </p:sp>
      </p:grpSp>
    </p:spTree>
    <p:extLst>
      <p:ext uri="{BB962C8B-B14F-4D97-AF65-F5344CB8AC3E}">
        <p14:creationId xmlns:p14="http://schemas.microsoft.com/office/powerpoint/2010/main" val="2831238574"/>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96214" y="347730"/>
                <a:ext cx="11732654" cy="5438668"/>
              </a:xfrm>
              <a:prstGeom prst="rect">
                <a:avLst/>
              </a:prstGeom>
              <a:noFill/>
            </p:spPr>
            <p:txBody>
              <a:bodyPr wrap="square" rtlCol="0">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Grouped Formulas</a:t>
                </a:r>
              </a:p>
              <a:p>
                <a:pPr algn="just">
                  <a:lnSpc>
                    <a:spcPct val="150000"/>
                  </a:lnSpc>
                </a:pPr>
                <a:r>
                  <a:rPr lang="en-US" sz="2400" b="1" dirty="0" smtClean="0">
                    <a:latin typeface="Times New Roman" panose="02020603050405020304" pitchFamily="18" charset="0"/>
                    <a:cs typeface="Times New Roman" panose="02020603050405020304" pitchFamily="18" charset="0"/>
                  </a:rPr>
                  <a:t>Quartiles</a:t>
                </a:r>
              </a:p>
              <a:p>
                <a:pPr algn="just">
                  <a:lnSpc>
                    <a:spcPct val="150000"/>
                  </a:lnSpc>
                </a:pPr>
                <a:r>
                  <a:rPr lang="en-US" sz="2400" b="0" dirty="0" smtClean="0">
                    <a:latin typeface="Times New Roman" panose="02020603050405020304" pitchFamily="18" charset="0"/>
                    <a:cs typeface="Times New Roman" panose="02020603050405020304" pitchFamily="18" charset="0"/>
                  </a:rPr>
                  <a:t>Q1</a:t>
                </a:r>
                <a14:m>
                  <m:oMath xmlns:m="http://schemas.openxmlformats.org/officeDocument/2006/math">
                    <m:r>
                      <a:rPr lang="en-US" sz="2400" b="0" i="1"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4</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a14:m>
                <a:r>
                  <a:rPr lang="en-US" sz="2400" dirty="0" smtClean="0">
                    <a:latin typeface="Times New Roman" panose="02020603050405020304" pitchFamily="18" charset="0"/>
                    <a:cs typeface="Times New Roman" panose="02020603050405020304" pitchFamily="18" charset="0"/>
                  </a:rPr>
                  <a:t>, </a:t>
                </a:r>
                <a:r>
                  <a:rPr lang="en-US" sz="2400" b="0" dirty="0" smtClean="0">
                    <a:latin typeface="Times New Roman" panose="02020603050405020304" pitchFamily="18" charset="0"/>
                    <a:cs typeface="Times New Roman" panose="02020603050405020304" pitchFamily="18" charset="0"/>
                  </a:rPr>
                  <a:t>Q2 = </a:t>
                </a:r>
                <a14:m>
                  <m:oMath xmlns:m="http://schemas.openxmlformats.org/officeDocument/2006/math">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2</m:t>
                            </m:r>
                            <m:r>
                              <a:rPr lang="en-US" sz="2400" b="0" i="1" smtClean="0">
                                <a:latin typeface="Cambria Math" panose="02040503050406030204" pitchFamily="18" charset="0"/>
                              </a:rPr>
                              <m:t>𝑛</m:t>
                            </m:r>
                          </m:num>
                          <m:den>
                            <m:r>
                              <a:rPr lang="en-US" sz="2400" b="0" i="1" smtClean="0">
                                <a:latin typeface="Cambria Math" panose="02040503050406030204" pitchFamily="18" charset="0"/>
                              </a:rPr>
                              <m:t>4</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a14:m>
                <a:r>
                  <a:rPr lang="en-US" sz="2400" dirty="0" smtClean="0">
                    <a:latin typeface="Times New Roman" panose="02020603050405020304" pitchFamily="18" charset="0"/>
                    <a:cs typeface="Times New Roman" panose="02020603050405020304" pitchFamily="18" charset="0"/>
                  </a:rPr>
                  <a:t>, </a:t>
                </a:r>
                <a:r>
                  <a:rPr lang="en-US" sz="2400" b="0" dirty="0" smtClean="0">
                    <a:latin typeface="Times New Roman" panose="02020603050405020304" pitchFamily="18" charset="0"/>
                    <a:cs typeface="Times New Roman" panose="02020603050405020304" pitchFamily="18" charset="0"/>
                  </a:rPr>
                  <a:t>Q3</a:t>
                </a:r>
                <a14:m>
                  <m:oMath xmlns:m="http://schemas.openxmlformats.org/officeDocument/2006/math">
                    <m:r>
                      <a:rPr lang="en-US" sz="2400" b="0" i="1"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3</m:t>
                            </m:r>
                            <m:r>
                              <a:rPr lang="en-US" sz="2400" b="0" i="1" smtClean="0">
                                <a:latin typeface="Cambria Math" panose="02040503050406030204" pitchFamily="18" charset="0"/>
                              </a:rPr>
                              <m:t>𝑛</m:t>
                            </m:r>
                          </m:num>
                          <m:den>
                            <m:r>
                              <a:rPr lang="en-US" sz="2400" b="0" i="1" smtClean="0">
                                <a:latin typeface="Cambria Math" panose="02040503050406030204" pitchFamily="18" charset="0"/>
                              </a:rPr>
                              <m:t>4</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a14:m>
                <a:r>
                  <a:rPr lang="en-US" sz="2400" dirty="0" smtClean="0">
                    <a:latin typeface="Times New Roman" panose="02020603050405020304" pitchFamily="18" charset="0"/>
                    <a:cs typeface="Times New Roman" panose="02020603050405020304" pitchFamily="18" charset="0"/>
                  </a:rPr>
                  <a:t> </a:t>
                </a:r>
              </a:p>
              <a:p>
                <a:pPr algn="just">
                  <a:lnSpc>
                    <a:spcPct val="150000"/>
                  </a:lnSpc>
                </a:pPr>
                <a:r>
                  <a:rPr lang="en-US" sz="2400" b="1" dirty="0" smtClean="0">
                    <a:latin typeface="Times New Roman" panose="02020603050405020304" pitchFamily="18" charset="0"/>
                    <a:cs typeface="Times New Roman" panose="02020603050405020304" pitchFamily="18" charset="0"/>
                  </a:rPr>
                  <a:t>Deciles</a:t>
                </a:r>
              </a:p>
              <a:p>
                <a:pPr algn="just">
                  <a:lnSpc>
                    <a:spcPct val="150000"/>
                  </a:lnSpc>
                </a:pPr>
                <a:r>
                  <a:rPr lang="en-US" sz="2400" dirty="0">
                    <a:latin typeface="Times New Roman" panose="02020603050405020304" pitchFamily="18" charset="0"/>
                    <a:cs typeface="Times New Roman" panose="02020603050405020304" pitchFamily="18" charset="0"/>
                  </a:rPr>
                  <a:t>D</a:t>
                </a:r>
                <a:r>
                  <a:rPr lang="en-US" sz="2400" b="0" dirty="0" smtClean="0">
                    <a:latin typeface="Times New Roman" panose="02020603050405020304" pitchFamily="18" charset="0"/>
                    <a:cs typeface="Times New Roman" panose="02020603050405020304" pitchFamily="18" charset="0"/>
                  </a:rPr>
                  <a:t>1</a:t>
                </a:r>
                <a14:m>
                  <m:oMath xmlns:m="http://schemas.openxmlformats.org/officeDocument/2006/math">
                    <m:r>
                      <a:rPr lang="en-US" sz="2400" b="0" i="1"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10</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a:t>
                </a:r>
                <a:r>
                  <a:rPr lang="en-US" sz="2400" b="0" dirty="0" smtClean="0">
                    <a:latin typeface="Times New Roman" panose="02020603050405020304" pitchFamily="18" charset="0"/>
                    <a:cs typeface="Times New Roman" panose="02020603050405020304" pitchFamily="18" charset="0"/>
                  </a:rPr>
                  <a:t>2 </a:t>
                </a:r>
                <a14:m>
                  <m:oMath xmlns:m="http://schemas.openxmlformats.org/officeDocument/2006/math">
                    <m:r>
                      <a:rPr lang="en-US" sz="2400" b="0" i="0"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2</m:t>
                            </m:r>
                            <m:r>
                              <a:rPr lang="en-US" sz="2400" b="0" i="1" smtClean="0">
                                <a:latin typeface="Cambria Math" panose="02040503050406030204" pitchFamily="18" charset="0"/>
                              </a:rPr>
                              <m:t>𝑛</m:t>
                            </m:r>
                          </m:num>
                          <m:den>
                            <m:r>
                              <a:rPr lang="en-US" sz="2400" b="0" i="1" smtClean="0">
                                <a:latin typeface="Cambria Math" panose="02040503050406030204" pitchFamily="18" charset="0"/>
                              </a:rPr>
                              <m:t>4</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r>
                      <a:rPr lang="en-US" sz="2400" b="0" i="1" smtClean="0">
                        <a:latin typeface="Cambria Math" panose="02040503050406030204" pitchFamily="18" charset="0"/>
                      </a:rPr>
                      <m:t> </m:t>
                    </m:r>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D9</a:t>
                </a:r>
                <a14:m>
                  <m:oMath xmlns:m="http://schemas.openxmlformats.org/officeDocument/2006/math">
                    <m:r>
                      <a:rPr lang="en-US" sz="2400" b="0" i="1"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9</m:t>
                            </m:r>
                            <m:r>
                              <a:rPr lang="en-US" sz="2400" b="0" i="1" smtClean="0">
                                <a:latin typeface="Cambria Math" panose="02040503050406030204" pitchFamily="18" charset="0"/>
                              </a:rPr>
                              <m:t>𝑛</m:t>
                            </m:r>
                          </m:num>
                          <m:den>
                            <m:r>
                              <a:rPr lang="en-US" sz="2400" b="0" i="1" smtClean="0">
                                <a:latin typeface="Cambria Math" panose="02040503050406030204" pitchFamily="18" charset="0"/>
                              </a:rPr>
                              <m:t>10</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a14:m>
                <a:r>
                  <a:rPr lang="en-US" sz="2400" dirty="0" smtClean="0">
                    <a:latin typeface="Times New Roman" panose="02020603050405020304" pitchFamily="18" charset="0"/>
                    <a:cs typeface="Times New Roman" panose="02020603050405020304" pitchFamily="18" charset="0"/>
                  </a:rPr>
                  <a:t> </a:t>
                </a:r>
              </a:p>
              <a:p>
                <a:pPr algn="just">
                  <a:lnSpc>
                    <a:spcPct val="150000"/>
                  </a:lnSpc>
                </a:pPr>
                <a:r>
                  <a:rPr lang="en-US" sz="2400" b="1" dirty="0" smtClean="0">
                    <a:latin typeface="Times New Roman" panose="02020603050405020304" pitchFamily="18" charset="0"/>
                    <a:cs typeface="Times New Roman" panose="02020603050405020304" pitchFamily="18" charset="0"/>
                  </a:rPr>
                  <a:t>Percentiles</a:t>
                </a:r>
              </a:p>
              <a:p>
                <a:pPr algn="just">
                  <a:lnSpc>
                    <a:spcPct val="150000"/>
                  </a:lnSpc>
                </a:pPr>
                <a:r>
                  <a:rPr lang="en-US" sz="2400" dirty="0">
                    <a:latin typeface="Times New Roman" panose="02020603050405020304" pitchFamily="18" charset="0"/>
                    <a:cs typeface="Times New Roman" panose="02020603050405020304" pitchFamily="18" charset="0"/>
                  </a:rPr>
                  <a:t>P</a:t>
                </a:r>
                <a:r>
                  <a:rPr lang="en-US" sz="2400" b="0" dirty="0" smtClean="0">
                    <a:latin typeface="Times New Roman" panose="02020603050405020304" pitchFamily="18" charset="0"/>
                    <a:cs typeface="Times New Roman" panose="02020603050405020304" pitchFamily="18" charset="0"/>
                  </a:rPr>
                  <a:t>1</a:t>
                </a:r>
                <a14:m>
                  <m:oMath xmlns:m="http://schemas.openxmlformats.org/officeDocument/2006/math">
                    <m:r>
                      <a:rPr lang="en-US" sz="2400" b="0" i="1"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100</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a:t>
                </a:r>
                <a:r>
                  <a:rPr lang="en-US" sz="2400" b="0" dirty="0" smtClean="0">
                    <a:latin typeface="Times New Roman" panose="02020603050405020304" pitchFamily="18" charset="0"/>
                    <a:cs typeface="Times New Roman" panose="02020603050405020304" pitchFamily="18" charset="0"/>
                  </a:rPr>
                  <a:t>2 </a:t>
                </a:r>
                <a14:m>
                  <m:oMath xmlns:m="http://schemas.openxmlformats.org/officeDocument/2006/math">
                    <m:r>
                      <a:rPr lang="en-US" sz="2400" b="0" i="0"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2</m:t>
                            </m:r>
                            <m:r>
                              <a:rPr lang="en-US" sz="2400" b="0" i="1" smtClean="0">
                                <a:latin typeface="Cambria Math" panose="02040503050406030204" pitchFamily="18" charset="0"/>
                              </a:rPr>
                              <m:t>𝑛</m:t>
                            </m:r>
                          </m:num>
                          <m:den>
                            <m:r>
                              <a:rPr lang="en-US" sz="2400" b="0" i="1" smtClean="0">
                                <a:latin typeface="Cambria Math" panose="02040503050406030204" pitchFamily="18" charset="0"/>
                              </a:rPr>
                              <m:t>100</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a14:m>
                <a:r>
                  <a:rPr lang="en-US" sz="2400" dirty="0" smtClean="0">
                    <a:latin typeface="Times New Roman" panose="02020603050405020304" pitchFamily="18" charset="0"/>
                    <a:cs typeface="Times New Roman" panose="02020603050405020304" pitchFamily="18" charset="0"/>
                  </a:rPr>
                  <a:t> ,…, </a:t>
                </a:r>
                <a:r>
                  <a:rPr lang="en-US" sz="2400" dirty="0">
                    <a:latin typeface="Times New Roman" panose="02020603050405020304" pitchFamily="18" charset="0"/>
                    <a:cs typeface="Times New Roman" panose="02020603050405020304" pitchFamily="18" charset="0"/>
                  </a:rPr>
                  <a:t>P9</a:t>
                </a:r>
                <a:r>
                  <a:rPr lang="en-US" sz="2400" dirty="0" smtClean="0">
                    <a:latin typeface="Times New Roman" panose="02020603050405020304" pitchFamily="18" charset="0"/>
                    <a:cs typeface="Times New Roman" panose="02020603050405020304" pitchFamily="18" charset="0"/>
                  </a:rPr>
                  <a:t>9</a:t>
                </a:r>
                <a14:m>
                  <m:oMath xmlns:m="http://schemas.openxmlformats.org/officeDocument/2006/math">
                    <m:r>
                      <a:rPr lang="en-US" sz="2400" b="0" i="1" smtClean="0">
                        <a:latin typeface="Cambria Math" panose="02040503050406030204" pitchFamily="18" charset="0"/>
                      </a:rPr>
                      <m:t>=</m:t>
                    </m:r>
                    <m:r>
                      <a:rPr lang="en-US" sz="2400" b="0" i="1" smtClean="0">
                        <a:latin typeface="Cambria Math" panose="02040503050406030204" pitchFamily="18" charset="0"/>
                      </a:rPr>
                      <m:t>𝑙</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h</m:t>
                        </m:r>
                      </m:num>
                      <m:den>
                        <m:r>
                          <a:rPr lang="en-US" sz="2400" b="0" i="1" smtClean="0">
                            <a:latin typeface="Cambria Math" panose="02040503050406030204" pitchFamily="18" charset="0"/>
                          </a:rPr>
                          <m:t>𝑓</m:t>
                        </m:r>
                      </m:den>
                    </m:f>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99</m:t>
                            </m:r>
                            <m:r>
                              <a:rPr lang="en-US" sz="2400" b="0" i="1" smtClean="0">
                                <a:latin typeface="Cambria Math" panose="02040503050406030204" pitchFamily="18" charset="0"/>
                              </a:rPr>
                              <m:t>𝑛</m:t>
                            </m:r>
                          </m:num>
                          <m:den>
                            <m:r>
                              <a:rPr lang="en-US" sz="2400" b="0" i="1" smtClean="0">
                                <a:latin typeface="Cambria Math" panose="02040503050406030204" pitchFamily="18" charset="0"/>
                              </a:rPr>
                              <m:t>100</m:t>
                            </m:r>
                          </m:den>
                        </m:f>
                        <m:r>
                          <a:rPr lang="en-US" sz="2400" b="0" i="1" smtClean="0">
                            <a:latin typeface="Cambria Math" panose="02040503050406030204" pitchFamily="18" charset="0"/>
                          </a:rPr>
                          <m:t>−</m:t>
                        </m:r>
                        <m:r>
                          <a:rPr lang="en-US" sz="2400" b="0" i="1" smtClean="0">
                            <a:latin typeface="Cambria Math" panose="02040503050406030204" pitchFamily="18" charset="0"/>
                          </a:rPr>
                          <m:t>𝑐</m:t>
                        </m:r>
                      </m:e>
                    </m:d>
                  </m:oMath>
                </a14:m>
                <a:r>
                  <a:rPr lang="en-US" sz="2400" dirty="0" smtClean="0">
                    <a:latin typeface="Times New Roman" panose="02020603050405020304" pitchFamily="18" charset="0"/>
                    <a:cs typeface="Times New Roman" panose="02020603050405020304" pitchFamily="18" charset="0"/>
                  </a:rPr>
                  <a:t> </a:t>
                </a: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96214" y="347730"/>
                <a:ext cx="11732654" cy="5438668"/>
              </a:xfrm>
              <a:prstGeom prst="rect">
                <a:avLst/>
              </a:prstGeom>
              <a:blipFill rotWithShape="0">
                <a:blip r:embed="rId2"/>
                <a:stretch>
                  <a:fillRect l="-832"/>
                </a:stretch>
              </a:blipFill>
            </p:spPr>
            <p:txBody>
              <a:bodyPr/>
              <a:lstStyle/>
              <a:p>
                <a:r>
                  <a:rPr lang="en-US">
                    <a:noFill/>
                  </a:rPr>
                  <a:t> </a:t>
                </a:r>
              </a:p>
            </p:txBody>
          </p:sp>
        </mc:Fallback>
      </mc:AlternateContent>
    </p:spTree>
    <p:extLst>
      <p:ext uri="{BB962C8B-B14F-4D97-AF65-F5344CB8AC3E}">
        <p14:creationId xmlns:p14="http://schemas.microsoft.com/office/powerpoint/2010/main" val="1205886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304" y="296214"/>
            <a:ext cx="11809927" cy="5724644"/>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Measures of Central Tendency</a:t>
            </a:r>
          </a:p>
          <a:p>
            <a:pPr algn="just">
              <a:lnSpc>
                <a:spcPct val="150000"/>
              </a:lnSpc>
            </a:pPr>
            <a:r>
              <a:rPr lang="en-US" sz="2400" dirty="0" smtClean="0">
                <a:latin typeface="Times New Roman" panose="02020603050405020304" pitchFamily="18" charset="0"/>
                <a:cs typeface="Times New Roman" panose="02020603050405020304" pitchFamily="18" charset="0"/>
              </a:rPr>
              <a:t>In the previous chapter, w have seen that it is difficult to learn anything by looking at the data which have not been properly arranged. When data have been arranged into a frequency distribution, the information contained in the data is easily understood. We have also seen that important features of the data become clear at a glance when frequency distribution us represented by means of a graph. We can still go further and find a single value which will represent all the values of the distribution in some definite way. A value which is used to lie in the center of a distribution is called average. Since the averages tend to lie in the center of a distribution they are called measures of central tendency. They are also called measures of location because they locate the center of a distribution.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3592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93182" y="0"/>
                <a:ext cx="11758412" cy="7158435"/>
              </a:xfrm>
              <a:prstGeom prst="rect">
                <a:avLst/>
              </a:prstGeom>
              <a:noFill/>
            </p:spPr>
            <p:txBody>
              <a:bodyPr wrap="square" rtlCol="0">
                <a:spAutoFit/>
              </a:bodyPr>
              <a:lstStyle/>
              <a:p>
                <a:pPr marL="457200" indent="-457200" algn="just">
                  <a:lnSpc>
                    <a:spcPct val="150000"/>
                  </a:lnSpc>
                  <a:buFont typeface="+mj-lt"/>
                  <a:buAutoNum type="arabicPeriod" startAt="6"/>
                </a:pPr>
                <a:r>
                  <a:rPr lang="en-US" sz="2400" b="1" dirty="0" smtClean="0">
                    <a:latin typeface="Times New Roman" panose="02020603050405020304" pitchFamily="18" charset="0"/>
                    <a:cs typeface="Times New Roman" panose="02020603050405020304" pitchFamily="18" charset="0"/>
                  </a:rPr>
                  <a:t>Mode</a:t>
                </a:r>
              </a:p>
              <a:p>
                <a:pPr algn="just">
                  <a:lnSpc>
                    <a:spcPct val="150000"/>
                  </a:lnSpc>
                </a:pPr>
                <a:r>
                  <a:rPr lang="en-US" sz="2000" dirty="0" smtClean="0">
                    <a:latin typeface="Times New Roman" panose="02020603050405020304" pitchFamily="18" charset="0"/>
                    <a:cs typeface="Times New Roman" panose="02020603050405020304" pitchFamily="18" charset="0"/>
                  </a:rPr>
                  <a:t>The simplest average mode is defined as that observation in the data which occurs most frequently (</a:t>
                </a:r>
                <a:r>
                  <a:rPr lang="en-US" sz="2000" dirty="0" err="1" smtClean="0">
                    <a:latin typeface="Times New Roman" panose="02020603050405020304" pitchFamily="18" charset="0"/>
                    <a:cs typeface="Times New Roman" panose="02020603050405020304" pitchFamily="18" charset="0"/>
                  </a:rPr>
                  <a:t>i.e</a:t>
                </a:r>
                <a:r>
                  <a:rPr lang="en-US" sz="2000" dirty="0" smtClean="0">
                    <a:latin typeface="Times New Roman" panose="02020603050405020304" pitchFamily="18" charset="0"/>
                    <a:cs typeface="Times New Roman" panose="02020603050405020304" pitchFamily="18" charset="0"/>
                  </a:rPr>
                  <a:t> the maximum number of times), provided such an observation exists. </a:t>
                </a:r>
              </a:p>
              <a:p>
                <a:pPr algn="just">
                  <a:lnSpc>
                    <a:spcPct val="150000"/>
                  </a:lnSpc>
                </a:pPr>
                <a:r>
                  <a:rPr lang="en-US" sz="2000" b="1" dirty="0" smtClean="0">
                    <a:latin typeface="Times New Roman" panose="02020603050405020304" pitchFamily="18" charset="0"/>
                    <a:cs typeface="Times New Roman" panose="02020603050405020304" pitchFamily="18" charset="0"/>
                  </a:rPr>
                  <a:t>Mode for ungrouped data</a:t>
                </a:r>
              </a:p>
              <a:p>
                <a:pPr algn="just">
                  <a:lnSpc>
                    <a:spcPct val="150000"/>
                  </a:lnSpc>
                </a:pPr>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m:t>
                      </m:r>
                      <m:r>
                        <a:rPr lang="en-US" sz="2000" b="0" i="1" smtClean="0">
                          <a:latin typeface="Cambria Math" panose="02040503050406030204" pitchFamily="18" charset="0"/>
                        </a:rPr>
                        <m:t>𝑚𝑜𝑠𝑡</m:t>
                      </m:r>
                      <m:r>
                        <a:rPr lang="en-US" sz="2000" b="0" i="1" smtClean="0">
                          <a:latin typeface="Cambria Math" panose="02040503050406030204" pitchFamily="18" charset="0"/>
                        </a:rPr>
                        <m:t> </m:t>
                      </m:r>
                      <m:r>
                        <a:rPr lang="en-US" sz="2000" b="0" i="1" smtClean="0">
                          <a:latin typeface="Cambria Math" panose="02040503050406030204" pitchFamily="18" charset="0"/>
                        </a:rPr>
                        <m:t>𝑟𝑒𝑝𝑒𝑎𝑡𝑒𝑑</m:t>
                      </m:r>
                      <m:r>
                        <a:rPr lang="en-US" sz="2000" b="0" i="1" smtClean="0">
                          <a:latin typeface="Cambria Math" panose="02040503050406030204" pitchFamily="18" charset="0"/>
                        </a:rPr>
                        <m:t> </m:t>
                      </m:r>
                      <m:r>
                        <a:rPr lang="en-US" sz="2000" b="0" i="1" smtClean="0">
                          <a:latin typeface="Cambria Math" panose="02040503050406030204" pitchFamily="18" charset="0"/>
                        </a:rPr>
                        <m:t>𝑜𝑏𝑠𝑒𝑟𝑣𝑎𝑡𝑖𝑜𝑛</m:t>
                      </m:r>
                    </m:oMath>
                  </m:oMathPara>
                </a14:m>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Mode for ungrouped data</a:t>
                </a:r>
              </a:p>
              <a:p>
                <a:pPr algn="just">
                  <a:lnSpc>
                    <a:spcPct val="150000"/>
                  </a:lnSpc>
                </a:pPr>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m:t>
                      </m:r>
                      <m:r>
                        <a:rPr lang="en-US" sz="2000" b="0" i="1" smtClean="0">
                          <a:latin typeface="Cambria Math" panose="02040503050406030204" pitchFamily="18" charset="0"/>
                        </a:rPr>
                        <m:t>𝑙</m:t>
                      </m:r>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𝑚</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1</m:t>
                              </m:r>
                            </m:sub>
                          </m:sSub>
                        </m:num>
                        <m:den>
                          <m:d>
                            <m:dPr>
                              <m:ctrlPr>
                                <a:rPr lang="en-US" sz="2000" b="0" i="1" smtClean="0">
                                  <a:latin typeface="Cambria Math" panose="02040503050406030204" pitchFamily="18" charset="0"/>
                                </a:rPr>
                              </m:ctrlPr>
                            </m:dPr>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𝑚</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1</m:t>
                                  </m:r>
                                </m:sub>
                              </m:sSub>
                            </m:e>
                          </m:d>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𝑚</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2</m:t>
                              </m:r>
                            </m:sub>
                          </m:sSub>
                          <m:r>
                            <a:rPr lang="en-US" sz="2000" b="0" i="1" smtClean="0">
                              <a:latin typeface="Cambria Math" panose="02040503050406030204" pitchFamily="18" charset="0"/>
                            </a:rPr>
                            <m:t>)</m:t>
                          </m:r>
                        </m:den>
                      </m:f>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h</m:t>
                      </m:r>
                    </m:oMath>
                  </m:oMathPara>
                </a14:m>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Where</a:t>
                </a:r>
              </a:p>
              <a:p>
                <a:pPr algn="just">
                  <a:lnSpc>
                    <a:spcPct val="150000"/>
                  </a:lnSpc>
                </a:pPr>
                <a14:m>
                  <m:oMath xmlns:m="http://schemas.openxmlformats.org/officeDocument/2006/math">
                    <m:r>
                      <a:rPr lang="en-US" sz="2000" b="0" i="1" smtClean="0">
                        <a:latin typeface="Cambria Math" panose="02040503050406030204" pitchFamily="18" charset="0"/>
                      </a:rPr>
                      <m:t>𝑙</m:t>
                    </m:r>
                  </m:oMath>
                </a14:m>
                <a:r>
                  <a:rPr lang="en-US" sz="2000" dirty="0" smtClean="0">
                    <a:latin typeface="Times New Roman" panose="02020603050405020304" pitchFamily="18" charset="0"/>
                    <a:cs typeface="Times New Roman" panose="02020603050405020304" pitchFamily="18" charset="0"/>
                  </a:rPr>
                  <a:t> = lower class boundary of the modal class</a:t>
                </a:r>
              </a:p>
              <a:p>
                <a:pPr algn="just">
                  <a:lnSpc>
                    <a:spcPct val="150000"/>
                  </a:lnSpc>
                </a:pP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𝑚</m:t>
                        </m:r>
                      </m:sub>
                    </m:sSub>
                  </m:oMath>
                </a14:m>
                <a:r>
                  <a:rPr lang="en-US" sz="2000" dirty="0" smtClean="0">
                    <a:latin typeface="Times New Roman" panose="02020603050405020304" pitchFamily="18" charset="0"/>
                    <a:cs typeface="Times New Roman" panose="02020603050405020304" pitchFamily="18" charset="0"/>
                  </a:rPr>
                  <a:t> = class frequency of the modal class</a:t>
                </a:r>
              </a:p>
              <a:p>
                <a:pPr algn="just">
                  <a:lnSpc>
                    <a:spcPct val="150000"/>
                  </a:lnSpc>
                </a:pP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1</m:t>
                        </m:r>
                      </m:sub>
                    </m:sSub>
                  </m:oMath>
                </a14:m>
                <a:r>
                  <a:rPr lang="en-US" sz="2000" dirty="0" smtClean="0">
                    <a:latin typeface="Times New Roman" panose="02020603050405020304" pitchFamily="18" charset="0"/>
                    <a:cs typeface="Times New Roman" panose="02020603050405020304" pitchFamily="18" charset="0"/>
                  </a:rPr>
                  <a:t> = class frequency preceding the modal class</a:t>
                </a:r>
              </a:p>
              <a:p>
                <a:pPr algn="just">
                  <a:lnSpc>
                    <a:spcPct val="150000"/>
                  </a:lnSpc>
                </a:pP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2</m:t>
                        </m:r>
                      </m:sub>
                    </m:sSub>
                  </m:oMath>
                </a14:m>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class frequency following the modal class</a:t>
                </a:r>
              </a:p>
              <a:p>
                <a:pPr algn="just">
                  <a:lnSpc>
                    <a:spcPct val="150000"/>
                  </a:lnSpc>
                </a:pPr>
                <a14:m>
                  <m:oMath xmlns:m="http://schemas.openxmlformats.org/officeDocument/2006/math">
                    <m:r>
                      <a:rPr lang="en-US" sz="2000" b="0" i="1" smtClean="0">
                        <a:latin typeface="Cambria Math" panose="02040503050406030204" pitchFamily="18" charset="0"/>
                        <a:ea typeface="Cambria Math" panose="02040503050406030204" pitchFamily="18" charset="0"/>
                      </a:rPr>
                      <m:t>h</m:t>
                    </m:r>
                  </m:oMath>
                </a14:m>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class interval of the modal class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93182" y="0"/>
                <a:ext cx="11758412" cy="7158435"/>
              </a:xfrm>
              <a:prstGeom prst="rect">
                <a:avLst/>
              </a:prstGeom>
              <a:blipFill rotWithShape="0">
                <a:blip r:embed="rId2"/>
                <a:stretch>
                  <a:fillRect l="-726" r="-518"/>
                </a:stretch>
              </a:blipFill>
            </p:spPr>
            <p:txBody>
              <a:bodyPr/>
              <a:lstStyle/>
              <a:p>
                <a:r>
                  <a:rPr lang="en-US">
                    <a:noFill/>
                  </a:rPr>
                  <a:t> </a:t>
                </a:r>
              </a:p>
            </p:txBody>
          </p:sp>
        </mc:Fallback>
      </mc:AlternateContent>
    </p:spTree>
    <p:extLst>
      <p:ext uri="{BB962C8B-B14F-4D97-AF65-F5344CB8AC3E}">
        <p14:creationId xmlns:p14="http://schemas.microsoft.com/office/powerpoint/2010/main" val="2520757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180304" y="257577"/>
                <a:ext cx="11809927" cy="6629572"/>
              </a:xfrm>
              <a:prstGeom prst="rect">
                <a:avLst/>
              </a:prstGeom>
              <a:noFill/>
            </p:spPr>
            <p:txBody>
              <a:bodyPr wrap="square" rtlCol="0">
                <a:spAutoFit/>
              </a:bodyPr>
              <a:lstStyle/>
              <a:p>
                <a:pPr>
                  <a:lnSpc>
                    <a:spcPct val="150000"/>
                  </a:lnSpc>
                </a:pPr>
                <a:r>
                  <a:rPr lang="en-US" sz="2000" b="1" dirty="0" smtClean="0">
                    <a:latin typeface="Times New Roman" panose="02020603050405020304" pitchFamily="18" charset="0"/>
                    <a:cs typeface="Times New Roman" panose="02020603050405020304" pitchFamily="18" charset="0"/>
                  </a:rPr>
                  <a:t>Example 1</a:t>
                </a:r>
              </a:p>
              <a:p>
                <a:pPr>
                  <a:lnSpc>
                    <a:spcPct val="150000"/>
                  </a:lnSpc>
                </a:pPr>
                <a:r>
                  <a:rPr lang="en-US" sz="2000" dirty="0" smtClean="0">
                    <a:latin typeface="Times New Roman" panose="02020603050405020304" pitchFamily="18" charset="0"/>
                    <a:cs typeface="Times New Roman" panose="02020603050405020304" pitchFamily="18" charset="0"/>
                  </a:rPr>
                  <a:t>Given below are the marks obtained by 9 students:</a:t>
                </a:r>
              </a:p>
              <a:p>
                <a:pPr>
                  <a:lnSpc>
                    <a:spcPct val="150000"/>
                  </a:lnSpc>
                </a:pPr>
                <a:r>
                  <a:rPr lang="en-US" sz="2000" dirty="0" smtClean="0">
                    <a:latin typeface="Times New Roman" panose="02020603050405020304" pitchFamily="18" charset="0"/>
                    <a:cs typeface="Times New Roman" panose="02020603050405020304" pitchFamily="18" charset="0"/>
                  </a:rPr>
                  <a:t>45, 32, 37, 46, 39, 36, 41, 48 and 36.</a:t>
                </a:r>
              </a:p>
              <a:p>
                <a:pPr>
                  <a:lnSpc>
                    <a:spcPct val="150000"/>
                  </a:lnSpc>
                </a:pPr>
                <a:r>
                  <a:rPr lang="en-US" sz="2000" dirty="0" smtClean="0">
                    <a:latin typeface="Times New Roman" panose="02020603050405020304" pitchFamily="18" charset="0"/>
                    <a:cs typeface="Times New Roman" panose="02020603050405020304" pitchFamily="18" charset="0"/>
                  </a:rPr>
                  <a:t>Find median and quartiles.</a:t>
                </a:r>
              </a:p>
              <a:p>
                <a:pPr>
                  <a:lnSpc>
                    <a:spcPct val="150000"/>
                  </a:lnSpc>
                </a:pPr>
                <a:r>
                  <a:rPr lang="en-US" sz="2000" b="1" dirty="0" smtClean="0">
                    <a:latin typeface="Times New Roman" panose="02020603050405020304" pitchFamily="18" charset="0"/>
                    <a:cs typeface="Times New Roman" panose="02020603050405020304" pitchFamily="18" charset="0"/>
                  </a:rPr>
                  <a:t>Solution</a:t>
                </a:r>
              </a:p>
              <a:p>
                <a:pPr>
                  <a:lnSpc>
                    <a:spcPct val="150000"/>
                  </a:lnSpc>
                </a:pPr>
                <a:r>
                  <a:rPr lang="en-US" sz="2000" dirty="0" smtClean="0">
                    <a:latin typeface="Times New Roman" panose="02020603050405020304" pitchFamily="18" charset="0"/>
                    <a:cs typeface="Times New Roman" panose="02020603050405020304" pitchFamily="18" charset="0"/>
                  </a:rPr>
                  <a:t>First arrange the data</a:t>
                </a:r>
              </a:p>
              <a:p>
                <a:pPr>
                  <a:lnSpc>
                    <a:spcPct val="150000"/>
                  </a:lnSpc>
                </a:pPr>
                <a:r>
                  <a:rPr lang="en-US" sz="2000" dirty="0" smtClean="0">
                    <a:latin typeface="Times New Roman" panose="02020603050405020304" pitchFamily="18" charset="0"/>
                    <a:cs typeface="Times New Roman" panose="02020603050405020304" pitchFamily="18" charset="0"/>
                  </a:rPr>
                  <a:t>32, 36, 36, 37, 39, 41, 45, 46, </a:t>
                </a:r>
                <a:r>
                  <a:rPr lang="en-US" sz="2000" dirty="0" smtClean="0">
                    <a:latin typeface="Times New Roman" panose="02020603050405020304" pitchFamily="18" charset="0"/>
                    <a:cs typeface="Times New Roman" panose="02020603050405020304" pitchFamily="18" charset="0"/>
                  </a:rPr>
                  <a:t>48.</a:t>
                </a:r>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Since the data is odd so </a:t>
                </a:r>
                <a:endParaRPr lang="en-US" sz="2000" i="1" dirty="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2</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1" smtClean="0">
                          <a:latin typeface="Cambria Math" panose="02040503050406030204" pitchFamily="18" charset="0"/>
                        </a:rPr>
                        <m:t>=</m:t>
                      </m:r>
                      <m:r>
                        <a:rPr lang="en-US" sz="2000" b="0" i="1" smtClean="0">
                          <a:latin typeface="Cambria Math" panose="02040503050406030204" pitchFamily="18" charset="0"/>
                        </a:rPr>
                        <m:t>𝑚𝑎𝑟𝑘𝑠</m:t>
                      </m:r>
                      <m:r>
                        <a:rPr lang="en-US" sz="2000" b="0" i="1" smtClean="0">
                          <a:latin typeface="Cambria Math" panose="02040503050406030204" pitchFamily="18" charset="0"/>
                        </a:rPr>
                        <m:t> </m:t>
                      </m:r>
                      <m:r>
                        <a:rPr lang="en-US" sz="2000" b="0" i="1" smtClean="0">
                          <a:latin typeface="Cambria Math" panose="02040503050406030204" pitchFamily="18" charset="0"/>
                        </a:rPr>
                        <m:t>𝑜𝑏𝑡𝑎𝑖𝑛𝑑</m:t>
                      </m:r>
                      <m:r>
                        <a:rPr lang="en-US" sz="2000" b="0" i="1" smtClean="0">
                          <a:latin typeface="Cambria Math" panose="02040503050406030204" pitchFamily="18" charset="0"/>
                        </a:rPr>
                        <m:t> </m:t>
                      </m:r>
                      <m:r>
                        <a:rPr lang="en-US" sz="2000" b="0" i="1" smtClean="0">
                          <a:latin typeface="Cambria Math" panose="02040503050406030204" pitchFamily="18" charset="0"/>
                        </a:rPr>
                        <m:t>𝑏𝑦</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9+1</m:t>
                              </m:r>
                            </m:num>
                            <m:den>
                              <m:r>
                                <a:rPr lang="en-US" sz="2000" b="0" i="1" smtClean="0">
                                  <a:latin typeface="Cambria Math" panose="02040503050406030204" pitchFamily="18" charset="0"/>
                                </a:rPr>
                                <m:t>2</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𝑠𝑡𝑢𝑑𝑒𝑛𝑡</m:t>
                      </m:r>
                      <m:r>
                        <a:rPr lang="en-US" sz="2000" b="0" i="1" smtClean="0">
                          <a:latin typeface="Cambria Math" panose="02040503050406030204" pitchFamily="18" charset="0"/>
                        </a:rPr>
                        <m:t>=</m:t>
                      </m:r>
                      <m:r>
                        <a:rPr lang="en-US" sz="2000" b="0" i="1" smtClean="0">
                          <a:latin typeface="Cambria Math" panose="02040503050406030204" pitchFamily="18" charset="0"/>
                        </a:rPr>
                        <m:t>𝑚𝑎𝑟𝑘𝑠</m:t>
                      </m:r>
                      <m:r>
                        <a:rPr lang="en-US" sz="2000" b="0" i="1" smtClean="0">
                          <a:latin typeface="Cambria Math" panose="02040503050406030204" pitchFamily="18" charset="0"/>
                        </a:rPr>
                        <m:t> </m:t>
                      </m:r>
                      <m:r>
                        <a:rPr lang="en-US" sz="2000" b="0" i="1" smtClean="0">
                          <a:latin typeface="Cambria Math" panose="02040503050406030204" pitchFamily="18" charset="0"/>
                        </a:rPr>
                        <m:t>𝑜𝑏𝑡𝑎𝑖𝑛𝑑</m:t>
                      </m:r>
                      <m:r>
                        <a:rPr lang="en-US" sz="2000" b="0" i="1" smtClean="0">
                          <a:latin typeface="Cambria Math" panose="02040503050406030204" pitchFamily="18" charset="0"/>
                        </a:rPr>
                        <m:t> </m:t>
                      </m:r>
                      <m:r>
                        <a:rPr lang="en-US" sz="2000" b="0" i="1" smtClean="0">
                          <a:latin typeface="Cambria Math" panose="02040503050406030204" pitchFamily="18" charset="0"/>
                        </a:rPr>
                        <m:t>𝑏𝑦</m:t>
                      </m:r>
                      <m:r>
                        <a:rPr lang="en-US" sz="2000" b="0" i="1" smtClean="0">
                          <a:latin typeface="Cambria Math" panose="02040503050406030204" pitchFamily="18" charset="0"/>
                        </a:rPr>
                        <m:t>5</m:t>
                      </m:r>
                      <m:r>
                        <a:rPr lang="en-US" sz="2000" b="0" i="1" smtClean="0">
                          <a:latin typeface="Cambria Math" panose="02040503050406030204" pitchFamily="18" charset="0"/>
                        </a:rPr>
                        <m:t>𝑡h𝑠𝑡𝑢𝑑𝑒𝑛𝑡</m:t>
                      </m:r>
                      <m:r>
                        <a:rPr lang="en-US" sz="2000" b="0" i="1" smtClean="0">
                          <a:latin typeface="Cambria Math" panose="02040503050406030204" pitchFamily="18" charset="0"/>
                        </a:rPr>
                        <m:t>=39 </m:t>
                      </m:r>
                      <m:r>
                        <a:rPr lang="en-US" sz="2000" b="0" i="1" smtClean="0">
                          <a:latin typeface="Cambria Math" panose="02040503050406030204" pitchFamily="18" charset="0"/>
                        </a:rPr>
                        <m:t>𝑚𝑎𝑟𝑘𝑠</m:t>
                      </m:r>
                    </m:oMath>
                  </m:oMathPara>
                </a14:m>
                <a:endParaRPr lang="en-US" sz="2000" b="0" i="1"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𝑄</m:t>
                        </m:r>
                      </m:e>
                      <m:sub>
                        <m:r>
                          <a:rPr lang="en-US" sz="2000" b="0" i="1" smtClean="0">
                            <a:latin typeface="Cambria Math" panose="02040503050406030204" pitchFamily="18" charset="0"/>
                          </a:rPr>
                          <m:t>1</m:t>
                        </m:r>
                      </m:sub>
                    </m:sSub>
                    <m:r>
                      <a:rPr lang="en-US" sz="2000" b="0" i="1" smtClean="0">
                        <a:latin typeface="Cambria Math" panose="02040503050406030204" pitchFamily="18" charset="0"/>
                      </a:rPr>
                      <m:t>=</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4</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1" smtClean="0">
                        <a:latin typeface="Cambria Math" panose="02040503050406030204" pitchFamily="18" charset="0"/>
                      </a:rPr>
                      <m:t>=</m:t>
                    </m:r>
                    <m:r>
                      <a:rPr lang="en-US" sz="2000" b="0" i="1" smtClean="0">
                        <a:latin typeface="Cambria Math" panose="02040503050406030204" pitchFamily="18" charset="0"/>
                      </a:rPr>
                      <m:t>𝑚𝑠𝑟𝑘𝑠</m:t>
                    </m:r>
                    <m:r>
                      <a:rPr lang="en-US" sz="2000" b="0" i="1" smtClean="0">
                        <a:latin typeface="Cambria Math" panose="02040503050406030204" pitchFamily="18" charset="0"/>
                      </a:rPr>
                      <m:t> </m:t>
                    </m:r>
                    <m:r>
                      <a:rPr lang="en-US" sz="2000" b="0" i="1" smtClean="0">
                        <a:latin typeface="Cambria Math" panose="02040503050406030204" pitchFamily="18" charset="0"/>
                      </a:rPr>
                      <m:t>𝑜𝑏𝑡𝑎𝑖𝑛𝑑</m:t>
                    </m:r>
                    <m:r>
                      <a:rPr lang="en-US" sz="2000" b="0" i="1" smtClean="0">
                        <a:latin typeface="Cambria Math" panose="02040503050406030204" pitchFamily="18" charset="0"/>
                      </a:rPr>
                      <m:t> </m:t>
                    </m:r>
                    <m:r>
                      <a:rPr lang="en-US" sz="2000" b="0" i="1" smtClean="0">
                        <a:latin typeface="Cambria Math" panose="02040503050406030204" pitchFamily="18" charset="0"/>
                      </a:rPr>
                      <m:t>𝑏𝑦</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9+1</m:t>
                            </m:r>
                          </m:num>
                          <m:den>
                            <m:r>
                              <a:rPr lang="en-US" sz="2000" b="0" i="1" smtClean="0">
                                <a:latin typeface="Cambria Math" panose="02040503050406030204" pitchFamily="18" charset="0"/>
                              </a:rPr>
                              <m:t>4</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𝑠𝑡𝑢𝑑𝑒𝑛𝑡</m:t>
                    </m:r>
                    <m:r>
                      <a:rPr lang="en-US" sz="2000" b="0" i="1" smtClean="0">
                        <a:latin typeface="Cambria Math" panose="02040503050406030204" pitchFamily="18" charset="0"/>
                      </a:rPr>
                      <m:t>=</m:t>
                    </m:r>
                    <m:r>
                      <a:rPr lang="en-US" sz="2000" b="0" i="1" smtClean="0">
                        <a:latin typeface="Cambria Math" panose="02040503050406030204" pitchFamily="18" charset="0"/>
                      </a:rPr>
                      <m:t>𝑚𝑎𝑟𝑘𝑠</m:t>
                    </m:r>
                    <m:r>
                      <a:rPr lang="en-US" sz="2000" b="0" i="1" smtClean="0">
                        <a:latin typeface="Cambria Math" panose="02040503050406030204" pitchFamily="18" charset="0"/>
                      </a:rPr>
                      <m:t> </m:t>
                    </m:r>
                    <m:r>
                      <a:rPr lang="en-US" sz="2000" b="0" i="1" smtClean="0">
                        <a:latin typeface="Cambria Math" panose="02040503050406030204" pitchFamily="18" charset="0"/>
                      </a:rPr>
                      <m:t>𝑜𝑏𝑡𝑎𝑖𝑛𝑑</m:t>
                    </m:r>
                    <m:r>
                      <a:rPr lang="en-US" sz="2000" b="0" i="1" smtClean="0">
                        <a:latin typeface="Cambria Math" panose="02040503050406030204" pitchFamily="18" charset="0"/>
                      </a:rPr>
                      <m:t> </m:t>
                    </m:r>
                    <m:r>
                      <a:rPr lang="en-US" sz="2000" b="0" i="1" smtClean="0">
                        <a:latin typeface="Cambria Math" panose="02040503050406030204" pitchFamily="18" charset="0"/>
                      </a:rPr>
                      <m:t>𝑏𝑦</m:t>
                    </m:r>
                    <m:r>
                      <a:rPr lang="en-US" sz="2000" b="0" i="1" smtClean="0">
                        <a:latin typeface="Cambria Math" panose="02040503050406030204" pitchFamily="18" charset="0"/>
                      </a:rPr>
                      <m:t> 3</m:t>
                    </m:r>
                    <m:r>
                      <a:rPr lang="en-US" sz="2000" b="0" i="1" smtClean="0">
                        <a:latin typeface="Cambria Math" panose="02040503050406030204" pitchFamily="18" charset="0"/>
                      </a:rPr>
                      <m:t>𝑟𝑑</m:t>
                    </m:r>
                    <m:r>
                      <a:rPr lang="en-US" sz="2000" b="0" i="1" smtClean="0">
                        <a:latin typeface="Cambria Math" panose="02040503050406030204" pitchFamily="18" charset="0"/>
                      </a:rPr>
                      <m:t> </m:t>
                    </m:r>
                    <m:r>
                      <a:rPr lang="en-US" sz="2000" b="0" i="1" smtClean="0">
                        <a:latin typeface="Cambria Math" panose="02040503050406030204" pitchFamily="18" charset="0"/>
                      </a:rPr>
                      <m:t>𝑠𝑡𝑢𝑑𝑒𝑛𝑡</m:t>
                    </m:r>
                    <m:r>
                      <a:rPr lang="en-US" sz="2000" b="0" i="1" smtClean="0">
                        <a:latin typeface="Cambria Math" panose="02040503050406030204" pitchFamily="18" charset="0"/>
                      </a:rPr>
                      <m:t>=36 </m:t>
                    </m:r>
                    <m:r>
                      <a:rPr lang="en-US" sz="2000" b="0" i="1" smtClean="0">
                        <a:latin typeface="Cambria Math" panose="02040503050406030204" pitchFamily="18" charset="0"/>
                      </a:rPr>
                      <m:t>𝑚𝑎𝑟𝑘𝑠</m:t>
                    </m:r>
                  </m:oMath>
                </a14:m>
                <a:endParaRPr lang="en-US" sz="2000" b="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𝑄</m:t>
                        </m:r>
                      </m:e>
                      <m:sub>
                        <m:r>
                          <a:rPr lang="en-US" sz="2000" b="0" i="1" smtClean="0">
                            <a:latin typeface="Cambria Math" panose="02040503050406030204" pitchFamily="18" charset="0"/>
                          </a:rPr>
                          <m:t>3</m:t>
                        </m:r>
                      </m:sub>
                    </m:sSub>
                    <m:r>
                      <a:rPr lang="en-US" sz="2000" b="0" i="1" smtClean="0">
                        <a:latin typeface="Cambria Math" panose="02040503050406030204" pitchFamily="18" charset="0"/>
                      </a:rPr>
                      <m:t>=</m:t>
                    </m:r>
                    <m:r>
                      <a:rPr lang="en-US" sz="2000" b="0" i="1" smtClean="0">
                        <a:latin typeface="Cambria Math" panose="02040503050406030204" pitchFamily="18" charset="0"/>
                      </a:rPr>
                      <m:t>𝑣𝑎𝑙𝑢𝑒</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3</m:t>
                            </m:r>
                            <m:r>
                              <a:rPr lang="en-US" sz="2000" b="0" i="1" smtClean="0">
                                <a:latin typeface="Cambria Math" panose="02040503050406030204" pitchFamily="18" charset="0"/>
                              </a:rPr>
                              <m:t>𝑛</m:t>
                            </m:r>
                            <m:r>
                              <a:rPr lang="en-US" sz="2000" b="0" i="1" smtClean="0">
                                <a:latin typeface="Cambria Math" panose="02040503050406030204" pitchFamily="18" charset="0"/>
                              </a:rPr>
                              <m:t>+1</m:t>
                            </m:r>
                          </m:num>
                          <m:den>
                            <m:r>
                              <a:rPr lang="en-US" sz="2000" b="0" i="1" smtClean="0">
                                <a:latin typeface="Cambria Math" panose="02040503050406030204" pitchFamily="18" charset="0"/>
                              </a:rPr>
                              <m:t>4</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𝑖𝑡𝑒𝑚</m:t>
                    </m:r>
                    <m:r>
                      <a:rPr lang="en-US" sz="2000" b="0" i="1" smtClean="0">
                        <a:latin typeface="Cambria Math" panose="02040503050406030204" pitchFamily="18" charset="0"/>
                      </a:rPr>
                      <m:t>=</m:t>
                    </m:r>
                    <m:r>
                      <a:rPr lang="en-US" sz="2000" b="0" i="1" smtClean="0">
                        <a:latin typeface="Cambria Math" panose="02040503050406030204" pitchFamily="18" charset="0"/>
                      </a:rPr>
                      <m:t>𝑚𝑠𝑟𝑘𝑠</m:t>
                    </m:r>
                    <m:r>
                      <a:rPr lang="en-US" sz="2000" b="0" i="1" smtClean="0">
                        <a:latin typeface="Cambria Math" panose="02040503050406030204" pitchFamily="18" charset="0"/>
                      </a:rPr>
                      <m:t> </m:t>
                    </m:r>
                    <m:r>
                      <a:rPr lang="en-US" sz="2000" b="0" i="1" smtClean="0">
                        <a:latin typeface="Cambria Math" panose="02040503050406030204" pitchFamily="18" charset="0"/>
                      </a:rPr>
                      <m:t>𝑜𝑏𝑡𝑎𝑖𝑛𝑑</m:t>
                    </m:r>
                    <m:r>
                      <a:rPr lang="en-US" sz="2000" b="0" i="1" smtClean="0">
                        <a:latin typeface="Cambria Math" panose="02040503050406030204" pitchFamily="18" charset="0"/>
                      </a:rPr>
                      <m:t> </m:t>
                    </m:r>
                    <m:r>
                      <a:rPr lang="en-US" sz="2000" b="0" i="1" smtClean="0">
                        <a:latin typeface="Cambria Math" panose="02040503050406030204" pitchFamily="18" charset="0"/>
                      </a:rPr>
                      <m:t>𝑏𝑦</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3(9)+1</m:t>
                            </m:r>
                          </m:num>
                          <m:den>
                            <m:r>
                              <a:rPr lang="en-US" sz="2000" b="0" i="1" smtClean="0">
                                <a:latin typeface="Cambria Math" panose="02040503050406030204" pitchFamily="18" charset="0"/>
                              </a:rPr>
                              <m:t>4</m:t>
                            </m:r>
                          </m:den>
                        </m:f>
                      </m:e>
                    </m:d>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𝑠𝑡𝑢𝑑𝑒𝑛𝑡</m:t>
                    </m:r>
                    <m:r>
                      <a:rPr lang="en-US" sz="2000" b="0" i="1" smtClean="0">
                        <a:latin typeface="Cambria Math" panose="02040503050406030204" pitchFamily="18" charset="0"/>
                      </a:rPr>
                      <m:t>=</m:t>
                    </m:r>
                    <m:r>
                      <a:rPr lang="en-US" sz="2000" b="0" i="1" smtClean="0">
                        <a:latin typeface="Cambria Math" panose="02040503050406030204" pitchFamily="18" charset="0"/>
                      </a:rPr>
                      <m:t>𝑚𝑎𝑟𝑘𝑠</m:t>
                    </m:r>
                    <m:r>
                      <a:rPr lang="en-US" sz="2000" b="0" i="1" smtClean="0">
                        <a:latin typeface="Cambria Math" panose="02040503050406030204" pitchFamily="18" charset="0"/>
                      </a:rPr>
                      <m:t> </m:t>
                    </m:r>
                    <m:r>
                      <a:rPr lang="en-US" sz="2000" b="0" i="1" smtClean="0">
                        <a:latin typeface="Cambria Math" panose="02040503050406030204" pitchFamily="18" charset="0"/>
                      </a:rPr>
                      <m:t>𝑜𝑏𝑡𝑎𝑖𝑛𝑑</m:t>
                    </m:r>
                    <m:r>
                      <a:rPr lang="en-US" sz="2000" b="0" i="1" smtClean="0">
                        <a:latin typeface="Cambria Math" panose="02040503050406030204" pitchFamily="18" charset="0"/>
                      </a:rPr>
                      <m:t> </m:t>
                    </m:r>
                    <m:r>
                      <a:rPr lang="en-US" sz="2000" b="0" i="1" smtClean="0">
                        <a:latin typeface="Cambria Math" panose="02040503050406030204" pitchFamily="18" charset="0"/>
                      </a:rPr>
                      <m:t>𝑏𝑦</m:t>
                    </m:r>
                    <m:r>
                      <a:rPr lang="en-US" sz="2000" b="0" i="1" smtClean="0">
                        <a:latin typeface="Cambria Math" panose="02040503050406030204" pitchFamily="18" charset="0"/>
                      </a:rPr>
                      <m:t> 7</m:t>
                    </m:r>
                    <m:r>
                      <a:rPr lang="en-US" sz="2000" b="0" i="1" smtClean="0">
                        <a:latin typeface="Cambria Math" panose="02040503050406030204" pitchFamily="18" charset="0"/>
                      </a:rPr>
                      <m:t>𝑡h</m:t>
                    </m:r>
                    <m:r>
                      <a:rPr lang="en-US" sz="2000" b="0" i="1" smtClean="0">
                        <a:latin typeface="Cambria Math" panose="02040503050406030204" pitchFamily="18" charset="0"/>
                      </a:rPr>
                      <m:t> </m:t>
                    </m:r>
                    <m:r>
                      <a:rPr lang="en-US" sz="2000" b="0" i="1" smtClean="0">
                        <a:latin typeface="Cambria Math" panose="02040503050406030204" pitchFamily="18" charset="0"/>
                      </a:rPr>
                      <m:t>𝑠𝑡𝑢𝑑𝑒𝑛𝑡</m:t>
                    </m:r>
                    <m:r>
                      <a:rPr lang="en-US" sz="2000" b="0" i="1" smtClean="0">
                        <a:latin typeface="Cambria Math" panose="02040503050406030204" pitchFamily="18" charset="0"/>
                      </a:rPr>
                      <m:t>=45 </m:t>
                    </m:r>
                    <m:r>
                      <a:rPr lang="en-US" sz="2000" b="0" i="1" smtClean="0">
                        <a:latin typeface="Cambria Math" panose="02040503050406030204" pitchFamily="18" charset="0"/>
                      </a:rPr>
                      <m:t>𝑚𝑎𝑟𝑘𝑠</m:t>
                    </m:r>
                  </m:oMath>
                </a14:m>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180304" y="257577"/>
                <a:ext cx="11809927" cy="6629572"/>
              </a:xfrm>
              <a:prstGeom prst="rect">
                <a:avLst/>
              </a:prstGeom>
              <a:blipFill rotWithShape="0">
                <a:blip r:embed="rId2"/>
                <a:stretch>
                  <a:fillRect l="-568"/>
                </a:stretch>
              </a:blipFill>
            </p:spPr>
            <p:txBody>
              <a:bodyPr/>
              <a:lstStyle/>
              <a:p>
                <a:r>
                  <a:rPr lang="en-US">
                    <a:noFill/>
                  </a:rPr>
                  <a:t> </a:t>
                </a:r>
              </a:p>
            </p:txBody>
          </p:sp>
        </mc:Fallback>
      </mc:AlternateContent>
    </p:spTree>
    <p:extLst>
      <p:ext uri="{BB962C8B-B14F-4D97-AF65-F5344CB8AC3E}">
        <p14:creationId xmlns:p14="http://schemas.microsoft.com/office/powerpoint/2010/main" val="4108186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735786" y="2368161"/>
          <a:ext cx="8128000" cy="2966720"/>
        </p:xfrm>
        <a:graphic>
          <a:graphicData uri="http://schemas.openxmlformats.org/drawingml/2006/table">
            <a:tbl>
              <a:tblPr firstRow="1" bandRow="1">
                <a:tableStyleId>{5C22544A-7EE6-4342-B048-85BDC9FD1C3A}</a:tableStyleId>
              </a:tblPr>
              <a:tblGrid>
                <a:gridCol w="1625600"/>
                <a:gridCol w="1625600"/>
                <a:gridCol w="1625600"/>
                <a:gridCol w="1625600"/>
                <a:gridCol w="1625600"/>
              </a:tblGrid>
              <a:tr h="370840">
                <a:tc>
                  <a:txBody>
                    <a:bodyPr/>
                    <a:lstStyle/>
                    <a:p>
                      <a:pPr algn="ctr"/>
                      <a:r>
                        <a:rPr lang="en-US" dirty="0" smtClean="0"/>
                        <a:t>Marks</a:t>
                      </a:r>
                      <a:endParaRPr lang="en-US" dirty="0"/>
                    </a:p>
                  </a:txBody>
                  <a:tcPr/>
                </a:tc>
                <a:tc>
                  <a:txBody>
                    <a:bodyPr/>
                    <a:lstStyle/>
                    <a:p>
                      <a:pPr algn="ctr"/>
                      <a:r>
                        <a:rPr lang="en-US" dirty="0" smtClean="0"/>
                        <a:t>f</a:t>
                      </a:r>
                      <a:endParaRPr lang="en-US" dirty="0"/>
                    </a:p>
                  </a:txBody>
                  <a:tcPr/>
                </a:tc>
                <a:tc>
                  <a:txBody>
                    <a:bodyPr/>
                    <a:lstStyle/>
                    <a:p>
                      <a:pPr algn="ctr"/>
                      <a:r>
                        <a:rPr lang="en-US" dirty="0" smtClean="0"/>
                        <a:t>C.B</a:t>
                      </a:r>
                      <a:endParaRPr lang="en-US" dirty="0"/>
                    </a:p>
                  </a:txBody>
                  <a:tcPr/>
                </a:tc>
                <a:tc>
                  <a:txBody>
                    <a:bodyPr/>
                    <a:lstStyle/>
                    <a:p>
                      <a:pPr algn="ctr"/>
                      <a:r>
                        <a:rPr lang="en-US" dirty="0" smtClean="0"/>
                        <a:t>C.F</a:t>
                      </a:r>
                      <a:endParaRPr lang="en-US" dirty="0"/>
                    </a:p>
                  </a:txBody>
                  <a:tcPr/>
                </a:tc>
                <a:tc>
                  <a:txBody>
                    <a:bodyPr/>
                    <a:lstStyle/>
                    <a:p>
                      <a:pPr algn="ctr"/>
                      <a:r>
                        <a:rPr lang="en-US" dirty="0" smtClean="0"/>
                        <a:t>Mid point</a:t>
                      </a:r>
                      <a:endParaRPr lang="en-US" dirty="0"/>
                    </a:p>
                  </a:txBody>
                  <a:tcPr/>
                </a:tc>
              </a:tr>
              <a:tr h="370840">
                <a:tc>
                  <a:txBody>
                    <a:bodyPr/>
                    <a:lstStyle/>
                    <a:p>
                      <a:pPr algn="ctr"/>
                      <a:r>
                        <a:rPr lang="en-US" dirty="0" smtClean="0"/>
                        <a:t>30-39</a:t>
                      </a:r>
                      <a:endParaRPr lang="en-US" dirty="0"/>
                    </a:p>
                  </a:txBody>
                  <a:tcPr/>
                </a:tc>
                <a:tc>
                  <a:txBody>
                    <a:bodyPr/>
                    <a:lstStyle/>
                    <a:p>
                      <a:pPr algn="ctr"/>
                      <a:r>
                        <a:rPr lang="en-US" dirty="0" smtClean="0"/>
                        <a:t>8</a:t>
                      </a:r>
                      <a:endParaRPr lang="en-US" dirty="0"/>
                    </a:p>
                  </a:txBody>
                  <a:tcPr/>
                </a:tc>
                <a:tc>
                  <a:txBody>
                    <a:bodyPr/>
                    <a:lstStyle/>
                    <a:p>
                      <a:pPr algn="ctr"/>
                      <a:r>
                        <a:rPr lang="en-US" dirty="0" smtClean="0"/>
                        <a:t>29.5-39.5</a:t>
                      </a:r>
                      <a:endParaRPr lang="en-US" dirty="0"/>
                    </a:p>
                  </a:txBody>
                  <a:tcPr/>
                </a:tc>
                <a:tc>
                  <a:txBody>
                    <a:bodyPr/>
                    <a:lstStyle/>
                    <a:p>
                      <a:pPr algn="ctr"/>
                      <a:r>
                        <a:rPr lang="en-US" dirty="0" smtClean="0"/>
                        <a:t>8</a:t>
                      </a:r>
                      <a:endParaRPr lang="en-US" dirty="0"/>
                    </a:p>
                  </a:txBody>
                  <a:tcPr/>
                </a:tc>
                <a:tc>
                  <a:txBody>
                    <a:bodyPr/>
                    <a:lstStyle/>
                    <a:p>
                      <a:pPr algn="ctr"/>
                      <a:r>
                        <a:rPr lang="en-US" dirty="0" smtClean="0"/>
                        <a:t>34.5</a:t>
                      </a:r>
                      <a:endParaRPr lang="en-US" dirty="0"/>
                    </a:p>
                  </a:txBody>
                  <a:tcPr/>
                </a:tc>
              </a:tr>
              <a:tr h="370840">
                <a:tc>
                  <a:txBody>
                    <a:bodyPr/>
                    <a:lstStyle/>
                    <a:p>
                      <a:pPr algn="ctr"/>
                      <a:r>
                        <a:rPr lang="en-US" dirty="0" smtClean="0"/>
                        <a:t>40-49</a:t>
                      </a:r>
                      <a:endParaRPr lang="en-US" dirty="0"/>
                    </a:p>
                  </a:txBody>
                  <a:tcPr/>
                </a:tc>
                <a:tc>
                  <a:txBody>
                    <a:bodyPr/>
                    <a:lstStyle/>
                    <a:p>
                      <a:pPr algn="ctr"/>
                      <a:r>
                        <a:rPr lang="en-US" dirty="0" smtClean="0"/>
                        <a:t>87</a:t>
                      </a:r>
                      <a:endParaRPr lang="en-US" dirty="0"/>
                    </a:p>
                  </a:txBody>
                  <a:tcPr/>
                </a:tc>
                <a:tc>
                  <a:txBody>
                    <a:bodyPr/>
                    <a:lstStyle/>
                    <a:p>
                      <a:pPr algn="ctr"/>
                      <a:r>
                        <a:rPr lang="en-US" dirty="0" smtClean="0"/>
                        <a:t>39.5-49.5</a:t>
                      </a:r>
                      <a:endParaRPr lang="en-US" dirty="0"/>
                    </a:p>
                  </a:txBody>
                  <a:tcPr/>
                </a:tc>
                <a:tc>
                  <a:txBody>
                    <a:bodyPr/>
                    <a:lstStyle/>
                    <a:p>
                      <a:pPr algn="ctr"/>
                      <a:r>
                        <a:rPr lang="en-US" dirty="0" smtClean="0"/>
                        <a:t>95</a:t>
                      </a:r>
                      <a:endParaRPr lang="en-US" dirty="0"/>
                    </a:p>
                  </a:txBody>
                  <a:tcPr/>
                </a:tc>
                <a:tc>
                  <a:txBody>
                    <a:bodyPr/>
                    <a:lstStyle/>
                    <a:p>
                      <a:pPr algn="ctr"/>
                      <a:r>
                        <a:rPr lang="en-US" dirty="0" smtClean="0"/>
                        <a:t>44.5</a:t>
                      </a:r>
                      <a:endParaRPr lang="en-US" dirty="0"/>
                    </a:p>
                  </a:txBody>
                  <a:tcPr/>
                </a:tc>
              </a:tr>
              <a:tr h="370840">
                <a:tc>
                  <a:txBody>
                    <a:bodyPr/>
                    <a:lstStyle/>
                    <a:p>
                      <a:pPr algn="ctr"/>
                      <a:r>
                        <a:rPr lang="en-US" dirty="0" smtClean="0"/>
                        <a:t>50-59</a:t>
                      </a:r>
                      <a:endParaRPr lang="en-US" dirty="0"/>
                    </a:p>
                  </a:txBody>
                  <a:tcPr/>
                </a:tc>
                <a:tc>
                  <a:txBody>
                    <a:bodyPr/>
                    <a:lstStyle/>
                    <a:p>
                      <a:pPr algn="ctr"/>
                      <a:r>
                        <a:rPr lang="en-US" dirty="0" smtClean="0"/>
                        <a:t>190</a:t>
                      </a:r>
                      <a:endParaRPr lang="en-US" dirty="0"/>
                    </a:p>
                  </a:txBody>
                  <a:tcPr/>
                </a:tc>
                <a:tc>
                  <a:txBody>
                    <a:bodyPr/>
                    <a:lstStyle/>
                    <a:p>
                      <a:pPr algn="ctr"/>
                      <a:r>
                        <a:rPr lang="en-US" dirty="0" smtClean="0"/>
                        <a:t>49.5-59.5</a:t>
                      </a:r>
                      <a:endParaRPr lang="en-US" dirty="0"/>
                    </a:p>
                  </a:txBody>
                  <a:tcPr/>
                </a:tc>
                <a:tc>
                  <a:txBody>
                    <a:bodyPr/>
                    <a:lstStyle/>
                    <a:p>
                      <a:pPr algn="ctr"/>
                      <a:r>
                        <a:rPr lang="en-US" dirty="0" smtClean="0"/>
                        <a:t>285</a:t>
                      </a:r>
                      <a:endParaRPr lang="en-US" dirty="0"/>
                    </a:p>
                  </a:txBody>
                  <a:tcPr/>
                </a:tc>
                <a:tc>
                  <a:txBody>
                    <a:bodyPr/>
                    <a:lstStyle/>
                    <a:p>
                      <a:pPr algn="ctr"/>
                      <a:r>
                        <a:rPr lang="en-US" dirty="0" smtClean="0"/>
                        <a:t>54.5</a:t>
                      </a:r>
                      <a:endParaRPr lang="en-US" dirty="0"/>
                    </a:p>
                  </a:txBody>
                  <a:tcPr/>
                </a:tc>
              </a:tr>
              <a:tr h="370840">
                <a:tc>
                  <a:txBody>
                    <a:bodyPr/>
                    <a:lstStyle/>
                    <a:p>
                      <a:pPr algn="ctr"/>
                      <a:r>
                        <a:rPr lang="en-US" dirty="0" smtClean="0"/>
                        <a:t>60-69</a:t>
                      </a:r>
                      <a:endParaRPr lang="en-US" dirty="0"/>
                    </a:p>
                  </a:txBody>
                  <a:tcPr/>
                </a:tc>
                <a:tc>
                  <a:txBody>
                    <a:bodyPr/>
                    <a:lstStyle/>
                    <a:p>
                      <a:pPr algn="ctr"/>
                      <a:r>
                        <a:rPr lang="en-US" dirty="0" smtClean="0"/>
                        <a:t>304</a:t>
                      </a:r>
                      <a:endParaRPr lang="en-US" dirty="0"/>
                    </a:p>
                  </a:txBody>
                  <a:tcPr/>
                </a:tc>
                <a:tc>
                  <a:txBody>
                    <a:bodyPr/>
                    <a:lstStyle/>
                    <a:p>
                      <a:pPr algn="ctr"/>
                      <a:r>
                        <a:rPr lang="en-US" dirty="0" smtClean="0"/>
                        <a:t>59.5-69.5</a:t>
                      </a:r>
                      <a:endParaRPr lang="en-US" dirty="0"/>
                    </a:p>
                  </a:txBody>
                  <a:tcPr/>
                </a:tc>
                <a:tc>
                  <a:txBody>
                    <a:bodyPr/>
                    <a:lstStyle/>
                    <a:p>
                      <a:pPr algn="ctr"/>
                      <a:r>
                        <a:rPr lang="en-US" dirty="0" smtClean="0"/>
                        <a:t>589</a:t>
                      </a:r>
                      <a:endParaRPr lang="en-US" dirty="0"/>
                    </a:p>
                  </a:txBody>
                  <a:tcPr/>
                </a:tc>
                <a:tc>
                  <a:txBody>
                    <a:bodyPr/>
                    <a:lstStyle/>
                    <a:p>
                      <a:pPr algn="ctr"/>
                      <a:r>
                        <a:rPr lang="en-US" dirty="0" smtClean="0"/>
                        <a:t>64.5</a:t>
                      </a:r>
                      <a:endParaRPr lang="en-US" dirty="0"/>
                    </a:p>
                  </a:txBody>
                  <a:tcPr/>
                </a:tc>
              </a:tr>
              <a:tr h="370840">
                <a:tc>
                  <a:txBody>
                    <a:bodyPr/>
                    <a:lstStyle/>
                    <a:p>
                      <a:pPr algn="ctr"/>
                      <a:r>
                        <a:rPr lang="en-US" dirty="0" smtClean="0"/>
                        <a:t>70-79</a:t>
                      </a:r>
                      <a:endParaRPr lang="en-US" dirty="0"/>
                    </a:p>
                  </a:txBody>
                  <a:tcPr/>
                </a:tc>
                <a:tc>
                  <a:txBody>
                    <a:bodyPr/>
                    <a:lstStyle/>
                    <a:p>
                      <a:pPr algn="ctr"/>
                      <a:r>
                        <a:rPr lang="en-US" dirty="0" smtClean="0"/>
                        <a:t>211</a:t>
                      </a:r>
                      <a:endParaRPr lang="en-US" dirty="0"/>
                    </a:p>
                  </a:txBody>
                  <a:tcPr/>
                </a:tc>
                <a:tc>
                  <a:txBody>
                    <a:bodyPr/>
                    <a:lstStyle/>
                    <a:p>
                      <a:pPr algn="ctr"/>
                      <a:r>
                        <a:rPr lang="en-US" dirty="0" smtClean="0"/>
                        <a:t>69.5-79.5</a:t>
                      </a:r>
                      <a:endParaRPr lang="en-US" dirty="0"/>
                    </a:p>
                  </a:txBody>
                  <a:tcPr/>
                </a:tc>
                <a:tc>
                  <a:txBody>
                    <a:bodyPr/>
                    <a:lstStyle/>
                    <a:p>
                      <a:pPr algn="ctr"/>
                      <a:r>
                        <a:rPr lang="en-US" dirty="0" smtClean="0"/>
                        <a:t>800</a:t>
                      </a:r>
                      <a:endParaRPr lang="en-US" dirty="0"/>
                    </a:p>
                  </a:txBody>
                  <a:tcPr/>
                </a:tc>
                <a:tc>
                  <a:txBody>
                    <a:bodyPr/>
                    <a:lstStyle/>
                    <a:p>
                      <a:pPr algn="ctr"/>
                      <a:r>
                        <a:rPr lang="en-US" dirty="0" smtClean="0"/>
                        <a:t>74.5</a:t>
                      </a:r>
                      <a:endParaRPr lang="en-US" dirty="0"/>
                    </a:p>
                  </a:txBody>
                  <a:tcPr/>
                </a:tc>
              </a:tr>
              <a:tr h="370840">
                <a:tc>
                  <a:txBody>
                    <a:bodyPr/>
                    <a:lstStyle/>
                    <a:p>
                      <a:pPr algn="ctr"/>
                      <a:r>
                        <a:rPr lang="en-US" dirty="0" smtClean="0"/>
                        <a:t>80-89</a:t>
                      </a:r>
                      <a:endParaRPr lang="en-US" dirty="0"/>
                    </a:p>
                  </a:txBody>
                  <a:tcPr/>
                </a:tc>
                <a:tc>
                  <a:txBody>
                    <a:bodyPr/>
                    <a:lstStyle/>
                    <a:p>
                      <a:pPr algn="ctr"/>
                      <a:r>
                        <a:rPr lang="en-US" dirty="0" smtClean="0"/>
                        <a:t>85</a:t>
                      </a:r>
                      <a:endParaRPr lang="en-US" dirty="0"/>
                    </a:p>
                  </a:txBody>
                  <a:tcPr/>
                </a:tc>
                <a:tc>
                  <a:txBody>
                    <a:bodyPr/>
                    <a:lstStyle/>
                    <a:p>
                      <a:pPr algn="ctr"/>
                      <a:r>
                        <a:rPr lang="en-US" dirty="0" smtClean="0"/>
                        <a:t>79.5-89.5</a:t>
                      </a:r>
                      <a:endParaRPr lang="en-US" dirty="0"/>
                    </a:p>
                  </a:txBody>
                  <a:tcPr/>
                </a:tc>
                <a:tc>
                  <a:txBody>
                    <a:bodyPr/>
                    <a:lstStyle/>
                    <a:p>
                      <a:pPr algn="ctr"/>
                      <a:r>
                        <a:rPr lang="en-US" dirty="0" smtClean="0"/>
                        <a:t>885</a:t>
                      </a:r>
                      <a:endParaRPr lang="en-US" dirty="0"/>
                    </a:p>
                  </a:txBody>
                  <a:tcPr/>
                </a:tc>
                <a:tc>
                  <a:txBody>
                    <a:bodyPr/>
                    <a:lstStyle/>
                    <a:p>
                      <a:pPr algn="ctr"/>
                      <a:r>
                        <a:rPr lang="en-US" dirty="0" smtClean="0"/>
                        <a:t>84.5</a:t>
                      </a:r>
                      <a:endParaRPr lang="en-US" dirty="0"/>
                    </a:p>
                  </a:txBody>
                  <a:tcPr/>
                </a:tc>
              </a:tr>
              <a:tr h="370840">
                <a:tc>
                  <a:txBody>
                    <a:bodyPr/>
                    <a:lstStyle/>
                    <a:p>
                      <a:pPr algn="ctr"/>
                      <a:r>
                        <a:rPr lang="en-US" dirty="0" smtClean="0"/>
                        <a:t>90-99</a:t>
                      </a:r>
                      <a:endParaRPr lang="en-US" dirty="0"/>
                    </a:p>
                  </a:txBody>
                  <a:tcPr/>
                </a:tc>
                <a:tc>
                  <a:txBody>
                    <a:bodyPr/>
                    <a:lstStyle/>
                    <a:p>
                      <a:pPr algn="ctr"/>
                      <a:r>
                        <a:rPr lang="en-US" dirty="0" smtClean="0"/>
                        <a:t>20</a:t>
                      </a:r>
                      <a:endParaRPr lang="en-US" dirty="0"/>
                    </a:p>
                  </a:txBody>
                  <a:tcPr/>
                </a:tc>
                <a:tc>
                  <a:txBody>
                    <a:bodyPr/>
                    <a:lstStyle/>
                    <a:p>
                      <a:pPr algn="ctr"/>
                      <a:r>
                        <a:rPr lang="en-US" dirty="0" smtClean="0"/>
                        <a:t>89.5-99.5</a:t>
                      </a:r>
                      <a:endParaRPr lang="en-US" dirty="0"/>
                    </a:p>
                  </a:txBody>
                  <a:tcPr/>
                </a:tc>
                <a:tc>
                  <a:txBody>
                    <a:bodyPr/>
                    <a:lstStyle/>
                    <a:p>
                      <a:pPr algn="ctr"/>
                      <a:r>
                        <a:rPr lang="en-US" dirty="0" smtClean="0"/>
                        <a:t>905</a:t>
                      </a:r>
                      <a:endParaRPr lang="en-US" dirty="0"/>
                    </a:p>
                  </a:txBody>
                  <a:tcPr/>
                </a:tc>
                <a:tc>
                  <a:txBody>
                    <a:bodyPr/>
                    <a:lstStyle/>
                    <a:p>
                      <a:pPr algn="ctr"/>
                      <a:r>
                        <a:rPr lang="en-US" dirty="0" smtClean="0"/>
                        <a:t>94.5</a:t>
                      </a:r>
                      <a:endParaRPr lang="en-US" dirty="0"/>
                    </a:p>
                  </a:txBody>
                  <a:tcPr/>
                </a:tc>
              </a:tr>
            </a:tbl>
          </a:graphicData>
        </a:graphic>
      </p:graphicFrame>
      <p:sp>
        <p:nvSpPr>
          <p:cNvPr id="3" name="TextBox 2"/>
          <p:cNvSpPr txBox="1"/>
          <p:nvPr/>
        </p:nvSpPr>
        <p:spPr>
          <a:xfrm>
            <a:off x="386366" y="347730"/>
            <a:ext cx="11552349" cy="1754326"/>
          </a:xfrm>
          <a:prstGeom prst="rect">
            <a:avLst/>
          </a:prstGeom>
          <a:noFill/>
        </p:spPr>
        <p:txBody>
          <a:bodyPr wrap="square" rtlCol="0">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Example 2 </a:t>
            </a:r>
          </a:p>
          <a:p>
            <a:pPr algn="just">
              <a:lnSpc>
                <a:spcPct val="150000"/>
              </a:lnSpc>
            </a:pPr>
            <a:r>
              <a:rPr lang="en-US" sz="2400" dirty="0">
                <a:latin typeface="Times New Roman" panose="02020603050405020304" pitchFamily="18" charset="0"/>
                <a:cs typeface="Times New Roman" panose="02020603050405020304" pitchFamily="18" charset="0"/>
              </a:rPr>
              <a:t>G</a:t>
            </a:r>
            <a:r>
              <a:rPr lang="en-US" sz="2400" dirty="0" smtClean="0">
                <a:latin typeface="Times New Roman" panose="02020603050405020304" pitchFamily="18" charset="0"/>
                <a:cs typeface="Times New Roman" panose="02020603050405020304" pitchFamily="18" charset="0"/>
              </a:rPr>
              <a:t>iven the following frequency distribution of marks. Find the median, quartiles and 8</a:t>
            </a:r>
            <a:r>
              <a:rPr lang="en-US" sz="2400" baseline="30000" dirty="0" smtClean="0">
                <a:latin typeface="Times New Roman" panose="02020603050405020304" pitchFamily="18" charset="0"/>
                <a:cs typeface="Times New Roman" panose="02020603050405020304" pitchFamily="18" charset="0"/>
              </a:rPr>
              <a:t>th</a:t>
            </a:r>
            <a:r>
              <a:rPr lang="en-US" sz="2400" dirty="0" smtClean="0">
                <a:latin typeface="Times New Roman" panose="02020603050405020304" pitchFamily="18" charset="0"/>
                <a:cs typeface="Times New Roman" panose="02020603050405020304" pitchFamily="18" charset="0"/>
              </a:rPr>
              <a:t> decile and mode.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212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96214" y="334851"/>
                <a:ext cx="11475076" cy="5496185"/>
              </a:xfrm>
              <a:prstGeom prst="rect">
                <a:avLst/>
              </a:prstGeom>
              <a:noFill/>
            </p:spPr>
            <p:txBody>
              <a:bodyPr wrap="square" rtlCol="0">
                <a:spAutoFit/>
              </a:bodyPr>
              <a:lstStyle/>
              <a:p>
                <a:pPr algn="just"/>
                <a:r>
                  <a:rPr lang="en-US" sz="2000" b="1" dirty="0" smtClean="0">
                    <a:latin typeface="Times New Roman" panose="02020603050405020304" pitchFamily="18" charset="0"/>
                    <a:cs typeface="Times New Roman" panose="02020603050405020304" pitchFamily="18" charset="0"/>
                  </a:rPr>
                  <a:t>Median</a:t>
                </a:r>
              </a:p>
              <a:p>
                <a:pPr algn="just"/>
                <a:r>
                  <a:rPr lang="en-US" sz="2000" dirty="0" smtClean="0">
                    <a:latin typeface="Times New Roman" panose="02020603050405020304" pitchFamily="18" charset="0"/>
                    <a:cs typeface="Times New Roman" panose="02020603050405020304" pitchFamily="18" charset="0"/>
                  </a:rPr>
                  <a:t>Median = marks obtained by 905/2 i.e. 452.5</a:t>
                </a:r>
                <a:r>
                  <a:rPr lang="en-US" sz="2000" baseline="30000" dirty="0" smtClean="0">
                    <a:latin typeface="Times New Roman" panose="02020603050405020304" pitchFamily="18" charset="0"/>
                    <a:cs typeface="Times New Roman" panose="02020603050405020304" pitchFamily="18" charset="0"/>
                  </a:rPr>
                  <a:t>th</a:t>
                </a:r>
                <a:r>
                  <a:rPr lang="en-US" sz="2000" dirty="0" smtClean="0">
                    <a:latin typeface="Times New Roman" panose="02020603050405020304" pitchFamily="18" charset="0"/>
                    <a:cs typeface="Times New Roman" panose="02020603050405020304" pitchFamily="18" charset="0"/>
                  </a:rPr>
                  <a:t> student which corresponds to marks in the class 59.5 – 69.5. So</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=59.5+</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10</m:t>
                          </m:r>
                        </m:num>
                        <m:den>
                          <m:r>
                            <a:rPr lang="en-US" sz="2000" b="0" i="1" smtClean="0">
                              <a:latin typeface="Cambria Math" panose="02040503050406030204" pitchFamily="18" charset="0"/>
                            </a:rPr>
                            <m:t>304</m:t>
                          </m:r>
                        </m:den>
                      </m:f>
                      <m:d>
                        <m:dPr>
                          <m:ctrlPr>
                            <a:rPr lang="en-US" sz="2000" b="0" i="1" smtClean="0">
                              <a:latin typeface="Cambria Math" panose="02040503050406030204" pitchFamily="18" charset="0"/>
                            </a:rPr>
                          </m:ctrlPr>
                        </m:dPr>
                        <m:e>
                          <m:r>
                            <a:rPr lang="en-US" sz="2000" b="0" i="1" smtClean="0">
                              <a:latin typeface="Cambria Math" panose="02040503050406030204" pitchFamily="18" charset="0"/>
                            </a:rPr>
                            <m:t>452.5−285</m:t>
                          </m:r>
                        </m:e>
                      </m:d>
                      <m:r>
                        <a:rPr lang="en-US" sz="2000" b="0" i="1" smtClean="0">
                          <a:latin typeface="Cambria Math" panose="02040503050406030204" pitchFamily="18" charset="0"/>
                        </a:rPr>
                        <m:t>=65 </m:t>
                      </m:r>
                      <m:r>
                        <a:rPr lang="en-US" sz="2000" b="0" i="1" smtClean="0">
                          <a:latin typeface="Cambria Math" panose="02040503050406030204" pitchFamily="18" charset="0"/>
                        </a:rPr>
                        <m:t>𝑚𝑎𝑟𝑘𝑠</m:t>
                      </m:r>
                    </m:oMath>
                  </m:oMathPara>
                </a14:m>
                <a:endParaRPr lang="en-US" sz="2000" b="0"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Quartiles</a:t>
                </a:r>
              </a:p>
              <a:p>
                <a:pPr algn="just"/>
                <a:r>
                  <a:rPr lang="en-US" sz="2000" b="1" dirty="0" smtClean="0">
                    <a:latin typeface="Times New Roman" panose="02020603050405020304" pitchFamily="18" charset="0"/>
                    <a:cs typeface="Times New Roman" panose="02020603050405020304" pitchFamily="18" charset="0"/>
                  </a:rPr>
                  <a:t>Q1</a:t>
                </a:r>
                <a:r>
                  <a:rPr lang="en-US" sz="2000" dirty="0" smtClean="0">
                    <a:latin typeface="Times New Roman" panose="02020603050405020304" pitchFamily="18" charset="0"/>
                    <a:cs typeface="Times New Roman" panose="02020603050405020304" pitchFamily="18" charset="0"/>
                  </a:rPr>
                  <a:t> = marks obtained by 905/4 i.e. 226.25</a:t>
                </a:r>
                <a:r>
                  <a:rPr lang="en-US" sz="2000" baseline="30000" dirty="0" smtClean="0">
                    <a:latin typeface="Times New Roman" panose="02020603050405020304" pitchFamily="18" charset="0"/>
                    <a:cs typeface="Times New Roman" panose="02020603050405020304" pitchFamily="18" charset="0"/>
                  </a:rPr>
                  <a:t>th</a:t>
                </a:r>
                <a:r>
                  <a:rPr lang="en-US" sz="2000" dirty="0" smtClean="0">
                    <a:latin typeface="Times New Roman" panose="02020603050405020304" pitchFamily="18" charset="0"/>
                    <a:cs typeface="Times New Roman" panose="02020603050405020304" pitchFamily="18" charset="0"/>
                  </a:rPr>
                  <a:t> student which corresponds to marks in the class 49.5 – 59.5. So</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=49.5+</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10</m:t>
                          </m:r>
                        </m:num>
                        <m:den>
                          <m:r>
                            <a:rPr lang="en-US" sz="2000" b="0" i="1" smtClean="0">
                              <a:latin typeface="Cambria Math" panose="02040503050406030204" pitchFamily="18" charset="0"/>
                            </a:rPr>
                            <m:t>190</m:t>
                          </m:r>
                        </m:den>
                      </m:f>
                      <m:d>
                        <m:dPr>
                          <m:ctrlPr>
                            <a:rPr lang="en-US" sz="2000" b="0" i="1" smtClean="0">
                              <a:latin typeface="Cambria Math" panose="02040503050406030204" pitchFamily="18" charset="0"/>
                            </a:rPr>
                          </m:ctrlPr>
                        </m:dPr>
                        <m:e>
                          <m:r>
                            <a:rPr lang="en-US" sz="2000" b="0" i="1" smtClean="0">
                              <a:latin typeface="Cambria Math" panose="02040503050406030204" pitchFamily="18" charset="0"/>
                            </a:rPr>
                            <m:t>226.25−95</m:t>
                          </m:r>
                        </m:e>
                      </m:d>
                      <m:r>
                        <a:rPr lang="en-US" sz="2000" b="0" i="1" smtClean="0">
                          <a:latin typeface="Cambria Math" panose="02040503050406030204" pitchFamily="18" charset="0"/>
                        </a:rPr>
                        <m:t>=56 </m:t>
                      </m:r>
                      <m:r>
                        <a:rPr lang="en-US" sz="2000" b="0" i="1" smtClean="0">
                          <a:latin typeface="Cambria Math" panose="02040503050406030204" pitchFamily="18" charset="0"/>
                        </a:rPr>
                        <m:t>𝑚𝑎𝑟𝑘𝑠</m:t>
                      </m:r>
                    </m:oMath>
                  </m:oMathPara>
                </a14:m>
                <a:endParaRPr lang="en-US" sz="2000" b="0"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Q3 </a:t>
                </a:r>
                <a:r>
                  <a:rPr lang="en-US" sz="2000" dirty="0" smtClean="0">
                    <a:latin typeface="Times New Roman" panose="02020603050405020304" pitchFamily="18" charset="0"/>
                    <a:cs typeface="Times New Roman" panose="02020603050405020304" pitchFamily="18" charset="0"/>
                  </a:rPr>
                  <a:t>= marks obtained by 3(905)/4 i.e. 678.75</a:t>
                </a:r>
                <a:r>
                  <a:rPr lang="en-US" sz="2000" baseline="30000" dirty="0" smtClean="0">
                    <a:latin typeface="Times New Roman" panose="02020603050405020304" pitchFamily="18" charset="0"/>
                    <a:cs typeface="Times New Roman" panose="02020603050405020304" pitchFamily="18" charset="0"/>
                  </a:rPr>
                  <a:t>th</a:t>
                </a:r>
                <a:r>
                  <a:rPr lang="en-US" sz="2000" dirty="0" smtClean="0">
                    <a:latin typeface="Times New Roman" panose="02020603050405020304" pitchFamily="18" charset="0"/>
                    <a:cs typeface="Times New Roman" panose="02020603050405020304" pitchFamily="18" charset="0"/>
                  </a:rPr>
                  <a:t> student which corresponds to marks in the class 69.5 – 79.5. So</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=69.5+</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10</m:t>
                          </m:r>
                        </m:num>
                        <m:den>
                          <m:r>
                            <a:rPr lang="en-US" sz="2000" b="0" i="1" smtClean="0">
                              <a:latin typeface="Cambria Math" panose="02040503050406030204" pitchFamily="18" charset="0"/>
                            </a:rPr>
                            <m:t>211</m:t>
                          </m:r>
                        </m:den>
                      </m:f>
                      <m:d>
                        <m:dPr>
                          <m:ctrlPr>
                            <a:rPr lang="en-US" sz="2000" b="0" i="1" smtClean="0">
                              <a:latin typeface="Cambria Math" panose="02040503050406030204" pitchFamily="18" charset="0"/>
                            </a:rPr>
                          </m:ctrlPr>
                        </m:dPr>
                        <m:e>
                          <m:r>
                            <a:rPr lang="en-US" sz="2000" b="0" i="1" smtClean="0">
                              <a:latin typeface="Cambria Math" panose="02040503050406030204" pitchFamily="18" charset="0"/>
                            </a:rPr>
                            <m:t>678.75−589</m:t>
                          </m:r>
                        </m:e>
                      </m:d>
                      <m:r>
                        <a:rPr lang="en-US" sz="2000" b="0" i="1" smtClean="0">
                          <a:latin typeface="Cambria Math" panose="02040503050406030204" pitchFamily="18" charset="0"/>
                        </a:rPr>
                        <m:t>=74 </m:t>
                      </m:r>
                      <m:r>
                        <a:rPr lang="en-US" sz="2000" b="0" i="1" smtClean="0">
                          <a:latin typeface="Cambria Math" panose="02040503050406030204" pitchFamily="18" charset="0"/>
                        </a:rPr>
                        <m:t>𝑚𝑎𝑟𝑘𝑠</m:t>
                      </m:r>
                    </m:oMath>
                  </m:oMathPara>
                </a14:m>
                <a:endParaRPr lang="en-US" sz="2000" b="0"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D8 </a:t>
                </a:r>
                <a:r>
                  <a:rPr lang="en-US" sz="2000" dirty="0" smtClean="0">
                    <a:latin typeface="Times New Roman" panose="02020603050405020304" pitchFamily="18" charset="0"/>
                    <a:cs typeface="Times New Roman" panose="02020603050405020304" pitchFamily="18" charset="0"/>
                  </a:rPr>
                  <a:t>= marks obtained by 8(905)/10 i.e. 724</a:t>
                </a:r>
                <a:r>
                  <a:rPr lang="en-US" sz="2000" baseline="30000" dirty="0" smtClean="0">
                    <a:latin typeface="Times New Roman" panose="02020603050405020304" pitchFamily="18" charset="0"/>
                    <a:cs typeface="Times New Roman" panose="02020603050405020304" pitchFamily="18" charset="0"/>
                  </a:rPr>
                  <a:t>th</a:t>
                </a:r>
                <a:r>
                  <a:rPr lang="en-US" sz="2000" dirty="0" smtClean="0">
                    <a:latin typeface="Times New Roman" panose="02020603050405020304" pitchFamily="18" charset="0"/>
                    <a:cs typeface="Times New Roman" panose="02020603050405020304" pitchFamily="18" charset="0"/>
                  </a:rPr>
                  <a:t> student which corresponds to marks in the class 69.5 – 79.5. So</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=69.5+</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10</m:t>
                          </m:r>
                        </m:num>
                        <m:den>
                          <m:r>
                            <a:rPr lang="en-US" sz="2000" b="0" i="1" smtClean="0">
                              <a:latin typeface="Cambria Math" panose="02040503050406030204" pitchFamily="18" charset="0"/>
                            </a:rPr>
                            <m:t>211</m:t>
                          </m:r>
                        </m:den>
                      </m:f>
                      <m:d>
                        <m:dPr>
                          <m:ctrlPr>
                            <a:rPr lang="en-US" sz="2000" b="0" i="1" smtClean="0">
                              <a:latin typeface="Cambria Math" panose="02040503050406030204" pitchFamily="18" charset="0"/>
                            </a:rPr>
                          </m:ctrlPr>
                        </m:dPr>
                        <m:e>
                          <m:r>
                            <a:rPr lang="en-US" sz="2000" b="0" i="1" smtClean="0">
                              <a:latin typeface="Cambria Math" panose="02040503050406030204" pitchFamily="18" charset="0"/>
                            </a:rPr>
                            <m:t>724−589</m:t>
                          </m:r>
                        </m:e>
                      </m:d>
                      <m:r>
                        <a:rPr lang="en-US" sz="2000" b="0" i="1" smtClean="0">
                          <a:latin typeface="Cambria Math" panose="02040503050406030204" pitchFamily="18" charset="0"/>
                        </a:rPr>
                        <m:t>=76 </m:t>
                      </m:r>
                      <m:r>
                        <a:rPr lang="en-US" sz="2000" b="0" i="1" smtClean="0">
                          <a:latin typeface="Cambria Math" panose="02040503050406030204" pitchFamily="18" charset="0"/>
                        </a:rPr>
                        <m:t>𝑚𝑎𝑟𝑘𝑠</m:t>
                      </m:r>
                    </m:oMath>
                  </m:oMathPara>
                </a14:m>
                <a:endParaRPr lang="en-US" sz="2000" b="0"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Mode</a:t>
                </a:r>
              </a:p>
              <a:p>
                <a:pPr algn="just"/>
                <a14:m>
                  <m:oMathPara xmlns:m="http://schemas.openxmlformats.org/officeDocument/2006/math">
                    <m:oMathParaPr>
                      <m:jc m:val="centerGroup"/>
                    </m:oMathParaPr>
                    <m:oMath xmlns:m="http://schemas.openxmlformats.org/officeDocument/2006/math">
                      <m:acc>
                        <m:accPr>
                          <m:chr m:val="̂"/>
                          <m:ctrlPr>
                            <a:rPr lang="en-US" sz="2000" b="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=59.5+</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304−190</m:t>
                          </m:r>
                        </m:num>
                        <m:den>
                          <m:r>
                            <a:rPr lang="en-US" sz="2000" b="0" i="1" smtClean="0">
                              <a:latin typeface="Cambria Math" panose="02040503050406030204" pitchFamily="18" charset="0"/>
                            </a:rPr>
                            <m:t>(304−190)+(304−211)</m:t>
                          </m:r>
                        </m:den>
                      </m:f>
                      <m:r>
                        <a:rPr lang="en-US" sz="2000" b="0" i="1" smtClean="0">
                          <a:latin typeface="Cambria Math" panose="02040503050406030204" pitchFamily="18" charset="0"/>
                          <a:ea typeface="Cambria Math" panose="02040503050406030204" pitchFamily="18" charset="0"/>
                        </a:rPr>
                        <m:t>×10=65 </m:t>
                      </m:r>
                      <m:r>
                        <a:rPr lang="en-US" sz="2000" b="0" i="1" smtClean="0">
                          <a:latin typeface="Cambria Math" panose="02040503050406030204" pitchFamily="18" charset="0"/>
                          <a:ea typeface="Cambria Math" panose="02040503050406030204" pitchFamily="18" charset="0"/>
                        </a:rPr>
                        <m:t>𝑚𝑎𝑟𝑘𝑠</m:t>
                      </m:r>
                    </m:oMath>
                  </m:oMathPara>
                </a14:m>
                <a:endParaRPr lang="en-US" sz="2000" b="0" dirty="0" smtClean="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96214" y="334851"/>
                <a:ext cx="11475076" cy="5496185"/>
              </a:xfrm>
              <a:prstGeom prst="rect">
                <a:avLst/>
              </a:prstGeom>
              <a:blipFill rotWithShape="0">
                <a:blip r:embed="rId2"/>
                <a:stretch>
                  <a:fillRect l="-584" t="-665"/>
                </a:stretch>
              </a:blipFill>
            </p:spPr>
            <p:txBody>
              <a:bodyPr/>
              <a:lstStyle/>
              <a:p>
                <a:r>
                  <a:rPr lang="en-US">
                    <a:noFill/>
                  </a:rPr>
                  <a:t> </a:t>
                </a:r>
              </a:p>
            </p:txBody>
          </p:sp>
        </mc:Fallback>
      </mc:AlternateContent>
    </p:spTree>
    <p:extLst>
      <p:ext uri="{BB962C8B-B14F-4D97-AF65-F5344CB8AC3E}">
        <p14:creationId xmlns:p14="http://schemas.microsoft.com/office/powerpoint/2010/main" val="2685010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910" y="360608"/>
            <a:ext cx="11951594" cy="6278642"/>
          </a:xfrm>
          <a:prstGeom prst="rect">
            <a:avLst/>
          </a:prstGeom>
          <a:noFill/>
        </p:spPr>
        <p:txBody>
          <a:bodyPr wrap="square" rtlCol="0">
            <a:spAutoFit/>
          </a:bodyPr>
          <a:lstStyle/>
          <a:p>
            <a:pPr>
              <a:lnSpc>
                <a:spcPct val="150000"/>
              </a:lnSpc>
            </a:pPr>
            <a:r>
              <a:rPr lang="en-US" sz="2800" b="1" dirty="0" smtClean="0">
                <a:latin typeface="Times New Roman" panose="02020603050405020304" pitchFamily="18" charset="0"/>
                <a:cs typeface="Times New Roman" panose="02020603050405020304" pitchFamily="18" charset="0"/>
              </a:rPr>
              <a:t>Types of Averages</a:t>
            </a:r>
          </a:p>
          <a:p>
            <a:pPr>
              <a:lnSpc>
                <a:spcPct val="150000"/>
              </a:lnSpc>
            </a:pPr>
            <a:r>
              <a:rPr lang="en-US" sz="2400" dirty="0" smtClean="0">
                <a:latin typeface="Times New Roman" panose="02020603050405020304" pitchFamily="18" charset="0"/>
                <a:cs typeface="Times New Roman" panose="02020603050405020304" pitchFamily="18" charset="0"/>
              </a:rPr>
              <a:t>The most commonly used averages are</a:t>
            </a:r>
          </a:p>
          <a:p>
            <a:pPr marL="457200"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Arithmetic Mean</a:t>
            </a:r>
          </a:p>
          <a:p>
            <a:pPr marL="457200"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Geometric Mean</a:t>
            </a:r>
          </a:p>
          <a:p>
            <a:pPr marL="457200"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Harmonic Mean</a:t>
            </a:r>
          </a:p>
          <a:p>
            <a:pPr marL="457200"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Mode</a:t>
            </a:r>
          </a:p>
          <a:p>
            <a:pPr marL="457200"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Median</a:t>
            </a:r>
          </a:p>
          <a:p>
            <a:pPr marL="457200"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Quartiles</a:t>
            </a:r>
          </a:p>
          <a:p>
            <a:pPr marL="457200"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Deciles</a:t>
            </a:r>
          </a:p>
          <a:p>
            <a:pPr marL="457200"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Percentiles</a:t>
            </a:r>
          </a:p>
          <a:p>
            <a:pPr>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176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18941" y="244699"/>
                <a:ext cx="11758411" cy="6482480"/>
              </a:xfrm>
              <a:prstGeom prst="rect">
                <a:avLst/>
              </a:prstGeom>
              <a:noFill/>
            </p:spPr>
            <p:txBody>
              <a:bodyPr wrap="square" rtlCol="0">
                <a:spAutoFit/>
              </a:bodyPr>
              <a:lstStyle/>
              <a:p>
                <a:pPr marL="457200" indent="-457200" algn="just">
                  <a:lnSpc>
                    <a:spcPct val="150000"/>
                  </a:lnSpc>
                  <a:buFont typeface="+mj-lt"/>
                  <a:buAutoNum type="arabicPeriod"/>
                </a:pPr>
                <a:r>
                  <a:rPr lang="en-US" sz="2000" b="1" dirty="0" smtClean="0">
                    <a:latin typeface="Times New Roman" panose="02020603050405020304" pitchFamily="18" charset="0"/>
                    <a:cs typeface="Times New Roman" panose="02020603050405020304" pitchFamily="18" charset="0"/>
                  </a:rPr>
                  <a:t>The Arithmetic Mean</a:t>
                </a:r>
              </a:p>
              <a:p>
                <a:pPr algn="just">
                  <a:lnSpc>
                    <a:spcPct val="150000"/>
                  </a:lnSpc>
                </a:pPr>
                <a:r>
                  <a:rPr lang="en-US" sz="2000" dirty="0" smtClean="0">
                    <a:latin typeface="Times New Roman" panose="02020603050405020304" pitchFamily="18" charset="0"/>
                    <a:cs typeface="Times New Roman" panose="02020603050405020304" pitchFamily="18" charset="0"/>
                  </a:rPr>
                  <a:t>The arithmetic mean is the most commonly used average. In view of its common use, it is usually referred to as the average or simply the mean.</a:t>
                </a:r>
              </a:p>
              <a:p>
                <a:pPr algn="just">
                  <a:lnSpc>
                    <a:spcPct val="150000"/>
                  </a:lnSpc>
                </a:pPr>
                <a:r>
                  <a:rPr lang="en-US" sz="2000" dirty="0" smtClean="0">
                    <a:latin typeface="Times New Roman" panose="02020603050405020304" pitchFamily="18" charset="0"/>
                    <a:cs typeface="Times New Roman" panose="02020603050405020304" pitchFamily="18" charset="0"/>
                  </a:rPr>
                  <a:t>So the arithmetic mean or simply the mean is defined as the value obtained by dividing the sum of values by the total number of observations. Thus mean of the values X1, X2, … , Xn  denoted by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oMath>
                </a14:m>
                <a:r>
                  <a:rPr lang="en-US" sz="2000" dirty="0" smtClean="0">
                    <a:latin typeface="Times New Roman" panose="02020603050405020304" pitchFamily="18" charset="0"/>
                    <a:cs typeface="Times New Roman" panose="02020603050405020304" pitchFamily="18" charset="0"/>
                  </a:rPr>
                  <a:t> (read as X-bar) is</a:t>
                </a:r>
              </a:p>
              <a:p>
                <a:pPr algn="just">
                  <a:lnSpc>
                    <a:spcPct val="150000"/>
                  </a:lnSpc>
                </a:pPr>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1</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2</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𝑛</m:t>
                              </m:r>
                            </m:sub>
                          </m:sSub>
                        </m:num>
                        <m:den>
                          <m:r>
                            <a:rPr lang="en-US" sz="2000" b="0" i="1" smtClean="0">
                              <a:latin typeface="Cambria Math" panose="02040503050406030204" pitchFamily="18" charset="0"/>
                            </a:rPr>
                            <m:t>𝑛</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r>
                                <a:rPr lang="en-US" sz="2000" b="0" i="1" smtClean="0">
                                  <a:latin typeface="Cambria Math" panose="02040503050406030204" pitchFamily="18" charset="0"/>
                                </a:rPr>
                                <m:t>=1</m:t>
                              </m:r>
                            </m:sub>
                            <m:sup>
                              <m:r>
                                <a:rPr lang="en-US" sz="2000" b="0" i="1" smtClean="0">
                                  <a:latin typeface="Cambria Math" panose="02040503050406030204" pitchFamily="18" charset="0"/>
                                </a:rPr>
                                <m:t>𝑛</m:t>
                              </m:r>
                            </m:sup>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𝑖</m:t>
                                  </m:r>
                                </m:sub>
                              </m:sSub>
                            </m:e>
                          </m:nary>
                        </m:num>
                        <m:den>
                          <m:r>
                            <a:rPr lang="en-US" sz="2000" b="0" i="1" smtClean="0">
                              <a:latin typeface="Cambria Math" panose="02040503050406030204" pitchFamily="18" charset="0"/>
                            </a:rPr>
                            <m:t>𝑛</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𝑋</m:t>
                              </m:r>
                            </m:e>
                          </m:nary>
                        </m:num>
                        <m:den>
                          <m:r>
                            <a:rPr lang="en-US" sz="2000" b="0" i="1" smtClean="0">
                              <a:latin typeface="Cambria Math" panose="02040503050406030204" pitchFamily="18" charset="0"/>
                            </a:rPr>
                            <m:t>𝑛</m:t>
                          </m:r>
                        </m:den>
                      </m:f>
                    </m:oMath>
                  </m:oMathPara>
                </a14:m>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Example</a:t>
                </a:r>
              </a:p>
              <a:p>
                <a:pPr algn="just">
                  <a:lnSpc>
                    <a:spcPct val="150000"/>
                  </a:lnSpc>
                </a:pPr>
                <a:r>
                  <a:rPr lang="en-US" sz="2000" dirty="0" smtClean="0">
                    <a:latin typeface="Times New Roman" panose="02020603050405020304" pitchFamily="18" charset="0"/>
                    <a:cs typeface="Times New Roman" panose="02020603050405020304" pitchFamily="18" charset="0"/>
                  </a:rPr>
                  <a:t>Total annual incomes of eight families are Rs.32000, 40000, 35000, 45000, 38000, 42000, 36000 and 53200. What is the average income?</a:t>
                </a:r>
              </a:p>
              <a:p>
                <a:pPr algn="just">
                  <a:lnSpc>
                    <a:spcPct val="150000"/>
                  </a:lnSpc>
                </a:pPr>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m:rPr>
                              <m:nor/>
                            </m:rPr>
                            <a:rPr lang="en-US" sz="2000" dirty="0" smtClean="0">
                              <a:latin typeface="Times New Roman" panose="02020603050405020304" pitchFamily="18" charset="0"/>
                              <a:cs typeface="Times New Roman" panose="02020603050405020304" pitchFamily="18" charset="0"/>
                            </a:rPr>
                            <m:t>32000</m:t>
                          </m:r>
                          <m:r>
                            <m:rPr>
                              <m:nor/>
                            </m:rPr>
                            <a:rPr lang="en-US" sz="2000" b="0" i="0" dirty="0" smtClean="0">
                              <a:latin typeface="Times New Roman" panose="02020603050405020304" pitchFamily="18" charset="0"/>
                              <a:cs typeface="Times New Roman" panose="02020603050405020304" pitchFamily="18" charset="0"/>
                            </a:rPr>
                            <m:t>+</m:t>
                          </m:r>
                          <m:r>
                            <m:rPr>
                              <m:nor/>
                            </m:rPr>
                            <a:rPr lang="en-US" sz="2000" dirty="0" smtClean="0">
                              <a:latin typeface="Times New Roman" panose="02020603050405020304" pitchFamily="18" charset="0"/>
                              <a:cs typeface="Times New Roman" panose="02020603050405020304" pitchFamily="18" charset="0"/>
                            </a:rPr>
                            <m:t>40000</m:t>
                          </m:r>
                          <m:r>
                            <m:rPr>
                              <m:nor/>
                            </m:rPr>
                            <a:rPr lang="en-US" sz="2000" b="0" i="0" dirty="0" smtClean="0">
                              <a:latin typeface="Times New Roman" panose="02020603050405020304" pitchFamily="18" charset="0"/>
                              <a:cs typeface="Times New Roman" panose="02020603050405020304" pitchFamily="18" charset="0"/>
                            </a:rPr>
                            <m:t>+</m:t>
                          </m:r>
                          <m:r>
                            <m:rPr>
                              <m:nor/>
                            </m:rPr>
                            <a:rPr lang="en-US" sz="2000" dirty="0" smtClean="0">
                              <a:latin typeface="Times New Roman" panose="02020603050405020304" pitchFamily="18" charset="0"/>
                              <a:cs typeface="Times New Roman" panose="02020603050405020304" pitchFamily="18" charset="0"/>
                            </a:rPr>
                            <m:t>35000</m:t>
                          </m:r>
                          <m:r>
                            <m:rPr>
                              <m:nor/>
                            </m:rPr>
                            <a:rPr lang="en-US" sz="2000" b="0" i="0" dirty="0" smtClean="0">
                              <a:latin typeface="Times New Roman" panose="02020603050405020304" pitchFamily="18" charset="0"/>
                              <a:cs typeface="Times New Roman" panose="02020603050405020304" pitchFamily="18" charset="0"/>
                            </a:rPr>
                            <m:t>+</m:t>
                          </m:r>
                          <m:r>
                            <m:rPr>
                              <m:nor/>
                            </m:rPr>
                            <a:rPr lang="en-US" sz="2000" dirty="0" smtClean="0">
                              <a:latin typeface="Times New Roman" panose="02020603050405020304" pitchFamily="18" charset="0"/>
                              <a:cs typeface="Times New Roman" panose="02020603050405020304" pitchFamily="18" charset="0"/>
                            </a:rPr>
                            <m:t>45000</m:t>
                          </m:r>
                          <m:r>
                            <m:rPr>
                              <m:nor/>
                            </m:rPr>
                            <a:rPr lang="en-US" sz="2000" b="0" i="0" dirty="0" smtClean="0">
                              <a:latin typeface="Times New Roman" panose="02020603050405020304" pitchFamily="18" charset="0"/>
                              <a:cs typeface="Times New Roman" panose="02020603050405020304" pitchFamily="18" charset="0"/>
                            </a:rPr>
                            <m:t>+</m:t>
                          </m:r>
                          <m:r>
                            <m:rPr>
                              <m:nor/>
                            </m:rPr>
                            <a:rPr lang="en-US" sz="2000" dirty="0" smtClean="0">
                              <a:latin typeface="Times New Roman" panose="02020603050405020304" pitchFamily="18" charset="0"/>
                              <a:cs typeface="Times New Roman" panose="02020603050405020304" pitchFamily="18" charset="0"/>
                            </a:rPr>
                            <m:t>38000</m:t>
                          </m:r>
                          <m:r>
                            <m:rPr>
                              <m:nor/>
                            </m:rPr>
                            <a:rPr lang="en-US" sz="2000" b="0" i="0" dirty="0" smtClean="0">
                              <a:latin typeface="Times New Roman" panose="02020603050405020304" pitchFamily="18" charset="0"/>
                              <a:cs typeface="Times New Roman" panose="02020603050405020304" pitchFamily="18" charset="0"/>
                            </a:rPr>
                            <m:t>+</m:t>
                          </m:r>
                          <m:r>
                            <m:rPr>
                              <m:nor/>
                            </m:rPr>
                            <a:rPr lang="en-US" sz="2000" dirty="0" smtClean="0">
                              <a:latin typeface="Times New Roman" panose="02020603050405020304" pitchFamily="18" charset="0"/>
                              <a:cs typeface="Times New Roman" panose="02020603050405020304" pitchFamily="18" charset="0"/>
                            </a:rPr>
                            <m:t>42000</m:t>
                          </m:r>
                          <m:r>
                            <m:rPr>
                              <m:nor/>
                            </m:rPr>
                            <a:rPr lang="en-US" sz="2000" b="0" i="0" dirty="0" smtClean="0">
                              <a:latin typeface="Times New Roman" panose="02020603050405020304" pitchFamily="18" charset="0"/>
                              <a:cs typeface="Times New Roman" panose="02020603050405020304" pitchFamily="18" charset="0"/>
                            </a:rPr>
                            <m:t>+</m:t>
                          </m:r>
                          <m:r>
                            <m:rPr>
                              <m:nor/>
                            </m:rPr>
                            <a:rPr lang="en-US" sz="2000" dirty="0" smtClean="0">
                              <a:latin typeface="Times New Roman" panose="02020603050405020304" pitchFamily="18" charset="0"/>
                              <a:cs typeface="Times New Roman" panose="02020603050405020304" pitchFamily="18" charset="0"/>
                            </a:rPr>
                            <m:t>36000 </m:t>
                          </m:r>
                          <m:r>
                            <m:rPr>
                              <m:nor/>
                            </m:rPr>
                            <a:rPr lang="en-US" sz="2000" b="0" i="0" dirty="0" smtClean="0">
                              <a:latin typeface="Times New Roman" panose="02020603050405020304" pitchFamily="18" charset="0"/>
                              <a:cs typeface="Times New Roman" panose="02020603050405020304" pitchFamily="18" charset="0"/>
                            </a:rPr>
                            <m:t>+</m:t>
                          </m:r>
                          <m:r>
                            <m:rPr>
                              <m:nor/>
                            </m:rPr>
                            <a:rPr lang="en-US" sz="2000" dirty="0" smtClean="0">
                              <a:latin typeface="Times New Roman" panose="02020603050405020304" pitchFamily="18" charset="0"/>
                              <a:cs typeface="Times New Roman" panose="02020603050405020304" pitchFamily="18" charset="0"/>
                            </a:rPr>
                            <m:t>53200</m:t>
                          </m:r>
                        </m:num>
                        <m:den>
                          <m:r>
                            <a:rPr lang="en-US" sz="2000" b="0" i="1" smtClean="0">
                              <a:latin typeface="Cambria Math" panose="02040503050406030204" pitchFamily="18" charset="0"/>
                            </a:rPr>
                            <m:t>8</m:t>
                          </m:r>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321200</m:t>
                          </m:r>
                        </m:num>
                        <m:den>
                          <m:r>
                            <a:rPr lang="en-US" sz="2000" b="0" i="1" smtClean="0">
                              <a:latin typeface="Cambria Math" panose="02040503050406030204" pitchFamily="18" charset="0"/>
                            </a:rPr>
                            <m:t>8</m:t>
                          </m:r>
                        </m:den>
                      </m:f>
                      <m:r>
                        <a:rPr lang="en-US" sz="2000" b="0" i="1" smtClean="0">
                          <a:latin typeface="Cambria Math" panose="02040503050406030204" pitchFamily="18" charset="0"/>
                        </a:rPr>
                        <m:t>=</m:t>
                      </m:r>
                      <m:r>
                        <a:rPr lang="en-US" sz="2000" b="0" i="1" smtClean="0">
                          <a:latin typeface="Cambria Math" panose="02040503050406030204" pitchFamily="18" charset="0"/>
                        </a:rPr>
                        <m:t>𝑅𝑠</m:t>
                      </m:r>
                      <m:r>
                        <a:rPr lang="en-US" sz="2000" b="0" i="1" smtClean="0">
                          <a:latin typeface="Cambria Math" panose="02040503050406030204" pitchFamily="18" charset="0"/>
                        </a:rPr>
                        <m:t>.40150</m:t>
                      </m:r>
                    </m:oMath>
                  </m:oMathPara>
                </a14:m>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The average income of the families is Rs.40150.</a:t>
                </a:r>
              </a:p>
              <a:p>
                <a:pPr algn="just">
                  <a:lnSpc>
                    <a:spcPct val="150000"/>
                  </a:lnSpc>
                </a:pP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18941" y="244699"/>
                <a:ext cx="11758411" cy="6482480"/>
              </a:xfrm>
              <a:prstGeom prst="rect">
                <a:avLst/>
              </a:prstGeom>
              <a:blipFill rotWithShape="0">
                <a:blip r:embed="rId2"/>
                <a:stretch>
                  <a:fillRect l="-570" r="-518"/>
                </a:stretch>
              </a:blipFill>
            </p:spPr>
            <p:txBody>
              <a:bodyPr/>
              <a:lstStyle/>
              <a:p>
                <a:r>
                  <a:rPr lang="en-US">
                    <a:noFill/>
                  </a:rPr>
                  <a:t> </a:t>
                </a:r>
              </a:p>
            </p:txBody>
          </p:sp>
        </mc:Fallback>
      </mc:AlternateContent>
    </p:spTree>
    <p:extLst>
      <p:ext uri="{BB962C8B-B14F-4D97-AF65-F5344CB8AC3E}">
        <p14:creationId xmlns:p14="http://schemas.microsoft.com/office/powerpoint/2010/main" val="179801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15909" y="270456"/>
                <a:ext cx="11874321" cy="5334730"/>
              </a:xfrm>
              <a:prstGeom prst="rect">
                <a:avLst/>
              </a:prstGeom>
              <a:noFill/>
            </p:spPr>
            <p:txBody>
              <a:bodyPr wrap="square" rtlCol="0">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Arithmetic Mean for Grouped Data</a:t>
                </a:r>
              </a:p>
              <a:p>
                <a:pPr algn="just">
                  <a:lnSpc>
                    <a:spcPct val="150000"/>
                  </a:lnSpc>
                </a:pPr>
                <a:r>
                  <a:rPr lang="en-US" sz="2000" dirty="0" smtClean="0">
                    <a:latin typeface="Times New Roman" panose="02020603050405020304" pitchFamily="18" charset="0"/>
                    <a:cs typeface="Times New Roman" panose="02020603050405020304" pitchFamily="18" charset="0"/>
                  </a:rPr>
                  <a:t>The previous formula is used when the number values are small. If the number of values I large, they are grouped into a frequency distribution. When the data have been grouped into a frequency distribution, all the values falling in a class are assumed to be equal to the class mark of that class. So the formula of arithmetic mean for grouped frequency distribution is given as</a:t>
                </a:r>
              </a:p>
              <a:p>
                <a:pPr algn="just">
                  <a:lnSpc>
                    <a:spcPct val="150000"/>
                  </a:lnSpc>
                </a:pPr>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sSub>
                            <m:sSubPr>
                              <m:ctrlPr>
                                <a:rPr lang="en-US" sz="2000" b="0" i="1" smtClean="0">
                                  <a:latin typeface="Cambria Math" panose="02040503050406030204" pitchFamily="18" charset="0"/>
                                </a:rPr>
                              </m:ctrlPr>
                            </m:sSubPr>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1</m:t>
                                  </m:r>
                                </m:sub>
                              </m:sSub>
                              <m:r>
                                <a:rPr lang="en-US" sz="2000" b="0" i="1" smtClean="0">
                                  <a:latin typeface="Cambria Math" panose="02040503050406030204" pitchFamily="18" charset="0"/>
                                </a:rPr>
                                <m:t>𝑋</m:t>
                              </m:r>
                            </m:e>
                            <m:sub>
                              <m:r>
                                <a:rPr lang="en-US" sz="2000" b="0" i="1" smtClean="0">
                                  <a:latin typeface="Cambria Math" panose="02040503050406030204" pitchFamily="18" charset="0"/>
                                </a:rPr>
                                <m:t>1</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2</m:t>
                                  </m:r>
                                </m:sub>
                              </m:sSub>
                              <m:r>
                                <a:rPr lang="en-US" sz="2000" b="0" i="1" smtClean="0">
                                  <a:latin typeface="Cambria Math" panose="02040503050406030204" pitchFamily="18" charset="0"/>
                                </a:rPr>
                                <m:t>𝑋</m:t>
                              </m:r>
                            </m:e>
                            <m:sub>
                              <m:r>
                                <a:rPr lang="en-US" sz="2000" b="0" i="1" smtClean="0">
                                  <a:latin typeface="Cambria Math" panose="02040503050406030204" pitchFamily="18" charset="0"/>
                                </a:rPr>
                                <m:t>2</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𝑘</m:t>
                              </m:r>
                            </m:sub>
                          </m:sSub>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𝑘</m:t>
                              </m:r>
                            </m:sub>
                          </m:sSub>
                        </m:num>
                        <m:den>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1</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2</m:t>
                              </m:r>
                            </m:sub>
                          </m:sSub>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𝑘</m:t>
                              </m:r>
                            </m:sub>
                          </m:sSub>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r>
                                <a:rPr lang="en-US" sz="2000" b="0" i="1" smtClean="0">
                                  <a:latin typeface="Cambria Math" panose="02040503050406030204" pitchFamily="18" charset="0"/>
                                </a:rPr>
                                <m:t>=1</m:t>
                              </m:r>
                            </m:sub>
                            <m:sup>
                              <m:r>
                                <a:rPr lang="en-US" sz="2000" b="0" i="1" smtClean="0">
                                  <a:latin typeface="Cambria Math" panose="02040503050406030204" pitchFamily="18" charset="0"/>
                                </a:rPr>
                                <m:t>𝑘</m:t>
                              </m:r>
                            </m:sup>
                            <m:e>
                              <m:sSub>
                                <m:sSubPr>
                                  <m:ctrlPr>
                                    <a:rPr lang="en-US" sz="2000" b="0" i="1" smtClean="0">
                                      <a:latin typeface="Cambria Math" panose="02040503050406030204" pitchFamily="18" charset="0"/>
                                    </a:rPr>
                                  </m:ctrlPr>
                                </m:sSubPr>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𝑖</m:t>
                                      </m:r>
                                    </m:sub>
                                  </m:sSub>
                                  <m:r>
                                    <a:rPr lang="en-US" sz="2000" b="0" i="1" smtClean="0">
                                      <a:latin typeface="Cambria Math" panose="02040503050406030204" pitchFamily="18" charset="0"/>
                                    </a:rPr>
                                    <m:t>𝑋</m:t>
                                  </m:r>
                                </m:e>
                                <m:sub>
                                  <m:r>
                                    <a:rPr lang="en-US" sz="2000" b="0" i="1" smtClean="0">
                                      <a:latin typeface="Cambria Math" panose="02040503050406030204" pitchFamily="18" charset="0"/>
                                    </a:rPr>
                                    <m:t>𝑖</m:t>
                                  </m:r>
                                </m:sub>
                              </m:sSub>
                            </m:e>
                          </m:nary>
                        </m:num>
                        <m:den>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r>
                                <a:rPr lang="en-US" sz="2000" b="0" i="1" smtClean="0">
                                  <a:latin typeface="Cambria Math" panose="02040503050406030204" pitchFamily="18" charset="0"/>
                                </a:rPr>
                                <m:t>=</m:t>
                              </m:r>
                              <m:r>
                                <a:rPr lang="en-US" sz="2000" b="0" i="1" smtClean="0">
                                  <a:latin typeface="Cambria Math" panose="02040503050406030204" pitchFamily="18" charset="0"/>
                                </a:rPr>
                                <m:t>𝑖</m:t>
                              </m:r>
                              <m:r>
                                <a:rPr lang="en-US" sz="2000" b="0" i="1" smtClean="0">
                                  <a:latin typeface="Cambria Math" panose="02040503050406030204" pitchFamily="18" charset="0"/>
                                </a:rPr>
                                <m:t>1</m:t>
                              </m:r>
                            </m:sub>
                            <m:sup>
                              <m:r>
                                <a:rPr lang="en-US" sz="2000" b="0" i="1" smtClean="0">
                                  <a:latin typeface="Cambria Math" panose="02040503050406030204" pitchFamily="18" charset="0"/>
                                </a:rPr>
                                <m:t>𝑘</m:t>
                              </m:r>
                            </m:sup>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𝑖</m:t>
                                  </m:r>
                                </m:sub>
                              </m:sSub>
                            </m:e>
                          </m:nary>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𝑓𝑋</m:t>
                              </m:r>
                            </m:e>
                          </m:nary>
                        </m:num>
                        <m:den>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m:t>
                              </m:r>
                            </m:e>
                          </m:nary>
                        </m:den>
                      </m:f>
                    </m:oMath>
                  </m:oMathPara>
                </a14:m>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Example</a:t>
                </a:r>
              </a:p>
              <a:p>
                <a:pPr algn="just">
                  <a:lnSpc>
                    <a:spcPct val="150000"/>
                  </a:lnSpc>
                </a:pPr>
                <a:r>
                  <a:rPr lang="en-US" sz="2000" dirty="0" smtClean="0">
                    <a:latin typeface="Times New Roman" panose="02020603050405020304" pitchFamily="18" charset="0"/>
                    <a:cs typeface="Times New Roman" panose="02020603050405020304" pitchFamily="18" charset="0"/>
                  </a:rPr>
                  <a:t>The following frequency distribution shows the hourly income of 100 households in a locality.</a:t>
                </a:r>
              </a:p>
              <a:p>
                <a:pPr algn="just">
                  <a:lnSpc>
                    <a:spcPct val="150000"/>
                  </a:lnSpc>
                </a:pPr>
                <a:endParaRPr lang="en-US" sz="2000" dirty="0" smtClean="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15909" y="270456"/>
                <a:ext cx="11874321" cy="5334730"/>
              </a:xfrm>
              <a:prstGeom prst="rect">
                <a:avLst/>
              </a:prstGeom>
              <a:blipFill rotWithShape="0">
                <a:blip r:embed="rId2"/>
                <a:stretch>
                  <a:fillRect l="-513" r="-565"/>
                </a:stretch>
              </a:blipFill>
            </p:spPr>
            <p:txBody>
              <a:bodyPr/>
              <a:lstStyle/>
              <a:p>
                <a:r>
                  <a:rPr lang="en-US">
                    <a:noFill/>
                  </a:rPr>
                  <a:t> </a:t>
                </a:r>
              </a:p>
            </p:txBody>
          </p:sp>
        </mc:Fallback>
      </mc:AlternateContent>
      <p:graphicFrame>
        <p:nvGraphicFramePr>
          <p:cNvPr id="3" name="Table 2"/>
          <p:cNvGraphicFramePr>
            <a:graphicFrameLocks noGrp="1"/>
          </p:cNvGraphicFramePr>
          <p:nvPr>
            <p:extLst/>
          </p:nvPr>
        </p:nvGraphicFramePr>
        <p:xfrm>
          <a:off x="1864575" y="4808170"/>
          <a:ext cx="8128000" cy="7416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gridCol w="1016000"/>
                <a:gridCol w="1016000"/>
              </a:tblGrid>
              <a:tr h="370840">
                <a:tc>
                  <a:txBody>
                    <a:bodyPr/>
                    <a:lstStyle/>
                    <a:p>
                      <a:r>
                        <a:rPr lang="en-US" dirty="0" smtClean="0"/>
                        <a:t>Income</a:t>
                      </a:r>
                      <a:endParaRPr lang="en-US" dirty="0"/>
                    </a:p>
                  </a:txBody>
                  <a:tcPr/>
                </a:tc>
                <a:tc>
                  <a:txBody>
                    <a:bodyPr/>
                    <a:lstStyle/>
                    <a:p>
                      <a:r>
                        <a:rPr lang="en-US" dirty="0" smtClean="0"/>
                        <a:t>35-39</a:t>
                      </a:r>
                      <a:endParaRPr lang="en-US" dirty="0"/>
                    </a:p>
                  </a:txBody>
                  <a:tcPr/>
                </a:tc>
                <a:tc>
                  <a:txBody>
                    <a:bodyPr/>
                    <a:lstStyle/>
                    <a:p>
                      <a:r>
                        <a:rPr lang="en-US" dirty="0" smtClean="0"/>
                        <a:t>40-44</a:t>
                      </a:r>
                      <a:endParaRPr lang="en-US" dirty="0"/>
                    </a:p>
                  </a:txBody>
                  <a:tcPr/>
                </a:tc>
                <a:tc>
                  <a:txBody>
                    <a:bodyPr/>
                    <a:lstStyle/>
                    <a:p>
                      <a:r>
                        <a:rPr lang="en-US" dirty="0" smtClean="0"/>
                        <a:t>45-49</a:t>
                      </a:r>
                      <a:endParaRPr lang="en-US" dirty="0"/>
                    </a:p>
                  </a:txBody>
                  <a:tcPr/>
                </a:tc>
                <a:tc>
                  <a:txBody>
                    <a:bodyPr/>
                    <a:lstStyle/>
                    <a:p>
                      <a:r>
                        <a:rPr lang="en-US" dirty="0" smtClean="0"/>
                        <a:t>50-54</a:t>
                      </a:r>
                      <a:endParaRPr lang="en-US" dirty="0"/>
                    </a:p>
                  </a:txBody>
                  <a:tcPr/>
                </a:tc>
                <a:tc>
                  <a:txBody>
                    <a:bodyPr/>
                    <a:lstStyle/>
                    <a:p>
                      <a:r>
                        <a:rPr lang="en-US" dirty="0" smtClean="0"/>
                        <a:t>55-59</a:t>
                      </a:r>
                      <a:endParaRPr lang="en-US" dirty="0"/>
                    </a:p>
                  </a:txBody>
                  <a:tcPr/>
                </a:tc>
                <a:tc>
                  <a:txBody>
                    <a:bodyPr/>
                    <a:lstStyle/>
                    <a:p>
                      <a:r>
                        <a:rPr lang="en-US" dirty="0" smtClean="0"/>
                        <a:t>60-64</a:t>
                      </a:r>
                      <a:endParaRPr lang="en-US" dirty="0"/>
                    </a:p>
                  </a:txBody>
                  <a:tcPr/>
                </a:tc>
                <a:tc>
                  <a:txBody>
                    <a:bodyPr/>
                    <a:lstStyle/>
                    <a:p>
                      <a:r>
                        <a:rPr lang="en-US" dirty="0" smtClean="0"/>
                        <a:t>65-69</a:t>
                      </a:r>
                      <a:endParaRPr lang="en-US" dirty="0"/>
                    </a:p>
                  </a:txBody>
                  <a:tcPr/>
                </a:tc>
              </a:tr>
              <a:tr h="370840">
                <a:tc>
                  <a:txBody>
                    <a:bodyPr/>
                    <a:lstStyle/>
                    <a:p>
                      <a:r>
                        <a:rPr lang="en-US" dirty="0" smtClean="0"/>
                        <a:t>F</a:t>
                      </a:r>
                      <a:endParaRPr lang="en-US" dirty="0"/>
                    </a:p>
                  </a:txBody>
                  <a:tcPr/>
                </a:tc>
                <a:tc>
                  <a:txBody>
                    <a:bodyPr/>
                    <a:lstStyle/>
                    <a:p>
                      <a:r>
                        <a:rPr lang="en-US" dirty="0" smtClean="0"/>
                        <a:t>13</a:t>
                      </a:r>
                      <a:endParaRPr lang="en-US" dirty="0"/>
                    </a:p>
                  </a:txBody>
                  <a:tcPr/>
                </a:tc>
                <a:tc>
                  <a:txBody>
                    <a:bodyPr/>
                    <a:lstStyle/>
                    <a:p>
                      <a:r>
                        <a:rPr lang="en-US" dirty="0" smtClean="0"/>
                        <a:t>15</a:t>
                      </a:r>
                      <a:endParaRPr lang="en-US" dirty="0"/>
                    </a:p>
                  </a:txBody>
                  <a:tcPr/>
                </a:tc>
                <a:tc>
                  <a:txBody>
                    <a:bodyPr/>
                    <a:lstStyle/>
                    <a:p>
                      <a:r>
                        <a:rPr lang="en-US" dirty="0" smtClean="0"/>
                        <a:t>28</a:t>
                      </a:r>
                      <a:endParaRPr lang="en-US" dirty="0"/>
                    </a:p>
                  </a:txBody>
                  <a:tcPr/>
                </a:tc>
                <a:tc>
                  <a:txBody>
                    <a:bodyPr/>
                    <a:lstStyle/>
                    <a:p>
                      <a:r>
                        <a:rPr lang="en-US" dirty="0" smtClean="0"/>
                        <a:t>17</a:t>
                      </a:r>
                      <a:endParaRPr lang="en-US" dirty="0"/>
                    </a:p>
                  </a:txBody>
                  <a:tcPr/>
                </a:tc>
                <a:tc>
                  <a:txBody>
                    <a:bodyPr/>
                    <a:lstStyle/>
                    <a:p>
                      <a:r>
                        <a:rPr lang="en-US" dirty="0" smtClean="0"/>
                        <a:t>12</a:t>
                      </a:r>
                      <a:endParaRPr lang="en-US" dirty="0"/>
                    </a:p>
                  </a:txBody>
                  <a:tcPr/>
                </a:tc>
                <a:tc>
                  <a:txBody>
                    <a:bodyPr/>
                    <a:lstStyle/>
                    <a:p>
                      <a:r>
                        <a:rPr lang="en-US" dirty="0" smtClean="0"/>
                        <a:t>10</a:t>
                      </a:r>
                      <a:endParaRPr lang="en-US" dirty="0"/>
                    </a:p>
                  </a:txBody>
                  <a:tcPr/>
                </a:tc>
                <a:tc>
                  <a:txBody>
                    <a:bodyPr/>
                    <a:lstStyle/>
                    <a:p>
                      <a:r>
                        <a:rPr lang="en-US" dirty="0" smtClean="0"/>
                        <a:t>5</a:t>
                      </a:r>
                      <a:endParaRPr lang="en-US" dirty="0"/>
                    </a:p>
                  </a:txBody>
                  <a:tcPr/>
                </a:tc>
              </a:tr>
            </a:tbl>
          </a:graphicData>
        </a:graphic>
      </p:graphicFrame>
      <p:sp>
        <p:nvSpPr>
          <p:cNvPr id="4" name="TextBox 3"/>
          <p:cNvSpPr txBox="1"/>
          <p:nvPr/>
        </p:nvSpPr>
        <p:spPr>
          <a:xfrm>
            <a:off x="206062" y="5743977"/>
            <a:ext cx="11784168" cy="400110"/>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Calculate the arithmetic mean.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4134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183" y="218941"/>
            <a:ext cx="11848563" cy="707886"/>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Solution</a:t>
            </a:r>
          </a:p>
          <a:p>
            <a:endParaRPr lang="en-US" sz="20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nvPr>
            </p:nvGraphicFramePr>
            <p:xfrm>
              <a:off x="2032000" y="719666"/>
              <a:ext cx="8128000" cy="333756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a:r>
                            <a:rPr lang="en-US" dirty="0" smtClean="0"/>
                            <a:t>Income</a:t>
                          </a:r>
                          <a:endParaRPr lang="en-US" dirty="0"/>
                        </a:p>
                      </a:txBody>
                      <a:tcPr/>
                    </a:tc>
                    <a:tc>
                      <a:txBody>
                        <a:bodyPr/>
                        <a:lstStyle/>
                        <a:p>
                          <a:pPr algn="ctr"/>
                          <a:r>
                            <a:rPr lang="en-US" dirty="0" smtClean="0"/>
                            <a:t>F</a:t>
                          </a:r>
                          <a:endParaRPr lang="en-US" dirty="0"/>
                        </a:p>
                      </a:txBody>
                      <a:tcPr/>
                    </a:tc>
                    <a:tc>
                      <a:txBody>
                        <a:bodyPr/>
                        <a:lstStyle/>
                        <a:p>
                          <a:pPr algn="ctr"/>
                          <a:r>
                            <a:rPr lang="en-US" dirty="0" smtClean="0"/>
                            <a:t>Class mark (X)</a:t>
                          </a:r>
                          <a:endParaRPr lang="en-US" dirty="0"/>
                        </a:p>
                      </a:txBody>
                      <a:tcPr/>
                    </a:tc>
                    <a:tc>
                      <a:txBody>
                        <a:bodyPr/>
                        <a:lstStyle/>
                        <a:p>
                          <a:pPr algn="ctr"/>
                          <a:r>
                            <a:rPr lang="en-US" dirty="0" err="1" smtClean="0"/>
                            <a:t>fX</a:t>
                          </a:r>
                          <a:endParaRPr lang="en-US" dirty="0"/>
                        </a:p>
                      </a:txBody>
                      <a:tcPr/>
                    </a:tc>
                  </a:tr>
                  <a:tr h="370840">
                    <a:tc>
                      <a:txBody>
                        <a:bodyPr/>
                        <a:lstStyle/>
                        <a:p>
                          <a:pPr algn="ctr"/>
                          <a:r>
                            <a:rPr lang="en-US" dirty="0" smtClean="0"/>
                            <a:t>35-39</a:t>
                          </a:r>
                          <a:endParaRPr lang="en-US" dirty="0"/>
                        </a:p>
                      </a:txBody>
                      <a:tcPr/>
                    </a:tc>
                    <a:tc>
                      <a:txBody>
                        <a:bodyPr/>
                        <a:lstStyle/>
                        <a:p>
                          <a:pPr algn="ctr"/>
                          <a:r>
                            <a:rPr lang="en-US" dirty="0" smtClean="0"/>
                            <a:t>13</a:t>
                          </a:r>
                          <a:endParaRPr lang="en-US" dirty="0"/>
                        </a:p>
                      </a:txBody>
                      <a:tcPr/>
                    </a:tc>
                    <a:tc>
                      <a:txBody>
                        <a:bodyPr/>
                        <a:lstStyle/>
                        <a:p>
                          <a:pPr algn="ctr"/>
                          <a:r>
                            <a:rPr lang="en-US" dirty="0" smtClean="0"/>
                            <a:t>37</a:t>
                          </a:r>
                          <a:endParaRPr lang="en-US" dirty="0"/>
                        </a:p>
                      </a:txBody>
                      <a:tcPr/>
                    </a:tc>
                    <a:tc>
                      <a:txBody>
                        <a:bodyPr/>
                        <a:lstStyle/>
                        <a:p>
                          <a:pPr algn="ctr"/>
                          <a:r>
                            <a:rPr lang="en-US" dirty="0" smtClean="0"/>
                            <a:t>481</a:t>
                          </a:r>
                          <a:endParaRPr lang="en-US" dirty="0"/>
                        </a:p>
                      </a:txBody>
                      <a:tcPr/>
                    </a:tc>
                  </a:tr>
                  <a:tr h="370840">
                    <a:tc>
                      <a:txBody>
                        <a:bodyPr/>
                        <a:lstStyle/>
                        <a:p>
                          <a:pPr algn="ctr"/>
                          <a:r>
                            <a:rPr lang="en-US" dirty="0" smtClean="0"/>
                            <a:t>40-44</a:t>
                          </a:r>
                          <a:endParaRPr lang="en-US" dirty="0"/>
                        </a:p>
                      </a:txBody>
                      <a:tcPr/>
                    </a:tc>
                    <a:tc>
                      <a:txBody>
                        <a:bodyPr/>
                        <a:lstStyle/>
                        <a:p>
                          <a:pPr algn="ctr"/>
                          <a:r>
                            <a:rPr lang="en-US" dirty="0" smtClean="0"/>
                            <a:t>15</a:t>
                          </a:r>
                          <a:endParaRPr lang="en-US" dirty="0"/>
                        </a:p>
                      </a:txBody>
                      <a:tcPr/>
                    </a:tc>
                    <a:tc>
                      <a:txBody>
                        <a:bodyPr/>
                        <a:lstStyle/>
                        <a:p>
                          <a:pPr algn="ctr"/>
                          <a:r>
                            <a:rPr lang="en-US" dirty="0" smtClean="0"/>
                            <a:t>42</a:t>
                          </a:r>
                          <a:endParaRPr lang="en-US" dirty="0"/>
                        </a:p>
                      </a:txBody>
                      <a:tcPr/>
                    </a:tc>
                    <a:tc>
                      <a:txBody>
                        <a:bodyPr/>
                        <a:lstStyle/>
                        <a:p>
                          <a:pPr algn="ctr"/>
                          <a:r>
                            <a:rPr lang="en-US" dirty="0" smtClean="0"/>
                            <a:t>630</a:t>
                          </a:r>
                          <a:endParaRPr lang="en-US" dirty="0"/>
                        </a:p>
                      </a:txBody>
                      <a:tcPr/>
                    </a:tc>
                  </a:tr>
                  <a:tr h="370840">
                    <a:tc>
                      <a:txBody>
                        <a:bodyPr/>
                        <a:lstStyle/>
                        <a:p>
                          <a:pPr algn="ctr"/>
                          <a:r>
                            <a:rPr lang="en-US" dirty="0" smtClean="0"/>
                            <a:t>45-49</a:t>
                          </a:r>
                          <a:endParaRPr lang="en-US" dirty="0"/>
                        </a:p>
                      </a:txBody>
                      <a:tcPr/>
                    </a:tc>
                    <a:tc>
                      <a:txBody>
                        <a:bodyPr/>
                        <a:lstStyle/>
                        <a:p>
                          <a:pPr algn="ctr"/>
                          <a:r>
                            <a:rPr lang="en-US" dirty="0" smtClean="0"/>
                            <a:t>28</a:t>
                          </a:r>
                          <a:endParaRPr lang="en-US" dirty="0"/>
                        </a:p>
                      </a:txBody>
                      <a:tcPr/>
                    </a:tc>
                    <a:tc>
                      <a:txBody>
                        <a:bodyPr/>
                        <a:lstStyle/>
                        <a:p>
                          <a:pPr algn="ctr"/>
                          <a:r>
                            <a:rPr lang="en-US" dirty="0" smtClean="0"/>
                            <a:t>47</a:t>
                          </a:r>
                          <a:endParaRPr lang="en-US" dirty="0"/>
                        </a:p>
                      </a:txBody>
                      <a:tcPr/>
                    </a:tc>
                    <a:tc>
                      <a:txBody>
                        <a:bodyPr/>
                        <a:lstStyle/>
                        <a:p>
                          <a:pPr algn="ctr"/>
                          <a:r>
                            <a:rPr lang="en-US" dirty="0" smtClean="0"/>
                            <a:t>1316</a:t>
                          </a:r>
                          <a:endParaRPr lang="en-US" dirty="0"/>
                        </a:p>
                      </a:txBody>
                      <a:tcPr/>
                    </a:tc>
                  </a:tr>
                  <a:tr h="370840">
                    <a:tc>
                      <a:txBody>
                        <a:bodyPr/>
                        <a:lstStyle/>
                        <a:p>
                          <a:pPr algn="ctr"/>
                          <a:r>
                            <a:rPr lang="en-US" dirty="0" smtClean="0"/>
                            <a:t>50-54</a:t>
                          </a:r>
                          <a:endParaRPr lang="en-US" dirty="0"/>
                        </a:p>
                      </a:txBody>
                      <a:tcPr/>
                    </a:tc>
                    <a:tc>
                      <a:txBody>
                        <a:bodyPr/>
                        <a:lstStyle/>
                        <a:p>
                          <a:pPr algn="ctr"/>
                          <a:r>
                            <a:rPr lang="en-US" dirty="0" smtClean="0"/>
                            <a:t>17</a:t>
                          </a:r>
                          <a:endParaRPr lang="en-US" dirty="0"/>
                        </a:p>
                      </a:txBody>
                      <a:tcPr/>
                    </a:tc>
                    <a:tc>
                      <a:txBody>
                        <a:bodyPr/>
                        <a:lstStyle/>
                        <a:p>
                          <a:pPr algn="ctr"/>
                          <a:r>
                            <a:rPr lang="en-US" dirty="0" smtClean="0"/>
                            <a:t>52</a:t>
                          </a:r>
                          <a:endParaRPr lang="en-US" dirty="0"/>
                        </a:p>
                      </a:txBody>
                      <a:tcPr/>
                    </a:tc>
                    <a:tc>
                      <a:txBody>
                        <a:bodyPr/>
                        <a:lstStyle/>
                        <a:p>
                          <a:pPr algn="ctr"/>
                          <a:r>
                            <a:rPr lang="en-US" dirty="0" smtClean="0"/>
                            <a:t>884</a:t>
                          </a:r>
                          <a:endParaRPr lang="en-US" dirty="0"/>
                        </a:p>
                      </a:txBody>
                      <a:tcPr/>
                    </a:tc>
                  </a:tr>
                  <a:tr h="370840">
                    <a:tc>
                      <a:txBody>
                        <a:bodyPr/>
                        <a:lstStyle/>
                        <a:p>
                          <a:pPr algn="ctr"/>
                          <a:r>
                            <a:rPr lang="en-US" dirty="0" smtClean="0"/>
                            <a:t>55-59</a:t>
                          </a:r>
                          <a:endParaRPr lang="en-US" dirty="0"/>
                        </a:p>
                      </a:txBody>
                      <a:tcPr/>
                    </a:tc>
                    <a:tc>
                      <a:txBody>
                        <a:bodyPr/>
                        <a:lstStyle/>
                        <a:p>
                          <a:pPr algn="ctr"/>
                          <a:r>
                            <a:rPr lang="en-US" dirty="0" smtClean="0"/>
                            <a:t>12</a:t>
                          </a:r>
                          <a:endParaRPr lang="en-US" dirty="0"/>
                        </a:p>
                      </a:txBody>
                      <a:tcPr/>
                    </a:tc>
                    <a:tc>
                      <a:txBody>
                        <a:bodyPr/>
                        <a:lstStyle/>
                        <a:p>
                          <a:pPr algn="ctr"/>
                          <a:r>
                            <a:rPr lang="en-US" dirty="0" smtClean="0"/>
                            <a:t>57</a:t>
                          </a:r>
                          <a:endParaRPr lang="en-US" dirty="0"/>
                        </a:p>
                      </a:txBody>
                      <a:tcPr/>
                    </a:tc>
                    <a:tc>
                      <a:txBody>
                        <a:bodyPr/>
                        <a:lstStyle/>
                        <a:p>
                          <a:pPr algn="ctr"/>
                          <a:r>
                            <a:rPr lang="en-US" dirty="0" smtClean="0"/>
                            <a:t>684</a:t>
                          </a:r>
                          <a:endParaRPr lang="en-US" dirty="0"/>
                        </a:p>
                      </a:txBody>
                      <a:tcPr/>
                    </a:tc>
                  </a:tr>
                  <a:tr h="370840">
                    <a:tc>
                      <a:txBody>
                        <a:bodyPr/>
                        <a:lstStyle/>
                        <a:p>
                          <a:pPr algn="ctr"/>
                          <a:r>
                            <a:rPr lang="en-US" dirty="0" smtClean="0"/>
                            <a:t>60-64</a:t>
                          </a:r>
                          <a:endParaRPr lang="en-US" dirty="0"/>
                        </a:p>
                      </a:txBody>
                      <a:tcPr/>
                    </a:tc>
                    <a:tc>
                      <a:txBody>
                        <a:bodyPr/>
                        <a:lstStyle/>
                        <a:p>
                          <a:pPr algn="ctr"/>
                          <a:r>
                            <a:rPr lang="en-US" dirty="0" smtClean="0"/>
                            <a:t>10</a:t>
                          </a:r>
                          <a:endParaRPr lang="en-US" dirty="0"/>
                        </a:p>
                      </a:txBody>
                      <a:tcPr/>
                    </a:tc>
                    <a:tc>
                      <a:txBody>
                        <a:bodyPr/>
                        <a:lstStyle/>
                        <a:p>
                          <a:pPr algn="ctr"/>
                          <a:r>
                            <a:rPr lang="en-US" dirty="0" smtClean="0"/>
                            <a:t>62</a:t>
                          </a:r>
                          <a:endParaRPr lang="en-US" dirty="0"/>
                        </a:p>
                      </a:txBody>
                      <a:tcPr/>
                    </a:tc>
                    <a:tc>
                      <a:txBody>
                        <a:bodyPr/>
                        <a:lstStyle/>
                        <a:p>
                          <a:pPr algn="ctr"/>
                          <a:r>
                            <a:rPr lang="en-US" dirty="0" smtClean="0"/>
                            <a:t>620</a:t>
                          </a:r>
                          <a:endParaRPr lang="en-US" dirty="0"/>
                        </a:p>
                      </a:txBody>
                      <a:tcPr/>
                    </a:tc>
                  </a:tr>
                  <a:tr h="370840">
                    <a:tc>
                      <a:txBody>
                        <a:bodyPr/>
                        <a:lstStyle/>
                        <a:p>
                          <a:pPr algn="ctr"/>
                          <a:r>
                            <a:rPr lang="en-US" dirty="0" smtClean="0"/>
                            <a:t>65-69</a:t>
                          </a:r>
                          <a:endParaRPr lang="en-US" dirty="0"/>
                        </a:p>
                      </a:txBody>
                      <a:tcPr/>
                    </a:tc>
                    <a:tc>
                      <a:txBody>
                        <a:bodyPr/>
                        <a:lstStyle/>
                        <a:p>
                          <a:pPr algn="ctr"/>
                          <a:r>
                            <a:rPr lang="en-US" dirty="0" smtClean="0"/>
                            <a:t>5</a:t>
                          </a:r>
                          <a:endParaRPr lang="en-US" dirty="0"/>
                        </a:p>
                      </a:txBody>
                      <a:tcPr/>
                    </a:tc>
                    <a:tc>
                      <a:txBody>
                        <a:bodyPr/>
                        <a:lstStyle/>
                        <a:p>
                          <a:pPr algn="ctr"/>
                          <a:r>
                            <a:rPr lang="en-US" dirty="0" smtClean="0"/>
                            <a:t>67</a:t>
                          </a:r>
                          <a:endParaRPr lang="en-US" dirty="0"/>
                        </a:p>
                      </a:txBody>
                      <a:tcPr/>
                    </a:tc>
                    <a:tc>
                      <a:txBody>
                        <a:bodyPr/>
                        <a:lstStyle/>
                        <a:p>
                          <a:pPr algn="ctr"/>
                          <a:r>
                            <a:rPr lang="en-US" dirty="0" smtClean="0"/>
                            <a:t>335</a:t>
                          </a:r>
                          <a:endParaRPr lang="en-US" dirty="0"/>
                        </a:p>
                      </a:txBody>
                      <a:tcPr/>
                    </a:tc>
                  </a:tr>
                  <a:tr h="370840">
                    <a:tc>
                      <a:txBody>
                        <a:bodyPr/>
                        <a:lstStyle/>
                        <a:p>
                          <a:pPr algn="ctr"/>
                          <a:r>
                            <a:rPr lang="en-US" dirty="0" smtClean="0"/>
                            <a:t>Total</a:t>
                          </a:r>
                          <a:endParaRPr lang="en-US" dirty="0"/>
                        </a:p>
                      </a:txBody>
                      <a:tcPr/>
                    </a:tc>
                    <a:tc>
                      <a:txBody>
                        <a:bodyPr/>
                        <a:lstStyle/>
                        <a:p>
                          <a:pPr algn="ctr"/>
                          <a14:m>
                            <m:oMath xmlns:m="http://schemas.openxmlformats.org/officeDocument/2006/math">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𝑓</m:t>
                                  </m:r>
                                </m:e>
                              </m:nary>
                            </m:oMath>
                          </a14:m>
                          <a:r>
                            <a:rPr lang="en-US" dirty="0" smtClean="0"/>
                            <a:t>=100</a:t>
                          </a:r>
                          <a:endParaRPr lang="en-US" dirty="0"/>
                        </a:p>
                      </a:txBody>
                      <a:tcPr/>
                    </a:tc>
                    <a:tc>
                      <a:txBody>
                        <a:bodyPr/>
                        <a:lstStyle/>
                        <a:p>
                          <a:pPr algn="ctr"/>
                          <a:endParaRPr lang="en-US"/>
                        </a:p>
                      </a:txBody>
                      <a:tcPr/>
                    </a:tc>
                    <a:tc>
                      <a:txBody>
                        <a:bodyPr/>
                        <a:lstStyle/>
                        <a:p>
                          <a:pPr algn="ctr"/>
                          <a14:m>
                            <m:oMath xmlns:m="http://schemas.openxmlformats.org/officeDocument/2006/math">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𝑓𝑋</m:t>
                                  </m:r>
                                </m:e>
                              </m:nary>
                            </m:oMath>
                          </a14:m>
                          <a:r>
                            <a:rPr lang="en-US" dirty="0" smtClean="0"/>
                            <a:t>=4950</a:t>
                          </a:r>
                          <a:endParaRPr lang="en-US" dirty="0"/>
                        </a:p>
                      </a:txBody>
                      <a:tcPr/>
                    </a:tc>
                  </a:tr>
                </a:tbl>
              </a:graphicData>
            </a:graphic>
          </p:graphicFrame>
        </mc:Choice>
        <mc:Fallback xmlns="">
          <p:graphicFrame>
            <p:nvGraphicFramePr>
              <p:cNvPr id="3" name="Table 2"/>
              <p:cNvGraphicFramePr>
                <a:graphicFrameLocks noGrp="1"/>
              </p:cNvGraphicFramePr>
              <p:nvPr>
                <p:extLst/>
              </p:nvPr>
            </p:nvGraphicFramePr>
            <p:xfrm>
              <a:off x="2032000" y="719666"/>
              <a:ext cx="8128000" cy="333756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a:r>
                            <a:rPr lang="en-US" dirty="0" smtClean="0"/>
                            <a:t>Income</a:t>
                          </a:r>
                          <a:endParaRPr lang="en-US" dirty="0"/>
                        </a:p>
                      </a:txBody>
                      <a:tcPr/>
                    </a:tc>
                    <a:tc>
                      <a:txBody>
                        <a:bodyPr/>
                        <a:lstStyle/>
                        <a:p>
                          <a:pPr algn="ctr"/>
                          <a:r>
                            <a:rPr lang="en-US" dirty="0" smtClean="0"/>
                            <a:t>F</a:t>
                          </a:r>
                          <a:endParaRPr lang="en-US" dirty="0"/>
                        </a:p>
                      </a:txBody>
                      <a:tcPr/>
                    </a:tc>
                    <a:tc>
                      <a:txBody>
                        <a:bodyPr/>
                        <a:lstStyle/>
                        <a:p>
                          <a:pPr algn="ctr"/>
                          <a:r>
                            <a:rPr lang="en-US" dirty="0" smtClean="0"/>
                            <a:t>Class mark (X)</a:t>
                          </a:r>
                          <a:endParaRPr lang="en-US" dirty="0"/>
                        </a:p>
                      </a:txBody>
                      <a:tcPr/>
                    </a:tc>
                    <a:tc>
                      <a:txBody>
                        <a:bodyPr/>
                        <a:lstStyle/>
                        <a:p>
                          <a:pPr algn="ctr"/>
                          <a:r>
                            <a:rPr lang="en-US" dirty="0" err="1" smtClean="0"/>
                            <a:t>fX</a:t>
                          </a:r>
                          <a:endParaRPr lang="en-US" dirty="0"/>
                        </a:p>
                      </a:txBody>
                      <a:tcPr/>
                    </a:tc>
                  </a:tr>
                  <a:tr h="370840">
                    <a:tc>
                      <a:txBody>
                        <a:bodyPr/>
                        <a:lstStyle/>
                        <a:p>
                          <a:pPr algn="ctr"/>
                          <a:r>
                            <a:rPr lang="en-US" dirty="0" smtClean="0"/>
                            <a:t>35-39</a:t>
                          </a:r>
                          <a:endParaRPr lang="en-US" dirty="0"/>
                        </a:p>
                      </a:txBody>
                      <a:tcPr/>
                    </a:tc>
                    <a:tc>
                      <a:txBody>
                        <a:bodyPr/>
                        <a:lstStyle/>
                        <a:p>
                          <a:pPr algn="ctr"/>
                          <a:r>
                            <a:rPr lang="en-US" dirty="0" smtClean="0"/>
                            <a:t>13</a:t>
                          </a:r>
                          <a:endParaRPr lang="en-US" dirty="0"/>
                        </a:p>
                      </a:txBody>
                      <a:tcPr/>
                    </a:tc>
                    <a:tc>
                      <a:txBody>
                        <a:bodyPr/>
                        <a:lstStyle/>
                        <a:p>
                          <a:pPr algn="ctr"/>
                          <a:r>
                            <a:rPr lang="en-US" dirty="0" smtClean="0"/>
                            <a:t>37</a:t>
                          </a:r>
                          <a:endParaRPr lang="en-US" dirty="0"/>
                        </a:p>
                      </a:txBody>
                      <a:tcPr/>
                    </a:tc>
                    <a:tc>
                      <a:txBody>
                        <a:bodyPr/>
                        <a:lstStyle/>
                        <a:p>
                          <a:pPr algn="ctr"/>
                          <a:r>
                            <a:rPr lang="en-US" dirty="0" smtClean="0"/>
                            <a:t>481</a:t>
                          </a:r>
                          <a:endParaRPr lang="en-US" dirty="0"/>
                        </a:p>
                      </a:txBody>
                      <a:tcPr/>
                    </a:tc>
                  </a:tr>
                  <a:tr h="370840">
                    <a:tc>
                      <a:txBody>
                        <a:bodyPr/>
                        <a:lstStyle/>
                        <a:p>
                          <a:pPr algn="ctr"/>
                          <a:r>
                            <a:rPr lang="en-US" dirty="0" smtClean="0"/>
                            <a:t>40-44</a:t>
                          </a:r>
                          <a:endParaRPr lang="en-US" dirty="0"/>
                        </a:p>
                      </a:txBody>
                      <a:tcPr/>
                    </a:tc>
                    <a:tc>
                      <a:txBody>
                        <a:bodyPr/>
                        <a:lstStyle/>
                        <a:p>
                          <a:pPr algn="ctr"/>
                          <a:r>
                            <a:rPr lang="en-US" dirty="0" smtClean="0"/>
                            <a:t>15</a:t>
                          </a:r>
                          <a:endParaRPr lang="en-US" dirty="0"/>
                        </a:p>
                      </a:txBody>
                      <a:tcPr/>
                    </a:tc>
                    <a:tc>
                      <a:txBody>
                        <a:bodyPr/>
                        <a:lstStyle/>
                        <a:p>
                          <a:pPr algn="ctr"/>
                          <a:r>
                            <a:rPr lang="en-US" dirty="0" smtClean="0"/>
                            <a:t>42</a:t>
                          </a:r>
                          <a:endParaRPr lang="en-US" dirty="0"/>
                        </a:p>
                      </a:txBody>
                      <a:tcPr/>
                    </a:tc>
                    <a:tc>
                      <a:txBody>
                        <a:bodyPr/>
                        <a:lstStyle/>
                        <a:p>
                          <a:pPr algn="ctr"/>
                          <a:r>
                            <a:rPr lang="en-US" dirty="0" smtClean="0"/>
                            <a:t>630</a:t>
                          </a:r>
                          <a:endParaRPr lang="en-US" dirty="0"/>
                        </a:p>
                      </a:txBody>
                      <a:tcPr/>
                    </a:tc>
                  </a:tr>
                  <a:tr h="370840">
                    <a:tc>
                      <a:txBody>
                        <a:bodyPr/>
                        <a:lstStyle/>
                        <a:p>
                          <a:pPr algn="ctr"/>
                          <a:r>
                            <a:rPr lang="en-US" dirty="0" smtClean="0"/>
                            <a:t>45-49</a:t>
                          </a:r>
                          <a:endParaRPr lang="en-US" dirty="0"/>
                        </a:p>
                      </a:txBody>
                      <a:tcPr/>
                    </a:tc>
                    <a:tc>
                      <a:txBody>
                        <a:bodyPr/>
                        <a:lstStyle/>
                        <a:p>
                          <a:pPr algn="ctr"/>
                          <a:r>
                            <a:rPr lang="en-US" dirty="0" smtClean="0"/>
                            <a:t>28</a:t>
                          </a:r>
                          <a:endParaRPr lang="en-US" dirty="0"/>
                        </a:p>
                      </a:txBody>
                      <a:tcPr/>
                    </a:tc>
                    <a:tc>
                      <a:txBody>
                        <a:bodyPr/>
                        <a:lstStyle/>
                        <a:p>
                          <a:pPr algn="ctr"/>
                          <a:r>
                            <a:rPr lang="en-US" dirty="0" smtClean="0"/>
                            <a:t>47</a:t>
                          </a:r>
                          <a:endParaRPr lang="en-US" dirty="0"/>
                        </a:p>
                      </a:txBody>
                      <a:tcPr/>
                    </a:tc>
                    <a:tc>
                      <a:txBody>
                        <a:bodyPr/>
                        <a:lstStyle/>
                        <a:p>
                          <a:pPr algn="ctr"/>
                          <a:r>
                            <a:rPr lang="en-US" dirty="0" smtClean="0"/>
                            <a:t>1316</a:t>
                          </a:r>
                          <a:endParaRPr lang="en-US" dirty="0"/>
                        </a:p>
                      </a:txBody>
                      <a:tcPr/>
                    </a:tc>
                  </a:tr>
                  <a:tr h="370840">
                    <a:tc>
                      <a:txBody>
                        <a:bodyPr/>
                        <a:lstStyle/>
                        <a:p>
                          <a:pPr algn="ctr"/>
                          <a:r>
                            <a:rPr lang="en-US" dirty="0" smtClean="0"/>
                            <a:t>50-54</a:t>
                          </a:r>
                          <a:endParaRPr lang="en-US" dirty="0"/>
                        </a:p>
                      </a:txBody>
                      <a:tcPr/>
                    </a:tc>
                    <a:tc>
                      <a:txBody>
                        <a:bodyPr/>
                        <a:lstStyle/>
                        <a:p>
                          <a:pPr algn="ctr"/>
                          <a:r>
                            <a:rPr lang="en-US" dirty="0" smtClean="0"/>
                            <a:t>17</a:t>
                          </a:r>
                          <a:endParaRPr lang="en-US" dirty="0"/>
                        </a:p>
                      </a:txBody>
                      <a:tcPr/>
                    </a:tc>
                    <a:tc>
                      <a:txBody>
                        <a:bodyPr/>
                        <a:lstStyle/>
                        <a:p>
                          <a:pPr algn="ctr"/>
                          <a:r>
                            <a:rPr lang="en-US" dirty="0" smtClean="0"/>
                            <a:t>52</a:t>
                          </a:r>
                          <a:endParaRPr lang="en-US" dirty="0"/>
                        </a:p>
                      </a:txBody>
                      <a:tcPr/>
                    </a:tc>
                    <a:tc>
                      <a:txBody>
                        <a:bodyPr/>
                        <a:lstStyle/>
                        <a:p>
                          <a:pPr algn="ctr"/>
                          <a:r>
                            <a:rPr lang="en-US" dirty="0" smtClean="0"/>
                            <a:t>884</a:t>
                          </a:r>
                          <a:endParaRPr lang="en-US" dirty="0"/>
                        </a:p>
                      </a:txBody>
                      <a:tcPr/>
                    </a:tc>
                  </a:tr>
                  <a:tr h="370840">
                    <a:tc>
                      <a:txBody>
                        <a:bodyPr/>
                        <a:lstStyle/>
                        <a:p>
                          <a:pPr algn="ctr"/>
                          <a:r>
                            <a:rPr lang="en-US" dirty="0" smtClean="0"/>
                            <a:t>55-59</a:t>
                          </a:r>
                          <a:endParaRPr lang="en-US" dirty="0"/>
                        </a:p>
                      </a:txBody>
                      <a:tcPr/>
                    </a:tc>
                    <a:tc>
                      <a:txBody>
                        <a:bodyPr/>
                        <a:lstStyle/>
                        <a:p>
                          <a:pPr algn="ctr"/>
                          <a:r>
                            <a:rPr lang="en-US" dirty="0" smtClean="0"/>
                            <a:t>12</a:t>
                          </a:r>
                          <a:endParaRPr lang="en-US" dirty="0"/>
                        </a:p>
                      </a:txBody>
                      <a:tcPr/>
                    </a:tc>
                    <a:tc>
                      <a:txBody>
                        <a:bodyPr/>
                        <a:lstStyle/>
                        <a:p>
                          <a:pPr algn="ctr"/>
                          <a:r>
                            <a:rPr lang="en-US" dirty="0" smtClean="0"/>
                            <a:t>57</a:t>
                          </a:r>
                          <a:endParaRPr lang="en-US" dirty="0"/>
                        </a:p>
                      </a:txBody>
                      <a:tcPr/>
                    </a:tc>
                    <a:tc>
                      <a:txBody>
                        <a:bodyPr/>
                        <a:lstStyle/>
                        <a:p>
                          <a:pPr algn="ctr"/>
                          <a:r>
                            <a:rPr lang="en-US" dirty="0" smtClean="0"/>
                            <a:t>684</a:t>
                          </a:r>
                          <a:endParaRPr lang="en-US" dirty="0"/>
                        </a:p>
                      </a:txBody>
                      <a:tcPr/>
                    </a:tc>
                  </a:tr>
                  <a:tr h="370840">
                    <a:tc>
                      <a:txBody>
                        <a:bodyPr/>
                        <a:lstStyle/>
                        <a:p>
                          <a:pPr algn="ctr"/>
                          <a:r>
                            <a:rPr lang="en-US" dirty="0" smtClean="0"/>
                            <a:t>60-64</a:t>
                          </a:r>
                          <a:endParaRPr lang="en-US" dirty="0"/>
                        </a:p>
                      </a:txBody>
                      <a:tcPr/>
                    </a:tc>
                    <a:tc>
                      <a:txBody>
                        <a:bodyPr/>
                        <a:lstStyle/>
                        <a:p>
                          <a:pPr algn="ctr"/>
                          <a:r>
                            <a:rPr lang="en-US" dirty="0" smtClean="0"/>
                            <a:t>10</a:t>
                          </a:r>
                          <a:endParaRPr lang="en-US" dirty="0"/>
                        </a:p>
                      </a:txBody>
                      <a:tcPr/>
                    </a:tc>
                    <a:tc>
                      <a:txBody>
                        <a:bodyPr/>
                        <a:lstStyle/>
                        <a:p>
                          <a:pPr algn="ctr"/>
                          <a:r>
                            <a:rPr lang="en-US" dirty="0" smtClean="0"/>
                            <a:t>62</a:t>
                          </a:r>
                          <a:endParaRPr lang="en-US" dirty="0"/>
                        </a:p>
                      </a:txBody>
                      <a:tcPr/>
                    </a:tc>
                    <a:tc>
                      <a:txBody>
                        <a:bodyPr/>
                        <a:lstStyle/>
                        <a:p>
                          <a:pPr algn="ctr"/>
                          <a:r>
                            <a:rPr lang="en-US" dirty="0" smtClean="0"/>
                            <a:t>620</a:t>
                          </a:r>
                          <a:endParaRPr lang="en-US" dirty="0"/>
                        </a:p>
                      </a:txBody>
                      <a:tcPr/>
                    </a:tc>
                  </a:tr>
                  <a:tr h="370840">
                    <a:tc>
                      <a:txBody>
                        <a:bodyPr/>
                        <a:lstStyle/>
                        <a:p>
                          <a:pPr algn="ctr"/>
                          <a:r>
                            <a:rPr lang="en-US" dirty="0" smtClean="0"/>
                            <a:t>65-69</a:t>
                          </a:r>
                          <a:endParaRPr lang="en-US" dirty="0"/>
                        </a:p>
                      </a:txBody>
                      <a:tcPr/>
                    </a:tc>
                    <a:tc>
                      <a:txBody>
                        <a:bodyPr/>
                        <a:lstStyle/>
                        <a:p>
                          <a:pPr algn="ctr"/>
                          <a:r>
                            <a:rPr lang="en-US" dirty="0" smtClean="0"/>
                            <a:t>5</a:t>
                          </a:r>
                          <a:endParaRPr lang="en-US" dirty="0"/>
                        </a:p>
                      </a:txBody>
                      <a:tcPr/>
                    </a:tc>
                    <a:tc>
                      <a:txBody>
                        <a:bodyPr/>
                        <a:lstStyle/>
                        <a:p>
                          <a:pPr algn="ctr"/>
                          <a:r>
                            <a:rPr lang="en-US" dirty="0" smtClean="0"/>
                            <a:t>67</a:t>
                          </a:r>
                          <a:endParaRPr lang="en-US" dirty="0"/>
                        </a:p>
                      </a:txBody>
                      <a:tcPr/>
                    </a:tc>
                    <a:tc>
                      <a:txBody>
                        <a:bodyPr/>
                        <a:lstStyle/>
                        <a:p>
                          <a:pPr algn="ctr"/>
                          <a:r>
                            <a:rPr lang="en-US" dirty="0" smtClean="0"/>
                            <a:t>335</a:t>
                          </a:r>
                          <a:endParaRPr lang="en-US" dirty="0"/>
                        </a:p>
                      </a:txBody>
                      <a:tcPr/>
                    </a:tc>
                  </a:tr>
                  <a:tr h="370840">
                    <a:tc>
                      <a:txBody>
                        <a:bodyPr/>
                        <a:lstStyle/>
                        <a:p>
                          <a:pPr algn="ctr"/>
                          <a:r>
                            <a:rPr lang="en-US" dirty="0" smtClean="0"/>
                            <a:t>Total</a:t>
                          </a:r>
                          <a:endParaRPr lang="en-US" dirty="0"/>
                        </a:p>
                      </a:txBody>
                      <a:tcPr/>
                    </a:tc>
                    <a:tc>
                      <a:txBody>
                        <a:bodyPr/>
                        <a:lstStyle/>
                        <a:p>
                          <a:endParaRPr lang="en-US"/>
                        </a:p>
                      </a:txBody>
                      <a:tcPr>
                        <a:blipFill rotWithShape="0">
                          <a:blip r:embed="rId2"/>
                          <a:stretch>
                            <a:fillRect l="-100601" t="-806557" r="-201502" b="-183607"/>
                          </a:stretch>
                        </a:blipFill>
                      </a:tcPr>
                    </a:tc>
                    <a:tc>
                      <a:txBody>
                        <a:bodyPr/>
                        <a:lstStyle/>
                        <a:p>
                          <a:pPr algn="ctr"/>
                          <a:endParaRPr lang="en-US"/>
                        </a:p>
                      </a:txBody>
                      <a:tcPr/>
                    </a:tc>
                    <a:tc>
                      <a:txBody>
                        <a:bodyPr/>
                        <a:lstStyle/>
                        <a:p>
                          <a:endParaRPr lang="en-US"/>
                        </a:p>
                      </a:txBody>
                      <a:tcPr>
                        <a:blipFill rotWithShape="0">
                          <a:blip r:embed="rId2"/>
                          <a:stretch>
                            <a:fillRect l="-300901" t="-806557" r="-1201" b="-183607"/>
                          </a:stretch>
                        </a:blipFill>
                      </a:tcPr>
                    </a:tc>
                  </a:tr>
                </a:tbl>
              </a:graphicData>
            </a:graphic>
          </p:graphicFrame>
        </mc:Fallback>
      </mc:AlternateContent>
      <mc:AlternateContent xmlns:mc="http://schemas.openxmlformats.org/markup-compatibility/2006" xmlns:a14="http://schemas.microsoft.com/office/drawing/2010/main">
        <mc:Choice Requires="a14">
          <p:sp>
            <p:nvSpPr>
              <p:cNvPr id="5" name="TextBox 4"/>
              <p:cNvSpPr txBox="1"/>
              <p:nvPr/>
            </p:nvSpPr>
            <p:spPr>
              <a:xfrm>
                <a:off x="193183" y="4906851"/>
                <a:ext cx="11706896" cy="1479829"/>
              </a:xfrm>
              <a:prstGeom prst="rect">
                <a:avLst/>
              </a:prstGeom>
              <a:noFill/>
            </p:spPr>
            <p:txBody>
              <a:bodyPr wrap="square" rtlCol="0">
                <a:spAutoFit/>
              </a:bodyPr>
              <a:lstStyle/>
              <a:p>
                <a:pPr>
                  <a:lnSpc>
                    <a:spcPct val="150000"/>
                  </a:lnSpc>
                </a:pPr>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panose="02040503050406030204" pitchFamily="18" charset="0"/>
                            </a:rPr>
                            <m:t>𝑋</m:t>
                          </m:r>
                        </m:e>
                      </m:acc>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𝑓𝑋</m:t>
                              </m:r>
                            </m:e>
                          </m:nary>
                        </m:num>
                        <m:den>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m:t>
                              </m:r>
                            </m:e>
                          </m:nary>
                        </m:den>
                      </m:f>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4950</m:t>
                          </m:r>
                        </m:num>
                        <m:den>
                          <m:r>
                            <a:rPr lang="en-US" sz="2000" b="0" i="1" smtClean="0">
                              <a:latin typeface="Cambria Math" panose="02040503050406030204" pitchFamily="18" charset="0"/>
                            </a:rPr>
                            <m:t>100</m:t>
                          </m:r>
                        </m:den>
                      </m:f>
                      <m:r>
                        <a:rPr lang="en-US" sz="2000" b="0" i="1" smtClean="0">
                          <a:latin typeface="Cambria Math" panose="02040503050406030204" pitchFamily="18" charset="0"/>
                        </a:rPr>
                        <m:t>=49.50</m:t>
                      </m:r>
                    </m:oMath>
                  </m:oMathPara>
                </a14:m>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The average hourly income of 100 localities is 49.50.</a:t>
                </a:r>
                <a:endParaRPr lang="en-US" sz="2000" dirty="0">
                  <a:latin typeface="Times New Roman" panose="02020603050405020304" pitchFamily="18" charset="0"/>
                  <a:cs typeface="Times New Roman" panose="02020603050405020304" pitchFamily="18"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193183" y="4906851"/>
                <a:ext cx="11706896" cy="1479829"/>
              </a:xfrm>
              <a:prstGeom prst="rect">
                <a:avLst/>
              </a:prstGeom>
              <a:blipFill rotWithShape="0">
                <a:blip r:embed="rId3"/>
                <a:stretch>
                  <a:fillRect l="-573" b="-5761"/>
                </a:stretch>
              </a:blipFill>
            </p:spPr>
            <p:txBody>
              <a:bodyPr/>
              <a:lstStyle/>
              <a:p>
                <a:r>
                  <a:rPr lang="en-US">
                    <a:noFill/>
                  </a:rPr>
                  <a:t> </a:t>
                </a:r>
              </a:p>
            </p:txBody>
          </p:sp>
        </mc:Fallback>
      </mc:AlternateContent>
    </p:spTree>
    <p:extLst>
      <p:ext uri="{BB962C8B-B14F-4D97-AF65-F5344CB8AC3E}">
        <p14:creationId xmlns:p14="http://schemas.microsoft.com/office/powerpoint/2010/main" val="2806968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18941" y="167425"/>
                <a:ext cx="11784169" cy="6544292"/>
              </a:xfrm>
              <a:prstGeom prst="rect">
                <a:avLst/>
              </a:prstGeom>
              <a:noFill/>
            </p:spPr>
            <p:txBody>
              <a:bodyPr wrap="square" rtlCol="0">
                <a:spAutoFit/>
              </a:bodyPr>
              <a:lstStyle/>
              <a:p>
                <a:pPr marL="457200" indent="-457200" algn="just">
                  <a:lnSpc>
                    <a:spcPct val="150000"/>
                  </a:lnSpc>
                  <a:buFont typeface="+mj-lt"/>
                  <a:buAutoNum type="arabicPeriod" startAt="2"/>
                </a:pPr>
                <a:r>
                  <a:rPr lang="en-US" sz="2000" b="1" dirty="0" smtClean="0">
                    <a:latin typeface="Times New Roman" panose="02020603050405020304" pitchFamily="18" charset="0"/>
                    <a:cs typeface="Times New Roman" panose="02020603050405020304" pitchFamily="18" charset="0"/>
                  </a:rPr>
                  <a:t>The Geometric Mean</a:t>
                </a:r>
              </a:p>
              <a:p>
                <a:pPr algn="just">
                  <a:lnSpc>
                    <a:spcPct val="150000"/>
                  </a:lnSpc>
                </a:pPr>
                <a:r>
                  <a:rPr lang="en-US" sz="2000" dirty="0">
                    <a:latin typeface="Times New Roman" panose="02020603050405020304" pitchFamily="18" charset="0"/>
                    <a:cs typeface="Times New Roman" panose="02020603050405020304" pitchFamily="18" charset="0"/>
                  </a:rPr>
                  <a:t>The geometric mean is the average of a set of products, the calculation of which is commonly used to determine the performance results of an </a:t>
                </a:r>
                <a:r>
                  <a:rPr lang="en-US" sz="2000" dirty="0" smtClean="0">
                    <a:latin typeface="Times New Roman" panose="02020603050405020304" pitchFamily="18" charset="0"/>
                    <a:cs typeface="Times New Roman" panose="02020603050405020304" pitchFamily="18" charset="0"/>
                  </a:rPr>
                  <a:t>investments, rates and annual profits and loss.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 geometric mean, G.M of a set of n positive values X1, X2, … , Xn is the nth root of the product of the values. Thus </a:t>
                </a:r>
              </a:p>
              <a:p>
                <a:pPr algn="just">
                  <a:lnSpc>
                    <a:spcPct val="150000"/>
                  </a:lnSpc>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𝐺</m:t>
                      </m:r>
                      <m:r>
                        <a:rPr lang="en-US" sz="2000" b="0" i="1" smtClean="0">
                          <a:latin typeface="Cambria Math" panose="02040503050406030204" pitchFamily="18" charset="0"/>
                        </a:rPr>
                        <m:t>.</m:t>
                      </m:r>
                      <m:r>
                        <a:rPr lang="en-US" sz="2000" b="0" i="1" smtClean="0">
                          <a:latin typeface="Cambria Math" panose="02040503050406030204" pitchFamily="18" charset="0"/>
                        </a:rPr>
                        <m:t>𝑀</m:t>
                      </m:r>
                      <m:r>
                        <a:rPr lang="en-US" sz="2000" b="0" i="1" smtClean="0">
                          <a:latin typeface="Cambria Math" panose="02040503050406030204" pitchFamily="18" charset="0"/>
                        </a:rPr>
                        <m:t>=</m:t>
                      </m:r>
                      <m:rad>
                        <m:radPr>
                          <m:ctrlPr>
                            <a:rPr lang="en-US" sz="2000" b="0" i="1" smtClean="0">
                              <a:latin typeface="Cambria Math" panose="02040503050406030204" pitchFamily="18" charset="0"/>
                            </a:rPr>
                          </m:ctrlPr>
                        </m:radPr>
                        <m:deg>
                          <m:r>
                            <m:rPr>
                              <m:brk m:alnAt="7"/>
                            </m:rPr>
                            <a:rPr lang="en-US" sz="2000" b="0" i="1" smtClean="0">
                              <a:latin typeface="Cambria Math" panose="02040503050406030204" pitchFamily="18" charset="0"/>
                            </a:rPr>
                            <m:t>𝑛</m:t>
                          </m:r>
                        </m:deg>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1</m:t>
                              </m:r>
                            </m:sub>
                          </m:sSub>
                          <m:r>
                            <a:rPr lang="en-US" sz="2000" i="1">
                              <a:latin typeface="Cambria Math" panose="02040503050406030204" pitchFamily="18" charset="0"/>
                              <a:ea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2</m:t>
                              </m:r>
                            </m:sub>
                          </m:sSub>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rPr>
                                <m:t>𝑋</m:t>
                              </m:r>
                            </m:e>
                            <m:sub>
                              <m:r>
                                <a:rPr lang="en-US" sz="2000" b="0" i="1" smtClean="0">
                                  <a:latin typeface="Cambria Math" panose="02040503050406030204" pitchFamily="18" charset="0"/>
                                </a:rPr>
                                <m:t>𝑛</m:t>
                              </m:r>
                            </m:sub>
                          </m:sSub>
                        </m:e>
                      </m:rad>
                      <m:r>
                        <a:rPr lang="en-US" sz="2000" b="0" i="1" smtClean="0">
                          <a:latin typeface="Cambria Math" panose="02040503050406030204" pitchFamily="18" charset="0"/>
                        </a:rPr>
                        <m:t>=</m:t>
                      </m:r>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1</m:t>
                              </m:r>
                            </m:sub>
                          </m:sSub>
                          <m:r>
                            <a:rPr lang="en-US" sz="2000" i="1">
                              <a:latin typeface="Cambria Math" panose="02040503050406030204" pitchFamily="18" charset="0"/>
                              <a:ea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2</m:t>
                              </m:r>
                            </m:sub>
                          </m:sSub>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rPr>
                                <m:t>𝑋</m:t>
                              </m:r>
                            </m:e>
                            <m:sub>
                              <m:r>
                                <a:rPr lang="en-US" sz="2000" b="0" i="1" smtClean="0">
                                  <a:latin typeface="Cambria Math" panose="02040503050406030204" pitchFamily="18" charset="0"/>
                                </a:rPr>
                                <m:t>𝑛</m:t>
                              </m:r>
                            </m:sub>
                          </m:sSub>
                          <m:r>
                            <a:rPr lang="en-US" sz="2000" b="0" i="1" smtClean="0">
                              <a:latin typeface="Cambria Math" panose="02040503050406030204" pitchFamily="18" charset="0"/>
                            </a:rPr>
                            <m:t>)</m:t>
                          </m:r>
                        </m:e>
                        <m:sup>
                          <m:r>
                            <a:rPr lang="en-US" sz="2000" b="0" i="1" smtClean="0">
                              <a:latin typeface="Cambria Math" panose="02040503050406030204" pitchFamily="18" charset="0"/>
                            </a:rPr>
                            <m:t>1/</m:t>
                          </m:r>
                          <m:r>
                            <a:rPr lang="en-US" sz="2000" b="0" i="1" smtClean="0">
                              <a:latin typeface="Cambria Math" panose="02040503050406030204" pitchFamily="18" charset="0"/>
                            </a:rPr>
                            <m:t>𝑛</m:t>
                          </m:r>
                        </m:sup>
                      </m:sSup>
                    </m:oMath>
                  </m:oMathPara>
                </a14:m>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In practice, it is difficult to extract higher roots. The geometric mean is therefore computed using logarithms. It is given by</a:t>
                </a:r>
              </a:p>
              <a:p>
                <a:pPr algn="just">
                  <a:lnSpc>
                    <a:spcPct val="150000"/>
                  </a:lnSpc>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𝐺</m:t>
                      </m:r>
                      <m:r>
                        <a:rPr lang="en-US" sz="2000" b="0" i="1" smtClean="0">
                          <a:latin typeface="Cambria Math" panose="02040503050406030204" pitchFamily="18" charset="0"/>
                        </a:rPr>
                        <m:t>.</m:t>
                      </m:r>
                      <m:r>
                        <a:rPr lang="en-US" sz="2000" b="0" i="1" smtClean="0">
                          <a:latin typeface="Cambria Math" panose="02040503050406030204" pitchFamily="18" charset="0"/>
                        </a:rPr>
                        <m:t>𝑀</m:t>
                      </m:r>
                      <m:r>
                        <a:rPr lang="en-US" sz="2000" b="0" i="1" smtClean="0">
                          <a:latin typeface="Cambria Math" panose="02040503050406030204" pitchFamily="18" charset="0"/>
                        </a:rPr>
                        <m:t>=</m:t>
                      </m:r>
                      <m:r>
                        <a:rPr lang="en-US" sz="2000" b="0" i="1" smtClean="0">
                          <a:latin typeface="Cambria Math" panose="02040503050406030204" pitchFamily="18" charset="0"/>
                        </a:rPr>
                        <m:t>𝑎𝑛𝑡𝑖𝑙𝑜𝑔</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r>
                                    <a:rPr lang="en-US" sz="2000" b="0" i="1" smtClean="0">
                                      <a:latin typeface="Cambria Math" panose="02040503050406030204" pitchFamily="18" charset="0"/>
                                    </a:rPr>
                                    <m:t>=1</m:t>
                                  </m:r>
                                </m:sub>
                                <m:sup>
                                  <m:r>
                                    <a:rPr lang="en-US" sz="2000" b="0" i="1" smtClean="0">
                                      <a:latin typeface="Cambria Math" panose="02040503050406030204" pitchFamily="18" charset="0"/>
                                    </a:rPr>
                                    <m:t>𝑛</m:t>
                                  </m:r>
                                </m:sup>
                                <m:e>
                                  <m:r>
                                    <a:rPr lang="en-US" sz="2000" b="0" i="1" smtClean="0">
                                      <a:latin typeface="Cambria Math" panose="02040503050406030204" pitchFamily="18" charset="0"/>
                                    </a:rPr>
                                    <m:t>𝑙𝑜𝑔</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𝑖</m:t>
                                      </m:r>
                                    </m:sub>
                                  </m:sSub>
                                </m:e>
                              </m:nary>
                            </m:num>
                            <m:den>
                              <m:r>
                                <a:rPr lang="en-US" sz="2000" b="0" i="1" smtClean="0">
                                  <a:latin typeface="Cambria Math" panose="02040503050406030204" pitchFamily="18" charset="0"/>
                                </a:rPr>
                                <m:t>𝑛</m:t>
                              </m:r>
                            </m:den>
                          </m:f>
                        </m:e>
                      </m:d>
                    </m:oMath>
                  </m:oMathPara>
                </a14:m>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Geometric mean for grouped data</a:t>
                </a:r>
              </a:p>
              <a:p>
                <a:pPr algn="just">
                  <a:lnSpc>
                    <a:spcPct val="150000"/>
                  </a:lnSpc>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𝐺</m:t>
                      </m:r>
                      <m:r>
                        <a:rPr lang="en-US" sz="2000" b="0" i="1" smtClean="0">
                          <a:latin typeface="Cambria Math" panose="02040503050406030204" pitchFamily="18" charset="0"/>
                        </a:rPr>
                        <m:t>.</m:t>
                      </m:r>
                      <m:r>
                        <a:rPr lang="en-US" sz="2000" b="0" i="1" smtClean="0">
                          <a:latin typeface="Cambria Math" panose="02040503050406030204" pitchFamily="18" charset="0"/>
                        </a:rPr>
                        <m:t>𝑀</m:t>
                      </m:r>
                      <m:r>
                        <a:rPr lang="en-US" sz="2000" b="0" i="1" smtClean="0">
                          <a:latin typeface="Cambria Math" panose="02040503050406030204" pitchFamily="18" charset="0"/>
                        </a:rPr>
                        <m:t>=</m:t>
                      </m:r>
                      <m:rad>
                        <m:radPr>
                          <m:ctrlPr>
                            <a:rPr lang="en-US" sz="2000" b="0" i="1" smtClean="0">
                              <a:latin typeface="Cambria Math" panose="02040503050406030204" pitchFamily="18" charset="0"/>
                            </a:rPr>
                          </m:ctrlPr>
                        </m:radPr>
                        <m:deg>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m:t>
                              </m:r>
                            </m:e>
                          </m:nary>
                        </m:deg>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1</m:t>
                              </m:r>
                            </m:sub>
                          </m:sSub>
                          <m:r>
                            <a:rPr lang="en-US" sz="2000" i="1">
                              <a:latin typeface="Cambria Math" panose="02040503050406030204" pitchFamily="18" charset="0"/>
                              <a:ea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2</m:t>
                              </m:r>
                            </m:sub>
                          </m:sSub>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rPr>
                                <m:t>𝑋</m:t>
                              </m:r>
                            </m:e>
                            <m:sub>
                              <m:r>
                                <a:rPr lang="en-US" sz="2000" b="0" i="1" smtClean="0">
                                  <a:latin typeface="Cambria Math" panose="02040503050406030204" pitchFamily="18" charset="0"/>
                                </a:rPr>
                                <m:t>𝑛</m:t>
                              </m:r>
                            </m:sub>
                          </m:sSub>
                        </m:e>
                      </m:rad>
                      <m:r>
                        <a:rPr lang="en-US" sz="2000" b="0" i="1" smtClean="0">
                          <a:latin typeface="Cambria Math" panose="02040503050406030204" pitchFamily="18" charset="0"/>
                        </a:rPr>
                        <m:t>=</m:t>
                      </m:r>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m:t>
                          </m:r>
                          <m:sSubSup>
                            <m:sSubSupPr>
                              <m:ctrlPr>
                                <a:rPr lang="en-US" sz="2000" b="0" i="1" smtClean="0">
                                  <a:latin typeface="Cambria Math" panose="02040503050406030204" pitchFamily="18" charset="0"/>
                                </a:rPr>
                              </m:ctrlPr>
                            </m:sSubSupPr>
                            <m:e>
                              <m:r>
                                <a:rPr lang="en-US" sz="2000" b="0" i="1" smtClean="0">
                                  <a:latin typeface="Cambria Math" panose="02040503050406030204" pitchFamily="18" charset="0"/>
                                </a:rPr>
                                <m:t>𝑋</m:t>
                              </m:r>
                            </m:e>
                            <m:sub>
                              <m:r>
                                <a:rPr lang="en-US" sz="2000" b="0" i="1" smtClean="0">
                                  <a:latin typeface="Cambria Math" panose="02040503050406030204" pitchFamily="18" charset="0"/>
                                </a:rPr>
                                <m:t>1</m:t>
                              </m:r>
                            </m:sub>
                            <m:sup>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1</m:t>
                                  </m:r>
                                </m:sub>
                              </m:sSub>
                            </m:sup>
                          </m:sSubSup>
                          <m:r>
                            <a:rPr lang="en-US" sz="2000" i="1">
                              <a:latin typeface="Cambria Math" panose="02040503050406030204" pitchFamily="18" charset="0"/>
                              <a:ea typeface="Cambria Math" panose="02040503050406030204" pitchFamily="18" charset="0"/>
                            </a:rPr>
                            <m:t>∙</m:t>
                          </m:r>
                          <m:sSubSup>
                            <m:sSubSupPr>
                              <m:ctrlPr>
                                <a:rPr lang="en-US" sz="2000" b="0" i="1" smtClean="0">
                                  <a:latin typeface="Cambria Math" panose="02040503050406030204" pitchFamily="18" charset="0"/>
                                </a:rPr>
                              </m:ctrlPr>
                            </m:sSubSupPr>
                            <m:e>
                              <m:r>
                                <a:rPr lang="en-US" sz="2000" b="0" i="1" smtClean="0">
                                  <a:latin typeface="Cambria Math" panose="02040503050406030204" pitchFamily="18" charset="0"/>
                                </a:rPr>
                                <m:t>𝑋</m:t>
                              </m:r>
                            </m:e>
                            <m:sub>
                              <m:r>
                                <a:rPr lang="en-US" sz="2000" b="0" i="1" smtClean="0">
                                  <a:latin typeface="Cambria Math" panose="02040503050406030204" pitchFamily="18" charset="0"/>
                                </a:rPr>
                                <m:t>2</m:t>
                              </m:r>
                            </m:sub>
                            <m:sup>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2</m:t>
                                  </m:r>
                                </m:sub>
                              </m:sSub>
                            </m:sup>
                          </m:sSubSup>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rPr>
                            <m:t>…</m:t>
                          </m:r>
                          <m:sSubSup>
                            <m:sSubSupPr>
                              <m:ctrlPr>
                                <a:rPr lang="en-US" sz="2000" b="0" i="1" smtClean="0">
                                  <a:latin typeface="Cambria Math" panose="02040503050406030204" pitchFamily="18" charset="0"/>
                                </a:rPr>
                              </m:ctrlPr>
                            </m:sSubSupPr>
                            <m:e>
                              <m:r>
                                <a:rPr lang="en-US" sz="2000" b="0" i="1" smtClean="0">
                                  <a:latin typeface="Cambria Math" panose="02040503050406030204" pitchFamily="18" charset="0"/>
                                </a:rPr>
                                <m:t>𝑋</m:t>
                              </m:r>
                            </m:e>
                            <m:sub>
                              <m:r>
                                <a:rPr lang="en-US" sz="2000" b="0" i="1" smtClean="0">
                                  <a:latin typeface="Cambria Math" panose="02040503050406030204" pitchFamily="18" charset="0"/>
                                </a:rPr>
                                <m:t>𝑘</m:t>
                              </m:r>
                            </m:sub>
                            <m:sup>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𝑘</m:t>
                                  </m:r>
                                </m:sub>
                              </m:sSub>
                            </m:sup>
                          </m:sSubSup>
                          <m:r>
                            <a:rPr lang="en-US" sz="2000" b="0" i="1" smtClean="0">
                              <a:latin typeface="Cambria Math" panose="02040503050406030204" pitchFamily="18" charset="0"/>
                            </a:rPr>
                            <m:t>)</m:t>
                          </m:r>
                        </m:e>
                        <m:sup>
                          <m:r>
                            <a:rPr lang="en-US" sz="2000" b="0" i="1" smtClean="0">
                              <a:latin typeface="Cambria Math" panose="02040503050406030204" pitchFamily="18" charset="0"/>
                            </a:rPr>
                            <m:t>1/</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m:t>
                              </m:r>
                            </m:e>
                          </m:nary>
                        </m:sup>
                      </m:sSup>
                    </m:oMath>
                  </m:oMathPara>
                </a14:m>
                <a:endParaRPr lang="en-US" sz="2000" dirty="0" smtClean="0">
                  <a:latin typeface="Times New Roman" panose="02020603050405020304" pitchFamily="18" charset="0"/>
                  <a:cs typeface="Times New Roman" panose="02020603050405020304"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𝐺</m:t>
                      </m:r>
                      <m:r>
                        <a:rPr lang="en-US" sz="2000" b="0" i="1" smtClean="0">
                          <a:latin typeface="Cambria Math" panose="02040503050406030204" pitchFamily="18" charset="0"/>
                        </a:rPr>
                        <m:t>.</m:t>
                      </m:r>
                      <m:r>
                        <a:rPr lang="en-US" sz="2000" b="0" i="1" smtClean="0">
                          <a:latin typeface="Cambria Math" panose="02040503050406030204" pitchFamily="18" charset="0"/>
                        </a:rPr>
                        <m:t>𝑀</m:t>
                      </m:r>
                      <m:r>
                        <a:rPr lang="en-US" sz="2000" b="0" i="1" smtClean="0">
                          <a:latin typeface="Cambria Math" panose="02040503050406030204" pitchFamily="18" charset="0"/>
                        </a:rPr>
                        <m:t>=</m:t>
                      </m:r>
                      <m:r>
                        <a:rPr lang="en-US" sz="2000" b="0" i="1" smtClean="0">
                          <a:latin typeface="Cambria Math" panose="02040503050406030204" pitchFamily="18" charset="0"/>
                        </a:rPr>
                        <m:t>𝑎𝑛𝑡𝑖𝑙𝑜𝑔</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r>
                                    <a:rPr lang="en-US" sz="2000" b="0" i="1" smtClean="0">
                                      <a:latin typeface="Cambria Math" panose="02040503050406030204" pitchFamily="18" charset="0"/>
                                    </a:rPr>
                                    <m:t>=1</m:t>
                                  </m:r>
                                </m:sub>
                                <m:sup>
                                  <m:r>
                                    <a:rPr lang="en-US" sz="2000" b="0" i="1" smtClean="0">
                                      <a:latin typeface="Cambria Math" panose="02040503050406030204" pitchFamily="18" charset="0"/>
                                    </a:rPr>
                                    <m:t>𝑛</m:t>
                                  </m:r>
                                </m:sup>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𝑖</m:t>
                                      </m:r>
                                    </m:sub>
                                  </m:sSub>
                                  <m:r>
                                    <a:rPr lang="en-US" sz="2000" b="0" i="1" smtClean="0">
                                      <a:latin typeface="Cambria Math" panose="02040503050406030204" pitchFamily="18" charset="0"/>
                                    </a:rPr>
                                    <m:t>𝑙𝑜𝑔</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𝑋</m:t>
                                      </m:r>
                                    </m:e>
                                    <m:sub>
                                      <m:r>
                                        <a:rPr lang="en-US" sz="2000" b="0" i="1" smtClean="0">
                                          <a:latin typeface="Cambria Math" panose="02040503050406030204" pitchFamily="18" charset="0"/>
                                        </a:rPr>
                                        <m:t>𝑖</m:t>
                                      </m:r>
                                    </m:sub>
                                  </m:sSub>
                                </m:e>
                              </m:nary>
                            </m:num>
                            <m:den>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m:t>
                                  </m:r>
                                </m:e>
                              </m:nary>
                            </m:den>
                          </m:f>
                        </m:e>
                      </m:d>
                      <m:r>
                        <a:rPr lang="en-US" sz="2000" b="0" i="1" smtClean="0">
                          <a:latin typeface="Cambria Math" panose="02040503050406030204" pitchFamily="18" charset="0"/>
                        </a:rPr>
                        <m:t>=</m:t>
                      </m:r>
                      <m:r>
                        <a:rPr lang="en-US" sz="2000" b="0" i="1" smtClean="0">
                          <a:latin typeface="Cambria Math" panose="02040503050406030204" pitchFamily="18" charset="0"/>
                        </a:rPr>
                        <m:t>𝑎𝑛𝑡𝑖𝑙𝑜𝑔</m:t>
                      </m:r>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𝑓𝑙𝑜𝑔𝑋</m:t>
                                  </m:r>
                                </m:e>
                              </m:nary>
                            </m:num>
                            <m:den>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panose="02040503050406030204" pitchFamily="18" charset="0"/>
                                    </a:rPr>
                                    <m:t>𝑓</m:t>
                                  </m:r>
                                </m:e>
                              </m:nary>
                            </m:den>
                          </m:f>
                        </m:e>
                      </m:d>
                    </m:oMath>
                  </m:oMathPara>
                </a14:m>
                <a:endParaRPr lang="en-US" sz="2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18941" y="167425"/>
                <a:ext cx="11784169" cy="6544292"/>
              </a:xfrm>
              <a:prstGeom prst="rect">
                <a:avLst/>
              </a:prstGeom>
              <a:blipFill rotWithShape="0">
                <a:blip r:embed="rId2"/>
                <a:stretch>
                  <a:fillRect l="-569" r="-517"/>
                </a:stretch>
              </a:blipFill>
            </p:spPr>
            <p:txBody>
              <a:bodyPr/>
              <a:lstStyle/>
              <a:p>
                <a:r>
                  <a:rPr lang="en-US">
                    <a:noFill/>
                  </a:rPr>
                  <a:t> </a:t>
                </a:r>
              </a:p>
            </p:txBody>
          </p:sp>
        </mc:Fallback>
      </mc:AlternateContent>
    </p:spTree>
    <p:extLst>
      <p:ext uri="{BB962C8B-B14F-4D97-AF65-F5344CB8AC3E}">
        <p14:creationId xmlns:p14="http://schemas.microsoft.com/office/powerpoint/2010/main" val="1126192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31820" y="296214"/>
                <a:ext cx="11784169" cy="4107086"/>
              </a:xfrm>
              <a:prstGeom prst="rect">
                <a:avLst/>
              </a:prstGeom>
              <a:noFill/>
            </p:spPr>
            <p:txBody>
              <a:bodyPr wrap="square" rtlCol="0">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Find the geometric mean of values</a:t>
                </a:r>
              </a:p>
              <a:p>
                <a:pPr marL="400050" indent="-400050" algn="just">
                  <a:lnSpc>
                    <a:spcPct val="150000"/>
                  </a:lnSpc>
                  <a:buAutoNum type="romanLcParenR"/>
                </a:pPr>
                <a:r>
                  <a:rPr lang="en-US" sz="2400" dirty="0" smtClean="0">
                    <a:latin typeface="Times New Roman" panose="02020603050405020304" pitchFamily="18" charset="0"/>
                    <a:cs typeface="Times New Roman" panose="02020603050405020304" pitchFamily="18" charset="0"/>
                  </a:rPr>
                  <a:t>3, 5, 6, 6, 7, 10, 12.</a:t>
                </a:r>
              </a:p>
              <a:p>
                <a:pPr marL="400050" indent="-400050" algn="just">
                  <a:lnSpc>
                    <a:spcPct val="150000"/>
                  </a:lnSpc>
                  <a:buAutoNum type="romanLcParenR"/>
                </a:pPr>
                <a:r>
                  <a:rPr lang="en-US" sz="2400" dirty="0" smtClean="0">
                    <a:latin typeface="Times New Roman" panose="02020603050405020304" pitchFamily="18" charset="0"/>
                    <a:cs typeface="Times New Roman" panose="02020603050405020304" pitchFamily="18" charset="0"/>
                  </a:rPr>
                  <a:t>7.96, 13.82, 22.95, 35.34</a:t>
                </a:r>
              </a:p>
              <a:p>
                <a:pPr algn="just">
                  <a:lnSpc>
                    <a:spcPct val="150000"/>
                  </a:lnSpc>
                </a:pPr>
                <a:r>
                  <a:rPr lang="en-US" sz="2400" b="1" dirty="0" smtClean="0">
                    <a:latin typeface="Times New Roman" panose="02020603050405020304" pitchFamily="18" charset="0"/>
                    <a:cs typeface="Times New Roman" panose="02020603050405020304" pitchFamily="18" charset="0"/>
                  </a:rPr>
                  <a:t>Solution</a:t>
                </a:r>
              </a:p>
              <a:p>
                <a:pPr algn="just">
                  <a:lnSpc>
                    <a:spcPct val="150000"/>
                  </a:lnSpc>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𝐺</m:t>
                      </m:r>
                      <m:r>
                        <a:rPr lang="en-US" sz="2400" b="0" i="1" smtClean="0">
                          <a:latin typeface="Cambria Math" panose="02040503050406030204" pitchFamily="18" charset="0"/>
                        </a:rPr>
                        <m:t>.</m:t>
                      </m:r>
                      <m:r>
                        <a:rPr lang="en-US" sz="2400" b="0" i="1" smtClean="0">
                          <a:latin typeface="Cambria Math" panose="02040503050406030204" pitchFamily="18" charset="0"/>
                        </a:rPr>
                        <m:t>𝑀</m:t>
                      </m:r>
                      <m:r>
                        <a:rPr lang="en-US" sz="2400" b="0" i="1" smtClean="0">
                          <a:latin typeface="Cambria Math" panose="02040503050406030204" pitchFamily="18" charset="0"/>
                        </a:rPr>
                        <m:t>=</m:t>
                      </m:r>
                      <m:r>
                        <a:rPr lang="en-US" sz="2400" b="0" i="1" smtClean="0">
                          <a:latin typeface="Cambria Math" panose="02040503050406030204" pitchFamily="18" charset="0"/>
                        </a:rPr>
                        <m:t>𝑎𝑛𝑡𝑖𝑙𝑜𝑔</m:t>
                      </m:r>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func>
                                <m:funcPr>
                                  <m:ctrlPr>
                                    <a:rPr lang="en-US" sz="2400" b="0" i="1" smtClean="0">
                                      <a:latin typeface="Cambria Math" panose="02040503050406030204" pitchFamily="18" charset="0"/>
                                    </a:rPr>
                                  </m:ctrlPr>
                                </m:funcPr>
                                <m:fName>
                                  <m:r>
                                    <m:rPr>
                                      <m:sty m:val="p"/>
                                    </m:rPr>
                                    <a:rPr lang="en-US" sz="2400" b="0" i="0" smtClean="0">
                                      <a:latin typeface="Cambria Math" panose="02040503050406030204" pitchFamily="18" charset="0"/>
                                    </a:rPr>
                                    <m:t>log</m:t>
                                  </m:r>
                                </m:fName>
                                <m:e>
                                  <m:r>
                                    <a:rPr lang="en-US" sz="2400" b="0" i="1" smtClean="0">
                                      <a:latin typeface="Cambria Math" panose="02040503050406030204" pitchFamily="18" charset="0"/>
                                    </a:rPr>
                                    <m:t>3+</m:t>
                                  </m:r>
                                  <m:func>
                                    <m:funcPr>
                                      <m:ctrlPr>
                                        <a:rPr lang="en-US" sz="2400" b="0" i="1" smtClean="0">
                                          <a:latin typeface="Cambria Math" panose="02040503050406030204" pitchFamily="18" charset="0"/>
                                        </a:rPr>
                                      </m:ctrlPr>
                                    </m:funcPr>
                                    <m:fName>
                                      <m:r>
                                        <m:rPr>
                                          <m:sty m:val="p"/>
                                        </m:rPr>
                                        <a:rPr lang="en-US" sz="2400" b="0" i="0" smtClean="0">
                                          <a:latin typeface="Cambria Math" panose="02040503050406030204" pitchFamily="18" charset="0"/>
                                        </a:rPr>
                                        <m:t>log</m:t>
                                      </m:r>
                                    </m:fName>
                                    <m:e>
                                      <m:r>
                                        <a:rPr lang="en-US" sz="2400" b="0" i="1" smtClean="0">
                                          <a:latin typeface="Cambria Math" panose="02040503050406030204" pitchFamily="18" charset="0"/>
                                        </a:rPr>
                                        <m:t>5+</m:t>
                                      </m:r>
                                      <m:func>
                                        <m:funcPr>
                                          <m:ctrlPr>
                                            <a:rPr lang="en-US" sz="2400" b="0" i="1" smtClean="0">
                                              <a:latin typeface="Cambria Math" panose="02040503050406030204" pitchFamily="18" charset="0"/>
                                            </a:rPr>
                                          </m:ctrlPr>
                                        </m:funcPr>
                                        <m:fName>
                                          <m:r>
                                            <m:rPr>
                                              <m:sty m:val="p"/>
                                            </m:rPr>
                                            <a:rPr lang="en-US" sz="2400" b="0" i="0" smtClean="0">
                                              <a:latin typeface="Cambria Math" panose="02040503050406030204" pitchFamily="18" charset="0"/>
                                            </a:rPr>
                                            <m:t>log</m:t>
                                          </m:r>
                                        </m:fName>
                                        <m:e>
                                          <m:r>
                                            <a:rPr lang="en-US" sz="2400" b="0" i="1" smtClean="0">
                                              <a:latin typeface="Cambria Math" panose="02040503050406030204" pitchFamily="18" charset="0"/>
                                            </a:rPr>
                                            <m:t>6+</m:t>
                                          </m:r>
                                          <m:func>
                                            <m:funcPr>
                                              <m:ctrlPr>
                                                <a:rPr lang="en-US" sz="2400" b="0" i="1" smtClean="0">
                                                  <a:latin typeface="Cambria Math" panose="02040503050406030204" pitchFamily="18" charset="0"/>
                                                </a:rPr>
                                              </m:ctrlPr>
                                            </m:funcPr>
                                            <m:fName>
                                              <m:r>
                                                <m:rPr>
                                                  <m:sty m:val="p"/>
                                                </m:rPr>
                                                <a:rPr lang="en-US" sz="2400" b="0" i="0" smtClean="0">
                                                  <a:latin typeface="Cambria Math" panose="02040503050406030204" pitchFamily="18" charset="0"/>
                                                </a:rPr>
                                                <m:t>log</m:t>
                                              </m:r>
                                            </m:fName>
                                            <m:e>
                                              <m:r>
                                                <a:rPr lang="en-US" sz="2400" b="0" i="1" smtClean="0">
                                                  <a:latin typeface="Cambria Math" panose="02040503050406030204" pitchFamily="18" charset="0"/>
                                                </a:rPr>
                                                <m:t>6+</m:t>
                                              </m:r>
                                              <m:func>
                                                <m:funcPr>
                                                  <m:ctrlPr>
                                                    <a:rPr lang="en-US" sz="2400" b="0" i="1" smtClean="0">
                                                      <a:latin typeface="Cambria Math" panose="02040503050406030204" pitchFamily="18" charset="0"/>
                                                    </a:rPr>
                                                  </m:ctrlPr>
                                                </m:funcPr>
                                                <m:fName>
                                                  <m:r>
                                                    <m:rPr>
                                                      <m:sty m:val="p"/>
                                                    </m:rPr>
                                                    <a:rPr lang="en-US" sz="2400" b="0" i="0" smtClean="0">
                                                      <a:latin typeface="Cambria Math" panose="02040503050406030204" pitchFamily="18" charset="0"/>
                                                    </a:rPr>
                                                    <m:t>log</m:t>
                                                  </m:r>
                                                </m:fName>
                                                <m:e>
                                                  <m:r>
                                                    <a:rPr lang="en-US" sz="2400" b="0" i="1" smtClean="0">
                                                      <a:latin typeface="Cambria Math" panose="02040503050406030204" pitchFamily="18" charset="0"/>
                                                    </a:rPr>
                                                    <m:t>7+</m:t>
                                                  </m:r>
                                                  <m:r>
                                                    <a:rPr lang="en-US" sz="2400" b="0" i="1" smtClean="0">
                                                      <a:latin typeface="Cambria Math" panose="02040503050406030204" pitchFamily="18" charset="0"/>
                                                    </a:rPr>
                                                    <m:t>𝑙𝑜𝑔</m:t>
                                                  </m:r>
                                                  <m:r>
                                                    <a:rPr lang="en-US" sz="2400" b="0" i="1" smtClean="0">
                                                      <a:latin typeface="Cambria Math" panose="02040503050406030204" pitchFamily="18" charset="0"/>
                                                    </a:rPr>
                                                    <m:t>10+</m:t>
                                                  </m:r>
                                                  <m:r>
                                                    <a:rPr lang="en-US" sz="2400" b="0" i="1" smtClean="0">
                                                      <a:latin typeface="Cambria Math" panose="02040503050406030204" pitchFamily="18" charset="0"/>
                                                    </a:rPr>
                                                    <m:t>𝑙𝑜𝑔</m:t>
                                                  </m:r>
                                                  <m:r>
                                                    <a:rPr lang="en-US" sz="2400" b="0" i="1" smtClean="0">
                                                      <a:latin typeface="Cambria Math" panose="02040503050406030204" pitchFamily="18" charset="0"/>
                                                    </a:rPr>
                                                    <m:t>12</m:t>
                                                  </m:r>
                                                </m:e>
                                              </m:func>
                                            </m:e>
                                          </m:func>
                                        </m:e>
                                      </m:func>
                                    </m:e>
                                  </m:func>
                                </m:e>
                              </m:func>
                            </m:num>
                            <m:den>
                              <m:r>
                                <a:rPr lang="en-US" sz="2400" b="0" i="1" smtClean="0">
                                  <a:latin typeface="Cambria Math" panose="02040503050406030204" pitchFamily="18" charset="0"/>
                                </a:rPr>
                                <m:t>7</m:t>
                              </m:r>
                            </m:den>
                          </m:f>
                        </m:e>
                      </m:d>
                    </m:oMath>
                  </m:oMathPara>
                </a14:m>
                <a:endParaRPr lang="en-US" sz="2400" dirty="0" smtClean="0">
                  <a:latin typeface="Times New Roman" panose="02020603050405020304" pitchFamily="18" charset="0"/>
                  <a:cs typeface="Times New Roman" panose="02020603050405020304"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𝐺</m:t>
                      </m:r>
                      <m:r>
                        <a:rPr lang="en-US" sz="2400" b="0" i="1" smtClean="0">
                          <a:latin typeface="Cambria Math" panose="02040503050406030204" pitchFamily="18" charset="0"/>
                        </a:rPr>
                        <m:t>.</m:t>
                      </m:r>
                      <m:r>
                        <a:rPr lang="en-US" sz="2400" b="0" i="1" smtClean="0">
                          <a:latin typeface="Cambria Math" panose="02040503050406030204" pitchFamily="18" charset="0"/>
                        </a:rPr>
                        <m:t>𝑀</m:t>
                      </m:r>
                      <m:r>
                        <a:rPr lang="en-US" sz="2400" b="0" i="1" smtClean="0">
                          <a:latin typeface="Cambria Math" panose="02040503050406030204" pitchFamily="18" charset="0"/>
                        </a:rPr>
                        <m:t>=</m:t>
                      </m:r>
                      <m:r>
                        <a:rPr lang="en-US" sz="2400" b="0" i="1" smtClean="0">
                          <a:latin typeface="Cambria Math" panose="02040503050406030204" pitchFamily="18" charset="0"/>
                        </a:rPr>
                        <m:t>𝑎𝑛𝑡𝑖𝑙𝑜𝑔</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0.8081</m:t>
                          </m:r>
                        </m:e>
                      </m:d>
                      <m:r>
                        <a:rPr lang="en-US" sz="2400" b="0" i="1" smtClean="0">
                          <a:latin typeface="Cambria Math" panose="02040503050406030204" pitchFamily="18" charset="0"/>
                        </a:rPr>
                        <m:t>=6.42836</m:t>
                      </m:r>
                    </m:oMath>
                  </m:oMathPara>
                </a14:m>
                <a:endParaRPr lang="en-US" sz="24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31820" y="296214"/>
                <a:ext cx="11784169" cy="4107086"/>
              </a:xfrm>
              <a:prstGeom prst="rect">
                <a:avLst/>
              </a:prstGeom>
              <a:blipFill rotWithShape="0">
                <a:blip r:embed="rId2"/>
                <a:stretch>
                  <a:fillRect l="-776"/>
                </a:stretch>
              </a:blipFill>
            </p:spPr>
            <p:txBody>
              <a:bodyPr/>
              <a:lstStyle/>
              <a:p>
                <a:r>
                  <a:rPr lang="en-US">
                    <a:noFill/>
                  </a:rPr>
                  <a:t> </a:t>
                </a:r>
              </a:p>
            </p:txBody>
          </p:sp>
        </mc:Fallback>
      </mc:AlternateContent>
    </p:spTree>
    <p:extLst>
      <p:ext uri="{BB962C8B-B14F-4D97-AF65-F5344CB8AC3E}">
        <p14:creationId xmlns:p14="http://schemas.microsoft.com/office/powerpoint/2010/main" val="153085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093" y="334851"/>
            <a:ext cx="11694017" cy="1687963"/>
          </a:xfrm>
          <a:prstGeom prst="rect">
            <a:avLst/>
          </a:prstGeom>
          <a:noFill/>
        </p:spPr>
        <p:txBody>
          <a:bodyPr wrap="square" rtlCol="0">
            <a:spAutoFit/>
          </a:bodyPr>
          <a:lstStyle/>
          <a:p>
            <a:pPr>
              <a:lnSpc>
                <a:spcPct val="150000"/>
              </a:lnSpc>
            </a:pPr>
            <a:r>
              <a:rPr lang="en-US" sz="2400" dirty="0" smtClean="0">
                <a:latin typeface="Times New Roman" panose="02020603050405020304" pitchFamily="18" charset="0"/>
                <a:cs typeface="Times New Roman" panose="02020603050405020304" pitchFamily="18" charset="0"/>
              </a:rPr>
              <a:t>Find the geometric mean for the following frequency distribution using (</a:t>
            </a:r>
            <a:r>
              <a:rPr lang="en-US" sz="2400" dirty="0" err="1" smtClean="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 the basic definition (ii) logarithms</a:t>
            </a:r>
          </a:p>
          <a:p>
            <a:pPr>
              <a:lnSpc>
                <a:spcPct val="150000"/>
              </a:lnSpc>
            </a:pPr>
            <a:endParaRPr lang="en-US" sz="2400"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nvPr>
        </p:nvGraphicFramePr>
        <p:xfrm>
          <a:off x="1903211" y="1550759"/>
          <a:ext cx="8128002" cy="741680"/>
        </p:xfrm>
        <a:graphic>
          <a:graphicData uri="http://schemas.openxmlformats.org/drawingml/2006/table">
            <a:tbl>
              <a:tblPr firstRow="1" bandRow="1">
                <a:tableStyleId>{5C22544A-7EE6-4342-B048-85BDC9FD1C3A}</a:tableStyleId>
              </a:tblPr>
              <a:tblGrid>
                <a:gridCol w="1354667"/>
                <a:gridCol w="1354667"/>
                <a:gridCol w="1354667"/>
                <a:gridCol w="1354667"/>
                <a:gridCol w="1354667"/>
                <a:gridCol w="1354667"/>
              </a:tblGrid>
              <a:tr h="370840">
                <a:tc>
                  <a:txBody>
                    <a:bodyPr/>
                    <a:lstStyle/>
                    <a:p>
                      <a:r>
                        <a:rPr lang="en-US" dirty="0" smtClean="0"/>
                        <a:t>X</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Total</a:t>
                      </a:r>
                      <a:endParaRPr lang="en-US" dirty="0"/>
                    </a:p>
                  </a:txBody>
                  <a:tcPr/>
                </a:tc>
              </a:tr>
              <a:tr h="370840">
                <a:tc>
                  <a:txBody>
                    <a:bodyPr/>
                    <a:lstStyle/>
                    <a:p>
                      <a:r>
                        <a:rPr lang="en-US" dirty="0" smtClean="0"/>
                        <a:t>F</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10</a:t>
                      </a:r>
                      <a:endParaRPr lang="en-US" dirty="0"/>
                    </a:p>
                  </a:txBody>
                  <a:tcPr/>
                </a:tc>
              </a:tr>
            </a:tbl>
          </a:graphicData>
        </a:graphic>
      </p:graphicFrame>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nvPr>
            </p:nvGraphicFramePr>
            <p:xfrm>
              <a:off x="1928969" y="2934832"/>
              <a:ext cx="8128000" cy="22250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a:r>
                            <a:rPr lang="en-US" dirty="0" smtClean="0"/>
                            <a:t>X</a:t>
                          </a:r>
                          <a:endParaRPr lang="en-US" dirty="0"/>
                        </a:p>
                      </a:txBody>
                      <a:tcPr/>
                    </a:tc>
                    <a:tc>
                      <a:txBody>
                        <a:bodyPr/>
                        <a:lstStyle/>
                        <a:p>
                          <a:pPr algn="ctr"/>
                          <a:r>
                            <a:rPr lang="en-US" dirty="0" smtClean="0"/>
                            <a:t>F</a:t>
                          </a:r>
                          <a:endParaRPr lang="en-US" dirty="0"/>
                        </a:p>
                      </a:txBody>
                      <a:tcPr/>
                    </a:tc>
                    <a:tc>
                      <a:txBody>
                        <a:bodyPr/>
                        <a:lstStyle/>
                        <a:p>
                          <a:pPr algn="ctr"/>
                          <a:r>
                            <a:rPr lang="en-US" dirty="0" err="1" smtClean="0"/>
                            <a:t>logX</a:t>
                          </a:r>
                          <a:endParaRPr lang="en-US" dirty="0"/>
                        </a:p>
                      </a:txBody>
                      <a:tcPr/>
                    </a:tc>
                    <a:tc>
                      <a:txBody>
                        <a:bodyPr/>
                        <a:lstStyle/>
                        <a:p>
                          <a:pPr algn="ctr"/>
                          <a:r>
                            <a:rPr lang="en-US" dirty="0" smtClean="0"/>
                            <a:t>F </a:t>
                          </a:r>
                          <a:r>
                            <a:rPr lang="en-US" dirty="0" err="1" smtClean="0"/>
                            <a:t>logX</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0.0000</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0.3010</a:t>
                          </a:r>
                          <a:endParaRPr lang="en-US" dirty="0"/>
                        </a:p>
                      </a:txBody>
                      <a:tcPr/>
                    </a:tc>
                    <a:tc>
                      <a:txBody>
                        <a:bodyPr/>
                        <a:lstStyle/>
                        <a:p>
                          <a:pPr algn="ctr"/>
                          <a:r>
                            <a:rPr lang="en-US" dirty="0" smtClean="0"/>
                            <a:t>0.9030</a:t>
                          </a:r>
                          <a:endParaRPr lang="en-US" dirty="0"/>
                        </a:p>
                      </a:txBody>
                      <a:tcPr/>
                    </a:tc>
                  </a:tr>
                  <a:tr h="370840">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0.4771</a:t>
                          </a:r>
                          <a:endParaRPr lang="en-US" dirty="0"/>
                        </a:p>
                      </a:txBody>
                      <a:tcPr/>
                    </a:tc>
                    <a:tc>
                      <a:txBody>
                        <a:bodyPr/>
                        <a:lstStyle/>
                        <a:p>
                          <a:pPr algn="ctr"/>
                          <a:r>
                            <a:rPr lang="en-US" dirty="0" smtClean="0"/>
                            <a:t>1.9084</a:t>
                          </a:r>
                          <a:endParaRPr lang="en-US" dirty="0"/>
                        </a:p>
                      </a:txBody>
                      <a:tcPr/>
                    </a:tc>
                  </a:tr>
                  <a:tr h="370840">
                    <a:tc>
                      <a:txBody>
                        <a:bodyPr/>
                        <a:lstStyle/>
                        <a:p>
                          <a:pPr algn="ctr"/>
                          <a:r>
                            <a:rPr lang="en-US" dirty="0" smtClean="0"/>
                            <a:t>4</a:t>
                          </a:r>
                          <a:endParaRPr lang="en-US" dirty="0"/>
                        </a:p>
                      </a:txBody>
                      <a:tcPr/>
                    </a:tc>
                    <a:tc>
                      <a:txBody>
                        <a:bodyPr/>
                        <a:lstStyle/>
                        <a:p>
                          <a:pPr algn="ctr"/>
                          <a:r>
                            <a:rPr lang="en-US" dirty="0" smtClean="0"/>
                            <a:t>1</a:t>
                          </a:r>
                          <a:endParaRPr lang="en-US" dirty="0"/>
                        </a:p>
                      </a:txBody>
                      <a:tcPr/>
                    </a:tc>
                    <a:tc>
                      <a:txBody>
                        <a:bodyPr/>
                        <a:lstStyle/>
                        <a:p>
                          <a:pPr algn="ctr"/>
                          <a:r>
                            <a:rPr lang="en-US" dirty="0" smtClean="0"/>
                            <a:t>0.6021</a:t>
                          </a:r>
                          <a:endParaRPr lang="en-US" dirty="0"/>
                        </a:p>
                      </a:txBody>
                      <a:tcPr/>
                    </a:tc>
                    <a:tc>
                      <a:txBody>
                        <a:bodyPr/>
                        <a:lstStyle/>
                        <a:p>
                          <a:pPr algn="ctr"/>
                          <a:r>
                            <a:rPr lang="en-US" dirty="0" smtClean="0"/>
                            <a:t>0.6021</a:t>
                          </a:r>
                          <a:endParaRPr lang="en-US" dirty="0"/>
                        </a:p>
                      </a:txBody>
                      <a:tcPr/>
                    </a:tc>
                  </a:tr>
                  <a:tr h="370840">
                    <a:tc>
                      <a:txBody>
                        <a:bodyPr/>
                        <a:lstStyle/>
                        <a:p>
                          <a:pPr algn="ctr"/>
                          <a:r>
                            <a:rPr lang="en-US" dirty="0" smtClean="0"/>
                            <a:t>Total</a:t>
                          </a:r>
                          <a:endParaRPr lang="en-US" dirty="0"/>
                        </a:p>
                      </a:txBody>
                      <a:tcPr/>
                    </a:tc>
                    <a:tc>
                      <a:txBody>
                        <a:bodyPr/>
                        <a:lstStyle/>
                        <a:p>
                          <a:pPr algn="ctr"/>
                          <a:r>
                            <a:rPr lang="en-US" dirty="0" smtClean="0"/>
                            <a:t>10</a:t>
                          </a:r>
                          <a:endParaRPr lang="en-US" dirty="0"/>
                        </a:p>
                      </a:txBody>
                      <a:tcPr/>
                    </a:tc>
                    <a:tc>
                      <a:txBody>
                        <a:bodyPr/>
                        <a:lstStyle/>
                        <a:p>
                          <a:pPr algn="ctr"/>
                          <a:endParaRPr lang="en-US" dirty="0"/>
                        </a:p>
                      </a:txBody>
                      <a:tcPr/>
                    </a:tc>
                    <a:tc>
                      <a:txBody>
                        <a:bodyPr/>
                        <a:lstStyle/>
                        <a:p>
                          <a:pPr algn="ctr"/>
                          <a14:m>
                            <m:oMath xmlns:m="http://schemas.openxmlformats.org/officeDocument/2006/math">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𝑓𝑙𝑜𝑔𝑋</m:t>
                                  </m:r>
                                </m:e>
                              </m:nary>
                            </m:oMath>
                          </a14:m>
                          <a:r>
                            <a:rPr lang="en-US" dirty="0" smtClean="0"/>
                            <a:t>=3.4135</a:t>
                          </a:r>
                          <a:endParaRPr lang="en-US" dirty="0"/>
                        </a:p>
                      </a:txBody>
                      <a:tcPr/>
                    </a:tc>
                  </a:tr>
                </a:tbl>
              </a:graphicData>
            </a:graphic>
          </p:graphicFrame>
        </mc:Choice>
        <mc:Fallback xmlns="">
          <p:graphicFrame>
            <p:nvGraphicFramePr>
              <p:cNvPr id="4" name="Table 3"/>
              <p:cNvGraphicFramePr>
                <a:graphicFrameLocks noGrp="1"/>
              </p:cNvGraphicFramePr>
              <p:nvPr>
                <p:extLst/>
              </p:nvPr>
            </p:nvGraphicFramePr>
            <p:xfrm>
              <a:off x="1928969" y="2934832"/>
              <a:ext cx="8128000" cy="22250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a:r>
                            <a:rPr lang="en-US" dirty="0" smtClean="0"/>
                            <a:t>X</a:t>
                          </a:r>
                          <a:endParaRPr lang="en-US" dirty="0"/>
                        </a:p>
                      </a:txBody>
                      <a:tcPr/>
                    </a:tc>
                    <a:tc>
                      <a:txBody>
                        <a:bodyPr/>
                        <a:lstStyle/>
                        <a:p>
                          <a:pPr algn="ctr"/>
                          <a:r>
                            <a:rPr lang="en-US" dirty="0" smtClean="0"/>
                            <a:t>F</a:t>
                          </a:r>
                          <a:endParaRPr lang="en-US" dirty="0"/>
                        </a:p>
                      </a:txBody>
                      <a:tcPr/>
                    </a:tc>
                    <a:tc>
                      <a:txBody>
                        <a:bodyPr/>
                        <a:lstStyle/>
                        <a:p>
                          <a:pPr algn="ctr"/>
                          <a:r>
                            <a:rPr lang="en-US" dirty="0" err="1" smtClean="0"/>
                            <a:t>logX</a:t>
                          </a:r>
                          <a:endParaRPr lang="en-US" dirty="0"/>
                        </a:p>
                      </a:txBody>
                      <a:tcPr/>
                    </a:tc>
                    <a:tc>
                      <a:txBody>
                        <a:bodyPr/>
                        <a:lstStyle/>
                        <a:p>
                          <a:pPr algn="ctr"/>
                          <a:r>
                            <a:rPr lang="en-US" dirty="0" smtClean="0"/>
                            <a:t>F </a:t>
                          </a:r>
                          <a:r>
                            <a:rPr lang="en-US" dirty="0" err="1" smtClean="0"/>
                            <a:t>logX</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0.0000</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0.3010</a:t>
                          </a:r>
                          <a:endParaRPr lang="en-US" dirty="0"/>
                        </a:p>
                      </a:txBody>
                      <a:tcPr/>
                    </a:tc>
                    <a:tc>
                      <a:txBody>
                        <a:bodyPr/>
                        <a:lstStyle/>
                        <a:p>
                          <a:pPr algn="ctr"/>
                          <a:r>
                            <a:rPr lang="en-US" dirty="0" smtClean="0"/>
                            <a:t>0.9030</a:t>
                          </a:r>
                          <a:endParaRPr lang="en-US" dirty="0"/>
                        </a:p>
                      </a:txBody>
                      <a:tcPr/>
                    </a:tc>
                  </a:tr>
                  <a:tr h="370840">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0.4771</a:t>
                          </a:r>
                          <a:endParaRPr lang="en-US" dirty="0"/>
                        </a:p>
                      </a:txBody>
                      <a:tcPr/>
                    </a:tc>
                    <a:tc>
                      <a:txBody>
                        <a:bodyPr/>
                        <a:lstStyle/>
                        <a:p>
                          <a:pPr algn="ctr"/>
                          <a:r>
                            <a:rPr lang="en-US" dirty="0" smtClean="0"/>
                            <a:t>1.9084</a:t>
                          </a:r>
                          <a:endParaRPr lang="en-US" dirty="0"/>
                        </a:p>
                      </a:txBody>
                      <a:tcPr/>
                    </a:tc>
                  </a:tr>
                  <a:tr h="370840">
                    <a:tc>
                      <a:txBody>
                        <a:bodyPr/>
                        <a:lstStyle/>
                        <a:p>
                          <a:pPr algn="ctr"/>
                          <a:r>
                            <a:rPr lang="en-US" dirty="0" smtClean="0"/>
                            <a:t>4</a:t>
                          </a:r>
                          <a:endParaRPr lang="en-US" dirty="0"/>
                        </a:p>
                      </a:txBody>
                      <a:tcPr/>
                    </a:tc>
                    <a:tc>
                      <a:txBody>
                        <a:bodyPr/>
                        <a:lstStyle/>
                        <a:p>
                          <a:pPr algn="ctr"/>
                          <a:r>
                            <a:rPr lang="en-US" dirty="0" smtClean="0"/>
                            <a:t>1</a:t>
                          </a:r>
                          <a:endParaRPr lang="en-US" dirty="0"/>
                        </a:p>
                      </a:txBody>
                      <a:tcPr/>
                    </a:tc>
                    <a:tc>
                      <a:txBody>
                        <a:bodyPr/>
                        <a:lstStyle/>
                        <a:p>
                          <a:pPr algn="ctr"/>
                          <a:r>
                            <a:rPr lang="en-US" dirty="0" smtClean="0"/>
                            <a:t>0.6021</a:t>
                          </a:r>
                          <a:endParaRPr lang="en-US" dirty="0"/>
                        </a:p>
                      </a:txBody>
                      <a:tcPr/>
                    </a:tc>
                    <a:tc>
                      <a:txBody>
                        <a:bodyPr/>
                        <a:lstStyle/>
                        <a:p>
                          <a:pPr algn="ctr"/>
                          <a:r>
                            <a:rPr lang="en-US" dirty="0" smtClean="0"/>
                            <a:t>0.6021</a:t>
                          </a:r>
                          <a:endParaRPr lang="en-US" dirty="0"/>
                        </a:p>
                      </a:txBody>
                      <a:tcPr/>
                    </a:tc>
                  </a:tr>
                  <a:tr h="370840">
                    <a:tc>
                      <a:txBody>
                        <a:bodyPr/>
                        <a:lstStyle/>
                        <a:p>
                          <a:pPr algn="ctr"/>
                          <a:r>
                            <a:rPr lang="en-US" dirty="0" smtClean="0"/>
                            <a:t>Total</a:t>
                          </a:r>
                          <a:endParaRPr lang="en-US" dirty="0"/>
                        </a:p>
                      </a:txBody>
                      <a:tcPr/>
                    </a:tc>
                    <a:tc>
                      <a:txBody>
                        <a:bodyPr/>
                        <a:lstStyle/>
                        <a:p>
                          <a:pPr algn="ctr"/>
                          <a:r>
                            <a:rPr lang="en-US" dirty="0" smtClean="0"/>
                            <a:t>10</a:t>
                          </a:r>
                          <a:endParaRPr lang="en-US" dirty="0"/>
                        </a:p>
                      </a:txBody>
                      <a:tcPr/>
                    </a:tc>
                    <a:tc>
                      <a:txBody>
                        <a:bodyPr/>
                        <a:lstStyle/>
                        <a:p>
                          <a:pPr algn="ctr"/>
                          <a:endParaRPr lang="en-US" dirty="0"/>
                        </a:p>
                      </a:txBody>
                      <a:tcPr/>
                    </a:tc>
                    <a:tc>
                      <a:txBody>
                        <a:bodyPr/>
                        <a:lstStyle/>
                        <a:p>
                          <a:endParaRPr lang="en-US"/>
                        </a:p>
                      </a:txBody>
                      <a:tcPr>
                        <a:blipFill rotWithShape="0">
                          <a:blip r:embed="rId2"/>
                          <a:stretch>
                            <a:fillRect l="-300901" t="-508197" r="-1201" b="-183607"/>
                          </a:stretch>
                        </a:blipFill>
                      </a:tcPr>
                    </a:tc>
                  </a:tr>
                </a:tbl>
              </a:graphicData>
            </a:graphic>
          </p:graphicFrame>
        </mc:Fallback>
      </mc:AlternateContent>
      <mc:AlternateContent xmlns:mc="http://schemas.openxmlformats.org/markup-compatibility/2006" xmlns:a14="http://schemas.microsoft.com/office/drawing/2010/main">
        <mc:Choice Requires="a14">
          <p:sp>
            <p:nvSpPr>
              <p:cNvPr id="5" name="TextBox 4"/>
              <p:cNvSpPr txBox="1"/>
              <p:nvPr/>
            </p:nvSpPr>
            <p:spPr>
              <a:xfrm>
                <a:off x="437882" y="5640946"/>
                <a:ext cx="11565228" cy="71468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𝐺</m:t>
                      </m:r>
                      <m:r>
                        <a:rPr lang="en-US" b="0" i="1" smtClean="0">
                          <a:latin typeface="Cambria Math" panose="02040503050406030204" pitchFamily="18" charset="0"/>
                        </a:rPr>
                        <m:t>.</m:t>
                      </m:r>
                      <m:r>
                        <a:rPr lang="en-US" b="0" i="1" smtClean="0">
                          <a:latin typeface="Cambria Math" panose="02040503050406030204" pitchFamily="18" charset="0"/>
                        </a:rPr>
                        <m:t>𝑀</m:t>
                      </m:r>
                      <m:r>
                        <a:rPr lang="en-US" b="0" i="1" smtClean="0">
                          <a:latin typeface="Cambria Math" panose="02040503050406030204" pitchFamily="18" charset="0"/>
                        </a:rPr>
                        <m:t>=</m:t>
                      </m:r>
                      <m:r>
                        <a:rPr lang="en-US" b="0" i="1" smtClean="0">
                          <a:latin typeface="Cambria Math" panose="02040503050406030204" pitchFamily="18" charset="0"/>
                        </a:rPr>
                        <m:t>𝑎𝑛𝑡𝑖𝑙𝑜𝑔</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𝑓𝑙𝑜𝑔𝑋</m:t>
                                  </m:r>
                                </m:e>
                              </m:nary>
                            </m:num>
                            <m:den>
                              <m:nary>
                                <m:naryPr>
                                  <m:chr m:val="∑"/>
                                  <m:subHide m:val="on"/>
                                  <m:supHide m:val="on"/>
                                  <m:ctrlPr>
                                    <a:rPr lang="en-US" b="0" i="1" smtClean="0">
                                      <a:latin typeface="Cambria Math" panose="02040503050406030204" pitchFamily="18" charset="0"/>
                                    </a:rPr>
                                  </m:ctrlPr>
                                </m:naryPr>
                                <m:sub/>
                                <m:sup/>
                                <m:e>
                                  <m:r>
                                    <a:rPr lang="en-US" b="0" i="1" smtClean="0">
                                      <a:latin typeface="Cambria Math" panose="02040503050406030204" pitchFamily="18" charset="0"/>
                                    </a:rPr>
                                    <m:t>𝑓</m:t>
                                  </m:r>
                                </m:e>
                              </m:nary>
                            </m:den>
                          </m:f>
                        </m:e>
                      </m:d>
                      <m:r>
                        <a:rPr lang="en-US" b="0" i="1" smtClean="0">
                          <a:latin typeface="Cambria Math" panose="02040503050406030204" pitchFamily="18" charset="0"/>
                        </a:rPr>
                        <m:t>=</m:t>
                      </m:r>
                      <m:r>
                        <a:rPr lang="en-US" b="0" i="1" smtClean="0">
                          <a:latin typeface="Cambria Math" panose="02040503050406030204" pitchFamily="18" charset="0"/>
                        </a:rPr>
                        <m:t>𝑎𝑛𝑡𝑖𝑙𝑜𝑔</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3.4135</m:t>
                          </m:r>
                        </m:num>
                        <m:den>
                          <m:r>
                            <a:rPr lang="en-US" b="0" i="1" smtClean="0">
                              <a:latin typeface="Cambria Math" panose="02040503050406030204" pitchFamily="18" charset="0"/>
                            </a:rPr>
                            <m:t>10</m:t>
                          </m:r>
                        </m:den>
                      </m:f>
                      <m:r>
                        <a:rPr lang="en-US" b="0" i="1" smtClean="0">
                          <a:latin typeface="Cambria Math" panose="02040503050406030204" pitchFamily="18" charset="0"/>
                        </a:rPr>
                        <m:t>)=</m:t>
                      </m:r>
                      <m:r>
                        <a:rPr lang="en-US" b="0" i="1" smtClean="0">
                          <a:latin typeface="Cambria Math" panose="02040503050406030204" pitchFamily="18" charset="0"/>
                        </a:rPr>
                        <m:t>𝑎𝑛𝑡𝑖𝑙𝑜𝑔</m:t>
                      </m:r>
                      <m:d>
                        <m:dPr>
                          <m:ctrlPr>
                            <a:rPr lang="en-US" b="0" i="1" smtClean="0">
                              <a:latin typeface="Cambria Math" panose="02040503050406030204" pitchFamily="18" charset="0"/>
                            </a:rPr>
                          </m:ctrlPr>
                        </m:dPr>
                        <m:e>
                          <m:r>
                            <a:rPr lang="en-US" b="0" i="1" smtClean="0">
                              <a:latin typeface="Cambria Math" panose="02040503050406030204" pitchFamily="18" charset="0"/>
                            </a:rPr>
                            <m:t>0.34135</m:t>
                          </m:r>
                        </m:e>
                      </m:d>
                      <m:r>
                        <a:rPr lang="en-US" b="0" i="1" smtClean="0">
                          <a:latin typeface="Cambria Math" panose="02040503050406030204" pitchFamily="18" charset="0"/>
                        </a:rPr>
                        <m:t>=2.1946</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437882" y="5640946"/>
                <a:ext cx="11565228" cy="714683"/>
              </a:xfrm>
              <a:prstGeom prst="rect">
                <a:avLst/>
              </a:prstGeom>
              <a:blipFill rotWithShape="0">
                <a:blip r:embed="rId3"/>
                <a:stretch>
                  <a:fillRect/>
                </a:stretch>
              </a:blipFill>
            </p:spPr>
            <p:txBody>
              <a:bodyPr/>
              <a:lstStyle/>
              <a:p>
                <a:r>
                  <a:rPr lang="en-US">
                    <a:noFill/>
                  </a:rPr>
                  <a:t> </a:t>
                </a:r>
              </a:p>
            </p:txBody>
          </p:sp>
        </mc:Fallback>
      </mc:AlternateContent>
      <p:sp>
        <p:nvSpPr>
          <p:cNvPr id="6" name="TextBox 5"/>
          <p:cNvSpPr txBox="1"/>
          <p:nvPr/>
        </p:nvSpPr>
        <p:spPr>
          <a:xfrm>
            <a:off x="309093" y="2292439"/>
            <a:ext cx="11165983"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Solution</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6197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1117</Words>
  <Application>Microsoft Office PowerPoint</Application>
  <PresentationFormat>Widescreen</PresentationFormat>
  <Paragraphs>337</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5</cp:revision>
  <dcterms:created xsi:type="dcterms:W3CDTF">2020-11-23T14:11:37Z</dcterms:created>
  <dcterms:modified xsi:type="dcterms:W3CDTF">2020-11-25T04:29:20Z</dcterms:modified>
</cp:coreProperties>
</file>