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9" r:id="rId2"/>
    <p:sldId id="260" r:id="rId3"/>
    <p:sldId id="279" r:id="rId4"/>
    <p:sldId id="261" r:id="rId5"/>
    <p:sldId id="262" r:id="rId6"/>
    <p:sldId id="263" r:id="rId7"/>
    <p:sldId id="264" r:id="rId8"/>
    <p:sldId id="280" r:id="rId9"/>
    <p:sldId id="283" r:id="rId10"/>
    <p:sldId id="284" r:id="rId11"/>
    <p:sldId id="281" r:id="rId12"/>
    <p:sldId id="282" r:id="rId13"/>
    <p:sldId id="289" r:id="rId14"/>
    <p:sldId id="290" r:id="rId15"/>
    <p:sldId id="288"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12/8/2020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12/8/2020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a:bodyPr>
          <a:lstStyle/>
          <a:p>
            <a:r>
              <a:rPr lang="en-US" sz="7200" dirty="0"/>
              <a:t>Rhetoric: Persuasion and Identification</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a:normAutofit/>
          </a:bodyPr>
          <a:lstStyle/>
          <a:p>
            <a:r>
              <a:rPr lang="en-US" sz="2800" dirty="0"/>
              <a:t>By: Al Mujtaba Cheema</a:t>
            </a:r>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3578-B5CB-4DDA-B6C7-D9745DCBD055}"/>
              </a:ext>
            </a:extLst>
          </p:cNvPr>
          <p:cNvSpPr>
            <a:spLocks noGrp="1"/>
          </p:cNvSpPr>
          <p:nvPr>
            <p:ph type="title"/>
          </p:nvPr>
        </p:nvSpPr>
        <p:spPr>
          <a:xfrm>
            <a:off x="913795" y="265043"/>
            <a:ext cx="10353762" cy="1601857"/>
          </a:xfrm>
        </p:spPr>
        <p:txBody>
          <a:bodyPr/>
          <a:lstStyle/>
          <a:p>
            <a:r>
              <a:rPr lang="en-US" sz="4800" b="1" dirty="0">
                <a:effectLst/>
                <a:latin typeface="Calibri" panose="020F0502020204030204" pitchFamily="34" charset="0"/>
                <a:ea typeface="SimSun" panose="02010600030101010101" pitchFamily="2" charset="-122"/>
                <a:cs typeface="Times New Roman" panose="02020603050405020304" pitchFamily="18" charset="0"/>
              </a:rPr>
              <a:t>Deductive reasoning</a:t>
            </a:r>
            <a:endParaRPr lang="en-US" b="1" dirty="0"/>
          </a:p>
        </p:txBody>
      </p:sp>
      <p:sp>
        <p:nvSpPr>
          <p:cNvPr id="3" name="Content Placeholder 2">
            <a:extLst>
              <a:ext uri="{FF2B5EF4-FFF2-40B4-BE49-F238E27FC236}">
                <a16:creationId xmlns:a16="http://schemas.microsoft.com/office/drawing/2014/main" id="{6F1C049F-1F96-4BDD-82DC-D8968E26470D}"/>
              </a:ext>
            </a:extLst>
          </p:cNvPr>
          <p:cNvSpPr>
            <a:spLocks noGrp="1"/>
          </p:cNvSpPr>
          <p:nvPr>
            <p:ph idx="1"/>
          </p:nvPr>
        </p:nvSpPr>
        <p:spPr>
          <a:xfrm>
            <a:off x="913795" y="1590262"/>
            <a:ext cx="10353762" cy="4200938"/>
          </a:xfrm>
        </p:spPr>
        <p:txBody>
          <a:bodyPr>
            <a:normAutofit lnSpcReduction="10000"/>
          </a:bodyPr>
          <a:lstStyle/>
          <a:p>
            <a:pPr marL="0" marR="0">
              <a:lnSpc>
                <a:spcPct val="115000"/>
              </a:lnSpc>
              <a:spcBef>
                <a:spcPts val="0"/>
              </a:spcBef>
              <a:spcAft>
                <a:spcPts val="10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Deductive reasoning begins with a generalization and then applies it to a specific case. </a:t>
            </a:r>
          </a:p>
          <a:p>
            <a:pPr marL="0" marR="0">
              <a:lnSpc>
                <a:spcPct val="115000"/>
              </a:lnSpc>
              <a:spcBef>
                <a:spcPts val="0"/>
              </a:spcBef>
              <a:spcAft>
                <a:spcPts val="10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The generalization you start with must have been based on a sufficient amount of reliable evidence.</a:t>
            </a:r>
          </a:p>
          <a:p>
            <a:pPr marL="0" marR="0">
              <a:lnSpc>
                <a:spcPct val="115000"/>
              </a:lnSpc>
              <a:spcBef>
                <a:spcPts val="0"/>
              </a:spcBef>
              <a:spcAft>
                <a:spcPts val="10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Example: </a:t>
            </a:r>
          </a:p>
          <a:p>
            <a:pPr marL="0" marR="0" indent="0">
              <a:lnSpc>
                <a:spcPct val="115000"/>
              </a:lnSpc>
              <a:spcBef>
                <a:spcPts val="0"/>
              </a:spcBef>
              <a:spcAft>
                <a:spcPts val="1000"/>
              </a:spcAft>
              <a:buNone/>
            </a:pPr>
            <a:r>
              <a:rPr lang="en-US" sz="2400" dirty="0">
                <a:effectLst/>
                <a:latin typeface="Calibri" panose="020F0502020204030204" pitchFamily="34" charset="0"/>
                <a:ea typeface="SimSun" panose="02010600030101010101" pitchFamily="2" charset="-122"/>
                <a:cs typeface="Times New Roman" panose="02020603050405020304" pitchFamily="18" charset="0"/>
              </a:rPr>
              <a:t>	Genetically modified seeds have caused poverty, hunger, and a decline in bio-	diversity everywhere they have been introduced, so there is no reason the 	same thing will not occur when genetically modified corn seeds are 	introduced in Mexico.</a:t>
            </a:r>
          </a:p>
          <a:p>
            <a:endParaRPr lang="en-US" dirty="0"/>
          </a:p>
        </p:txBody>
      </p:sp>
    </p:spTree>
    <p:extLst>
      <p:ext uri="{BB962C8B-B14F-4D97-AF65-F5344CB8AC3E}">
        <p14:creationId xmlns:p14="http://schemas.microsoft.com/office/powerpoint/2010/main" val="107198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FFC6-4F49-4219-9E9F-9E8B0D8F3478}"/>
              </a:ext>
            </a:extLst>
          </p:cNvPr>
          <p:cNvSpPr>
            <a:spLocks noGrp="1"/>
          </p:cNvSpPr>
          <p:nvPr>
            <p:ph type="title"/>
          </p:nvPr>
        </p:nvSpPr>
        <p:spPr>
          <a:xfrm>
            <a:off x="913795" y="145774"/>
            <a:ext cx="10353762" cy="1404730"/>
          </a:xfrm>
        </p:spPr>
        <p:txBody>
          <a:bodyPr/>
          <a:lstStyle/>
          <a:p>
            <a:r>
              <a:rPr lang="en-US" sz="4800" b="1" dirty="0">
                <a:effectLst/>
                <a:latin typeface="Calibri" panose="020F0502020204030204" pitchFamily="34" charset="0"/>
                <a:ea typeface="SimSun" panose="02010600030101010101" pitchFamily="2" charset="-122"/>
                <a:cs typeface="Times New Roman" panose="02020603050405020304" pitchFamily="18" charset="0"/>
              </a:rPr>
              <a:t>Ethos</a:t>
            </a:r>
            <a:endParaRPr lang="en-US" b="1" dirty="0"/>
          </a:p>
        </p:txBody>
      </p:sp>
      <p:sp>
        <p:nvSpPr>
          <p:cNvPr id="3" name="Content Placeholder 2">
            <a:extLst>
              <a:ext uri="{FF2B5EF4-FFF2-40B4-BE49-F238E27FC236}">
                <a16:creationId xmlns:a16="http://schemas.microsoft.com/office/drawing/2014/main" id="{67E4096E-E03A-4208-A19C-0B0C362D79CF}"/>
              </a:ext>
            </a:extLst>
          </p:cNvPr>
          <p:cNvSpPr>
            <a:spLocks noGrp="1"/>
          </p:cNvSpPr>
          <p:nvPr>
            <p:ph idx="1"/>
          </p:nvPr>
        </p:nvSpPr>
        <p:spPr>
          <a:xfrm>
            <a:off x="913795" y="1391478"/>
            <a:ext cx="10353762" cy="4399721"/>
          </a:xfrm>
        </p:spPr>
        <p:txBody>
          <a:bodyPr>
            <a:noAutofit/>
          </a:bodyPr>
          <a:lstStyle/>
          <a:p>
            <a:r>
              <a:rPr lang="en-US" sz="2400" dirty="0">
                <a:effectLst/>
                <a:latin typeface="Calibri" panose="020F0502020204030204" pitchFamily="34" charset="0"/>
                <a:ea typeface="SimSun" panose="02010600030101010101" pitchFamily="2" charset="-122"/>
                <a:cs typeface="Times New Roman" panose="02020603050405020304" pitchFamily="18" charset="0"/>
              </a:rPr>
              <a:t>Ethos or the ethical appeal is based on the character, credibility, or reliability of the writer. </a:t>
            </a:r>
          </a:p>
          <a:p>
            <a:r>
              <a:rPr lang="en-US" sz="2400" dirty="0">
                <a:effectLst/>
                <a:latin typeface="Calibri" panose="020F0502020204030204" pitchFamily="34" charset="0"/>
                <a:ea typeface="SimSun" panose="02010600030101010101" pitchFamily="2" charset="-122"/>
                <a:cs typeface="Times New Roman" panose="02020603050405020304" pitchFamily="18" charset="0"/>
              </a:rPr>
              <a:t>There are many ways to establish good character and credibility as an author:</a:t>
            </a:r>
          </a:p>
          <a:p>
            <a:pPr lvl="1"/>
            <a:r>
              <a:rPr lang="en-US" sz="2400" dirty="0">
                <a:effectLst/>
                <a:latin typeface="Calibri" panose="020F0502020204030204" pitchFamily="34" charset="0"/>
                <a:ea typeface="SimSun" panose="02010600030101010101" pitchFamily="2" charset="-122"/>
                <a:cs typeface="Times New Roman" panose="02020603050405020304" pitchFamily="18" charset="0"/>
              </a:rPr>
              <a:t>Use only credible, reliable sources to build your argument </a:t>
            </a:r>
          </a:p>
          <a:p>
            <a:pPr lvl="1"/>
            <a:r>
              <a:rPr lang="en-US" sz="2400" dirty="0">
                <a:effectLst/>
                <a:latin typeface="Calibri" panose="020F0502020204030204" pitchFamily="34" charset="0"/>
                <a:ea typeface="SimSun" panose="02010600030101010101" pitchFamily="2" charset="-122"/>
                <a:cs typeface="Times New Roman" panose="02020603050405020304" pitchFamily="18" charset="0"/>
              </a:rPr>
              <a:t>Respect the reader by stating the opposing position accurately.</a:t>
            </a:r>
          </a:p>
          <a:p>
            <a:pPr lvl="1"/>
            <a:r>
              <a:rPr lang="en-US" sz="2400" dirty="0">
                <a:effectLst/>
                <a:latin typeface="Calibri" panose="020F0502020204030204" pitchFamily="34" charset="0"/>
                <a:ea typeface="SimSun" panose="02010600030101010101" pitchFamily="2" charset="-122"/>
                <a:cs typeface="Times New Roman" panose="02020603050405020304" pitchFamily="18" charset="0"/>
              </a:rPr>
              <a:t>Establish common ground with your audience. </a:t>
            </a:r>
          </a:p>
          <a:p>
            <a:pPr lvl="1"/>
            <a:r>
              <a:rPr lang="en-US" sz="2400" dirty="0">
                <a:effectLst/>
                <a:latin typeface="Calibri" panose="020F0502020204030204" pitchFamily="34" charset="0"/>
                <a:ea typeface="SimSun" panose="02010600030101010101" pitchFamily="2" charset="-122"/>
                <a:cs typeface="Times New Roman" panose="02020603050405020304" pitchFamily="18" charset="0"/>
              </a:rPr>
              <a:t>If appropriate, disclose why you are interested in this topic.</a:t>
            </a:r>
          </a:p>
          <a:p>
            <a:pPr lvl="1"/>
            <a:r>
              <a:rPr lang="en-US" sz="2400" dirty="0">
                <a:effectLst/>
                <a:latin typeface="Calibri" panose="020F0502020204030204" pitchFamily="34" charset="0"/>
                <a:ea typeface="SimSun" panose="02010600030101010101" pitchFamily="2" charset="-122"/>
                <a:cs typeface="Times New Roman" panose="02020603050405020304" pitchFamily="18" charset="0"/>
              </a:rPr>
              <a:t>Organize your argument in a logical, easy to follow manner. </a:t>
            </a:r>
          </a:p>
          <a:p>
            <a:pPr lvl="1"/>
            <a:r>
              <a:rPr lang="en-US" sz="2400" dirty="0">
                <a:effectLst/>
                <a:latin typeface="Calibri" panose="020F0502020204030204" pitchFamily="34" charset="0"/>
                <a:ea typeface="SimSun" panose="02010600030101010101" pitchFamily="2" charset="-122"/>
                <a:cs typeface="Times New Roman" panose="02020603050405020304" pitchFamily="18" charset="0"/>
              </a:rPr>
              <a:t>Proofread the argument. </a:t>
            </a:r>
            <a:endParaRPr lang="en-US" sz="2400" dirty="0"/>
          </a:p>
        </p:txBody>
      </p:sp>
    </p:spTree>
    <p:extLst>
      <p:ext uri="{BB962C8B-B14F-4D97-AF65-F5344CB8AC3E}">
        <p14:creationId xmlns:p14="http://schemas.microsoft.com/office/powerpoint/2010/main" val="402535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639-76B3-4A7F-B7D3-52729F44AFD9}"/>
              </a:ext>
            </a:extLst>
          </p:cNvPr>
          <p:cNvSpPr>
            <a:spLocks noGrp="1"/>
          </p:cNvSpPr>
          <p:nvPr>
            <p:ph type="title"/>
          </p:nvPr>
        </p:nvSpPr>
        <p:spPr>
          <a:xfrm>
            <a:off x="913795" y="238539"/>
            <a:ext cx="10353762" cy="1404731"/>
          </a:xfrm>
        </p:spPr>
        <p:txBody>
          <a:bodyPr/>
          <a:lstStyle/>
          <a:p>
            <a:r>
              <a:rPr lang="en-US" sz="4800" b="1" dirty="0">
                <a:effectLst/>
                <a:latin typeface="Calibri" panose="020F0502020204030204" pitchFamily="34" charset="0"/>
                <a:ea typeface="SimSun" panose="02010600030101010101" pitchFamily="2" charset="-122"/>
                <a:cs typeface="Times New Roman" panose="02020603050405020304" pitchFamily="18" charset="0"/>
              </a:rPr>
              <a:t>Pathos</a:t>
            </a:r>
            <a:endParaRPr lang="en-US" b="1" dirty="0"/>
          </a:p>
        </p:txBody>
      </p:sp>
      <p:sp>
        <p:nvSpPr>
          <p:cNvPr id="3" name="Content Placeholder 2">
            <a:extLst>
              <a:ext uri="{FF2B5EF4-FFF2-40B4-BE49-F238E27FC236}">
                <a16:creationId xmlns:a16="http://schemas.microsoft.com/office/drawing/2014/main" id="{985B52E2-4E68-47E8-BF8D-CADFDBBA56B0}"/>
              </a:ext>
            </a:extLst>
          </p:cNvPr>
          <p:cNvSpPr>
            <a:spLocks noGrp="1"/>
          </p:cNvSpPr>
          <p:nvPr>
            <p:ph idx="1"/>
          </p:nvPr>
        </p:nvSpPr>
        <p:spPr>
          <a:xfrm>
            <a:off x="913795" y="1351722"/>
            <a:ext cx="10353762" cy="4439477"/>
          </a:xfrm>
        </p:spPr>
        <p:txBody>
          <a:bodyPr>
            <a:normAutofit fontScale="77500" lnSpcReduction="20000"/>
          </a:bodyPr>
          <a:lstStyle/>
          <a:p>
            <a:pPr marL="0" marR="0">
              <a:lnSpc>
                <a:spcPct val="115000"/>
              </a:lnSpc>
              <a:spcBef>
                <a:spcPts val="0"/>
              </a:spcBef>
              <a:spcAft>
                <a:spcPts val="1000"/>
              </a:spcAft>
            </a:pPr>
            <a:r>
              <a:rPr lang="en-US" sz="3400" dirty="0">
                <a:effectLst/>
                <a:latin typeface="Calibri" panose="020F0502020204030204" pitchFamily="34" charset="0"/>
                <a:ea typeface="SimSun" panose="02010600030101010101" pitchFamily="2" charset="-122"/>
                <a:cs typeface="Times New Roman" panose="02020603050405020304" pitchFamily="18" charset="0"/>
              </a:rPr>
              <a:t>Pathos, or emotional appeal, appeals to an audience's needs, values, and emotional sensibilities.</a:t>
            </a:r>
          </a:p>
          <a:p>
            <a:pPr marL="0">
              <a:lnSpc>
                <a:spcPct val="115000"/>
              </a:lnSpc>
              <a:spcBef>
                <a:spcPts val="0"/>
              </a:spcBef>
              <a:spcAft>
                <a:spcPts val="1000"/>
              </a:spcAft>
            </a:pPr>
            <a:r>
              <a:rPr lang="en-US" sz="3400" dirty="0">
                <a:effectLst/>
                <a:latin typeface="Calibri" panose="020F0502020204030204" pitchFamily="34" charset="0"/>
                <a:ea typeface="SimSun" panose="02010600030101010101" pitchFamily="2" charset="-122"/>
                <a:cs typeface="Times New Roman" panose="02020603050405020304" pitchFamily="18" charset="0"/>
              </a:rPr>
              <a:t> Emotional appeals can use sources such as interviews and individual stories to paint a more legitimate and moving picture of reality or illuminate the truth. </a:t>
            </a:r>
          </a:p>
          <a:p>
            <a:pPr marL="0">
              <a:lnSpc>
                <a:spcPct val="115000"/>
              </a:lnSpc>
              <a:spcBef>
                <a:spcPts val="0"/>
              </a:spcBef>
              <a:spcAft>
                <a:spcPts val="1000"/>
              </a:spcAft>
            </a:pPr>
            <a:r>
              <a:rPr lang="en-US" sz="3400" dirty="0">
                <a:effectLst/>
                <a:latin typeface="Calibri" panose="020F0502020204030204" pitchFamily="34" charset="0"/>
                <a:ea typeface="SimSun" panose="02010600030101010101" pitchFamily="2" charset="-122"/>
                <a:cs typeface="Times New Roman" panose="02020603050405020304" pitchFamily="18" charset="0"/>
              </a:rPr>
              <a:t>For example, telling the story of a single child who has been abused may make for a more persuasive argument than simply the number of children abused each year because it would give a human face to the numbers.</a:t>
            </a:r>
          </a:p>
          <a:p>
            <a:pPr marL="0">
              <a:lnSpc>
                <a:spcPct val="115000"/>
              </a:lnSpc>
              <a:spcBef>
                <a:spcPts val="0"/>
              </a:spcBef>
              <a:spcAft>
                <a:spcPts val="1000"/>
              </a:spcAft>
            </a:pPr>
            <a:r>
              <a:rPr lang="en-US" sz="3400" dirty="0">
                <a:effectLst/>
                <a:latin typeface="Calibri" panose="020F0502020204030204" pitchFamily="34" charset="0"/>
                <a:ea typeface="SimSun" panose="02010600030101010101" pitchFamily="2" charset="-122"/>
                <a:cs typeface="Times New Roman" panose="02020603050405020304" pitchFamily="18" charset="0"/>
              </a:rPr>
              <a:t>An argument should never use emotion to misrepresent the topic or frighten people.</a:t>
            </a:r>
          </a:p>
          <a:p>
            <a:pPr marL="0" indent="0">
              <a:lnSpc>
                <a:spcPct val="115000"/>
              </a:lnSpc>
              <a:spcBef>
                <a:spcPts val="0"/>
              </a:spcBef>
              <a:spcAft>
                <a:spcPts val="1000"/>
              </a:spcAft>
              <a:buNone/>
            </a:pP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162275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623E-29C0-4ECF-9610-9710AD38A176}"/>
              </a:ext>
            </a:extLst>
          </p:cNvPr>
          <p:cNvSpPr>
            <a:spLocks noGrp="1"/>
          </p:cNvSpPr>
          <p:nvPr>
            <p:ph type="title"/>
          </p:nvPr>
        </p:nvSpPr>
        <p:spPr/>
        <p:txBody>
          <a:bodyPr/>
          <a:lstStyle/>
          <a:p>
            <a:r>
              <a:rPr lang="en-US" b="1" dirty="0"/>
              <a:t>Identification</a:t>
            </a:r>
          </a:p>
        </p:txBody>
      </p:sp>
      <p:sp>
        <p:nvSpPr>
          <p:cNvPr id="3" name="Content Placeholder 2">
            <a:extLst>
              <a:ext uri="{FF2B5EF4-FFF2-40B4-BE49-F238E27FC236}">
                <a16:creationId xmlns:a16="http://schemas.microsoft.com/office/drawing/2014/main" id="{2E1B2AF9-B64D-44CA-A8D8-9A843EC21631}"/>
              </a:ext>
            </a:extLst>
          </p:cNvPr>
          <p:cNvSpPr>
            <a:spLocks noGrp="1"/>
          </p:cNvSpPr>
          <p:nvPr>
            <p:ph idx="1"/>
          </p:nvPr>
        </p:nvSpPr>
        <p:spPr/>
        <p:txBody>
          <a:bodyPr>
            <a:normAutofit/>
          </a:bodyPr>
          <a:lstStyle/>
          <a:p>
            <a:r>
              <a:rPr lang="en-US" sz="3200" b="0" i="0" dirty="0">
                <a:solidFill>
                  <a:schemeClr val="tx1"/>
                </a:solidFill>
                <a:effectLst/>
                <a:latin typeface="Georgia" panose="02040502050405020303" pitchFamily="18" charset="0"/>
              </a:rPr>
              <a:t>In </a:t>
            </a:r>
            <a:r>
              <a:rPr lang="en-US" sz="3200" b="0" i="0" strike="noStrike" dirty="0">
                <a:solidFill>
                  <a:schemeClr val="tx1"/>
                </a:solidFill>
                <a:effectLst/>
                <a:latin typeface="Georgia" panose="02040502050405020303" pitchFamily="18" charset="0"/>
              </a:rPr>
              <a:t>rhetoric</a:t>
            </a:r>
            <a:r>
              <a:rPr lang="en-US" sz="3200" b="0" i="0" dirty="0">
                <a:solidFill>
                  <a:schemeClr val="tx1"/>
                </a:solidFill>
                <a:effectLst/>
                <a:latin typeface="Georgia" panose="02040502050405020303" pitchFamily="18" charset="0"/>
              </a:rPr>
              <a:t>, the term </a:t>
            </a:r>
            <a:r>
              <a:rPr lang="en-US" sz="3200" b="0" i="1" dirty="0">
                <a:solidFill>
                  <a:schemeClr val="tx1"/>
                </a:solidFill>
                <a:effectLst/>
                <a:latin typeface="Georgia" panose="02040502050405020303" pitchFamily="18" charset="0"/>
              </a:rPr>
              <a:t>identification</a:t>
            </a:r>
            <a:r>
              <a:rPr lang="en-US" sz="3200" b="0" i="0" dirty="0">
                <a:solidFill>
                  <a:schemeClr val="tx1"/>
                </a:solidFill>
                <a:effectLst/>
                <a:latin typeface="Georgia" panose="02040502050405020303" pitchFamily="18" charset="0"/>
              </a:rPr>
              <a:t> refers to any of the wide variety of means by which a writer or speaker may establish a shared sense of values, attitudes, and interests with an </a:t>
            </a:r>
            <a:r>
              <a:rPr lang="en-US" sz="3200" b="0" i="0" strike="noStrike" dirty="0">
                <a:solidFill>
                  <a:schemeClr val="tx1"/>
                </a:solidFill>
                <a:effectLst/>
                <a:latin typeface="Georgia" panose="02040502050405020303" pitchFamily="18" charset="0"/>
              </a:rPr>
              <a:t>audience</a:t>
            </a:r>
            <a:r>
              <a:rPr lang="en-US" sz="3200" b="0" i="0" dirty="0">
                <a:solidFill>
                  <a:schemeClr val="tx1"/>
                </a:solidFill>
                <a:effectLst/>
                <a:latin typeface="Georgia" panose="02040502050405020303" pitchFamily="18" charset="0"/>
              </a:rPr>
              <a:t>.</a:t>
            </a:r>
            <a:endParaRPr lang="en-US" sz="3200" dirty="0">
              <a:solidFill>
                <a:schemeClr val="tx1"/>
              </a:solidFill>
            </a:endParaRPr>
          </a:p>
        </p:txBody>
      </p:sp>
    </p:spTree>
    <p:extLst>
      <p:ext uri="{BB962C8B-B14F-4D97-AF65-F5344CB8AC3E}">
        <p14:creationId xmlns:p14="http://schemas.microsoft.com/office/powerpoint/2010/main" val="99427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D7DD-0928-4586-9BCB-83E7DC2A0748}"/>
              </a:ext>
            </a:extLst>
          </p:cNvPr>
          <p:cNvSpPr>
            <a:spLocks noGrp="1"/>
          </p:cNvSpPr>
          <p:nvPr>
            <p:ph type="title"/>
          </p:nvPr>
        </p:nvSpPr>
        <p:spPr>
          <a:xfrm>
            <a:off x="913795" y="609600"/>
            <a:ext cx="10353762"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FFFDF-CA70-4066-9FE3-24303E156862}"/>
              </a:ext>
            </a:extLst>
          </p:cNvPr>
          <p:cNvSpPr>
            <a:spLocks noGrp="1"/>
          </p:cNvSpPr>
          <p:nvPr>
            <p:ph idx="1"/>
          </p:nvPr>
        </p:nvSpPr>
        <p:spPr>
          <a:xfrm>
            <a:off x="913795" y="1026382"/>
            <a:ext cx="10353762" cy="4764818"/>
          </a:xfrm>
        </p:spPr>
        <p:txBody>
          <a:bodyPr>
            <a:normAutofit/>
          </a:bodyPr>
          <a:lstStyle/>
          <a:p>
            <a:r>
              <a:rPr lang="en-US" sz="2800" b="0" i="0" dirty="0">
                <a:solidFill>
                  <a:schemeClr val="tx1"/>
                </a:solidFill>
                <a:effectLst/>
                <a:latin typeface="Georgia" panose="02040502050405020303" pitchFamily="18" charset="0"/>
              </a:rPr>
              <a:t> A speaker persuades an audience by the use of </a:t>
            </a:r>
            <a:r>
              <a:rPr lang="en-US" sz="2800" b="0" i="0" u="none" strike="noStrike" dirty="0">
                <a:solidFill>
                  <a:schemeClr val="tx1"/>
                </a:solidFill>
                <a:effectLst/>
                <a:latin typeface="Georgia" panose="02040502050405020303" pitchFamily="18" charset="0"/>
              </a:rPr>
              <a:t>stylistic</a:t>
            </a:r>
            <a:r>
              <a:rPr lang="en-US" sz="2800" b="0" i="0" dirty="0">
                <a:solidFill>
                  <a:schemeClr val="tx1"/>
                </a:solidFill>
                <a:effectLst/>
                <a:latin typeface="Georgia" panose="02040502050405020303" pitchFamily="18" charset="0"/>
              </a:rPr>
              <a:t> </a:t>
            </a:r>
            <a:r>
              <a:rPr lang="en-US" sz="2800" b="1" i="0" dirty="0">
                <a:solidFill>
                  <a:schemeClr val="tx1"/>
                </a:solidFill>
                <a:effectLst/>
                <a:latin typeface="Georgia" panose="02040502050405020303" pitchFamily="18" charset="0"/>
              </a:rPr>
              <a:t>identifications</a:t>
            </a:r>
            <a:r>
              <a:rPr lang="en-US" sz="2800" b="0" i="0" dirty="0">
                <a:solidFill>
                  <a:schemeClr val="tx1"/>
                </a:solidFill>
                <a:effectLst/>
                <a:latin typeface="Georgia" panose="02040502050405020303" pitchFamily="18" charset="0"/>
              </a:rPr>
              <a:t>;</a:t>
            </a:r>
          </a:p>
          <a:p>
            <a:pPr lvl="1"/>
            <a:r>
              <a:rPr lang="en-US" sz="2800" b="0" i="0" dirty="0">
                <a:solidFill>
                  <a:schemeClr val="tx1"/>
                </a:solidFill>
                <a:effectLst/>
                <a:latin typeface="Georgia" panose="02040502050405020303" pitchFamily="18" charset="0"/>
              </a:rPr>
              <a:t> his act of persuasion may be for the purpose of causing the audience to identify with the speaker's interests.</a:t>
            </a:r>
          </a:p>
          <a:p>
            <a:pPr lvl="1"/>
            <a:r>
              <a:rPr lang="en-US" sz="2800" b="0" i="0" dirty="0">
                <a:solidFill>
                  <a:schemeClr val="tx1"/>
                </a:solidFill>
                <a:effectLst/>
                <a:latin typeface="Georgia" panose="02040502050405020303" pitchFamily="18" charset="0"/>
              </a:rPr>
              <a:t>and the speaker draws on identification of interests to establish rapport between himself and his audience. </a:t>
            </a:r>
          </a:p>
          <a:p>
            <a:pPr lvl="1"/>
            <a:r>
              <a:rPr lang="en-US" sz="2800" b="0" i="0" dirty="0">
                <a:solidFill>
                  <a:schemeClr val="tx1"/>
                </a:solidFill>
                <a:effectLst/>
                <a:latin typeface="Georgia" panose="02040502050405020303" pitchFamily="18" charset="0"/>
              </a:rPr>
              <a:t>So, there is no chance of our keeping apart the meanings of persuasion, identification.</a:t>
            </a:r>
            <a:endParaRPr lang="en-US" sz="2800" dirty="0">
              <a:solidFill>
                <a:schemeClr val="tx1"/>
              </a:solidFill>
            </a:endParaRPr>
          </a:p>
        </p:txBody>
      </p:sp>
    </p:spTree>
    <p:extLst>
      <p:ext uri="{BB962C8B-B14F-4D97-AF65-F5344CB8AC3E}">
        <p14:creationId xmlns:p14="http://schemas.microsoft.com/office/powerpoint/2010/main" val="133219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3FE4-7308-4788-97CD-25A94C06A272}"/>
              </a:ext>
            </a:extLst>
          </p:cNvPr>
          <p:cNvSpPr>
            <a:spLocks noGrp="1"/>
          </p:cNvSpPr>
          <p:nvPr>
            <p:ph type="title"/>
          </p:nvPr>
        </p:nvSpPr>
        <p:spPr>
          <a:xfrm>
            <a:off x="913795" y="238539"/>
            <a:ext cx="10353762" cy="1285461"/>
          </a:xfrm>
        </p:spPr>
        <p:txBody>
          <a:bodyPr/>
          <a:lstStyle/>
          <a:p>
            <a:r>
              <a:rPr lang="en-US" b="1" dirty="0"/>
              <a:t>Identification</a:t>
            </a:r>
          </a:p>
        </p:txBody>
      </p:sp>
      <p:sp>
        <p:nvSpPr>
          <p:cNvPr id="3" name="Content Placeholder 2">
            <a:extLst>
              <a:ext uri="{FF2B5EF4-FFF2-40B4-BE49-F238E27FC236}">
                <a16:creationId xmlns:a16="http://schemas.microsoft.com/office/drawing/2014/main" id="{1FBE5174-AA5E-4D94-A7FF-5D973B8EA9F2}"/>
              </a:ext>
            </a:extLst>
          </p:cNvPr>
          <p:cNvSpPr>
            <a:spLocks noGrp="1"/>
          </p:cNvSpPr>
          <p:nvPr>
            <p:ph idx="1"/>
          </p:nvPr>
        </p:nvSpPr>
        <p:spPr>
          <a:xfrm>
            <a:off x="913795" y="1285462"/>
            <a:ext cx="10353762" cy="4505738"/>
          </a:xfrm>
        </p:spPr>
        <p:txBody>
          <a:bodyPr>
            <a:normAutofit/>
          </a:bodyPr>
          <a:lstStyle/>
          <a:p>
            <a:r>
              <a:rPr lang="en-US" sz="2400" b="0" i="0" dirty="0">
                <a:solidFill>
                  <a:schemeClr val="tx1"/>
                </a:solidFill>
                <a:effectLst/>
                <a:latin typeface="Arial" panose="020B0604020202020204" pitchFamily="34" charset="0"/>
              </a:rPr>
              <a:t>Burke suggests that whenever someone attempts to persuade, identification occurs: one party must "identify" with another. </a:t>
            </a:r>
          </a:p>
          <a:p>
            <a:r>
              <a:rPr lang="en-US" sz="2400" b="0" i="0" dirty="0">
                <a:solidFill>
                  <a:schemeClr val="tx1"/>
                </a:solidFill>
                <a:effectLst/>
                <a:latin typeface="Arial" panose="020B0604020202020204" pitchFamily="34" charset="0"/>
              </a:rPr>
              <a:t>That is, the one who becomes persuaded sees that one party is like another in some way. </a:t>
            </a:r>
          </a:p>
          <a:p>
            <a:r>
              <a:rPr lang="en-US" sz="2400" b="0" i="0" dirty="0">
                <a:solidFill>
                  <a:schemeClr val="tx1"/>
                </a:solidFill>
                <a:effectLst/>
                <a:latin typeface="Arial" panose="020B0604020202020204" pitchFamily="34" charset="0"/>
              </a:rPr>
              <a:t>His concept of identification works not only in relation to the self (e.g. that tree has arms and is like me, thus I identify with that tree), but also refers to exterior identification (e.g. that man eats beef patties like that group, thus he is identified with that beef-patty-eating group). </a:t>
            </a:r>
          </a:p>
          <a:p>
            <a:r>
              <a:rPr lang="en-US" sz="2400" b="0" i="0" dirty="0">
                <a:solidFill>
                  <a:schemeClr val="tx1"/>
                </a:solidFill>
                <a:effectLst/>
                <a:latin typeface="Arial" panose="020B0604020202020204" pitchFamily="34" charset="0"/>
              </a:rPr>
              <a:t>One can perceive identification between objects that are not the self</a:t>
            </a:r>
            <a:r>
              <a:rPr lang="en-US" b="0" i="0" dirty="0">
                <a:solidFill>
                  <a:schemeClr val="tx1"/>
                </a:solidFill>
                <a:effectLst/>
                <a:latin typeface="Arial" panose="020B0604020202020204" pitchFamily="34" charset="0"/>
              </a:rPr>
              <a:t>.</a:t>
            </a:r>
            <a:endParaRPr lang="en-US" dirty="0">
              <a:solidFill>
                <a:schemeClr val="tx1"/>
              </a:solidFill>
            </a:endParaRPr>
          </a:p>
        </p:txBody>
      </p:sp>
    </p:spTree>
    <p:extLst>
      <p:ext uri="{BB962C8B-B14F-4D97-AF65-F5344CB8AC3E}">
        <p14:creationId xmlns:p14="http://schemas.microsoft.com/office/powerpoint/2010/main" val="204393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04F8-54E3-4EC0-AAD0-2AF668BAE7CA}"/>
              </a:ext>
            </a:extLst>
          </p:cNvPr>
          <p:cNvSpPr>
            <a:spLocks noGrp="1"/>
          </p:cNvSpPr>
          <p:nvPr>
            <p:ph type="title"/>
          </p:nvPr>
        </p:nvSpPr>
        <p:spPr/>
        <p:txBody>
          <a:bodyPr/>
          <a:lstStyle/>
          <a:p>
            <a:r>
              <a:rPr lang="en-US" b="1" dirty="0"/>
              <a:t>RHETORICAL DEVICES</a:t>
            </a:r>
          </a:p>
        </p:txBody>
      </p:sp>
      <p:sp>
        <p:nvSpPr>
          <p:cNvPr id="3" name="Content Placeholder 2">
            <a:extLst>
              <a:ext uri="{FF2B5EF4-FFF2-40B4-BE49-F238E27FC236}">
                <a16:creationId xmlns:a16="http://schemas.microsoft.com/office/drawing/2014/main" id="{4E5BDD04-5BB7-4F7A-BFF8-2C54FFCCDFD0}"/>
              </a:ext>
            </a:extLst>
          </p:cNvPr>
          <p:cNvSpPr>
            <a:spLocks noGrp="1"/>
          </p:cNvSpPr>
          <p:nvPr>
            <p:ph idx="1"/>
          </p:nvPr>
        </p:nvSpPr>
        <p:spPr/>
        <p:txBody>
          <a:bodyPr/>
          <a:lstStyle/>
          <a:p>
            <a:r>
              <a:rPr lang="en-US" sz="4400" dirty="0"/>
              <a:t>Rhetorical devices are language techniques and effects used to impress or persuade the audience. </a:t>
            </a:r>
          </a:p>
          <a:p>
            <a:endParaRPr lang="en-US" dirty="0"/>
          </a:p>
        </p:txBody>
      </p:sp>
    </p:spTree>
    <p:extLst>
      <p:ext uri="{BB962C8B-B14F-4D97-AF65-F5344CB8AC3E}">
        <p14:creationId xmlns:p14="http://schemas.microsoft.com/office/powerpoint/2010/main" val="564101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3BDB-C18C-4EB6-8DDD-443EEFBE3779}"/>
              </a:ext>
            </a:extLst>
          </p:cNvPr>
          <p:cNvSpPr>
            <a:spLocks noGrp="1"/>
          </p:cNvSpPr>
          <p:nvPr>
            <p:ph type="title"/>
          </p:nvPr>
        </p:nvSpPr>
        <p:spPr/>
        <p:txBody>
          <a:bodyPr>
            <a:normAutofit fontScale="90000"/>
          </a:bodyPr>
          <a:lstStyle/>
          <a:p>
            <a:r>
              <a:rPr lang="en-US" b="1" dirty="0"/>
              <a:t>The following techniques can be used as rhetorical devices:</a:t>
            </a:r>
            <a:br>
              <a:rPr lang="en-US" b="1" dirty="0"/>
            </a:br>
            <a:endParaRPr lang="en-US" b="1" dirty="0"/>
          </a:p>
        </p:txBody>
      </p:sp>
      <p:sp>
        <p:nvSpPr>
          <p:cNvPr id="3" name="Content Placeholder 2">
            <a:extLst>
              <a:ext uri="{FF2B5EF4-FFF2-40B4-BE49-F238E27FC236}">
                <a16:creationId xmlns:a16="http://schemas.microsoft.com/office/drawing/2014/main" id="{84B70877-B95E-4D5E-9A5C-1847F12F26AB}"/>
              </a:ext>
            </a:extLst>
          </p:cNvPr>
          <p:cNvSpPr>
            <a:spLocks noGrp="1"/>
          </p:cNvSpPr>
          <p:nvPr>
            <p:ph idx="1"/>
          </p:nvPr>
        </p:nvSpPr>
        <p:spPr/>
        <p:txBody>
          <a:bodyPr/>
          <a:lstStyle/>
          <a:p>
            <a:r>
              <a:rPr lang="en-US" dirty="0"/>
              <a:t>RHETORICAL QUESTION</a:t>
            </a:r>
          </a:p>
          <a:p>
            <a:r>
              <a:rPr lang="en-US" dirty="0"/>
              <a:t>EXAGGERATION</a:t>
            </a:r>
          </a:p>
          <a:p>
            <a:r>
              <a:rPr lang="en-US" dirty="0"/>
              <a:t>ANAPHORA</a:t>
            </a:r>
          </a:p>
          <a:p>
            <a:r>
              <a:rPr lang="en-US" dirty="0"/>
              <a:t>CONTRAST/ JUXTAPOSITION</a:t>
            </a:r>
          </a:p>
          <a:p>
            <a:r>
              <a:rPr lang="en-US" dirty="0"/>
              <a:t>ANECDOTE</a:t>
            </a:r>
          </a:p>
          <a:p>
            <a:r>
              <a:rPr lang="en-US" dirty="0"/>
              <a:t>TRICOLON</a:t>
            </a:r>
          </a:p>
          <a:p>
            <a:endParaRPr lang="en-US" dirty="0"/>
          </a:p>
        </p:txBody>
      </p:sp>
    </p:spTree>
    <p:extLst>
      <p:ext uri="{BB962C8B-B14F-4D97-AF65-F5344CB8AC3E}">
        <p14:creationId xmlns:p14="http://schemas.microsoft.com/office/powerpoint/2010/main" val="298650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2F5F-1464-45E6-AD2F-E1A7010C2C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0F7BCF-8A8D-4477-B542-6D0DF63A36DE}"/>
              </a:ext>
            </a:extLst>
          </p:cNvPr>
          <p:cNvSpPr>
            <a:spLocks noGrp="1"/>
          </p:cNvSpPr>
          <p:nvPr>
            <p:ph idx="1"/>
          </p:nvPr>
        </p:nvSpPr>
        <p:spPr/>
        <p:txBody>
          <a:bodyPr>
            <a:normAutofit/>
          </a:bodyPr>
          <a:lstStyle/>
          <a:p>
            <a:r>
              <a:rPr lang="en-US" sz="3200" dirty="0"/>
              <a:t>RHETORICAL QUESTION</a:t>
            </a:r>
          </a:p>
          <a:p>
            <a:pPr lvl="1"/>
            <a:r>
              <a:rPr lang="en-US" sz="3200" dirty="0"/>
              <a:t>A question asked for effect, but not necessarily needing to be answered. </a:t>
            </a:r>
          </a:p>
          <a:p>
            <a:pPr lvl="1"/>
            <a:r>
              <a:rPr lang="en-US" sz="3200" dirty="0"/>
              <a:t>“Are we going to put up with curfews and being hassled by the police up town? Who cares? Do you think it is right? I don't.”</a:t>
            </a:r>
          </a:p>
        </p:txBody>
      </p:sp>
    </p:spTree>
    <p:extLst>
      <p:ext uri="{BB962C8B-B14F-4D97-AF65-F5344CB8AC3E}">
        <p14:creationId xmlns:p14="http://schemas.microsoft.com/office/powerpoint/2010/main" val="364108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0B34-8AEB-4412-B665-99F9C50D62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C242E2-A4F4-4843-98C4-F8CD6A978997}"/>
              </a:ext>
            </a:extLst>
          </p:cNvPr>
          <p:cNvSpPr>
            <a:spLocks noGrp="1"/>
          </p:cNvSpPr>
          <p:nvPr>
            <p:ph idx="1"/>
          </p:nvPr>
        </p:nvSpPr>
        <p:spPr/>
        <p:txBody>
          <a:bodyPr>
            <a:normAutofit/>
          </a:bodyPr>
          <a:lstStyle/>
          <a:p>
            <a:r>
              <a:rPr lang="en-US" sz="3200" dirty="0"/>
              <a:t>EXAGGERATION</a:t>
            </a:r>
          </a:p>
          <a:p>
            <a:pPr lvl="1"/>
            <a:r>
              <a:rPr lang="en-US" sz="3200" dirty="0"/>
              <a:t>Trying to impress or influence by overstating a viewpoint, statement or idea.</a:t>
            </a:r>
          </a:p>
          <a:p>
            <a:pPr lvl="1"/>
            <a:r>
              <a:rPr lang="en-US" sz="3200" dirty="0"/>
              <a:t>“Millions of students all over the world go home and rush eagerly into their homework in order to secure their future.” </a:t>
            </a:r>
          </a:p>
        </p:txBody>
      </p:sp>
    </p:spTree>
    <p:extLst>
      <p:ext uri="{BB962C8B-B14F-4D97-AF65-F5344CB8AC3E}">
        <p14:creationId xmlns:p14="http://schemas.microsoft.com/office/powerpoint/2010/main" val="4214798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B324-50FB-43C2-BE77-5FC7B4DFA88B}"/>
              </a:ext>
            </a:extLst>
          </p:cNvPr>
          <p:cNvSpPr>
            <a:spLocks noGrp="1"/>
          </p:cNvSpPr>
          <p:nvPr>
            <p:ph type="title"/>
          </p:nvPr>
        </p:nvSpPr>
        <p:spPr/>
        <p:txBody>
          <a:bodyPr/>
          <a:lstStyle/>
          <a:p>
            <a:r>
              <a:rPr lang="en-US" dirty="0"/>
              <a:t> </a:t>
            </a:r>
          </a:p>
        </p:txBody>
      </p:sp>
      <p:pic>
        <p:nvPicPr>
          <p:cNvPr id="5" name="Content Placeholder 4">
            <a:extLst>
              <a:ext uri="{FF2B5EF4-FFF2-40B4-BE49-F238E27FC236}">
                <a16:creationId xmlns:a16="http://schemas.microsoft.com/office/drawing/2014/main" id="{8649A42A-709A-43C3-AC31-3902556171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589" t="21516" r="6203" b="16767"/>
          <a:stretch/>
        </p:blipFill>
        <p:spPr>
          <a:xfrm>
            <a:off x="1205949" y="980661"/>
            <a:ext cx="9674086" cy="5009322"/>
          </a:xfrm>
          <a:prstGeom prst="rect">
            <a:avLst/>
          </a:prstGeom>
        </p:spPr>
      </p:pic>
    </p:spTree>
    <p:extLst>
      <p:ext uri="{BB962C8B-B14F-4D97-AF65-F5344CB8AC3E}">
        <p14:creationId xmlns:p14="http://schemas.microsoft.com/office/powerpoint/2010/main" val="3202999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7059-D1F1-410E-8E45-AB51B0482D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6ADC0E-F7DD-4A7F-B562-8A6F5FE8E7DC}"/>
              </a:ext>
            </a:extLst>
          </p:cNvPr>
          <p:cNvSpPr>
            <a:spLocks noGrp="1"/>
          </p:cNvSpPr>
          <p:nvPr>
            <p:ph idx="1"/>
          </p:nvPr>
        </p:nvSpPr>
        <p:spPr/>
        <p:txBody>
          <a:bodyPr>
            <a:normAutofit/>
          </a:bodyPr>
          <a:lstStyle/>
          <a:p>
            <a:r>
              <a:rPr lang="en-US" sz="3200" dirty="0"/>
              <a:t>ANAPHORA</a:t>
            </a:r>
          </a:p>
          <a:p>
            <a:pPr lvl="1"/>
            <a:r>
              <a:rPr lang="en-US" sz="3200" dirty="0"/>
              <a:t>The repeated use of a word or phrase at the start of successive phrases or sentences for effect. </a:t>
            </a:r>
          </a:p>
          <a:p>
            <a:pPr lvl="1"/>
            <a:r>
              <a:rPr lang="en-US" sz="3200" dirty="0"/>
              <a:t>“One Ring to rule them all, One Ring to find them, One Ring to bring them all and in the darkness bind them.” The Lord of the Rings – J.R.R. Tolkien.</a:t>
            </a:r>
          </a:p>
        </p:txBody>
      </p:sp>
    </p:spTree>
    <p:extLst>
      <p:ext uri="{BB962C8B-B14F-4D97-AF65-F5344CB8AC3E}">
        <p14:creationId xmlns:p14="http://schemas.microsoft.com/office/powerpoint/2010/main" val="2157573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6B48-18D5-4F76-8F81-B4EB34AC00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0497EB-0FB7-4B7E-A14B-9833465687E1}"/>
              </a:ext>
            </a:extLst>
          </p:cNvPr>
          <p:cNvSpPr>
            <a:spLocks noGrp="1"/>
          </p:cNvSpPr>
          <p:nvPr>
            <p:ph idx="1"/>
          </p:nvPr>
        </p:nvSpPr>
        <p:spPr/>
        <p:txBody>
          <a:bodyPr>
            <a:normAutofit/>
          </a:bodyPr>
          <a:lstStyle/>
          <a:p>
            <a:r>
              <a:rPr lang="en-US" sz="3200" dirty="0"/>
              <a:t>CONTRAST/ JUXTAPOSITION</a:t>
            </a:r>
          </a:p>
          <a:p>
            <a:pPr lvl="1"/>
            <a:r>
              <a:rPr lang="en-US" sz="3200" dirty="0"/>
              <a:t>When two opposite viewpoints, ideas or concepts are placed close to each other for effect.</a:t>
            </a:r>
          </a:p>
          <a:p>
            <a:pPr lvl="1"/>
            <a:r>
              <a:rPr lang="en-US" sz="3200" dirty="0"/>
              <a:t>“Let us break the chains, shackles and nightmare of slavery and embrace each other in the dream of freedom.” </a:t>
            </a:r>
          </a:p>
        </p:txBody>
      </p:sp>
    </p:spTree>
    <p:extLst>
      <p:ext uri="{BB962C8B-B14F-4D97-AF65-F5344CB8AC3E}">
        <p14:creationId xmlns:p14="http://schemas.microsoft.com/office/powerpoint/2010/main" val="3280410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AD21-CD62-4389-911E-04A329C9FE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4786D5-7104-4496-93ED-C525F9A9DCAD}"/>
              </a:ext>
            </a:extLst>
          </p:cNvPr>
          <p:cNvSpPr>
            <a:spLocks noGrp="1"/>
          </p:cNvSpPr>
          <p:nvPr>
            <p:ph idx="1"/>
          </p:nvPr>
        </p:nvSpPr>
        <p:spPr/>
        <p:txBody>
          <a:bodyPr>
            <a:noAutofit/>
          </a:bodyPr>
          <a:lstStyle/>
          <a:p>
            <a:r>
              <a:rPr lang="en-US" sz="2400" dirty="0"/>
              <a:t>ANECDOTE</a:t>
            </a:r>
          </a:p>
          <a:p>
            <a:pPr lvl="1"/>
            <a:r>
              <a:rPr lang="en-US" sz="2400" dirty="0"/>
              <a:t>A short tale narrating an interesting or amusing biographical incident. </a:t>
            </a:r>
          </a:p>
          <a:p>
            <a:pPr lvl="1"/>
            <a:r>
              <a:rPr lang="en-US" sz="2400" dirty="0"/>
              <a:t>There are these two young fish swimming along and they happen to meet an older fish swimming the other way, who nods at them and says Morning, boys. How's the water?" And the two young fish swim on for a bit, and then eventually one of them looks over at the other and goes "What the hell is water?"… I am not the wise old fish. The point of the fish story is merely that the most obvious, important realities are often the ones that are hardest to see and talk about.” – David Foster Wallace</a:t>
            </a:r>
          </a:p>
        </p:txBody>
      </p:sp>
    </p:spTree>
    <p:extLst>
      <p:ext uri="{BB962C8B-B14F-4D97-AF65-F5344CB8AC3E}">
        <p14:creationId xmlns:p14="http://schemas.microsoft.com/office/powerpoint/2010/main" val="1738303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CFDF-0C70-491F-88F2-030320BE61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22042E-311D-422E-9859-E5B5B90EC9E8}"/>
              </a:ext>
            </a:extLst>
          </p:cNvPr>
          <p:cNvSpPr>
            <a:spLocks noGrp="1"/>
          </p:cNvSpPr>
          <p:nvPr>
            <p:ph idx="1"/>
          </p:nvPr>
        </p:nvSpPr>
        <p:spPr/>
        <p:txBody>
          <a:bodyPr>
            <a:normAutofit/>
          </a:bodyPr>
          <a:lstStyle/>
          <a:p>
            <a:r>
              <a:rPr lang="en-US" sz="3200" dirty="0"/>
              <a:t>TRICOLON</a:t>
            </a:r>
          </a:p>
          <a:p>
            <a:pPr lvl="1"/>
            <a:r>
              <a:rPr lang="en-US" sz="3200" dirty="0"/>
              <a:t>A series of three parallel words, phrases, or clauses.</a:t>
            </a:r>
          </a:p>
          <a:p>
            <a:pPr lvl="1"/>
            <a:r>
              <a:rPr lang="en-US" sz="3200" dirty="0"/>
              <a:t>“But, in a larger sense, we cannot dedicate, we cannot consecrate, we cannot hallow, this ground.” – Abraham Lincoln</a:t>
            </a:r>
          </a:p>
        </p:txBody>
      </p:sp>
    </p:spTree>
    <p:extLst>
      <p:ext uri="{BB962C8B-B14F-4D97-AF65-F5344CB8AC3E}">
        <p14:creationId xmlns:p14="http://schemas.microsoft.com/office/powerpoint/2010/main" val="1898329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8ED2-E864-4F20-B974-2CF7A76443E2}"/>
              </a:ext>
            </a:extLst>
          </p:cNvPr>
          <p:cNvSpPr>
            <a:spLocks noGrp="1"/>
          </p:cNvSpPr>
          <p:nvPr>
            <p:ph type="title"/>
          </p:nvPr>
        </p:nvSpPr>
        <p:spPr/>
        <p:txBody>
          <a:bodyPr/>
          <a:lstStyle/>
          <a:p>
            <a:r>
              <a:rPr lang="en-US" b="1" dirty="0"/>
              <a:t>WRITING EXERCISE</a:t>
            </a:r>
          </a:p>
        </p:txBody>
      </p:sp>
      <p:sp>
        <p:nvSpPr>
          <p:cNvPr id="3" name="Content Placeholder 2">
            <a:extLst>
              <a:ext uri="{FF2B5EF4-FFF2-40B4-BE49-F238E27FC236}">
                <a16:creationId xmlns:a16="http://schemas.microsoft.com/office/drawing/2014/main" id="{2A74DB94-B5C1-41B3-9071-CE77B9F28069}"/>
              </a:ext>
            </a:extLst>
          </p:cNvPr>
          <p:cNvSpPr>
            <a:spLocks noGrp="1"/>
          </p:cNvSpPr>
          <p:nvPr>
            <p:ph idx="1"/>
          </p:nvPr>
        </p:nvSpPr>
        <p:spPr/>
        <p:txBody>
          <a:bodyPr>
            <a:normAutofit/>
          </a:bodyPr>
          <a:lstStyle/>
          <a:p>
            <a:r>
              <a:rPr lang="en-US" sz="3600" dirty="0"/>
              <a:t>Using THREE of the aforementioned rhetorical devices, write a short paragraph arguing for the merits of your favorite television program, film, book, computer game or activity.</a:t>
            </a:r>
          </a:p>
        </p:txBody>
      </p:sp>
    </p:spTree>
    <p:extLst>
      <p:ext uri="{BB962C8B-B14F-4D97-AF65-F5344CB8AC3E}">
        <p14:creationId xmlns:p14="http://schemas.microsoft.com/office/powerpoint/2010/main" val="1746303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6660-4619-419D-8908-D7B78D688B6E}"/>
              </a:ext>
            </a:extLst>
          </p:cNvPr>
          <p:cNvSpPr>
            <a:spLocks noGrp="1"/>
          </p:cNvSpPr>
          <p:nvPr>
            <p:ph type="title"/>
          </p:nvPr>
        </p:nvSpPr>
        <p:spPr/>
        <p:txBody>
          <a:bodyPr/>
          <a:lstStyle/>
          <a:p>
            <a:r>
              <a:rPr lang="en-US" b="1" dirty="0"/>
              <a:t>OPINION PIECES</a:t>
            </a:r>
          </a:p>
        </p:txBody>
      </p:sp>
      <p:sp>
        <p:nvSpPr>
          <p:cNvPr id="3" name="Content Placeholder 2">
            <a:extLst>
              <a:ext uri="{FF2B5EF4-FFF2-40B4-BE49-F238E27FC236}">
                <a16:creationId xmlns:a16="http://schemas.microsoft.com/office/drawing/2014/main" id="{99834919-79BD-42BB-8AE1-F37AF780D5DE}"/>
              </a:ext>
            </a:extLst>
          </p:cNvPr>
          <p:cNvSpPr>
            <a:spLocks noGrp="1"/>
          </p:cNvSpPr>
          <p:nvPr>
            <p:ph idx="1"/>
          </p:nvPr>
        </p:nvSpPr>
        <p:spPr/>
        <p:txBody>
          <a:bodyPr>
            <a:noAutofit/>
          </a:bodyPr>
          <a:lstStyle/>
          <a:p>
            <a:r>
              <a:rPr lang="en-US" sz="2800" dirty="0"/>
              <a:t>An opinion piece is an article usually published in a newspaper or magazine which expresses the author’s opinion on a particular subject.</a:t>
            </a:r>
          </a:p>
          <a:p>
            <a:r>
              <a:rPr lang="en-US" sz="2800" dirty="0"/>
              <a:t>It shares many features with a factual newspaper article such as quotes from authorities on the subject, reports, statistics and other data, and or recounts of the writer’s own experience. </a:t>
            </a:r>
          </a:p>
          <a:p>
            <a:r>
              <a:rPr lang="en-US" sz="2800" dirty="0"/>
              <a:t>However, these features are employed alongside the author’s purpose of persuading the audience of a particular opinion. </a:t>
            </a:r>
          </a:p>
        </p:txBody>
      </p:sp>
    </p:spTree>
    <p:extLst>
      <p:ext uri="{BB962C8B-B14F-4D97-AF65-F5344CB8AC3E}">
        <p14:creationId xmlns:p14="http://schemas.microsoft.com/office/powerpoint/2010/main" val="3324532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613A-C5BE-400C-B4C5-B8FEE5E02DCC}"/>
              </a:ext>
            </a:extLst>
          </p:cNvPr>
          <p:cNvSpPr>
            <a:spLocks noGrp="1"/>
          </p:cNvSpPr>
          <p:nvPr>
            <p:ph type="title"/>
          </p:nvPr>
        </p:nvSpPr>
        <p:spPr/>
        <p:txBody>
          <a:bodyPr/>
          <a:lstStyle/>
          <a:p>
            <a:r>
              <a:rPr lang="en-US" b="1" dirty="0"/>
              <a:t>Features of Opinion Pieces</a:t>
            </a:r>
          </a:p>
        </p:txBody>
      </p:sp>
      <p:sp>
        <p:nvSpPr>
          <p:cNvPr id="3" name="Content Placeholder 2">
            <a:extLst>
              <a:ext uri="{FF2B5EF4-FFF2-40B4-BE49-F238E27FC236}">
                <a16:creationId xmlns:a16="http://schemas.microsoft.com/office/drawing/2014/main" id="{742A236A-C850-498C-8376-25100B090680}"/>
              </a:ext>
            </a:extLst>
          </p:cNvPr>
          <p:cNvSpPr>
            <a:spLocks noGrp="1"/>
          </p:cNvSpPr>
          <p:nvPr>
            <p:ph idx="1"/>
          </p:nvPr>
        </p:nvSpPr>
        <p:spPr/>
        <p:txBody>
          <a:bodyPr>
            <a:normAutofit/>
          </a:bodyPr>
          <a:lstStyle/>
          <a:p>
            <a:r>
              <a:rPr lang="en-US" sz="3200" dirty="0"/>
              <a:t>CATCHY HEADLINE </a:t>
            </a:r>
          </a:p>
          <a:p>
            <a:r>
              <a:rPr lang="en-US" sz="3200" dirty="0"/>
              <a:t>STRUCTURE</a:t>
            </a:r>
          </a:p>
          <a:p>
            <a:r>
              <a:rPr lang="en-US" sz="3200" dirty="0"/>
              <a:t>TONE</a:t>
            </a:r>
          </a:p>
          <a:p>
            <a:r>
              <a:rPr lang="en-US" sz="3200" dirty="0"/>
              <a:t>RESEARCH</a:t>
            </a:r>
          </a:p>
        </p:txBody>
      </p:sp>
    </p:spTree>
    <p:extLst>
      <p:ext uri="{BB962C8B-B14F-4D97-AF65-F5344CB8AC3E}">
        <p14:creationId xmlns:p14="http://schemas.microsoft.com/office/powerpoint/2010/main" val="3720874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C37B-74E1-44C3-BDDA-3A4008F3AEF6}"/>
              </a:ext>
            </a:extLst>
          </p:cNvPr>
          <p:cNvSpPr>
            <a:spLocks noGrp="1"/>
          </p:cNvSpPr>
          <p:nvPr>
            <p:ph type="title"/>
          </p:nvPr>
        </p:nvSpPr>
        <p:spPr/>
        <p:txBody>
          <a:bodyPr/>
          <a:lstStyle/>
          <a:p>
            <a:r>
              <a:rPr lang="en-US" b="1" dirty="0"/>
              <a:t>Activity</a:t>
            </a:r>
          </a:p>
        </p:txBody>
      </p:sp>
      <p:sp>
        <p:nvSpPr>
          <p:cNvPr id="3" name="Content Placeholder 2">
            <a:extLst>
              <a:ext uri="{FF2B5EF4-FFF2-40B4-BE49-F238E27FC236}">
                <a16:creationId xmlns:a16="http://schemas.microsoft.com/office/drawing/2014/main" id="{20192404-2265-43C0-AAD3-01E0ED8455E1}"/>
              </a:ext>
            </a:extLst>
          </p:cNvPr>
          <p:cNvSpPr>
            <a:spLocks noGrp="1"/>
          </p:cNvSpPr>
          <p:nvPr>
            <p:ph idx="1"/>
          </p:nvPr>
        </p:nvSpPr>
        <p:spPr/>
        <p:txBody>
          <a:bodyPr>
            <a:normAutofit/>
          </a:bodyPr>
          <a:lstStyle/>
          <a:p>
            <a:r>
              <a:rPr lang="en-US" sz="2800" dirty="0"/>
              <a:t>Write an opinion piece in which you, the writer, defend the actions of a particular person or group of people against accusations or allegations from someone else or a group of people. The issue can be completely fictitious or real. </a:t>
            </a:r>
          </a:p>
        </p:txBody>
      </p:sp>
    </p:spTree>
    <p:extLst>
      <p:ext uri="{BB962C8B-B14F-4D97-AF65-F5344CB8AC3E}">
        <p14:creationId xmlns:p14="http://schemas.microsoft.com/office/powerpoint/2010/main" val="1872818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D218-CAD5-46ED-8833-44078121E178}"/>
              </a:ext>
            </a:extLst>
          </p:cNvPr>
          <p:cNvSpPr>
            <a:spLocks noGrp="1"/>
          </p:cNvSpPr>
          <p:nvPr>
            <p:ph type="title"/>
          </p:nvPr>
        </p:nvSpPr>
        <p:spPr>
          <a:xfrm>
            <a:off x="913795" y="609599"/>
            <a:ext cx="10353762" cy="4982817"/>
          </a:xfrm>
        </p:spPr>
        <p:txBody>
          <a:bodyPr>
            <a:noAutofit/>
          </a:bodyPr>
          <a:lstStyle/>
          <a:p>
            <a:r>
              <a:rPr lang="en-US" sz="9600" b="1" dirty="0"/>
              <a:t>The End</a:t>
            </a:r>
          </a:p>
        </p:txBody>
      </p:sp>
      <p:sp>
        <p:nvSpPr>
          <p:cNvPr id="3" name="Content Placeholder 2">
            <a:extLst>
              <a:ext uri="{FF2B5EF4-FFF2-40B4-BE49-F238E27FC236}">
                <a16:creationId xmlns:a16="http://schemas.microsoft.com/office/drawing/2014/main" id="{15C1C61F-8A9C-4643-A8CC-FB098D10181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21008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75E01-B19E-43C3-AD4A-3D4CA2BDE70E}"/>
              </a:ext>
            </a:extLst>
          </p:cNvPr>
          <p:cNvSpPr>
            <a:spLocks noGrp="1"/>
          </p:cNvSpPr>
          <p:nvPr>
            <p:ph type="title"/>
          </p:nvPr>
        </p:nvSpPr>
        <p:spPr/>
        <p:txBody>
          <a:bodyPr/>
          <a:lstStyle/>
          <a:p>
            <a:r>
              <a:rPr lang="en-US" b="1" dirty="0"/>
              <a:t>Rhetoric</a:t>
            </a:r>
          </a:p>
        </p:txBody>
      </p:sp>
      <p:sp>
        <p:nvSpPr>
          <p:cNvPr id="3" name="Content Placeholder 2">
            <a:extLst>
              <a:ext uri="{FF2B5EF4-FFF2-40B4-BE49-F238E27FC236}">
                <a16:creationId xmlns:a16="http://schemas.microsoft.com/office/drawing/2014/main" id="{5A208B67-313D-41CF-86EC-2508F6F2BAA0}"/>
              </a:ext>
            </a:extLst>
          </p:cNvPr>
          <p:cNvSpPr>
            <a:spLocks noGrp="1"/>
          </p:cNvSpPr>
          <p:nvPr>
            <p:ph idx="1"/>
          </p:nvPr>
        </p:nvSpPr>
        <p:spPr>
          <a:xfrm>
            <a:off x="913795" y="1961322"/>
            <a:ext cx="10353762" cy="3829877"/>
          </a:xfrm>
        </p:spPr>
        <p:txBody>
          <a:bodyPr>
            <a:normAutofit fontScale="92500" lnSpcReduction="20000"/>
          </a:bodyPr>
          <a:lstStyle/>
          <a:p>
            <a:r>
              <a:rPr lang="en-US" sz="2600" dirty="0"/>
              <a:t>Rhetoric is generally defined as the art of persuasion. </a:t>
            </a:r>
          </a:p>
          <a:p>
            <a:r>
              <a:rPr lang="en-US" sz="2600" dirty="0"/>
              <a:t>One of the primary forms by which we communicate is with language. </a:t>
            </a:r>
          </a:p>
          <a:p>
            <a:r>
              <a:rPr lang="en-US" sz="2600" dirty="0"/>
              <a:t>Language allows us to communicate our ideas and opinions, and, importantly, it also enables us to persuade others of those opinions.</a:t>
            </a:r>
          </a:p>
          <a:p>
            <a:r>
              <a:rPr lang="en-US" sz="2600" dirty="0"/>
              <a:t>Rhetoric is the art of harnessing reason, emotions and authority through language. </a:t>
            </a:r>
          </a:p>
          <a:p>
            <a:r>
              <a:rPr lang="en-US" sz="2600" dirty="0"/>
              <a:t>This is usually undertaken with a view to persuade an audience and, by persuading, to convince this audience to act, to pass judgement, or to identify with given values. </a:t>
            </a:r>
          </a:p>
          <a:p>
            <a:endParaRPr lang="en-US" dirty="0"/>
          </a:p>
        </p:txBody>
      </p:sp>
    </p:spTree>
    <p:extLst>
      <p:ext uri="{BB962C8B-B14F-4D97-AF65-F5344CB8AC3E}">
        <p14:creationId xmlns:p14="http://schemas.microsoft.com/office/powerpoint/2010/main" val="49680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FDBA-0865-4D1F-B605-FCC92B50BF75}"/>
              </a:ext>
            </a:extLst>
          </p:cNvPr>
          <p:cNvSpPr>
            <a:spLocks noGrp="1"/>
          </p:cNvSpPr>
          <p:nvPr>
            <p:ph type="title"/>
          </p:nvPr>
        </p:nvSpPr>
        <p:spPr/>
        <p:txBody>
          <a:bodyPr/>
          <a:lstStyle/>
          <a:p>
            <a:r>
              <a:rPr lang="en-US" b="1" dirty="0"/>
              <a:t>Rhetorical Writing: An Introduction</a:t>
            </a:r>
          </a:p>
        </p:txBody>
      </p:sp>
      <p:sp>
        <p:nvSpPr>
          <p:cNvPr id="3" name="Content Placeholder 2">
            <a:extLst>
              <a:ext uri="{FF2B5EF4-FFF2-40B4-BE49-F238E27FC236}">
                <a16:creationId xmlns:a16="http://schemas.microsoft.com/office/drawing/2014/main" id="{62E7F72B-41EB-464E-B787-B6915FCC255D}"/>
              </a:ext>
            </a:extLst>
          </p:cNvPr>
          <p:cNvSpPr>
            <a:spLocks noGrp="1"/>
          </p:cNvSpPr>
          <p:nvPr>
            <p:ph idx="1"/>
          </p:nvPr>
        </p:nvSpPr>
        <p:spPr/>
        <p:txBody>
          <a:bodyPr/>
          <a:lstStyle/>
          <a:p>
            <a:r>
              <a:rPr lang="en-US" sz="3200" dirty="0"/>
              <a:t>Words used to influence people</a:t>
            </a:r>
          </a:p>
          <a:p>
            <a:r>
              <a:rPr lang="en-US" sz="3200" dirty="0"/>
              <a:t>Spell bounding</a:t>
            </a:r>
          </a:p>
          <a:p>
            <a:r>
              <a:rPr lang="en-US" sz="3200" dirty="0"/>
              <a:t>Impactful arguments </a:t>
            </a:r>
          </a:p>
          <a:p>
            <a:r>
              <a:rPr lang="en-US" sz="3200" dirty="0"/>
              <a:t>Presentation of evidences</a:t>
            </a:r>
          </a:p>
          <a:p>
            <a:r>
              <a:rPr lang="en-US" sz="3200" dirty="0"/>
              <a:t>Techniques and strategies</a:t>
            </a:r>
          </a:p>
          <a:p>
            <a:endParaRPr lang="en-US" dirty="0"/>
          </a:p>
        </p:txBody>
      </p:sp>
    </p:spTree>
    <p:extLst>
      <p:ext uri="{BB962C8B-B14F-4D97-AF65-F5344CB8AC3E}">
        <p14:creationId xmlns:p14="http://schemas.microsoft.com/office/powerpoint/2010/main" val="153195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2F4A-547F-4772-B057-AFBCFB627CEB}"/>
              </a:ext>
            </a:extLst>
          </p:cNvPr>
          <p:cNvSpPr>
            <a:spLocks noGrp="1"/>
          </p:cNvSpPr>
          <p:nvPr>
            <p:ph type="title"/>
          </p:nvPr>
        </p:nvSpPr>
        <p:spPr/>
        <p:txBody>
          <a:bodyPr>
            <a:normAutofit fontScale="90000"/>
          </a:bodyPr>
          <a:lstStyle/>
          <a:p>
            <a:r>
              <a:rPr lang="en-US" b="1" dirty="0"/>
              <a:t>Basic Rhetorical Appeals/Modes of Persuasion</a:t>
            </a:r>
          </a:p>
        </p:txBody>
      </p:sp>
      <p:sp>
        <p:nvSpPr>
          <p:cNvPr id="3" name="Content Placeholder 2">
            <a:extLst>
              <a:ext uri="{FF2B5EF4-FFF2-40B4-BE49-F238E27FC236}">
                <a16:creationId xmlns:a16="http://schemas.microsoft.com/office/drawing/2014/main" id="{5E004825-8C0F-4814-B0A9-6C48DD180E0E}"/>
              </a:ext>
            </a:extLst>
          </p:cNvPr>
          <p:cNvSpPr>
            <a:spLocks noGrp="1"/>
          </p:cNvSpPr>
          <p:nvPr>
            <p:ph idx="1"/>
          </p:nvPr>
        </p:nvSpPr>
        <p:spPr/>
        <p:txBody>
          <a:bodyPr>
            <a:normAutofit/>
          </a:bodyPr>
          <a:lstStyle/>
          <a:p>
            <a:r>
              <a:rPr lang="en-US" sz="3200" dirty="0"/>
              <a:t>Rhetoric can be divided into three main means of persuasion: logos, pathos, and ethos:</a:t>
            </a:r>
          </a:p>
          <a:p>
            <a:pPr marL="494100" indent="-457200">
              <a:buFont typeface="+mj-lt"/>
              <a:buAutoNum type="arabicPeriod"/>
            </a:pPr>
            <a:r>
              <a:rPr lang="en-US" sz="3200" dirty="0"/>
              <a:t>Logos: appeals based on logic, reason, and order. </a:t>
            </a:r>
          </a:p>
          <a:p>
            <a:pPr marL="494100" indent="-457200">
              <a:buFont typeface="+mj-lt"/>
              <a:buAutoNum type="arabicPeriod"/>
            </a:pPr>
            <a:r>
              <a:rPr lang="en-US" sz="3200" dirty="0"/>
              <a:t>Ethos: appeals based on credibility, authority, and character. </a:t>
            </a:r>
          </a:p>
          <a:p>
            <a:pPr marL="494100" indent="-457200">
              <a:buFont typeface="+mj-lt"/>
              <a:buAutoNum type="arabicPeriod"/>
            </a:pPr>
            <a:r>
              <a:rPr lang="en-US" sz="3200" dirty="0"/>
              <a:t>Pathos: appeals based on emotion. </a:t>
            </a:r>
          </a:p>
        </p:txBody>
      </p:sp>
    </p:spTree>
    <p:extLst>
      <p:ext uri="{BB962C8B-B14F-4D97-AF65-F5344CB8AC3E}">
        <p14:creationId xmlns:p14="http://schemas.microsoft.com/office/powerpoint/2010/main" val="59078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937E-8773-4CE8-B652-7F30F4BC4275}"/>
              </a:ext>
            </a:extLst>
          </p:cNvPr>
          <p:cNvSpPr>
            <a:spLocks noGrp="1"/>
          </p:cNvSpPr>
          <p:nvPr>
            <p:ph type="title"/>
          </p:nvPr>
        </p:nvSpPr>
        <p:spPr/>
        <p:txBody>
          <a:bodyPr>
            <a:normAutofit fontScale="90000"/>
          </a:bodyPr>
          <a:lstStyle/>
          <a:p>
            <a:r>
              <a:rPr lang="en-US" dirty="0"/>
              <a:t>The three basic rhetorical appeals must work together to build a strong argument.</a:t>
            </a:r>
          </a:p>
        </p:txBody>
      </p:sp>
      <p:pic>
        <p:nvPicPr>
          <p:cNvPr id="5" name="Content Placeholder 4">
            <a:extLst>
              <a:ext uri="{FF2B5EF4-FFF2-40B4-BE49-F238E27FC236}">
                <a16:creationId xmlns:a16="http://schemas.microsoft.com/office/drawing/2014/main" id="{B4D794AC-F80A-4D88-BBE2-6E452C6BDA7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591" t="26511" r="29269" b="7135"/>
          <a:stretch/>
        </p:blipFill>
        <p:spPr>
          <a:xfrm>
            <a:off x="2756452" y="2120348"/>
            <a:ext cx="6361043" cy="4585252"/>
          </a:xfrm>
        </p:spPr>
      </p:pic>
    </p:spTree>
    <p:extLst>
      <p:ext uri="{BB962C8B-B14F-4D97-AF65-F5344CB8AC3E}">
        <p14:creationId xmlns:p14="http://schemas.microsoft.com/office/powerpoint/2010/main" val="921499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85A6A-FED7-48EC-9FC7-74438A3BA308}"/>
              </a:ext>
            </a:extLst>
          </p:cNvPr>
          <p:cNvSpPr>
            <a:spLocks noGrp="1"/>
          </p:cNvSpPr>
          <p:nvPr>
            <p:ph type="title"/>
          </p:nvPr>
        </p:nvSpPr>
        <p:spPr>
          <a:xfrm>
            <a:off x="913795" y="609600"/>
            <a:ext cx="10353762"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A02E17D-DA4C-4080-94A6-A9557904CF6D}"/>
              </a:ext>
            </a:extLst>
          </p:cNvPr>
          <p:cNvSpPr>
            <a:spLocks noGrp="1"/>
          </p:cNvSpPr>
          <p:nvPr>
            <p:ph idx="1"/>
          </p:nvPr>
        </p:nvSpPr>
        <p:spPr>
          <a:xfrm>
            <a:off x="913795" y="655320"/>
            <a:ext cx="10353762" cy="5135880"/>
          </a:xfrm>
        </p:spPr>
        <p:txBody>
          <a:bodyPr>
            <a:noAutofit/>
          </a:bodyPr>
          <a:lstStyle/>
          <a:p>
            <a:r>
              <a:rPr lang="en-US" sz="2800" dirty="0"/>
              <a:t>Arguments weak in logos will lack continuity and, therefore, damage the speaker’s credibility (ethos).  This leads the audience to get bored or confused, which are negative emotional reactions (pathos). </a:t>
            </a:r>
          </a:p>
          <a:p>
            <a:r>
              <a:rPr lang="en-US" sz="2800" dirty="0"/>
              <a:t>Arguments weak in ethos create a sense of distrust from the audience which, in turn, affects their ability to follow the reason or order of the speech (logos).  This also generates a negative emotional reaction (pathos). </a:t>
            </a:r>
          </a:p>
          <a:p>
            <a:r>
              <a:rPr lang="en-US" sz="2800" dirty="0"/>
              <a:t>Arguments weak in emotion are boring and call the credibility of the speaker into question (ethos).  The make it difficult to stay interested which affects the logic of the speech (logos).  Arguments too aggressive with emotion are equally as problematic. </a:t>
            </a:r>
          </a:p>
        </p:txBody>
      </p:sp>
    </p:spTree>
    <p:extLst>
      <p:ext uri="{BB962C8B-B14F-4D97-AF65-F5344CB8AC3E}">
        <p14:creationId xmlns:p14="http://schemas.microsoft.com/office/powerpoint/2010/main" val="3547155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7F01C-8548-4077-B5B1-15FDDAA3E69C}"/>
              </a:ext>
            </a:extLst>
          </p:cNvPr>
          <p:cNvSpPr>
            <a:spLocks noGrp="1"/>
          </p:cNvSpPr>
          <p:nvPr>
            <p:ph type="title"/>
          </p:nvPr>
        </p:nvSpPr>
        <p:spPr/>
        <p:txBody>
          <a:bodyPr/>
          <a:lstStyle/>
          <a:p>
            <a:r>
              <a:rPr lang="en-US" sz="4800" b="1" dirty="0">
                <a:effectLst/>
                <a:latin typeface="Calibri" panose="020F0502020204030204" pitchFamily="34" charset="0"/>
                <a:ea typeface="SimSun" panose="02010600030101010101" pitchFamily="2" charset="-122"/>
                <a:cs typeface="Times New Roman" panose="02020603050405020304" pitchFamily="18" charset="0"/>
              </a:rPr>
              <a:t>Logos</a:t>
            </a:r>
            <a:endParaRPr lang="en-US" b="1" dirty="0"/>
          </a:p>
        </p:txBody>
      </p:sp>
      <p:sp>
        <p:nvSpPr>
          <p:cNvPr id="3" name="Content Placeholder 2">
            <a:extLst>
              <a:ext uri="{FF2B5EF4-FFF2-40B4-BE49-F238E27FC236}">
                <a16:creationId xmlns:a16="http://schemas.microsoft.com/office/drawing/2014/main" id="{F61DDB59-176C-452F-94B3-770262A8588C}"/>
              </a:ext>
            </a:extLst>
          </p:cNvPr>
          <p:cNvSpPr>
            <a:spLocks noGrp="1"/>
          </p:cNvSpPr>
          <p:nvPr>
            <p:ph idx="1"/>
          </p:nvPr>
        </p:nvSpPr>
        <p:spPr/>
        <p:txBody>
          <a:bodyPr/>
          <a:lstStyle/>
          <a:p>
            <a:r>
              <a:rPr lang="en-US" sz="3600" dirty="0">
                <a:effectLst/>
                <a:latin typeface="Calibri" panose="020F0502020204030204" pitchFamily="34" charset="0"/>
                <a:ea typeface="SimSun" panose="02010600030101010101" pitchFamily="2" charset="-122"/>
                <a:cs typeface="Times New Roman" panose="02020603050405020304" pitchFamily="18" charset="0"/>
              </a:rPr>
              <a:t>Logos or the appeal to reason relies on logic or reason. </a:t>
            </a:r>
          </a:p>
          <a:p>
            <a:r>
              <a:rPr lang="en-US" sz="3600" dirty="0">
                <a:effectLst/>
                <a:latin typeface="Calibri" panose="020F0502020204030204" pitchFamily="34" charset="0"/>
                <a:ea typeface="SimSun" panose="02010600030101010101" pitchFamily="2" charset="-122"/>
                <a:cs typeface="Times New Roman" panose="02020603050405020304" pitchFamily="18" charset="0"/>
              </a:rPr>
              <a:t>Logos often depends on the use of inductive or deductive reasoning.</a:t>
            </a:r>
          </a:p>
          <a:p>
            <a:endParaRPr lang="en-US" dirty="0"/>
          </a:p>
        </p:txBody>
      </p:sp>
    </p:spTree>
    <p:extLst>
      <p:ext uri="{BB962C8B-B14F-4D97-AF65-F5344CB8AC3E}">
        <p14:creationId xmlns:p14="http://schemas.microsoft.com/office/powerpoint/2010/main" val="291823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95F6-BBBC-46C7-BD79-B00AA0477283}"/>
              </a:ext>
            </a:extLst>
          </p:cNvPr>
          <p:cNvSpPr>
            <a:spLocks noGrp="1"/>
          </p:cNvSpPr>
          <p:nvPr>
            <p:ph type="title"/>
          </p:nvPr>
        </p:nvSpPr>
        <p:spPr>
          <a:xfrm>
            <a:off x="913795" y="92766"/>
            <a:ext cx="10353762" cy="1219200"/>
          </a:xfrm>
        </p:spPr>
        <p:txBody>
          <a:bodyPr>
            <a:normAutofit/>
          </a:bodyPr>
          <a:lstStyle/>
          <a:p>
            <a:r>
              <a:rPr lang="en-US" sz="4800" b="1" dirty="0">
                <a:effectLst/>
                <a:latin typeface="Calibri" panose="020F0502020204030204" pitchFamily="34" charset="0"/>
                <a:ea typeface="SimSun" panose="02010600030101010101" pitchFamily="2" charset="-122"/>
                <a:cs typeface="Times New Roman" panose="02020603050405020304" pitchFamily="18" charset="0"/>
              </a:rPr>
              <a:t>Inductive reasoning</a:t>
            </a:r>
            <a:endParaRPr lang="en-US" b="1" dirty="0"/>
          </a:p>
        </p:txBody>
      </p:sp>
      <p:sp>
        <p:nvSpPr>
          <p:cNvPr id="3" name="Content Placeholder 2">
            <a:extLst>
              <a:ext uri="{FF2B5EF4-FFF2-40B4-BE49-F238E27FC236}">
                <a16:creationId xmlns:a16="http://schemas.microsoft.com/office/drawing/2014/main" id="{6378ECF6-9B35-45F8-87B1-2D7DFFAE0E63}"/>
              </a:ext>
            </a:extLst>
          </p:cNvPr>
          <p:cNvSpPr>
            <a:spLocks noGrp="1"/>
          </p:cNvSpPr>
          <p:nvPr>
            <p:ph idx="1"/>
          </p:nvPr>
        </p:nvSpPr>
        <p:spPr>
          <a:xfrm>
            <a:off x="913795" y="1166192"/>
            <a:ext cx="10353762" cy="4625008"/>
          </a:xfrm>
        </p:spPr>
        <p:txBody>
          <a:bodyPr>
            <a:normAutofit fontScale="85000" lnSpcReduction="20000"/>
          </a:bodyPr>
          <a:lstStyle/>
          <a:p>
            <a:r>
              <a:rPr lang="en-US" sz="3000" dirty="0">
                <a:effectLst/>
                <a:latin typeface="Calibri" panose="020F0502020204030204" pitchFamily="34" charset="0"/>
                <a:ea typeface="SimSun" panose="02010600030101010101" pitchFamily="2" charset="-122"/>
                <a:cs typeface="Times New Roman" panose="02020603050405020304" pitchFamily="18" charset="0"/>
              </a:rPr>
              <a:t>Inductive reasoning takes a specific representative case or facts and then draws generalizations or conclusions from them. </a:t>
            </a:r>
          </a:p>
          <a:p>
            <a:r>
              <a:rPr lang="en-US" sz="3000" dirty="0">
                <a:effectLst/>
                <a:latin typeface="Calibri" panose="020F0502020204030204" pitchFamily="34" charset="0"/>
                <a:ea typeface="SimSun" panose="02010600030101010101" pitchFamily="2" charset="-122"/>
                <a:cs typeface="Times New Roman" panose="02020603050405020304" pitchFamily="18" charset="0"/>
              </a:rPr>
              <a:t>Inductive reasoning must be based on a sufficient amount of reliable evidence. </a:t>
            </a:r>
          </a:p>
          <a:p>
            <a:r>
              <a:rPr lang="en-US" sz="3000" dirty="0">
                <a:effectLst/>
                <a:latin typeface="Calibri" panose="020F0502020204030204" pitchFamily="34" charset="0"/>
                <a:ea typeface="SimSun" panose="02010600030101010101" pitchFamily="2" charset="-122"/>
                <a:cs typeface="Times New Roman" panose="02020603050405020304" pitchFamily="18" charset="0"/>
              </a:rPr>
              <a:t>In other words, the facts you draw on must fairly represent the larger situation or population. </a:t>
            </a:r>
          </a:p>
          <a:p>
            <a:pPr marL="0" marR="0">
              <a:lnSpc>
                <a:spcPct val="115000"/>
              </a:lnSpc>
              <a:spcBef>
                <a:spcPts val="0"/>
              </a:spcBef>
              <a:spcAft>
                <a:spcPts val="1000"/>
              </a:spcAft>
            </a:pPr>
            <a:r>
              <a:rPr lang="en-US" sz="3000" dirty="0">
                <a:effectLst/>
                <a:latin typeface="Calibri" panose="020F0502020204030204" pitchFamily="34" charset="0"/>
                <a:ea typeface="SimSun" panose="02010600030101010101" pitchFamily="2" charset="-122"/>
                <a:cs typeface="Times New Roman" panose="02020603050405020304" pitchFamily="18" charset="0"/>
              </a:rPr>
              <a:t>Example: </a:t>
            </a:r>
          </a:p>
          <a:p>
            <a:pPr marL="107100" lvl="1" indent="0">
              <a:lnSpc>
                <a:spcPct val="115000"/>
              </a:lnSpc>
              <a:spcBef>
                <a:spcPts val="0"/>
              </a:spcBef>
              <a:spcAft>
                <a:spcPts val="1000"/>
              </a:spcAft>
              <a:buNone/>
            </a:pPr>
            <a:r>
              <a:rPr lang="en-US" sz="3000" dirty="0">
                <a:effectLst/>
                <a:latin typeface="Calibri" panose="020F0502020204030204" pitchFamily="34" charset="0"/>
                <a:ea typeface="SimSun" panose="02010600030101010101" pitchFamily="2" charset="-122"/>
                <a:cs typeface="Times New Roman" panose="02020603050405020304" pitchFamily="18" charset="0"/>
              </a:rPr>
              <a:t>	Fair trade agreements have raised the quality of life for coffee 	producers, so fair trade agreements could be used to help other farmers 	as well.</a:t>
            </a:r>
          </a:p>
          <a:p>
            <a:endParaRPr lang="en-US" dirty="0"/>
          </a:p>
        </p:txBody>
      </p:sp>
    </p:spTree>
    <p:extLst>
      <p:ext uri="{BB962C8B-B14F-4D97-AF65-F5344CB8AC3E}">
        <p14:creationId xmlns:p14="http://schemas.microsoft.com/office/powerpoint/2010/main" val="2513293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{2C57D8D8-CDC4-4E08-95AB-0FB006FE78D3}tf12214701_win32</Template>
  <TotalTime>203</TotalTime>
  <Words>1471</Words>
  <Application>Microsoft Office PowerPoint</Application>
  <PresentationFormat>Widescreen</PresentationFormat>
  <Paragraphs>105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Georgia</vt:lpstr>
      <vt:lpstr>Goudy Old Style</vt:lpstr>
      <vt:lpstr>Wingdings 2</vt:lpstr>
      <vt:lpstr>SlateVTI</vt:lpstr>
      <vt:lpstr>Rhetoric: Persuasion and Identification</vt:lpstr>
      <vt:lpstr> </vt:lpstr>
      <vt:lpstr>Rhetoric</vt:lpstr>
      <vt:lpstr>Rhetorical Writing: An Introduction</vt:lpstr>
      <vt:lpstr>Basic Rhetorical Appeals/Modes of Persuasion</vt:lpstr>
      <vt:lpstr>The three basic rhetorical appeals must work together to build a strong argument.</vt:lpstr>
      <vt:lpstr>PowerPoint Presentation</vt:lpstr>
      <vt:lpstr>Logos</vt:lpstr>
      <vt:lpstr>Inductive reasoning</vt:lpstr>
      <vt:lpstr>Deductive reasoning</vt:lpstr>
      <vt:lpstr>Ethos</vt:lpstr>
      <vt:lpstr>Pathos</vt:lpstr>
      <vt:lpstr>Identification</vt:lpstr>
      <vt:lpstr>PowerPoint Presentation</vt:lpstr>
      <vt:lpstr>Identification</vt:lpstr>
      <vt:lpstr>RHETORICAL DEVICES</vt:lpstr>
      <vt:lpstr>The following techniques can be used as rhetorical devices: </vt:lpstr>
      <vt:lpstr>PowerPoint Presentation</vt:lpstr>
      <vt:lpstr>PowerPoint Presentation</vt:lpstr>
      <vt:lpstr>PowerPoint Presentation</vt:lpstr>
      <vt:lpstr>PowerPoint Presentation</vt:lpstr>
      <vt:lpstr>PowerPoint Presentation</vt:lpstr>
      <vt:lpstr>PowerPoint Presentation</vt:lpstr>
      <vt:lpstr>WRITING EXERCISE</vt:lpstr>
      <vt:lpstr>OPINION PIECES</vt:lpstr>
      <vt:lpstr>Features of Opinion Pieces</vt:lpstr>
      <vt:lpstr>Activity</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Rhetoric: Persuasion and Identification</dc:title>
  <dc:creator>Al Mujtaba Cheema</dc:creator>
  <cp:lastModifiedBy>Al Mujtaba Cheema</cp:lastModifiedBy>
  <cp:revision>22</cp:revision>
  <dcterms:created xsi:type="dcterms:W3CDTF">2020-12-02T21:21:20Z</dcterms:created>
  <dcterms:modified xsi:type="dcterms:W3CDTF">2020-12-07T19:32:21Z</dcterms:modified>
</cp:coreProperties>
</file>