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0" r:id="rId2"/>
  </p:sldMasterIdLst>
  <p:sldIdLst>
    <p:sldId id="267" r:id="rId3"/>
    <p:sldId id="256" r:id="rId4"/>
    <p:sldId id="257" r:id="rId5"/>
    <p:sldId id="258" r:id="rId6"/>
    <p:sldId id="259" r:id="rId7"/>
    <p:sldId id="260" r:id="rId8"/>
    <p:sldId id="261" r:id="rId9"/>
    <p:sldId id="262" r:id="rId10"/>
    <p:sldId id="263" r:id="rId11"/>
    <p:sldId id="264" r:id="rId12"/>
    <p:sldId id="265"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12/10/2020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12/10/2020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9390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7848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1346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8841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09319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44089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16679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1470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14741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72604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6826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12/10/2020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12/10/2020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12/10/2020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B89DE2B-809A-466D-963D-6216A6F706C9}" type="datetimeFigureOut">
              <a:rPr lang="en-US" smtClean="0">
                <a:solidFill>
                  <a:prstClr val="black">
                    <a:tint val="75000"/>
                  </a:prstClr>
                </a:solidFill>
              </a:rPr>
              <a:pPr defTabSz="914400"/>
              <a:t>12/10/2020</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209A06D1-F76B-4823-8608-D5B6233E0C97}"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11363741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thiyagumath.blogspot.com/2011/05/module-2-deductive-method.html" TargetMode="External"/><Relationship Id="rId2" Type="http://schemas.openxmlformats.org/officeDocument/2006/relationships/hyperlink" Target="https://www.blogger.com/profile/1739771634738605656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445366"/>
            <a:ext cx="12192000" cy="2387600"/>
          </a:xfrm>
        </p:spPr>
        <p:txBody>
          <a:bodyPr>
            <a:normAutofit/>
          </a:bodyPr>
          <a:lstStyle/>
          <a:p>
            <a:r>
              <a:rPr lang="en-GB" sz="4000" b="1" dirty="0" smtClean="0">
                <a:latin typeface="Times New Roman" panose="02020603050405020304" pitchFamily="18" charset="0"/>
                <a:cs typeface="Times New Roman" panose="02020603050405020304" pitchFamily="18" charset="0"/>
              </a:rPr>
              <a:t>Deductive Method</a:t>
            </a: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BS </a:t>
            </a:r>
            <a:r>
              <a:rPr lang="en-US" sz="3200" dirty="0" smtClean="0">
                <a:latin typeface="Times New Roman" panose="02020603050405020304" pitchFamily="18" charset="0"/>
                <a:cs typeface="Times New Roman" panose="02020603050405020304" pitchFamily="18" charset="0"/>
              </a:rPr>
              <a:t>Education-V</a:t>
            </a:r>
            <a:r>
              <a:rPr lang="en-US" sz="3200" dirty="0" smtClean="0">
                <a:latin typeface="Times New Roman" panose="02020603050405020304" pitchFamily="18" charset="0"/>
                <a:cs typeface="Times New Roman" panose="02020603050405020304" pitchFamily="18" charset="0"/>
              </a:rPr>
              <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Teaching </a:t>
            </a:r>
            <a:r>
              <a:rPr lang="en-US" sz="3200" dirty="0">
                <a:latin typeface="Times New Roman" panose="02020603050405020304" pitchFamily="18" charset="0"/>
                <a:cs typeface="Times New Roman" panose="02020603050405020304" pitchFamily="18" charset="0"/>
              </a:rPr>
              <a:t>Mathematics (EDU-511)</a:t>
            </a:r>
            <a:endParaRPr lang="en-US" sz="32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3998" y="5611089"/>
            <a:ext cx="9144000" cy="935183"/>
          </a:xfrm>
        </p:spPr>
        <p:txBody>
          <a:bodyPr>
            <a:normAutofit/>
          </a:bodyPr>
          <a:lstStyle/>
          <a:p>
            <a:r>
              <a:rPr lang="en-US" sz="2800" dirty="0">
                <a:latin typeface="Times New Roman" panose="02020603050405020304" pitchFamily="18" charset="0"/>
                <a:cs typeface="Times New Roman" panose="02020603050405020304" pitchFamily="18" charset="0"/>
              </a:rPr>
              <a:t>Department of Education</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University of </a:t>
            </a:r>
            <a:r>
              <a:rPr lang="en-US" sz="2800" dirty="0" smtClean="0">
                <a:latin typeface="Times New Roman" panose="02020603050405020304" pitchFamily="18" charset="0"/>
                <a:cs typeface="Times New Roman" panose="02020603050405020304" pitchFamily="18" charset="0"/>
              </a:rPr>
              <a:t>Sargodha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3166" y="3047925"/>
            <a:ext cx="2365663" cy="2348204"/>
          </a:xfrm>
          <a:prstGeom prst="rect">
            <a:avLst/>
          </a:prstGeom>
        </p:spPr>
      </p:pic>
    </p:spTree>
    <p:extLst>
      <p:ext uri="{BB962C8B-B14F-4D97-AF65-F5344CB8AC3E}">
        <p14:creationId xmlns:p14="http://schemas.microsoft.com/office/powerpoint/2010/main" val="1833715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4" name="Rectangle 1"/>
          <p:cNvSpPr>
            <a:spLocks noGrp="1" noChangeArrowheads="1"/>
          </p:cNvSpPr>
          <p:nvPr>
            <p:ph idx="1"/>
          </p:nvPr>
        </p:nvSpPr>
        <p:spPr bwMode="auto">
          <a:xfrm>
            <a:off x="581192" y="3727260"/>
            <a:ext cx="6475427" cy="5847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rgbClr val="4E2800"/>
                </a:solidFill>
                <a:effectLst/>
                <a:latin typeface="Times New Roman" panose="02020603050405020304" pitchFamily="18" charset="0"/>
                <a:cs typeface="Times New Roman" panose="02020603050405020304" pitchFamily="18" charset="0"/>
              </a:rPr>
              <a:t>posted by </a:t>
            </a:r>
            <a:r>
              <a:rPr kumimoji="0" lang="en-US" sz="3200" b="0" i="0" u="none" strike="noStrike" cap="none" normalizeH="0" baseline="0" dirty="0" err="1">
                <a:ln>
                  <a:noFill/>
                </a:ln>
                <a:solidFill>
                  <a:srgbClr val="B5653B"/>
                </a:solidFill>
                <a:effectLst/>
                <a:latin typeface="Times New Roman" panose="02020603050405020304" pitchFamily="18" charset="0"/>
                <a:cs typeface="Times New Roman" panose="02020603050405020304" pitchFamily="18" charset="0"/>
                <a:hlinkClick r:id="rId2" tooltip="author profile"/>
              </a:rPr>
              <a:t>thiyagusuriya</a:t>
            </a:r>
            <a:r>
              <a:rPr kumimoji="0" lang="en-US" sz="3200" b="0" i="0" u="none" strike="noStrike" cap="none" normalizeH="0" baseline="0" dirty="0">
                <a:ln>
                  <a:noFill/>
                </a:ln>
                <a:solidFill>
                  <a:srgbClr val="B5653B"/>
                </a:solidFill>
                <a:effectLst/>
                <a:latin typeface="Times New Roman" panose="02020603050405020304" pitchFamily="18" charset="0"/>
                <a:cs typeface="Times New Roman" panose="02020603050405020304" pitchFamily="18" charset="0"/>
                <a:hlinkClick r:id="rId2" tooltip="author profile"/>
              </a:rPr>
              <a:t> </a:t>
            </a:r>
            <a:r>
              <a:rPr kumimoji="0" lang="en-US" sz="3200" b="0" i="0" u="none" strike="noStrike" cap="none" normalizeH="0" baseline="0" dirty="0">
                <a:ln>
                  <a:noFill/>
                </a:ln>
                <a:solidFill>
                  <a:srgbClr val="4E2800"/>
                </a:solidFill>
                <a:effectLst/>
                <a:latin typeface="Times New Roman" panose="02020603050405020304" pitchFamily="18" charset="0"/>
                <a:cs typeface="Times New Roman" panose="02020603050405020304" pitchFamily="18" charset="0"/>
              </a:rPr>
              <a:t>at </a:t>
            </a:r>
            <a:r>
              <a:rPr kumimoji="0" lang="en-US" sz="3200" b="0" i="0" u="none" strike="noStrike" cap="none" normalizeH="0" baseline="0" dirty="0">
                <a:ln>
                  <a:noFill/>
                </a:ln>
                <a:solidFill>
                  <a:srgbClr val="B5653B"/>
                </a:solidFill>
                <a:effectLst/>
                <a:latin typeface="Times New Roman" panose="02020603050405020304" pitchFamily="18" charset="0"/>
                <a:cs typeface="Times New Roman" panose="02020603050405020304" pitchFamily="18" charset="0"/>
                <a:hlinkClick r:id="rId3" tooltip="permanent link"/>
              </a:rPr>
              <a:t>11:09 AM</a:t>
            </a:r>
            <a:r>
              <a:rPr kumimoji="0" lang="en-US" sz="3200" b="0" i="0" u="none" strike="noStrike" cap="none" normalizeH="0" baseline="0" dirty="0">
                <a:ln>
                  <a:noFill/>
                </a:ln>
                <a:solidFill>
                  <a:srgbClr val="4E2800"/>
                </a:solidFill>
                <a:effectLst/>
                <a:latin typeface="Times New Roman" panose="02020603050405020304" pitchFamily="18" charset="0"/>
                <a:cs typeface="Times New Roman" panose="02020603050405020304" pitchFamily="18" charset="0"/>
              </a:rPr>
              <a:t> </a:t>
            </a:r>
            <a:r>
              <a:rPr kumimoji="0" 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20564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MCQS</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In deductive method we proceed from</a:t>
            </a:r>
          </a:p>
          <a:p>
            <a:r>
              <a:rPr lang="en-US" dirty="0">
                <a:latin typeface="Times New Roman" panose="02020603050405020304" pitchFamily="18" charset="0"/>
                <a:cs typeface="Times New Roman" panose="02020603050405020304" pitchFamily="18" charset="0"/>
              </a:rPr>
              <a:t>a) general to particular</a:t>
            </a:r>
          </a:p>
          <a:p>
            <a:pPr marL="0" indent="0">
              <a:buNone/>
            </a:pPr>
            <a:r>
              <a:rPr lang="en-US" dirty="0">
                <a:latin typeface="Times New Roman" panose="02020603050405020304" pitchFamily="18" charset="0"/>
                <a:cs typeface="Times New Roman" panose="02020603050405020304" pitchFamily="18" charset="0"/>
              </a:rPr>
              <a:t>      b) particular to general</a:t>
            </a:r>
          </a:p>
          <a:p>
            <a:pPr marL="0" indent="0">
              <a:buNone/>
            </a:pPr>
            <a:r>
              <a:rPr lang="en-US" dirty="0">
                <a:latin typeface="Times New Roman" panose="02020603050405020304" pitchFamily="18" charset="0"/>
                <a:cs typeface="Times New Roman" panose="02020603050405020304" pitchFamily="18" charset="0"/>
              </a:rPr>
              <a:t>      c) From both</a:t>
            </a:r>
          </a:p>
          <a:p>
            <a:pPr marL="0" indent="0">
              <a:buNone/>
            </a:pPr>
            <a:r>
              <a:rPr lang="en-US" dirty="0">
                <a:latin typeface="Times New Roman" panose="02020603050405020304" pitchFamily="18" charset="0"/>
                <a:cs typeface="Times New Roman" panose="02020603050405020304" pitchFamily="18" charset="0"/>
              </a:rPr>
              <a:t> Deductive approach is mainly used in </a:t>
            </a:r>
          </a:p>
          <a:p>
            <a:pPr marL="0" indent="0">
              <a:buNone/>
            </a:pPr>
            <a:r>
              <a:rPr lang="en-US" dirty="0">
                <a:latin typeface="Times New Roman" panose="02020603050405020304" pitchFamily="18" charset="0"/>
                <a:cs typeface="Times New Roman" panose="02020603050405020304" pitchFamily="18" charset="0"/>
              </a:rPr>
              <a:t>        a)Algebra </a:t>
            </a:r>
          </a:p>
          <a:p>
            <a:pPr marL="0" indent="0">
              <a:buNone/>
            </a:pPr>
            <a:r>
              <a:rPr lang="en-US" dirty="0">
                <a:latin typeface="Times New Roman" panose="02020603050405020304" pitchFamily="18" charset="0"/>
                <a:cs typeface="Times New Roman" panose="02020603050405020304" pitchFamily="18" charset="0"/>
              </a:rPr>
              <a:t>        b)Geometry and Trigonometry</a:t>
            </a:r>
          </a:p>
          <a:p>
            <a:pPr marL="0" indent="0">
              <a:buNone/>
            </a:pPr>
            <a:r>
              <a:rPr lang="en-US" dirty="0">
                <a:latin typeface="Times New Roman" panose="02020603050405020304" pitchFamily="18" charset="0"/>
                <a:cs typeface="Times New Roman" panose="02020603050405020304" pitchFamily="18" charset="0"/>
              </a:rPr>
              <a:t>         c)Both a and b</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58242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                                THANKS</a:t>
            </a:r>
          </a:p>
        </p:txBody>
      </p:sp>
    </p:spTree>
    <p:extLst>
      <p:ext uri="{BB962C8B-B14F-4D97-AF65-F5344CB8AC3E}">
        <p14:creationId xmlns:p14="http://schemas.microsoft.com/office/powerpoint/2010/main" val="950633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7"/>
          <p:cNvSpPr>
            <a:spLocks noGrp="1"/>
          </p:cNvSpPr>
          <p:nvPr>
            <p:ph type="ctrTitle"/>
          </p:nvPr>
        </p:nvSpPr>
        <p:spPr>
          <a:xfrm>
            <a:off x="581191" y="875762"/>
            <a:ext cx="10993549" cy="2210003"/>
          </a:xfrm>
        </p:spPr>
        <p:txBody>
          <a:bodyPr>
            <a:normAutofit fontScale="90000"/>
          </a:bodyPr>
          <a:lstStyle/>
          <a:p>
            <a:r>
              <a:rPr lang="en-US" dirty="0">
                <a:latin typeface="Times New Roman" panose="02020603050405020304" pitchFamily="18" charset="0"/>
                <a:cs typeface="Times New Roman" panose="02020603050405020304" pitchFamily="18" charset="0"/>
              </a:rPr>
              <a:t>                              Deductive method</a:t>
            </a:r>
            <a:br>
              <a:rPr lang="en-US"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Muhammad </a:t>
            </a:r>
            <a:r>
              <a:rPr lang="en-US" sz="2700" dirty="0" err="1">
                <a:latin typeface="Times New Roman" panose="02020603050405020304" pitchFamily="18" charset="0"/>
                <a:cs typeface="Times New Roman" panose="02020603050405020304" pitchFamily="18" charset="0"/>
              </a:rPr>
              <a:t>Rizwan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ul</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Haq</a:t>
            </a:r>
            <a:r>
              <a:rPr lang="en-US" sz="2700" dirty="0">
                <a:latin typeface="Times New Roman" panose="02020603050405020304" pitchFamily="18" charset="0"/>
                <a:cs typeface="Times New Roman" panose="02020603050405020304" pitchFamily="18" charset="0"/>
              </a:rPr>
              <a:t> (roll no: Beuf18m002)</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Teaching of Mathematics (EDU-511)</a:t>
            </a:r>
            <a:br>
              <a:rPr lang="en-US" sz="2700" dirty="0">
                <a:latin typeface="Times New Roman" panose="02020603050405020304" pitchFamily="18" charset="0"/>
                <a:cs typeface="Times New Roman" panose="02020603050405020304" pitchFamily="18" charset="0"/>
              </a:rPr>
            </a:br>
            <a:r>
              <a:rPr lang="en-US" sz="2700" dirty="0" err="1">
                <a:latin typeface="Times New Roman" panose="02020603050405020304" pitchFamily="18" charset="0"/>
                <a:cs typeface="Times New Roman" panose="02020603050405020304" pitchFamily="18" charset="0"/>
              </a:rPr>
              <a:t>Bs</a:t>
            </a:r>
            <a:r>
              <a:rPr lang="en-US" sz="2700" dirty="0">
                <a:latin typeface="Times New Roman" panose="02020603050405020304" pitchFamily="18" charset="0"/>
                <a:cs typeface="Times New Roman" panose="02020603050405020304" pitchFamily="18" charset="0"/>
              </a:rPr>
              <a:t> Education (Semester 5)</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Department of Education</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University of Sargodha,40100 Sargodha , Pakistan October 2020 </a:t>
            </a:r>
          </a:p>
        </p:txBody>
      </p:sp>
      <p:sp>
        <p:nvSpPr>
          <p:cNvPr id="10" name="Subtitle 9"/>
          <p:cNvSpPr>
            <a:spLocks noGrp="1"/>
          </p:cNvSpPr>
          <p:nvPr>
            <p:ph type="subTitle" idx="1"/>
          </p:nvPr>
        </p:nvSpPr>
        <p:spPr>
          <a:xfrm flipV="1">
            <a:off x="581194" y="3085766"/>
            <a:ext cx="10993546" cy="211226"/>
          </a:xfrm>
        </p:spPr>
        <p:txBody>
          <a:bodyPr>
            <a:normAutofit fontScale="25000" lnSpcReduction="20000"/>
          </a:bodyPr>
          <a:lstStyle/>
          <a:p>
            <a:r>
              <a:rPr lang="en-US" dirty="0"/>
              <a:t>SETS</a:t>
            </a:r>
            <a:br>
              <a:rPr lang="en-US" dirty="0"/>
            </a:br>
            <a:r>
              <a:rPr lang="en-US" dirty="0" err="1">
                <a:latin typeface="Times New Roman" panose="02020603050405020304" pitchFamily="18" charset="0"/>
                <a:cs typeface="Times New Roman" panose="02020603050405020304" pitchFamily="18" charset="0"/>
              </a:rPr>
              <a:t>Hira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Basharat</a:t>
            </a:r>
            <a:r>
              <a:rPr lang="en-US" dirty="0">
                <a:latin typeface="Times New Roman" panose="02020603050405020304" pitchFamily="18" charset="0"/>
                <a:cs typeface="Times New Roman" panose="02020603050405020304" pitchFamily="18" charset="0"/>
              </a:rPr>
              <a:t> (roll no: Beuf18mo36)</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Teaching of Mathematics (EDU-511)</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Bs</a:t>
            </a:r>
            <a:r>
              <a:rPr lang="en-US" dirty="0">
                <a:latin typeface="Times New Roman" panose="02020603050405020304" pitchFamily="18" charset="0"/>
                <a:cs typeface="Times New Roman" panose="02020603050405020304" pitchFamily="18" charset="0"/>
              </a:rPr>
              <a:t> Education (Semester 5)</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Department of Education</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University of Sargodha,40100 Sargodha , Pakistan October 2020 </a:t>
            </a:r>
            <a:endParaRPr lang="en-US" dirty="0"/>
          </a:p>
        </p:txBody>
      </p:sp>
    </p:spTree>
    <p:extLst>
      <p:ext uri="{BB962C8B-B14F-4D97-AF65-F5344CB8AC3E}">
        <p14:creationId xmlns:p14="http://schemas.microsoft.com/office/powerpoint/2010/main" val="942571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a:latin typeface="Times New Roman" panose="02020603050405020304" pitchFamily="18" charset="0"/>
                <a:cs typeface="Times New Roman" panose="02020603050405020304" pitchFamily="18" charset="0"/>
              </a:rPr>
              <a:t>Deductive method </a:t>
            </a:r>
            <a:endParaRPr lang="en-US" dirty="0"/>
          </a:p>
        </p:txBody>
      </p:sp>
      <p:sp>
        <p:nvSpPr>
          <p:cNvPr id="3" name="Content Placeholder 2"/>
          <p:cNvSpPr>
            <a:spLocks noGrp="1"/>
          </p:cNvSpPr>
          <p:nvPr>
            <p:ph idx="1"/>
          </p:nvPr>
        </p:nvSpPr>
        <p:spPr>
          <a:xfrm>
            <a:off x="581192" y="2021984"/>
            <a:ext cx="11029615" cy="5228822"/>
          </a:xfrm>
        </p:spPr>
        <p:txBody>
          <a:bodyPr>
            <a:noAutofit/>
          </a:bodyPr>
          <a:lstStyle/>
          <a:p>
            <a:r>
              <a:rPr lang="en-US" sz="2000" dirty="0">
                <a:latin typeface="Times New Roman" panose="02020603050405020304" pitchFamily="18" charset="0"/>
                <a:cs typeface="Times New Roman" panose="02020603050405020304" pitchFamily="18" charset="0"/>
              </a:rPr>
              <a:t> Deductive method is based on deduction. In this approach we proceed from general to particular and from abstract and concrete. At first the rules are given and then students are asked to apply these rules to solve more problems. This approach is mainly used in Algebra, Geometry and Trigonometry because different relations, laws and formulae are used in these sub branches of mathematics. In this approach, help is taken from </a:t>
            </a:r>
            <a:r>
              <a:rPr lang="en-US" sz="2000" dirty="0">
                <a:solidFill>
                  <a:srgbClr val="FF0000"/>
                </a:solidFill>
                <a:latin typeface="Times New Roman" panose="02020603050405020304" pitchFamily="18" charset="0"/>
                <a:cs typeface="Times New Roman" panose="02020603050405020304" pitchFamily="18" charset="0"/>
              </a:rPr>
              <a:t>assumptions</a:t>
            </a:r>
            <a:r>
              <a:rPr lang="en-US" sz="2000" dirty="0">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postulates</a:t>
            </a:r>
            <a:r>
              <a:rPr lang="en-US" sz="2000" dirty="0">
                <a:latin typeface="Times New Roman" panose="02020603050405020304" pitchFamily="18" charset="0"/>
                <a:cs typeface="Times New Roman" panose="02020603050405020304" pitchFamily="18" charset="0"/>
              </a:rPr>
              <a:t> and </a:t>
            </a:r>
            <a:r>
              <a:rPr lang="en-US" sz="2000" dirty="0">
                <a:solidFill>
                  <a:srgbClr val="FF0000"/>
                </a:solidFill>
                <a:latin typeface="Times New Roman" panose="02020603050405020304" pitchFamily="18" charset="0"/>
                <a:cs typeface="Times New Roman" panose="02020603050405020304" pitchFamily="18" charset="0"/>
              </a:rPr>
              <a:t>axioms</a:t>
            </a:r>
            <a:r>
              <a:rPr lang="en-US" sz="2000" dirty="0">
                <a:latin typeface="Times New Roman" panose="02020603050405020304" pitchFamily="18" charset="0"/>
                <a:cs typeface="Times New Roman" panose="02020603050405020304" pitchFamily="18" charset="0"/>
              </a:rPr>
              <a:t> of mathematics.      It is used for teaching mathematics in higher classes.</a:t>
            </a:r>
          </a:p>
          <a:p>
            <a:r>
              <a:rPr lang="en-US" sz="2000" dirty="0">
                <a:latin typeface="Times New Roman" panose="02020603050405020304" pitchFamily="18" charset="0"/>
                <a:cs typeface="Times New Roman" panose="02020603050405020304" pitchFamily="18" charset="0"/>
              </a:rPr>
              <a:t>Deductive approach proceeds form</a:t>
            </a:r>
          </a:p>
          <a:p>
            <a:r>
              <a:rPr lang="en-US" sz="2000" dirty="0">
                <a:latin typeface="Times New Roman" panose="02020603050405020304" pitchFamily="18" charset="0"/>
                <a:cs typeface="Times New Roman" panose="02020603050405020304" pitchFamily="18" charset="0"/>
              </a:rPr>
              <a:t> General rule to specific instances</a:t>
            </a:r>
          </a:p>
          <a:p>
            <a:r>
              <a:rPr lang="en-US" sz="2000" dirty="0">
                <a:latin typeface="Times New Roman" panose="02020603050405020304" pitchFamily="18" charset="0"/>
                <a:cs typeface="Times New Roman" panose="02020603050405020304" pitchFamily="18" charset="0"/>
              </a:rPr>
              <a:t>  Unknown to know</a:t>
            </a:r>
          </a:p>
          <a:p>
            <a:r>
              <a:rPr lang="en-US" sz="2000" dirty="0">
                <a:latin typeface="Times New Roman" panose="02020603050405020304" pitchFamily="18" charset="0"/>
                <a:cs typeface="Times New Roman" panose="02020603050405020304" pitchFamily="18" charset="0"/>
              </a:rPr>
              <a:t> Abstract rule to concrete instance</a:t>
            </a:r>
          </a:p>
          <a:p>
            <a:r>
              <a:rPr lang="en-US" sz="2000" dirty="0">
                <a:latin typeface="Times New Roman" panose="02020603050405020304" pitchFamily="18" charset="0"/>
                <a:cs typeface="Times New Roman" panose="02020603050405020304" pitchFamily="18" charset="0"/>
              </a:rPr>
              <a:t> Complex to simple</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2130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Steps in deductive approach</a:t>
            </a:r>
            <a:r>
              <a:rPr lang="en-US" dirty="0"/>
              <a:t/>
            </a:r>
            <a:br>
              <a:rPr lang="en-US" dirty="0"/>
            </a:br>
            <a:endParaRPr lang="en-US" dirty="0"/>
          </a:p>
        </p:txBody>
      </p:sp>
      <p:sp>
        <p:nvSpPr>
          <p:cNvPr id="3" name="Content Placeholder 2"/>
          <p:cNvSpPr>
            <a:spLocks noGrp="1"/>
          </p:cNvSpPr>
          <p:nvPr>
            <p:ph idx="1"/>
          </p:nvPr>
        </p:nvSpPr>
        <p:spPr/>
        <p:txBody>
          <a:bodyPr/>
          <a:lstStyle/>
          <a:p>
            <a:r>
              <a:rPr lang="en-US" sz="2000" dirty="0">
                <a:latin typeface="Times New Roman" panose="02020603050405020304" pitchFamily="18" charset="0"/>
                <a:cs typeface="Times New Roman" panose="02020603050405020304" pitchFamily="18" charset="0"/>
              </a:rPr>
              <a:t>Deductive approach of teaching follows the steps given below for effective teaching</a:t>
            </a:r>
          </a:p>
          <a:p>
            <a:r>
              <a:rPr lang="en-US" sz="2000" dirty="0">
                <a:latin typeface="Times New Roman" panose="02020603050405020304" pitchFamily="18" charset="0"/>
                <a:cs typeface="Times New Roman" panose="02020603050405020304" pitchFamily="18" charset="0"/>
              </a:rPr>
              <a:t>ü  Clear recognition of the problem</a:t>
            </a:r>
          </a:p>
          <a:p>
            <a:r>
              <a:rPr lang="en-US" sz="2000" dirty="0">
                <a:latin typeface="Times New Roman" panose="02020603050405020304" pitchFamily="18" charset="0"/>
                <a:cs typeface="Times New Roman" panose="02020603050405020304" pitchFamily="18" charset="0"/>
              </a:rPr>
              <a:t>ü  Search for a tentative hypothesis</a:t>
            </a:r>
          </a:p>
          <a:p>
            <a:r>
              <a:rPr lang="en-US" sz="2000" dirty="0">
                <a:latin typeface="Times New Roman" panose="02020603050405020304" pitchFamily="18" charset="0"/>
                <a:cs typeface="Times New Roman" panose="02020603050405020304" pitchFamily="18" charset="0"/>
              </a:rPr>
              <a:t>ü  Formulating of a tentative hypothesis</a:t>
            </a:r>
          </a:p>
          <a:p>
            <a:r>
              <a:rPr lang="en-US" sz="2000" dirty="0">
                <a:latin typeface="Times New Roman" panose="02020603050405020304" pitchFamily="18" charset="0"/>
                <a:cs typeface="Times New Roman" panose="02020603050405020304" pitchFamily="18" charset="0"/>
              </a:rPr>
              <a:t>ü  Verification</a:t>
            </a:r>
          </a:p>
          <a:p>
            <a:endParaRPr lang="en-US" dirty="0"/>
          </a:p>
        </p:txBody>
      </p:sp>
    </p:spTree>
    <p:extLst>
      <p:ext uri="{BB962C8B-B14F-4D97-AF65-F5344CB8AC3E}">
        <p14:creationId xmlns:p14="http://schemas.microsoft.com/office/powerpoint/2010/main" val="2634226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1.bp.blogspot.com/-2pqhidJlkQ4/UwyjM1E6dOI/AAAAAAAAA7c/33P8Qa8dxgM/s1600/Slide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49" y="721218"/>
            <a:ext cx="3296991" cy="229244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2.bp.blogspot.com/-PQJ_cuMEBn0/UwyjL5_WbII/AAAAAAAAA7Q/N0Oh7aS43a0/s1600/Slide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0181" y="721218"/>
            <a:ext cx="3194474" cy="229244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2.bp.blogspot.com/-Mr0k6gfjj3Y/UwyjMuBxQ0I/AAAAAAAAA7U/J3LEMMlT4Pk/s1600/Slide7.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75053" y="721218"/>
            <a:ext cx="2846231" cy="229244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3.bp.blogspot.com/-VYmzFq9clB8/UwyjNzNyQkI/AAAAAAAAA7o/DQIUFZJZodY/s1600/Slide8.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3361384"/>
            <a:ext cx="5994857" cy="3052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1995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Examples</a:t>
            </a:r>
          </a:p>
        </p:txBody>
      </p:sp>
      <p:sp>
        <p:nvSpPr>
          <p:cNvPr id="7" name="Content Placeholder 6"/>
          <p:cNvSpPr>
            <a:spLocks noGrp="1"/>
          </p:cNvSpPr>
          <p:nvPr>
            <p:ph idx="1"/>
          </p:nvPr>
        </p:nvSpPr>
        <p:spPr>
          <a:xfrm>
            <a:off x="581192" y="2180496"/>
            <a:ext cx="11029615" cy="4387729"/>
          </a:xfrm>
        </p:spPr>
        <p:txBody>
          <a:bodyPr>
            <a:normAutofit fontScale="25000" lnSpcReduction="20000"/>
          </a:bodyPr>
          <a:lstStyle/>
          <a:p>
            <a:r>
              <a:rPr lang="en-US" sz="8000" b="1" dirty="0">
                <a:latin typeface="Times New Roman" panose="02020603050405020304" pitchFamily="18" charset="0"/>
                <a:cs typeface="Times New Roman" panose="02020603050405020304" pitchFamily="18" charset="0"/>
              </a:rPr>
              <a:t>Example 1:</a:t>
            </a:r>
            <a:endParaRPr lang="en-US" sz="8000" dirty="0">
              <a:latin typeface="Times New Roman" panose="02020603050405020304" pitchFamily="18" charset="0"/>
              <a:cs typeface="Times New Roman" panose="02020603050405020304" pitchFamily="18" charset="0"/>
            </a:endParaRPr>
          </a:p>
          <a:p>
            <a:r>
              <a:rPr lang="en-US" sz="8000" dirty="0">
                <a:latin typeface="Times New Roman" panose="02020603050405020304" pitchFamily="18" charset="0"/>
                <a:cs typeface="Times New Roman" panose="02020603050405020304" pitchFamily="18" charset="0"/>
              </a:rPr>
              <a:t>Find a</a:t>
            </a:r>
            <a:r>
              <a:rPr lang="en-US" sz="8000" baseline="30000" dirty="0">
                <a:latin typeface="Times New Roman" panose="02020603050405020304" pitchFamily="18" charset="0"/>
                <a:cs typeface="Times New Roman" panose="02020603050405020304" pitchFamily="18" charset="0"/>
              </a:rPr>
              <a:t>2</a:t>
            </a:r>
            <a:r>
              <a:rPr lang="en-US" sz="8000" dirty="0">
                <a:latin typeface="Times New Roman" panose="02020603050405020304" pitchFamily="18" charset="0"/>
                <a:cs typeface="Times New Roman" panose="02020603050405020304" pitchFamily="18" charset="0"/>
              </a:rPr>
              <a:t> X a</a:t>
            </a:r>
            <a:r>
              <a:rPr lang="en-US" sz="8000" baseline="30000" dirty="0">
                <a:latin typeface="Times New Roman" panose="02020603050405020304" pitchFamily="18" charset="0"/>
                <a:cs typeface="Times New Roman" panose="02020603050405020304" pitchFamily="18" charset="0"/>
              </a:rPr>
              <a:t>10</a:t>
            </a:r>
            <a:r>
              <a:rPr lang="en-US" sz="8000" dirty="0">
                <a:latin typeface="Times New Roman" panose="02020603050405020304" pitchFamily="18" charset="0"/>
                <a:cs typeface="Times New Roman" panose="02020603050405020304" pitchFamily="18" charset="0"/>
              </a:rPr>
              <a:t> = ?</a:t>
            </a:r>
          </a:p>
          <a:p>
            <a:r>
              <a:rPr lang="en-US" sz="8000" b="1" dirty="0">
                <a:latin typeface="Times New Roman" panose="02020603050405020304" pitchFamily="18" charset="0"/>
                <a:cs typeface="Times New Roman" panose="02020603050405020304" pitchFamily="18" charset="0"/>
              </a:rPr>
              <a:t>Solution:</a:t>
            </a:r>
            <a:endParaRPr lang="en-US" sz="8000" dirty="0">
              <a:latin typeface="Times New Roman" panose="02020603050405020304" pitchFamily="18" charset="0"/>
              <a:cs typeface="Times New Roman" panose="02020603050405020304" pitchFamily="18" charset="0"/>
            </a:endParaRPr>
          </a:p>
          <a:p>
            <a:r>
              <a:rPr lang="en-US" sz="8000" dirty="0">
                <a:latin typeface="Times New Roman" panose="02020603050405020304" pitchFamily="18" charset="0"/>
                <a:cs typeface="Times New Roman" panose="02020603050405020304" pitchFamily="18" charset="0"/>
              </a:rPr>
              <a:t>General : a</a:t>
            </a:r>
            <a:r>
              <a:rPr lang="en-US" sz="8000" baseline="30000" dirty="0">
                <a:latin typeface="Times New Roman" panose="02020603050405020304" pitchFamily="18" charset="0"/>
                <a:cs typeface="Times New Roman" panose="02020603050405020304" pitchFamily="18" charset="0"/>
              </a:rPr>
              <a:t>m</a:t>
            </a:r>
            <a:r>
              <a:rPr lang="en-US" sz="8000" dirty="0">
                <a:latin typeface="Times New Roman" panose="02020603050405020304" pitchFamily="18" charset="0"/>
                <a:cs typeface="Times New Roman" panose="02020603050405020304" pitchFamily="18" charset="0"/>
              </a:rPr>
              <a:t> X a</a:t>
            </a:r>
            <a:r>
              <a:rPr lang="en-US" sz="8000" baseline="30000" dirty="0">
                <a:latin typeface="Times New Roman" panose="02020603050405020304" pitchFamily="18" charset="0"/>
                <a:cs typeface="Times New Roman" panose="02020603050405020304" pitchFamily="18" charset="0"/>
              </a:rPr>
              <a:t>n</a:t>
            </a:r>
            <a:r>
              <a:rPr lang="en-US" sz="8000" dirty="0">
                <a:latin typeface="Times New Roman" panose="02020603050405020304" pitchFamily="18" charset="0"/>
                <a:cs typeface="Times New Roman" panose="02020603050405020304" pitchFamily="18" charset="0"/>
              </a:rPr>
              <a:t> = </a:t>
            </a:r>
            <a:r>
              <a:rPr lang="en-US" sz="8000" dirty="0" err="1">
                <a:latin typeface="Times New Roman" panose="02020603050405020304" pitchFamily="18" charset="0"/>
                <a:cs typeface="Times New Roman" panose="02020603050405020304" pitchFamily="18" charset="0"/>
              </a:rPr>
              <a:t>a</a:t>
            </a:r>
            <a:r>
              <a:rPr lang="en-US" sz="8000" baseline="30000" dirty="0" err="1">
                <a:latin typeface="Times New Roman" panose="02020603050405020304" pitchFamily="18" charset="0"/>
                <a:cs typeface="Times New Roman" panose="02020603050405020304" pitchFamily="18" charset="0"/>
              </a:rPr>
              <a:t>m+n</a:t>
            </a:r>
            <a:r>
              <a:rPr lang="en-US" sz="8000" baseline="30000" dirty="0">
                <a:latin typeface="Times New Roman" panose="02020603050405020304" pitchFamily="18" charset="0"/>
                <a:cs typeface="Times New Roman" panose="02020603050405020304" pitchFamily="18" charset="0"/>
              </a:rPr>
              <a:t>  </a:t>
            </a:r>
            <a:endParaRPr lang="en-US" sz="8000" dirty="0">
              <a:latin typeface="Times New Roman" panose="02020603050405020304" pitchFamily="18" charset="0"/>
              <a:cs typeface="Times New Roman" panose="02020603050405020304" pitchFamily="18" charset="0"/>
            </a:endParaRPr>
          </a:p>
          <a:p>
            <a:r>
              <a:rPr lang="en-US" sz="8000" dirty="0">
                <a:latin typeface="Times New Roman" panose="02020603050405020304" pitchFamily="18" charset="0"/>
                <a:cs typeface="Times New Roman" panose="02020603050405020304" pitchFamily="18" charset="0"/>
              </a:rPr>
              <a:t>Particular: a</a:t>
            </a:r>
            <a:r>
              <a:rPr lang="en-US" sz="8000" baseline="30000" dirty="0">
                <a:latin typeface="Times New Roman" panose="02020603050405020304" pitchFamily="18" charset="0"/>
                <a:cs typeface="Times New Roman" panose="02020603050405020304" pitchFamily="18" charset="0"/>
              </a:rPr>
              <a:t>2</a:t>
            </a:r>
            <a:r>
              <a:rPr lang="en-US" sz="8000" dirty="0">
                <a:latin typeface="Times New Roman" panose="02020603050405020304" pitchFamily="18" charset="0"/>
                <a:cs typeface="Times New Roman" panose="02020603050405020304" pitchFamily="18" charset="0"/>
              </a:rPr>
              <a:t> X a</a:t>
            </a:r>
            <a:r>
              <a:rPr lang="en-US" sz="8000" baseline="30000" dirty="0">
                <a:latin typeface="Times New Roman" panose="02020603050405020304" pitchFamily="18" charset="0"/>
                <a:cs typeface="Times New Roman" panose="02020603050405020304" pitchFamily="18" charset="0"/>
              </a:rPr>
              <a:t>10</a:t>
            </a:r>
            <a:r>
              <a:rPr lang="en-US" sz="8000" dirty="0">
                <a:latin typeface="Times New Roman" panose="02020603050405020304" pitchFamily="18" charset="0"/>
                <a:cs typeface="Times New Roman" panose="02020603050405020304" pitchFamily="18" charset="0"/>
              </a:rPr>
              <a:t> = a</a:t>
            </a:r>
            <a:r>
              <a:rPr lang="en-US" sz="8000" baseline="30000" dirty="0">
                <a:latin typeface="Times New Roman" panose="02020603050405020304" pitchFamily="18" charset="0"/>
                <a:cs typeface="Times New Roman" panose="02020603050405020304" pitchFamily="18" charset="0"/>
              </a:rPr>
              <a:t>2+10   </a:t>
            </a:r>
            <a:r>
              <a:rPr lang="en-US" sz="8000" dirty="0">
                <a:latin typeface="Times New Roman" panose="02020603050405020304" pitchFamily="18" charset="0"/>
                <a:cs typeface="Times New Roman" panose="02020603050405020304" pitchFamily="18" charset="0"/>
              </a:rPr>
              <a:t> = a</a:t>
            </a:r>
            <a:r>
              <a:rPr lang="en-US" sz="8000" baseline="30000" dirty="0">
                <a:latin typeface="Times New Roman" panose="02020603050405020304" pitchFamily="18" charset="0"/>
                <a:cs typeface="Times New Roman" panose="02020603050405020304" pitchFamily="18" charset="0"/>
              </a:rPr>
              <a:t>12</a:t>
            </a:r>
            <a:endParaRPr lang="en-US" sz="8000" dirty="0">
              <a:latin typeface="Times New Roman" panose="02020603050405020304" pitchFamily="18" charset="0"/>
              <a:cs typeface="Times New Roman" panose="02020603050405020304" pitchFamily="18" charset="0"/>
            </a:endParaRPr>
          </a:p>
          <a:p>
            <a:r>
              <a:rPr lang="en-US" sz="8000" dirty="0">
                <a:latin typeface="Times New Roman" panose="02020603050405020304" pitchFamily="18" charset="0"/>
                <a:cs typeface="Times New Roman" panose="02020603050405020304" pitchFamily="18" charset="0"/>
              </a:rPr>
              <a:t/>
            </a:r>
            <a:br>
              <a:rPr lang="en-US" sz="8000" dirty="0">
                <a:latin typeface="Times New Roman" panose="02020603050405020304" pitchFamily="18" charset="0"/>
                <a:cs typeface="Times New Roman" panose="02020603050405020304" pitchFamily="18" charset="0"/>
              </a:rPr>
            </a:br>
            <a:endParaRPr lang="en-US" sz="8000" dirty="0">
              <a:latin typeface="Times New Roman" panose="02020603050405020304" pitchFamily="18" charset="0"/>
              <a:cs typeface="Times New Roman" panose="02020603050405020304" pitchFamily="18" charset="0"/>
            </a:endParaRPr>
          </a:p>
          <a:p>
            <a:r>
              <a:rPr lang="en-US" sz="8000" b="1" dirty="0">
                <a:latin typeface="Times New Roman" panose="02020603050405020304" pitchFamily="18" charset="0"/>
                <a:cs typeface="Times New Roman" panose="02020603050405020304" pitchFamily="18" charset="0"/>
              </a:rPr>
              <a:t>Example 2:</a:t>
            </a:r>
            <a:endParaRPr lang="en-US" sz="8000" dirty="0">
              <a:latin typeface="Times New Roman" panose="02020603050405020304" pitchFamily="18" charset="0"/>
              <a:cs typeface="Times New Roman" panose="02020603050405020304" pitchFamily="18" charset="0"/>
            </a:endParaRPr>
          </a:p>
          <a:p>
            <a:r>
              <a:rPr lang="en-US" sz="8000" dirty="0">
                <a:latin typeface="Times New Roman" panose="02020603050405020304" pitchFamily="18" charset="0"/>
                <a:cs typeface="Times New Roman" panose="02020603050405020304" pitchFamily="18" charset="0"/>
              </a:rPr>
              <a:t>Find (102)</a:t>
            </a:r>
            <a:r>
              <a:rPr lang="en-US" sz="8000" baseline="30000" dirty="0">
                <a:latin typeface="Times New Roman" panose="02020603050405020304" pitchFamily="18" charset="0"/>
                <a:cs typeface="Times New Roman" panose="02020603050405020304" pitchFamily="18" charset="0"/>
              </a:rPr>
              <a:t>2   </a:t>
            </a:r>
            <a:r>
              <a:rPr lang="en-US" sz="8000" dirty="0">
                <a:latin typeface="Times New Roman" panose="02020603050405020304" pitchFamily="18" charset="0"/>
                <a:cs typeface="Times New Roman" panose="02020603050405020304" pitchFamily="18" charset="0"/>
              </a:rPr>
              <a:t>= ?</a:t>
            </a:r>
          </a:p>
          <a:p>
            <a:r>
              <a:rPr lang="en-US" sz="8000" b="1" dirty="0">
                <a:latin typeface="Times New Roman" panose="02020603050405020304" pitchFamily="18" charset="0"/>
                <a:cs typeface="Times New Roman" panose="02020603050405020304" pitchFamily="18" charset="0"/>
              </a:rPr>
              <a:t>Solution:</a:t>
            </a:r>
            <a:endParaRPr lang="en-US" sz="8000" dirty="0">
              <a:latin typeface="Times New Roman" panose="02020603050405020304" pitchFamily="18" charset="0"/>
              <a:cs typeface="Times New Roman" panose="02020603050405020304" pitchFamily="18" charset="0"/>
            </a:endParaRPr>
          </a:p>
          <a:p>
            <a:r>
              <a:rPr lang="en-US" sz="8000" dirty="0">
                <a:latin typeface="Times New Roman" panose="02020603050405020304" pitchFamily="18" charset="0"/>
                <a:cs typeface="Times New Roman" panose="02020603050405020304" pitchFamily="18" charset="0"/>
              </a:rPr>
              <a:t>General: (</a:t>
            </a:r>
            <a:r>
              <a:rPr lang="en-US" sz="8000" dirty="0" err="1">
                <a:latin typeface="Times New Roman" panose="02020603050405020304" pitchFamily="18" charset="0"/>
                <a:cs typeface="Times New Roman" panose="02020603050405020304" pitchFamily="18" charset="0"/>
              </a:rPr>
              <a:t>a+b</a:t>
            </a:r>
            <a:r>
              <a:rPr lang="en-US" sz="8000" dirty="0">
                <a:latin typeface="Times New Roman" panose="02020603050405020304" pitchFamily="18" charset="0"/>
                <a:cs typeface="Times New Roman" panose="02020603050405020304" pitchFamily="18" charset="0"/>
              </a:rPr>
              <a:t>)</a:t>
            </a:r>
            <a:r>
              <a:rPr lang="en-US" sz="8000" baseline="30000" dirty="0">
                <a:latin typeface="Times New Roman" panose="02020603050405020304" pitchFamily="18" charset="0"/>
                <a:cs typeface="Times New Roman" panose="02020603050405020304" pitchFamily="18" charset="0"/>
              </a:rPr>
              <a:t>2 </a:t>
            </a:r>
            <a:r>
              <a:rPr lang="en-US" sz="8000" dirty="0">
                <a:latin typeface="Times New Roman" panose="02020603050405020304" pitchFamily="18" charset="0"/>
                <a:cs typeface="Times New Roman" panose="02020603050405020304" pitchFamily="18" charset="0"/>
              </a:rPr>
              <a:t>=a</a:t>
            </a:r>
            <a:r>
              <a:rPr lang="en-US" sz="8000" baseline="30000" dirty="0">
                <a:latin typeface="Times New Roman" panose="02020603050405020304" pitchFamily="18" charset="0"/>
                <a:cs typeface="Times New Roman" panose="02020603050405020304" pitchFamily="18" charset="0"/>
              </a:rPr>
              <a:t>2</a:t>
            </a:r>
            <a:r>
              <a:rPr lang="en-US" sz="8000" dirty="0">
                <a:latin typeface="Times New Roman" panose="02020603050405020304" pitchFamily="18" charset="0"/>
                <a:cs typeface="Times New Roman" panose="02020603050405020304" pitchFamily="18" charset="0"/>
              </a:rPr>
              <a:t>+b</a:t>
            </a:r>
            <a:r>
              <a:rPr lang="en-US" sz="8000" baseline="30000" dirty="0">
                <a:latin typeface="Times New Roman" panose="02020603050405020304" pitchFamily="18" charset="0"/>
                <a:cs typeface="Times New Roman" panose="02020603050405020304" pitchFamily="18" charset="0"/>
              </a:rPr>
              <a:t>2</a:t>
            </a:r>
            <a:r>
              <a:rPr lang="en-US" sz="8000" dirty="0">
                <a:latin typeface="Times New Roman" panose="02020603050405020304" pitchFamily="18" charset="0"/>
                <a:cs typeface="Times New Roman" panose="02020603050405020304" pitchFamily="18" charset="0"/>
              </a:rPr>
              <a:t>+2ab</a:t>
            </a:r>
          </a:p>
          <a:p>
            <a:r>
              <a:rPr lang="en-US" sz="8000" dirty="0">
                <a:latin typeface="Times New Roman" panose="02020603050405020304" pitchFamily="18" charset="0"/>
                <a:cs typeface="Times New Roman" panose="02020603050405020304" pitchFamily="18" charset="0"/>
              </a:rPr>
              <a:t>Particular: (100+2)</a:t>
            </a:r>
            <a:r>
              <a:rPr lang="en-US" sz="8000" baseline="30000" dirty="0">
                <a:latin typeface="Times New Roman" panose="02020603050405020304" pitchFamily="18" charset="0"/>
                <a:cs typeface="Times New Roman" panose="02020603050405020304" pitchFamily="18" charset="0"/>
              </a:rPr>
              <a:t> 2</a:t>
            </a:r>
            <a:r>
              <a:rPr lang="en-US" sz="8000" dirty="0">
                <a:latin typeface="Times New Roman" panose="02020603050405020304" pitchFamily="18" charset="0"/>
                <a:cs typeface="Times New Roman" panose="02020603050405020304" pitchFamily="18" charset="0"/>
              </a:rPr>
              <a:t> = 100</a:t>
            </a:r>
            <a:r>
              <a:rPr lang="en-US" sz="8000" baseline="30000" dirty="0">
                <a:latin typeface="Times New Roman" panose="02020603050405020304" pitchFamily="18" charset="0"/>
                <a:cs typeface="Times New Roman" panose="02020603050405020304" pitchFamily="18" charset="0"/>
              </a:rPr>
              <a:t>2</a:t>
            </a:r>
            <a:r>
              <a:rPr lang="en-US" sz="8000" dirty="0">
                <a:latin typeface="Times New Roman" panose="02020603050405020304" pitchFamily="18" charset="0"/>
                <a:cs typeface="Times New Roman" panose="02020603050405020304" pitchFamily="18" charset="0"/>
              </a:rPr>
              <a:t> + 2</a:t>
            </a:r>
            <a:r>
              <a:rPr lang="en-US" sz="8000" baseline="30000" dirty="0">
                <a:latin typeface="Times New Roman" panose="02020603050405020304" pitchFamily="18" charset="0"/>
                <a:cs typeface="Times New Roman" panose="02020603050405020304" pitchFamily="18" charset="0"/>
              </a:rPr>
              <a:t>2</a:t>
            </a:r>
            <a:r>
              <a:rPr lang="en-US" sz="8000" dirty="0">
                <a:latin typeface="Times New Roman" panose="02020603050405020304" pitchFamily="18" charset="0"/>
                <a:cs typeface="Times New Roman" panose="02020603050405020304" pitchFamily="18" charset="0"/>
              </a:rPr>
              <a:t> + (2 x 100 x 2)</a:t>
            </a:r>
          </a:p>
          <a:p>
            <a:r>
              <a:rPr lang="en-US" sz="8000" dirty="0">
                <a:latin typeface="Times New Roman" panose="02020603050405020304" pitchFamily="18" charset="0"/>
                <a:cs typeface="Times New Roman" panose="02020603050405020304" pitchFamily="18" charset="0"/>
              </a:rPr>
              <a:t>                                = 10000+4+400= 10404</a:t>
            </a:r>
          </a:p>
          <a:p>
            <a:r>
              <a:rPr lang="en-US" dirty="0"/>
              <a:t/>
            </a:r>
            <a:br>
              <a:rPr lang="en-US" dirty="0"/>
            </a:br>
            <a:endParaRPr lang="en-US" dirty="0"/>
          </a:p>
        </p:txBody>
      </p:sp>
    </p:spTree>
    <p:extLst>
      <p:ext uri="{BB962C8B-B14F-4D97-AF65-F5344CB8AC3E}">
        <p14:creationId xmlns:p14="http://schemas.microsoft.com/office/powerpoint/2010/main" val="1002736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MERITS</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endParaRPr lang="en-US" dirty="0"/>
          </a:p>
          <a:p>
            <a:r>
              <a:rPr lang="en-US" dirty="0"/>
              <a:t>  </a:t>
            </a:r>
            <a:r>
              <a:rPr lang="en-US" sz="2200" dirty="0">
                <a:latin typeface="Times New Roman" panose="02020603050405020304" pitchFamily="18" charset="0"/>
                <a:cs typeface="Times New Roman" panose="02020603050405020304" pitchFamily="18" charset="0"/>
              </a:rPr>
              <a:t>It is short and time saving method.</a:t>
            </a:r>
          </a:p>
          <a:p>
            <a:r>
              <a:rPr lang="en-US" sz="2200" dirty="0">
                <a:latin typeface="Times New Roman" panose="02020603050405020304" pitchFamily="18" charset="0"/>
                <a:cs typeface="Times New Roman" panose="02020603050405020304" pitchFamily="18" charset="0"/>
              </a:rPr>
              <a:t>  It is suitable for all topics.</a:t>
            </a:r>
          </a:p>
          <a:p>
            <a:r>
              <a:rPr lang="en-US" sz="2200" dirty="0">
                <a:latin typeface="Times New Roman" panose="02020603050405020304" pitchFamily="18" charset="0"/>
                <a:cs typeface="Times New Roman" panose="02020603050405020304" pitchFamily="18" charset="0"/>
              </a:rPr>
              <a:t>  This method is useful for revision and drill work</a:t>
            </a:r>
          </a:p>
          <a:p>
            <a:r>
              <a:rPr lang="en-US" sz="2200" dirty="0">
                <a:latin typeface="Times New Roman" panose="02020603050405020304" pitchFamily="18" charset="0"/>
                <a:cs typeface="Times New Roman" panose="02020603050405020304" pitchFamily="18" charset="0"/>
              </a:rPr>
              <a:t>  There is use of learner’s memory</a:t>
            </a:r>
          </a:p>
          <a:p>
            <a:r>
              <a:rPr lang="en-US" sz="2200" dirty="0">
                <a:latin typeface="Times New Roman" panose="02020603050405020304" pitchFamily="18" charset="0"/>
                <a:cs typeface="Times New Roman" panose="02020603050405020304" pitchFamily="18" charset="0"/>
              </a:rPr>
              <a:t>  It is very simple method</a:t>
            </a:r>
          </a:p>
          <a:p>
            <a:r>
              <a:rPr lang="en-US" sz="2200" dirty="0">
                <a:latin typeface="Times New Roman" panose="02020603050405020304" pitchFamily="18" charset="0"/>
                <a:cs typeface="Times New Roman" panose="02020603050405020304" pitchFamily="18" charset="0"/>
              </a:rPr>
              <a:t>  It helps all types of learners</a:t>
            </a:r>
          </a:p>
          <a:p>
            <a:r>
              <a:rPr lang="en-US" sz="2200" dirty="0">
                <a:latin typeface="Times New Roman" panose="02020603050405020304" pitchFamily="18" charset="0"/>
                <a:cs typeface="Times New Roman" panose="02020603050405020304" pitchFamily="18" charset="0"/>
              </a:rPr>
              <a:t>  It provides sufficient practice in the application of various mathematical formulae and rules.</a:t>
            </a:r>
          </a:p>
          <a:p>
            <a:r>
              <a:rPr lang="en-US" sz="2200" dirty="0">
                <a:latin typeface="Times New Roman" panose="02020603050405020304" pitchFamily="18" charset="0"/>
                <a:cs typeface="Times New Roman" panose="02020603050405020304" pitchFamily="18" charset="0"/>
              </a:rPr>
              <a:t>  The speed and efficiency increase by the use of this method.</a:t>
            </a:r>
          </a:p>
          <a:p>
            <a:r>
              <a:rPr lang="en-US" sz="2200" dirty="0">
                <a:latin typeface="Times New Roman" panose="02020603050405020304" pitchFamily="18" charset="0"/>
                <a:cs typeface="Times New Roman" panose="02020603050405020304" pitchFamily="18" charset="0"/>
              </a:rPr>
              <a:t>  Probability in induction gets converted into certainty by this method.</a:t>
            </a:r>
          </a:p>
          <a:p>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2984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DEMERITS</a:t>
            </a:r>
            <a:r>
              <a:rPr lang="en-US" dirty="0"/>
              <a:t/>
            </a:r>
            <a:br>
              <a:rPr lang="en-US" dirty="0"/>
            </a:br>
            <a:endParaRPr lang="en-US" dirty="0"/>
          </a:p>
        </p:txBody>
      </p:sp>
      <p:sp>
        <p:nvSpPr>
          <p:cNvPr id="3" name="Content Placeholder 2"/>
          <p:cNvSpPr>
            <a:spLocks noGrp="1"/>
          </p:cNvSpPr>
          <p:nvPr>
            <p:ph idx="1"/>
          </p:nvPr>
        </p:nvSpPr>
        <p:spPr>
          <a:xfrm>
            <a:off x="581193" y="2180495"/>
            <a:ext cx="11029615" cy="4439246"/>
          </a:xfrm>
        </p:spPr>
        <p:txBody>
          <a:bodyPr>
            <a:normAutofit/>
          </a:bodyPr>
          <a:lstStyle/>
          <a:p>
            <a:pPr marL="0" indent="0">
              <a:buNone/>
            </a:pPr>
            <a:endParaRPr lang="en-US" dirty="0"/>
          </a:p>
          <a:p>
            <a:r>
              <a:rPr lang="en-US" dirty="0"/>
              <a:t> </a:t>
            </a:r>
            <a:r>
              <a:rPr lang="en-US" sz="2000" dirty="0">
                <a:latin typeface="Times New Roman" panose="02020603050405020304" pitchFamily="18" charset="0"/>
                <a:cs typeface="Times New Roman" panose="02020603050405020304" pitchFamily="18" charset="0"/>
              </a:rPr>
              <a:t>It is not a psychological method.</a:t>
            </a:r>
          </a:p>
          <a:p>
            <a:r>
              <a:rPr lang="en-US" sz="2000" dirty="0">
                <a:latin typeface="Times New Roman" panose="02020603050405020304" pitchFamily="18" charset="0"/>
                <a:cs typeface="Times New Roman" panose="02020603050405020304" pitchFamily="18" charset="0"/>
              </a:rPr>
              <a:t>  It is not easy to understand</a:t>
            </a:r>
          </a:p>
          <a:p>
            <a:r>
              <a:rPr lang="en-US" sz="2000" dirty="0">
                <a:latin typeface="Times New Roman" panose="02020603050405020304" pitchFamily="18" charset="0"/>
                <a:cs typeface="Times New Roman" panose="02020603050405020304" pitchFamily="18" charset="0"/>
              </a:rPr>
              <a:t>  It taxes the pupil’s mind.</a:t>
            </a:r>
          </a:p>
          <a:p>
            <a:r>
              <a:rPr lang="en-US" sz="2000" dirty="0">
                <a:latin typeface="Times New Roman" panose="02020603050405020304" pitchFamily="18" charset="0"/>
                <a:cs typeface="Times New Roman" panose="02020603050405020304" pitchFamily="18" charset="0"/>
              </a:rPr>
              <a:t>  It does not impart any training is scientific method</a:t>
            </a:r>
          </a:p>
          <a:p>
            <a:r>
              <a:rPr lang="en-US" sz="2000" dirty="0">
                <a:latin typeface="Times New Roman" panose="02020603050405020304" pitchFamily="18" charset="0"/>
                <a:cs typeface="Times New Roman" panose="02020603050405020304" pitchFamily="18" charset="0"/>
              </a:rPr>
              <a:t>  It is not suitable for beginners.</a:t>
            </a:r>
          </a:p>
          <a:p>
            <a:r>
              <a:rPr lang="en-US" sz="2000" dirty="0">
                <a:latin typeface="Times New Roman" panose="02020603050405020304" pitchFamily="18" charset="0"/>
                <a:cs typeface="Times New Roman" panose="02020603050405020304" pitchFamily="18" charset="0"/>
              </a:rPr>
              <a:t>  It encourages cramming.</a:t>
            </a:r>
          </a:p>
          <a:p>
            <a:r>
              <a:rPr lang="en-US" sz="2000" dirty="0">
                <a:latin typeface="Times New Roman" panose="02020603050405020304" pitchFamily="18" charset="0"/>
                <a:cs typeface="Times New Roman" panose="02020603050405020304" pitchFamily="18" charset="0"/>
              </a:rPr>
              <a:t>  It puts more emphasis on memory.</a:t>
            </a:r>
          </a:p>
          <a:p>
            <a:r>
              <a:rPr lang="en-US" sz="2000" dirty="0">
                <a:latin typeface="Times New Roman" panose="02020603050405020304" pitchFamily="18" charset="0"/>
                <a:cs typeface="Times New Roman" panose="02020603050405020304" pitchFamily="18" charset="0"/>
              </a:rPr>
              <a:t>  Students are only passive listeners.</a:t>
            </a:r>
          </a:p>
          <a:p>
            <a:r>
              <a:rPr lang="en-US" sz="2000" dirty="0">
                <a:latin typeface="Times New Roman" panose="02020603050405020304" pitchFamily="18" charset="0"/>
                <a:cs typeface="Times New Roman" panose="02020603050405020304" pitchFamily="18" charset="0"/>
              </a:rPr>
              <a:t>  It is not found quite suitable for the development of thinking, reasoning, and discovery.</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1033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Applicability of Deductive Approach</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a:t>          </a:t>
            </a:r>
            <a:r>
              <a:rPr lang="en-US" sz="2400" dirty="0">
                <a:latin typeface="Times New Roman" panose="02020603050405020304" pitchFamily="18" charset="0"/>
                <a:cs typeface="Times New Roman" panose="02020603050405020304" pitchFamily="18" charset="0"/>
              </a:rPr>
              <a:t>Deductive approach is suitable for giving practice to the student in applying the formula or principles or generalization which has been already arrived at.  This method is very useful for fixation and retention of facts and rules as at provides adequate drill and practice.</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0536816"/>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76</TotalTime>
  <Words>84</Words>
  <Application>Microsoft Office PowerPoint</Application>
  <PresentationFormat>Widescreen</PresentationFormat>
  <Paragraphs>68</Paragraphs>
  <Slides>12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Calibri</vt:lpstr>
      <vt:lpstr>Calibri Light</vt:lpstr>
      <vt:lpstr>Gill Sans MT</vt:lpstr>
      <vt:lpstr>Times New Roman</vt:lpstr>
      <vt:lpstr>Wingdings 2</vt:lpstr>
      <vt:lpstr>Dividend</vt:lpstr>
      <vt:lpstr>Office Theme</vt:lpstr>
      <vt:lpstr>Deductive Method  BS Education-V Teaching Mathematics (EDU-511)</vt:lpstr>
      <vt:lpstr>                              Deductive method Muhammad Rizwan ul Haq (roll no: Beuf18m002) Teaching of Mathematics (EDU-511) Bs Education (Semester 5) Department of Education University of Sargodha,40100 Sargodha , Pakistan October 2020 </vt:lpstr>
      <vt:lpstr> Deductive method </vt:lpstr>
      <vt:lpstr>Steps in deductive approach </vt:lpstr>
      <vt:lpstr>PowerPoint Presentation</vt:lpstr>
      <vt:lpstr>Examples</vt:lpstr>
      <vt:lpstr>MERITS </vt:lpstr>
      <vt:lpstr>DEMERITS </vt:lpstr>
      <vt:lpstr>Applicability of Deductive Approach </vt:lpstr>
      <vt:lpstr>Reference</vt:lpstr>
      <vt:lpstr>MCQS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Mult Laptops 88 G</dc:creator>
  <cp:lastModifiedBy>ABC</cp:lastModifiedBy>
  <cp:revision>11</cp:revision>
  <dcterms:created xsi:type="dcterms:W3CDTF">2020-10-22T14:17:05Z</dcterms:created>
  <dcterms:modified xsi:type="dcterms:W3CDTF">2020-12-10T19:26:04Z</dcterms:modified>
</cp:coreProperties>
</file>