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78" d="100"/>
          <a:sy n="78" d="100"/>
        </p:scale>
        <p:origin x="-211" y="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F94C407-6109-45B0-B5A0-884248BC5EFB}" type="datetimeFigureOut">
              <a:rPr lang="en-US" smtClean="0"/>
              <a:t>5/6/2020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2ED9293-CB4D-4D55-AF98-FC5627F5631F}"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862965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94C407-6109-45B0-B5A0-884248BC5EFB}"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245320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94C407-6109-45B0-B5A0-884248BC5EFB}"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386503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94C407-6109-45B0-B5A0-884248BC5EFB}"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27291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F94C407-6109-45B0-B5A0-884248BC5EFB}" type="datetimeFigureOut">
              <a:rPr lang="en-US" smtClean="0"/>
              <a:t>5/6/2020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2ED9293-CB4D-4D55-AF98-FC5627F5631F}"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976069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94C407-6109-45B0-B5A0-884248BC5EFB}"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1872305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94C407-6109-45B0-B5A0-884248BC5EFB}" type="datetimeFigureOut">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997756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94C407-6109-45B0-B5A0-884248BC5EFB}" type="datetimeFigureOut">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660048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94C407-6109-45B0-B5A0-884248BC5EFB}" type="datetimeFigureOut">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ED9293-CB4D-4D55-AF98-FC5627F5631F}" type="slidenum">
              <a:rPr lang="en-US" smtClean="0"/>
              <a:t>‹#›</a:t>
            </a:fld>
            <a:endParaRPr lang="en-US"/>
          </a:p>
        </p:txBody>
      </p:sp>
    </p:spTree>
    <p:extLst>
      <p:ext uri="{BB962C8B-B14F-4D97-AF65-F5344CB8AC3E}">
        <p14:creationId xmlns:p14="http://schemas.microsoft.com/office/powerpoint/2010/main" val="37540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F94C407-6109-45B0-B5A0-884248BC5EFB}" type="datetimeFigureOut">
              <a:rPr lang="en-US" smtClean="0"/>
              <a:t>5/6/2020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2ED9293-CB4D-4D55-AF98-FC5627F5631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457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F94C407-6109-45B0-B5A0-884248BC5EFB}" type="datetimeFigureOut">
              <a:rPr lang="en-US" smtClean="0"/>
              <a:t>5/6/2020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2ED9293-CB4D-4D55-AF98-FC5627F5631F}"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544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F94C407-6109-45B0-B5A0-884248BC5EFB}" type="datetimeFigureOut">
              <a:rPr lang="en-US" smtClean="0"/>
              <a:t>5/6/2020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2ED9293-CB4D-4D55-AF98-FC5627F5631F}"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3959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27920E-5437-4815-999E-910BD87B3B9F}"/>
              </a:ext>
            </a:extLst>
          </p:cNvPr>
          <p:cNvSpPr>
            <a:spLocks noGrp="1"/>
          </p:cNvSpPr>
          <p:nvPr>
            <p:ph type="ctrTitle"/>
          </p:nvPr>
        </p:nvSpPr>
        <p:spPr/>
        <p:txBody>
          <a:bodyPr/>
          <a:lstStyle/>
          <a:p>
            <a:r>
              <a:rPr lang="en-US" dirty="0"/>
              <a:t>JOB Application and CV</a:t>
            </a:r>
          </a:p>
        </p:txBody>
      </p:sp>
      <p:sp>
        <p:nvSpPr>
          <p:cNvPr id="3" name="Subtitle 2">
            <a:extLst>
              <a:ext uri="{FF2B5EF4-FFF2-40B4-BE49-F238E27FC236}">
                <a16:creationId xmlns:a16="http://schemas.microsoft.com/office/drawing/2014/main" xmlns="" id="{85A26CF3-CD11-42E8-986F-30B54487E42F}"/>
              </a:ext>
            </a:extLst>
          </p:cNvPr>
          <p:cNvSpPr>
            <a:spLocks noGrp="1"/>
          </p:cNvSpPr>
          <p:nvPr>
            <p:ph type="subTitle" idx="1"/>
          </p:nvPr>
        </p:nvSpPr>
        <p:spPr/>
        <p:txBody>
          <a:bodyPr/>
          <a:lstStyle/>
          <a:p>
            <a:r>
              <a:rPr lang="en-US" dirty="0"/>
              <a:t>Communication Skills</a:t>
            </a:r>
          </a:p>
        </p:txBody>
      </p:sp>
    </p:spTree>
    <p:extLst>
      <p:ext uri="{BB962C8B-B14F-4D97-AF65-F5344CB8AC3E}">
        <p14:creationId xmlns:p14="http://schemas.microsoft.com/office/powerpoint/2010/main" val="2663907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49CCB6D-D393-418C-BD17-96C27A735F54}"/>
              </a:ext>
            </a:extLst>
          </p:cNvPr>
          <p:cNvSpPr>
            <a:spLocks noGrp="1"/>
          </p:cNvSpPr>
          <p:nvPr>
            <p:ph type="title"/>
          </p:nvPr>
        </p:nvSpPr>
        <p:spPr/>
        <p:txBody>
          <a:bodyPr/>
          <a:lstStyle/>
          <a:p>
            <a:pPr algn="ctr"/>
            <a:r>
              <a:rPr lang="en-US" dirty="0"/>
              <a:t>What is a CV? </a:t>
            </a:r>
          </a:p>
        </p:txBody>
      </p:sp>
      <p:sp>
        <p:nvSpPr>
          <p:cNvPr id="5" name="Content Placeholder 4">
            <a:extLst>
              <a:ext uri="{FF2B5EF4-FFF2-40B4-BE49-F238E27FC236}">
                <a16:creationId xmlns:a16="http://schemas.microsoft.com/office/drawing/2014/main" xmlns="" id="{A09ED808-5AA3-42A1-8BDF-D6542A2C8F66}"/>
              </a:ext>
            </a:extLst>
          </p:cNvPr>
          <p:cNvSpPr>
            <a:spLocks noGrp="1"/>
          </p:cNvSpPr>
          <p:nvPr>
            <p:ph idx="1"/>
          </p:nvPr>
        </p:nvSpPr>
        <p:spPr/>
        <p:txBody>
          <a:bodyPr>
            <a:normAutofit/>
          </a:bodyPr>
          <a:lstStyle/>
          <a:p>
            <a:r>
              <a:rPr lang="en-US" b="1" dirty="0"/>
              <a:t>CV</a:t>
            </a:r>
            <a:r>
              <a:rPr lang="en-US" dirty="0"/>
              <a:t>: Curriculum (course) Vitae (Life) </a:t>
            </a:r>
            <a:r>
              <a:rPr lang="en-US" b="1" dirty="0"/>
              <a:t>Origin</a:t>
            </a:r>
            <a:r>
              <a:rPr lang="en-US" dirty="0"/>
              <a:t>: Latin</a:t>
            </a:r>
          </a:p>
          <a:p>
            <a:r>
              <a:rPr lang="en-US" b="1" dirty="0"/>
              <a:t>Purpose</a:t>
            </a:r>
            <a:r>
              <a:rPr lang="en-US" dirty="0"/>
              <a:t>: to persuade the prospective employer for a personal interview</a:t>
            </a:r>
          </a:p>
          <a:p>
            <a:r>
              <a:rPr lang="en-US" dirty="0"/>
              <a:t>Serves to provide a summary of your qualifications</a:t>
            </a:r>
          </a:p>
          <a:p>
            <a:r>
              <a:rPr lang="en-US" dirty="0"/>
              <a:t>Emphasizes your skills and accomplishment</a:t>
            </a:r>
          </a:p>
          <a:p>
            <a:r>
              <a:rPr lang="en-US" dirty="0"/>
              <a:t>Convince prospective employer that you are well suited to succeed in performing the responsibilities </a:t>
            </a:r>
          </a:p>
        </p:txBody>
      </p:sp>
    </p:spTree>
    <p:extLst>
      <p:ext uri="{BB962C8B-B14F-4D97-AF65-F5344CB8AC3E}">
        <p14:creationId xmlns:p14="http://schemas.microsoft.com/office/powerpoint/2010/main" val="2099403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007817-F81E-4662-86EB-C28D5F7B7368}"/>
              </a:ext>
            </a:extLst>
          </p:cNvPr>
          <p:cNvSpPr>
            <a:spLocks noGrp="1"/>
          </p:cNvSpPr>
          <p:nvPr>
            <p:ph type="title"/>
          </p:nvPr>
        </p:nvSpPr>
        <p:spPr/>
        <p:txBody>
          <a:bodyPr/>
          <a:lstStyle/>
          <a:p>
            <a:pPr algn="ctr"/>
            <a:r>
              <a:rPr lang="en-US" dirty="0"/>
              <a:t>Difference between CV and Resume </a:t>
            </a:r>
          </a:p>
        </p:txBody>
      </p:sp>
      <p:sp>
        <p:nvSpPr>
          <p:cNvPr id="3" name="Content Placeholder 2">
            <a:extLst>
              <a:ext uri="{FF2B5EF4-FFF2-40B4-BE49-F238E27FC236}">
                <a16:creationId xmlns:a16="http://schemas.microsoft.com/office/drawing/2014/main" xmlns="" id="{3F76D859-1AC7-44F8-9852-5B6CA3E4910D}"/>
              </a:ext>
            </a:extLst>
          </p:cNvPr>
          <p:cNvSpPr>
            <a:spLocks noGrp="1"/>
          </p:cNvSpPr>
          <p:nvPr>
            <p:ph idx="1"/>
          </p:nvPr>
        </p:nvSpPr>
        <p:spPr/>
        <p:txBody>
          <a:bodyPr/>
          <a:lstStyle/>
          <a:p>
            <a:r>
              <a:rPr lang="en-US" dirty="0"/>
              <a:t>CV is </a:t>
            </a:r>
            <a:r>
              <a:rPr lang="en-US" b="1" i="1" dirty="0"/>
              <a:t>longer</a:t>
            </a:r>
            <a:r>
              <a:rPr lang="en-US" dirty="0"/>
              <a:t> (2 or more pages) and more detailed synopsis of your background and skills.</a:t>
            </a:r>
          </a:p>
          <a:p>
            <a:r>
              <a:rPr lang="en-US" dirty="0"/>
              <a:t>CV includes a summary of your educational and academic backgrounds as well as </a:t>
            </a:r>
            <a:r>
              <a:rPr lang="en-US" b="1" i="1" dirty="0"/>
              <a:t>teaching and research experience, publications, presentations, awards, honors, affiliations</a:t>
            </a:r>
            <a:r>
              <a:rPr lang="en-US" dirty="0"/>
              <a:t> and other details</a:t>
            </a:r>
          </a:p>
        </p:txBody>
      </p:sp>
    </p:spTree>
    <p:extLst>
      <p:ext uri="{BB962C8B-B14F-4D97-AF65-F5344CB8AC3E}">
        <p14:creationId xmlns:p14="http://schemas.microsoft.com/office/powerpoint/2010/main" val="1014775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CB27416-8F6C-4485-BE9B-2C0186BD0723}"/>
              </a:ext>
            </a:extLst>
          </p:cNvPr>
          <p:cNvSpPr>
            <a:spLocks noGrp="1"/>
          </p:cNvSpPr>
          <p:nvPr>
            <p:ph type="title"/>
          </p:nvPr>
        </p:nvSpPr>
        <p:spPr>
          <a:xfrm>
            <a:off x="1371600" y="685800"/>
            <a:ext cx="9601200" cy="823912"/>
          </a:xfrm>
        </p:spPr>
        <p:txBody>
          <a:bodyPr>
            <a:normAutofit fontScale="90000"/>
          </a:bodyPr>
          <a:lstStyle/>
          <a:p>
            <a:pPr algn="ctr"/>
            <a:r>
              <a:rPr lang="en-US" dirty="0"/>
              <a:t>Before You Start…</a:t>
            </a:r>
            <a:br>
              <a:rPr lang="en-US" dirty="0"/>
            </a:br>
            <a:endParaRPr lang="en-US" dirty="0"/>
          </a:p>
        </p:txBody>
      </p:sp>
      <p:sp>
        <p:nvSpPr>
          <p:cNvPr id="5" name="Text Placeholder 4">
            <a:extLst>
              <a:ext uri="{FF2B5EF4-FFF2-40B4-BE49-F238E27FC236}">
                <a16:creationId xmlns:a16="http://schemas.microsoft.com/office/drawing/2014/main" xmlns="" id="{51BC4AAA-8D68-45DA-A7B6-82A117B7A25C}"/>
              </a:ext>
            </a:extLst>
          </p:cNvPr>
          <p:cNvSpPr>
            <a:spLocks noGrp="1"/>
          </p:cNvSpPr>
          <p:nvPr>
            <p:ph type="body" idx="1"/>
          </p:nvPr>
        </p:nvSpPr>
        <p:spPr>
          <a:xfrm>
            <a:off x="1371600" y="1472425"/>
            <a:ext cx="4443984" cy="823912"/>
          </a:xfrm>
        </p:spPr>
        <p:txBody>
          <a:bodyPr/>
          <a:lstStyle/>
          <a:p>
            <a:r>
              <a:rPr lang="en-US" dirty="0"/>
              <a:t>DO… </a:t>
            </a:r>
          </a:p>
        </p:txBody>
      </p:sp>
      <p:sp>
        <p:nvSpPr>
          <p:cNvPr id="6" name="Content Placeholder 5">
            <a:extLst>
              <a:ext uri="{FF2B5EF4-FFF2-40B4-BE49-F238E27FC236}">
                <a16:creationId xmlns:a16="http://schemas.microsoft.com/office/drawing/2014/main" xmlns="" id="{02B6B427-C5AE-43C7-A6EB-AEF060F3599A}"/>
              </a:ext>
            </a:extLst>
          </p:cNvPr>
          <p:cNvSpPr>
            <a:spLocks noGrp="1"/>
          </p:cNvSpPr>
          <p:nvPr>
            <p:ph sz="half" idx="2"/>
          </p:nvPr>
        </p:nvSpPr>
        <p:spPr>
          <a:xfrm>
            <a:off x="1371600" y="2296337"/>
            <a:ext cx="4443984" cy="3571063"/>
          </a:xfrm>
        </p:spPr>
        <p:txBody>
          <a:bodyPr>
            <a:normAutofit fontScale="70000" lnSpcReduction="20000"/>
          </a:bodyPr>
          <a:lstStyle/>
          <a:p>
            <a:r>
              <a:rPr lang="en-US" dirty="0"/>
              <a:t>Be brief, clear and concise</a:t>
            </a:r>
          </a:p>
          <a:p>
            <a:r>
              <a:rPr lang="en-US" dirty="0"/>
              <a:t>Stress your accomplishments and skills, as well as experience</a:t>
            </a:r>
          </a:p>
          <a:p>
            <a:r>
              <a:rPr lang="en-US" dirty="0"/>
              <a:t>Be neat and organized; direct the reader’s eye with format</a:t>
            </a:r>
          </a:p>
          <a:p>
            <a:r>
              <a:rPr lang="en-US" dirty="0"/>
              <a:t>Use bold type to emphasize certain elements; use italics sparingly, only to highlight</a:t>
            </a:r>
          </a:p>
          <a:p>
            <a:r>
              <a:rPr lang="en-US" dirty="0"/>
              <a:t>Be consistent on format and tenses</a:t>
            </a:r>
          </a:p>
          <a:p>
            <a:r>
              <a:rPr lang="en-US" dirty="0"/>
              <a:t>Concentrate on positives</a:t>
            </a:r>
          </a:p>
          <a:p>
            <a:r>
              <a:rPr lang="en-US" dirty="0"/>
              <a:t>Use action words to describe your accomplishments</a:t>
            </a:r>
          </a:p>
          <a:p>
            <a:r>
              <a:rPr lang="en-US" dirty="0"/>
              <a:t>Proofread carefully</a:t>
            </a:r>
          </a:p>
          <a:p>
            <a:r>
              <a:rPr lang="en-US" dirty="0"/>
              <a:t>Use high quality matching paper</a:t>
            </a:r>
          </a:p>
          <a:p>
            <a:endParaRPr lang="en-US" dirty="0"/>
          </a:p>
        </p:txBody>
      </p:sp>
      <p:sp>
        <p:nvSpPr>
          <p:cNvPr id="7" name="Text Placeholder 6">
            <a:extLst>
              <a:ext uri="{FF2B5EF4-FFF2-40B4-BE49-F238E27FC236}">
                <a16:creationId xmlns:a16="http://schemas.microsoft.com/office/drawing/2014/main" xmlns="" id="{B58B5E79-D178-4970-8BCF-B6BB453F0CC6}"/>
              </a:ext>
            </a:extLst>
          </p:cNvPr>
          <p:cNvSpPr>
            <a:spLocks noGrp="1"/>
          </p:cNvSpPr>
          <p:nvPr>
            <p:ph type="body" sz="quarter" idx="3"/>
          </p:nvPr>
        </p:nvSpPr>
        <p:spPr>
          <a:xfrm>
            <a:off x="6525014" y="1472425"/>
            <a:ext cx="4443984" cy="823912"/>
          </a:xfrm>
        </p:spPr>
        <p:txBody>
          <a:bodyPr/>
          <a:lstStyle/>
          <a:p>
            <a:r>
              <a:rPr lang="en-US" dirty="0"/>
              <a:t>DO NOT…</a:t>
            </a:r>
          </a:p>
        </p:txBody>
      </p:sp>
      <p:sp>
        <p:nvSpPr>
          <p:cNvPr id="8" name="Content Placeholder 7">
            <a:extLst>
              <a:ext uri="{FF2B5EF4-FFF2-40B4-BE49-F238E27FC236}">
                <a16:creationId xmlns:a16="http://schemas.microsoft.com/office/drawing/2014/main" xmlns="" id="{5F7083F0-830D-41E5-9CC6-E7FC6274C02F}"/>
              </a:ext>
            </a:extLst>
          </p:cNvPr>
          <p:cNvSpPr>
            <a:spLocks noGrp="1"/>
          </p:cNvSpPr>
          <p:nvPr>
            <p:ph sz="quarter" idx="4"/>
          </p:nvPr>
        </p:nvSpPr>
        <p:spPr>
          <a:xfrm>
            <a:off x="6525014" y="2296337"/>
            <a:ext cx="4443984" cy="3571063"/>
          </a:xfrm>
        </p:spPr>
        <p:txBody>
          <a:bodyPr>
            <a:normAutofit fontScale="92500" lnSpcReduction="20000"/>
          </a:bodyPr>
          <a:lstStyle/>
          <a:p>
            <a:r>
              <a:rPr lang="en-US" dirty="0"/>
              <a:t>Use the pronoun “I”</a:t>
            </a:r>
          </a:p>
          <a:p>
            <a:r>
              <a:rPr lang="en-US" dirty="0"/>
              <a:t>Use a font size smaller than 10</a:t>
            </a:r>
          </a:p>
          <a:p>
            <a:r>
              <a:rPr lang="en-US" dirty="0"/>
              <a:t>Include personal information such as marital status, health, age, place of birth, </a:t>
            </a:r>
            <a:r>
              <a:rPr lang="en-US" dirty="0" err="1"/>
              <a:t>etc</a:t>
            </a:r>
            <a:endParaRPr lang="en-US" dirty="0"/>
          </a:p>
          <a:p>
            <a:r>
              <a:rPr lang="en-US" dirty="0"/>
              <a:t> State salary requirements</a:t>
            </a:r>
          </a:p>
          <a:p>
            <a:r>
              <a:rPr lang="en-US" dirty="0"/>
              <a:t>Use nicknames</a:t>
            </a:r>
          </a:p>
          <a:p>
            <a:r>
              <a:rPr lang="en-US" dirty="0"/>
              <a:t>Include a photograph</a:t>
            </a:r>
          </a:p>
          <a:p>
            <a:r>
              <a:rPr lang="en-US" dirty="0"/>
              <a:t>Include any information that you cannot supply documentation or explain </a:t>
            </a:r>
          </a:p>
        </p:txBody>
      </p:sp>
    </p:spTree>
    <p:extLst>
      <p:ext uri="{BB962C8B-B14F-4D97-AF65-F5344CB8AC3E}">
        <p14:creationId xmlns:p14="http://schemas.microsoft.com/office/powerpoint/2010/main" val="9398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987665D7-119E-46DE-A599-A3BED2732E5C}"/>
              </a:ext>
            </a:extLst>
          </p:cNvPr>
          <p:cNvSpPr>
            <a:spLocks noGrp="1"/>
          </p:cNvSpPr>
          <p:nvPr>
            <p:ph type="title"/>
          </p:nvPr>
        </p:nvSpPr>
        <p:spPr/>
        <p:txBody>
          <a:bodyPr/>
          <a:lstStyle/>
          <a:p>
            <a:pPr algn="ctr"/>
            <a:r>
              <a:rPr lang="en-US" dirty="0"/>
              <a:t>Parts of CV</a:t>
            </a:r>
          </a:p>
        </p:txBody>
      </p:sp>
      <p:sp>
        <p:nvSpPr>
          <p:cNvPr id="8" name="Content Placeholder 7">
            <a:extLst>
              <a:ext uri="{FF2B5EF4-FFF2-40B4-BE49-F238E27FC236}">
                <a16:creationId xmlns:a16="http://schemas.microsoft.com/office/drawing/2014/main" xmlns="" id="{D77799B1-3414-4AF0-A32B-0C85BC8E2CB8}"/>
              </a:ext>
            </a:extLst>
          </p:cNvPr>
          <p:cNvSpPr>
            <a:spLocks noGrp="1"/>
          </p:cNvSpPr>
          <p:nvPr>
            <p:ph idx="1"/>
          </p:nvPr>
        </p:nvSpPr>
        <p:spPr/>
        <p:txBody>
          <a:bodyPr/>
          <a:lstStyle/>
          <a:p>
            <a:pPr marL="0" indent="0" algn="ctr">
              <a:buNone/>
            </a:pPr>
            <a:r>
              <a:rPr lang="en-US" sz="2800" b="1" dirty="0"/>
              <a:t>(1) Heading</a:t>
            </a:r>
          </a:p>
          <a:p>
            <a:pPr marL="0" indent="0">
              <a:buNone/>
            </a:pPr>
            <a:r>
              <a:rPr lang="en-US" sz="2400" b="1" dirty="0"/>
              <a:t>Initial section of your CV details</a:t>
            </a:r>
          </a:p>
          <a:p>
            <a:r>
              <a:rPr lang="en-US" dirty="0"/>
              <a:t> – Who you are</a:t>
            </a:r>
          </a:p>
          <a:p>
            <a:pPr algn="ctr">
              <a:buFont typeface="Arial" panose="020B0604020202020204" pitchFamily="34" charset="0"/>
              <a:buChar char="•"/>
            </a:pPr>
            <a:r>
              <a:rPr lang="en-US" dirty="0"/>
              <a:t>Do not use nicknames</a:t>
            </a:r>
          </a:p>
          <a:p>
            <a:r>
              <a:rPr lang="en-US" dirty="0"/>
              <a:t> – How the employer can reach you</a:t>
            </a:r>
          </a:p>
          <a:p>
            <a:pPr algn="ctr">
              <a:buFont typeface="Arial" panose="020B0604020202020204" pitchFamily="34" charset="0"/>
              <a:buChar char="•"/>
            </a:pPr>
            <a:r>
              <a:rPr lang="en-US" dirty="0"/>
              <a:t>Name, address, phone number, email (professional)</a:t>
            </a:r>
          </a:p>
          <a:p>
            <a:pPr algn="ctr">
              <a:buFont typeface="Arial" panose="020B0604020202020204" pitchFamily="34" charset="0"/>
              <a:buChar char="•"/>
            </a:pPr>
            <a:r>
              <a:rPr lang="en-US" dirty="0"/>
              <a:t>Current and Permanent if applicable </a:t>
            </a:r>
          </a:p>
        </p:txBody>
      </p:sp>
    </p:spTree>
    <p:extLst>
      <p:ext uri="{BB962C8B-B14F-4D97-AF65-F5344CB8AC3E}">
        <p14:creationId xmlns:p14="http://schemas.microsoft.com/office/powerpoint/2010/main" val="3932889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A1C69F-A3B8-4142-933B-1CCB801D7C5D}"/>
              </a:ext>
            </a:extLst>
          </p:cNvPr>
          <p:cNvSpPr>
            <a:spLocks noGrp="1"/>
          </p:cNvSpPr>
          <p:nvPr>
            <p:ph type="title"/>
          </p:nvPr>
        </p:nvSpPr>
        <p:spPr/>
        <p:txBody>
          <a:bodyPr/>
          <a:lstStyle/>
          <a:p>
            <a:pPr algn="ctr"/>
            <a:r>
              <a:rPr lang="en-US" dirty="0"/>
              <a:t>(2) Career Objective </a:t>
            </a:r>
          </a:p>
        </p:txBody>
      </p:sp>
      <p:sp>
        <p:nvSpPr>
          <p:cNvPr id="3" name="Content Placeholder 2">
            <a:extLst>
              <a:ext uri="{FF2B5EF4-FFF2-40B4-BE49-F238E27FC236}">
                <a16:creationId xmlns:a16="http://schemas.microsoft.com/office/drawing/2014/main" xmlns="" id="{8284A2C4-B609-4A44-A475-4E2A44FF1338}"/>
              </a:ext>
            </a:extLst>
          </p:cNvPr>
          <p:cNvSpPr>
            <a:spLocks noGrp="1"/>
          </p:cNvSpPr>
          <p:nvPr>
            <p:ph idx="1"/>
          </p:nvPr>
        </p:nvSpPr>
        <p:spPr/>
        <p:txBody>
          <a:bodyPr/>
          <a:lstStyle/>
          <a:p>
            <a:r>
              <a:rPr lang="en-US" sz="2400" b="1" dirty="0"/>
              <a:t>Some Do, Some Don’t </a:t>
            </a:r>
          </a:p>
          <a:p>
            <a:pPr algn="ctr">
              <a:buFont typeface="Arial" panose="020B0604020202020204" pitchFamily="34" charset="0"/>
              <a:buChar char="•"/>
            </a:pPr>
            <a:r>
              <a:rPr lang="en-US" dirty="0"/>
              <a:t>Some choose to exclude from cv and state in cover letter</a:t>
            </a:r>
          </a:p>
          <a:p>
            <a:r>
              <a:rPr lang="en-US" sz="2400" b="1" dirty="0"/>
              <a:t>A clear Statement of Your Intentions </a:t>
            </a:r>
          </a:p>
          <a:p>
            <a:pPr>
              <a:buFont typeface="Wingdings" panose="05000000000000000000" pitchFamily="2" charset="2"/>
              <a:buChar char="§"/>
            </a:pPr>
            <a:r>
              <a:rPr lang="en-US" dirty="0"/>
              <a:t>– Some employers like to see a clear goal or purpose</a:t>
            </a:r>
          </a:p>
          <a:p>
            <a:pPr>
              <a:buFont typeface="Wingdings" panose="05000000000000000000" pitchFamily="2" charset="2"/>
              <a:buChar char="§"/>
            </a:pPr>
            <a:r>
              <a:rPr lang="en-US" dirty="0"/>
              <a:t>– Taylor to the job, examples:</a:t>
            </a:r>
          </a:p>
          <a:p>
            <a:pPr algn="ctr">
              <a:buFont typeface="Arial" panose="020B0604020202020204" pitchFamily="34" charset="0"/>
              <a:buChar char="•"/>
            </a:pPr>
            <a:r>
              <a:rPr lang="en-US" dirty="0"/>
              <a:t>To obtain a position as a management trainee</a:t>
            </a:r>
          </a:p>
          <a:p>
            <a:pPr algn="ctr">
              <a:buFont typeface="Arial" panose="020B0604020202020204" pitchFamily="34" charset="0"/>
              <a:buChar char="•"/>
            </a:pPr>
            <a:r>
              <a:rPr lang="en-US" dirty="0"/>
              <a:t>To secure a full time teaching position at the school/university level.</a:t>
            </a:r>
          </a:p>
        </p:txBody>
      </p:sp>
    </p:spTree>
    <p:extLst>
      <p:ext uri="{BB962C8B-B14F-4D97-AF65-F5344CB8AC3E}">
        <p14:creationId xmlns:p14="http://schemas.microsoft.com/office/powerpoint/2010/main" val="384951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5AD981-8F6A-40E4-B047-C56FF2383075}"/>
              </a:ext>
            </a:extLst>
          </p:cNvPr>
          <p:cNvSpPr>
            <a:spLocks noGrp="1"/>
          </p:cNvSpPr>
          <p:nvPr>
            <p:ph type="title"/>
          </p:nvPr>
        </p:nvSpPr>
        <p:spPr/>
        <p:txBody>
          <a:bodyPr/>
          <a:lstStyle/>
          <a:p>
            <a:pPr algn="ctr"/>
            <a:r>
              <a:rPr lang="en-US" dirty="0"/>
              <a:t>(3) Education</a:t>
            </a:r>
            <a:br>
              <a:rPr lang="en-US" dirty="0"/>
            </a:br>
            <a:endParaRPr lang="en-US" dirty="0"/>
          </a:p>
        </p:txBody>
      </p:sp>
      <p:sp>
        <p:nvSpPr>
          <p:cNvPr id="3" name="Content Placeholder 2">
            <a:extLst>
              <a:ext uri="{FF2B5EF4-FFF2-40B4-BE49-F238E27FC236}">
                <a16:creationId xmlns:a16="http://schemas.microsoft.com/office/drawing/2014/main" xmlns="" id="{2188E4DF-5A95-40E7-9721-72B19162283D}"/>
              </a:ext>
            </a:extLst>
          </p:cNvPr>
          <p:cNvSpPr>
            <a:spLocks noGrp="1"/>
          </p:cNvSpPr>
          <p:nvPr>
            <p:ph idx="1"/>
          </p:nvPr>
        </p:nvSpPr>
        <p:spPr/>
        <p:txBody>
          <a:bodyPr>
            <a:normAutofit fontScale="92500" lnSpcReduction="20000"/>
          </a:bodyPr>
          <a:lstStyle/>
          <a:p>
            <a:r>
              <a:rPr lang="en-US" sz="2400" dirty="0"/>
              <a:t>Content and format</a:t>
            </a:r>
          </a:p>
          <a:p>
            <a:pPr>
              <a:buFont typeface="Arial" panose="020B0604020202020204" pitchFamily="34" charset="0"/>
              <a:buChar char="•"/>
            </a:pPr>
            <a:r>
              <a:rPr lang="en-US" dirty="0"/>
              <a:t>Schools you have attended, including universities, community colleges, technical schools, etc.</a:t>
            </a:r>
          </a:p>
          <a:p>
            <a:pPr>
              <a:buFont typeface="Arial" panose="020B0604020202020204" pitchFamily="34" charset="0"/>
              <a:buChar char="•"/>
            </a:pPr>
            <a:r>
              <a:rPr lang="en-US" dirty="0"/>
              <a:t>Location of school(s)</a:t>
            </a:r>
          </a:p>
          <a:p>
            <a:pPr>
              <a:buFont typeface="Arial" panose="020B0604020202020204" pitchFamily="34" charset="0"/>
              <a:buChar char="•"/>
            </a:pPr>
            <a:r>
              <a:rPr lang="en-US" dirty="0"/>
              <a:t>Date of graduation, actual or anticipated</a:t>
            </a:r>
          </a:p>
          <a:p>
            <a:pPr>
              <a:buFont typeface="Arial" panose="020B0604020202020204" pitchFamily="34" charset="0"/>
              <a:buChar char="•"/>
            </a:pPr>
            <a:r>
              <a:rPr lang="en-US" dirty="0"/>
              <a:t>Degree(s) earned or pursued</a:t>
            </a:r>
          </a:p>
          <a:p>
            <a:pPr>
              <a:buFont typeface="Arial" panose="020B0604020202020204" pitchFamily="34" charset="0"/>
              <a:buChar char="•"/>
            </a:pPr>
            <a:r>
              <a:rPr lang="en-US" dirty="0"/>
              <a:t>Grade Point Average (GPA) / Division</a:t>
            </a:r>
          </a:p>
          <a:p>
            <a:r>
              <a:rPr lang="en-US" sz="2600" b="1" dirty="0"/>
              <a:t>Placement </a:t>
            </a:r>
          </a:p>
          <a:p>
            <a:pPr>
              <a:buFont typeface="Arial" panose="020B0604020202020204" pitchFamily="34" charset="0"/>
              <a:buChar char="•"/>
            </a:pPr>
            <a:r>
              <a:rPr lang="en-US" dirty="0"/>
              <a:t>– Recently graduated students place it after objective </a:t>
            </a:r>
          </a:p>
          <a:p>
            <a:pPr>
              <a:buFont typeface="Arial" panose="020B0604020202020204" pitchFamily="34" charset="0"/>
              <a:buChar char="•"/>
            </a:pPr>
            <a:r>
              <a:rPr lang="en-US" dirty="0"/>
              <a:t>– Graduated a year or more, place after experience</a:t>
            </a:r>
          </a:p>
        </p:txBody>
      </p:sp>
    </p:spTree>
    <p:extLst>
      <p:ext uri="{BB962C8B-B14F-4D97-AF65-F5344CB8AC3E}">
        <p14:creationId xmlns:p14="http://schemas.microsoft.com/office/powerpoint/2010/main" val="401136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A3B191-8D94-467A-9ED7-2EA6C96A8C8D}"/>
              </a:ext>
            </a:extLst>
          </p:cNvPr>
          <p:cNvSpPr>
            <a:spLocks noGrp="1"/>
          </p:cNvSpPr>
          <p:nvPr>
            <p:ph type="title"/>
          </p:nvPr>
        </p:nvSpPr>
        <p:spPr>
          <a:xfrm>
            <a:off x="1371600" y="685800"/>
            <a:ext cx="9601200" cy="698500"/>
          </a:xfrm>
        </p:spPr>
        <p:txBody>
          <a:bodyPr/>
          <a:lstStyle/>
          <a:p>
            <a:pPr algn="ctr"/>
            <a:r>
              <a:rPr lang="en-US" dirty="0"/>
              <a:t>(4) Experience</a:t>
            </a:r>
          </a:p>
        </p:txBody>
      </p:sp>
      <p:sp>
        <p:nvSpPr>
          <p:cNvPr id="3" name="Content Placeholder 2">
            <a:extLst>
              <a:ext uri="{FF2B5EF4-FFF2-40B4-BE49-F238E27FC236}">
                <a16:creationId xmlns:a16="http://schemas.microsoft.com/office/drawing/2014/main" xmlns="" id="{3F817F83-73A1-4DE8-A7B2-6E5561BB8C2D}"/>
              </a:ext>
            </a:extLst>
          </p:cNvPr>
          <p:cNvSpPr>
            <a:spLocks noGrp="1"/>
          </p:cNvSpPr>
          <p:nvPr>
            <p:ph idx="1"/>
          </p:nvPr>
        </p:nvSpPr>
        <p:spPr>
          <a:xfrm>
            <a:off x="1371600" y="1384300"/>
            <a:ext cx="9601200" cy="4876800"/>
          </a:xfrm>
        </p:spPr>
        <p:txBody>
          <a:bodyPr>
            <a:normAutofit fontScale="92500" lnSpcReduction="10000"/>
          </a:bodyPr>
          <a:lstStyle/>
          <a:p>
            <a:r>
              <a:rPr lang="en-US" sz="3400" dirty="0"/>
              <a:t> </a:t>
            </a:r>
            <a:r>
              <a:rPr lang="en-US" sz="3400" b="1" dirty="0"/>
              <a:t>Experience relevant to your objective </a:t>
            </a:r>
          </a:p>
          <a:p>
            <a:pPr>
              <a:buFont typeface="Wingdings" panose="05000000000000000000" pitchFamily="2" charset="2"/>
              <a:buChar char="§"/>
            </a:pPr>
            <a:r>
              <a:rPr lang="en-US" dirty="0"/>
              <a:t>– Full or part-time employment, internships, practicum </a:t>
            </a:r>
          </a:p>
          <a:p>
            <a:pPr>
              <a:buFont typeface="Wingdings" panose="05000000000000000000" pitchFamily="2" charset="2"/>
              <a:buChar char="§"/>
            </a:pPr>
            <a:r>
              <a:rPr lang="en-US" dirty="0"/>
              <a:t>– Also be sure to list volunteer work, community committee work. This section includes…. </a:t>
            </a:r>
          </a:p>
          <a:p>
            <a:pPr algn="ctr">
              <a:buFont typeface="Arial" panose="020B0604020202020204" pitchFamily="34" charset="0"/>
              <a:buChar char="•"/>
            </a:pPr>
            <a:r>
              <a:rPr lang="en-US" dirty="0"/>
              <a:t>Company or organization and location (city, state) </a:t>
            </a:r>
          </a:p>
          <a:p>
            <a:pPr algn="ctr">
              <a:buFont typeface="Arial" panose="020B0604020202020204" pitchFamily="34" charset="0"/>
              <a:buChar char="•"/>
            </a:pPr>
            <a:r>
              <a:rPr lang="en-US" dirty="0"/>
              <a:t>Position title </a:t>
            </a:r>
          </a:p>
          <a:p>
            <a:pPr algn="ctr">
              <a:buFont typeface="Arial" panose="020B0604020202020204" pitchFamily="34" charset="0"/>
              <a:buChar char="•"/>
            </a:pPr>
            <a:r>
              <a:rPr lang="en-US" dirty="0"/>
              <a:t>Dates of employment or involvement </a:t>
            </a:r>
          </a:p>
          <a:p>
            <a:pPr algn="ctr">
              <a:buFont typeface="Arial" panose="020B0604020202020204" pitchFamily="34" charset="0"/>
              <a:buChar char="•"/>
            </a:pPr>
            <a:r>
              <a:rPr lang="en-US" dirty="0"/>
              <a:t>Descriptions of responsibilities, duties, achievements, etc. </a:t>
            </a:r>
          </a:p>
          <a:p>
            <a:r>
              <a:rPr lang="en-US" sz="2600" b="1" dirty="0"/>
              <a:t>Important to use action words </a:t>
            </a:r>
          </a:p>
          <a:p>
            <a:pPr>
              <a:buFont typeface="Arial" panose="020B0604020202020204" pitchFamily="34" charset="0"/>
              <a:buChar char="•"/>
            </a:pPr>
            <a:r>
              <a:rPr lang="en-US" dirty="0"/>
              <a:t>– Good descriptions are vital to convey your experience </a:t>
            </a:r>
          </a:p>
          <a:p>
            <a:pPr>
              <a:buFont typeface="Arial" panose="020B0604020202020204" pitchFamily="34" charset="0"/>
              <a:buChar char="•"/>
            </a:pPr>
            <a:r>
              <a:rPr lang="en-US" dirty="0"/>
              <a:t>– Keep your tense consistent; present tense if you are currently active in the experience and past tense for all other past experiences </a:t>
            </a:r>
          </a:p>
          <a:p>
            <a:pPr>
              <a:buFont typeface="Arial" panose="020B0604020202020204" pitchFamily="34" charset="0"/>
              <a:buChar char="•"/>
            </a:pPr>
            <a:r>
              <a:rPr lang="en-US" dirty="0"/>
              <a:t>– Use the action word list provided for ideas</a:t>
            </a:r>
          </a:p>
        </p:txBody>
      </p:sp>
    </p:spTree>
    <p:extLst>
      <p:ext uri="{BB962C8B-B14F-4D97-AF65-F5344CB8AC3E}">
        <p14:creationId xmlns:p14="http://schemas.microsoft.com/office/powerpoint/2010/main" val="6634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5349BC-F71F-4DF8-81B4-7DB6A3BDA628}"/>
              </a:ext>
            </a:extLst>
          </p:cNvPr>
          <p:cNvSpPr>
            <a:spLocks noGrp="1"/>
          </p:cNvSpPr>
          <p:nvPr>
            <p:ph type="title"/>
          </p:nvPr>
        </p:nvSpPr>
        <p:spPr/>
        <p:txBody>
          <a:bodyPr/>
          <a:lstStyle/>
          <a:p>
            <a:pPr algn="ctr"/>
            <a:r>
              <a:rPr lang="en-US" dirty="0"/>
              <a:t>(5) Skills</a:t>
            </a:r>
          </a:p>
        </p:txBody>
      </p:sp>
      <p:sp>
        <p:nvSpPr>
          <p:cNvPr id="3" name="Content Placeholder 2">
            <a:extLst>
              <a:ext uri="{FF2B5EF4-FFF2-40B4-BE49-F238E27FC236}">
                <a16:creationId xmlns:a16="http://schemas.microsoft.com/office/drawing/2014/main" xmlns="" id="{0CC442B7-F2C5-43CC-BF7B-B07C95E04828}"/>
              </a:ext>
            </a:extLst>
          </p:cNvPr>
          <p:cNvSpPr>
            <a:spLocks noGrp="1"/>
          </p:cNvSpPr>
          <p:nvPr>
            <p:ph idx="1"/>
          </p:nvPr>
        </p:nvSpPr>
        <p:spPr/>
        <p:txBody>
          <a:bodyPr/>
          <a:lstStyle/>
          <a:p>
            <a:r>
              <a:rPr lang="en-US" sz="2400" b="1" dirty="0"/>
              <a:t>Summary of special skills </a:t>
            </a:r>
          </a:p>
          <a:p>
            <a:pPr>
              <a:buFont typeface="Wingdings" panose="05000000000000000000" pitchFamily="2" charset="2"/>
              <a:buChar char="§"/>
            </a:pPr>
            <a:r>
              <a:rPr lang="en-US" dirty="0"/>
              <a:t>– Computer skills, language skills, customer service, leadership </a:t>
            </a:r>
          </a:p>
          <a:p>
            <a:pPr>
              <a:buFont typeface="Wingdings" panose="05000000000000000000" pitchFamily="2" charset="2"/>
              <a:buChar char="§"/>
            </a:pPr>
            <a:r>
              <a:rPr lang="en-US" dirty="0"/>
              <a:t>– Be Specific! Example: </a:t>
            </a:r>
          </a:p>
          <a:p>
            <a:pPr algn="ctr">
              <a:buFont typeface="Arial" panose="020B0604020202020204" pitchFamily="34" charset="0"/>
              <a:buChar char="•"/>
            </a:pPr>
            <a:r>
              <a:rPr lang="en-US" dirty="0"/>
              <a:t>Proficient in writing and speaking English Skilled in the use of MS Word, MS Excel, MS Access</a:t>
            </a:r>
          </a:p>
        </p:txBody>
      </p:sp>
    </p:spTree>
    <p:extLst>
      <p:ext uri="{BB962C8B-B14F-4D97-AF65-F5344CB8AC3E}">
        <p14:creationId xmlns:p14="http://schemas.microsoft.com/office/powerpoint/2010/main" val="1763863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F20B31-3C7F-433D-A716-E9AC00C09D4C}"/>
              </a:ext>
            </a:extLst>
          </p:cNvPr>
          <p:cNvSpPr>
            <a:spLocks noGrp="1"/>
          </p:cNvSpPr>
          <p:nvPr>
            <p:ph type="title"/>
          </p:nvPr>
        </p:nvSpPr>
        <p:spPr/>
        <p:txBody>
          <a:bodyPr>
            <a:normAutofit fontScale="90000"/>
          </a:bodyPr>
          <a:lstStyle/>
          <a:p>
            <a:pPr algn="ctr"/>
            <a:r>
              <a:rPr lang="en-US" dirty="0"/>
              <a:t>(6) Achievements/Activities/ Honors/ Awards</a:t>
            </a:r>
            <a:br>
              <a:rPr lang="en-US" dirty="0"/>
            </a:br>
            <a:endParaRPr lang="en-US" dirty="0"/>
          </a:p>
        </p:txBody>
      </p:sp>
      <p:sp>
        <p:nvSpPr>
          <p:cNvPr id="3" name="Content Placeholder 2">
            <a:extLst>
              <a:ext uri="{FF2B5EF4-FFF2-40B4-BE49-F238E27FC236}">
                <a16:creationId xmlns:a16="http://schemas.microsoft.com/office/drawing/2014/main" xmlns="" id="{5EFF0B06-CF75-4D06-AD3E-C4DC2B4C25DD}"/>
              </a:ext>
            </a:extLst>
          </p:cNvPr>
          <p:cNvSpPr>
            <a:spLocks noGrp="1"/>
          </p:cNvSpPr>
          <p:nvPr>
            <p:ph idx="1"/>
          </p:nvPr>
        </p:nvSpPr>
        <p:spPr/>
        <p:txBody>
          <a:bodyPr/>
          <a:lstStyle/>
          <a:p>
            <a:r>
              <a:rPr lang="en-US" sz="2400" b="1" dirty="0"/>
              <a:t>Emphasize significant outside of work</a:t>
            </a:r>
          </a:p>
          <a:p>
            <a:pPr algn="ctr">
              <a:buFont typeface="Arial" panose="020B0604020202020204" pitchFamily="34" charset="0"/>
              <a:buChar char="•"/>
            </a:pPr>
            <a:r>
              <a:rPr lang="en-US" dirty="0"/>
              <a:t>Awards, grants, prizes, and special honors</a:t>
            </a:r>
          </a:p>
          <a:p>
            <a:pPr algn="ctr">
              <a:buFont typeface="Arial" panose="020B0604020202020204" pitchFamily="34" charset="0"/>
              <a:buChar char="•"/>
            </a:pPr>
            <a:r>
              <a:rPr lang="en-US" dirty="0"/>
              <a:t>Memberships in professional clubs and organization</a:t>
            </a:r>
          </a:p>
          <a:p>
            <a:pPr algn="ctr">
              <a:buFont typeface="Arial" panose="020B0604020202020204" pitchFamily="34" charset="0"/>
              <a:buChar char="•"/>
            </a:pPr>
            <a:r>
              <a:rPr lang="en-US" dirty="0"/>
              <a:t>Volunteer activities</a:t>
            </a:r>
          </a:p>
          <a:p>
            <a:pPr algn="ctr">
              <a:buFont typeface="Arial" panose="020B0604020202020204" pitchFamily="34" charset="0"/>
              <a:buChar char="•"/>
            </a:pPr>
            <a:r>
              <a:rPr lang="en-US" dirty="0"/>
              <a:t>Hobbies (optional)</a:t>
            </a:r>
          </a:p>
        </p:txBody>
      </p:sp>
    </p:spTree>
    <p:extLst>
      <p:ext uri="{BB962C8B-B14F-4D97-AF65-F5344CB8AC3E}">
        <p14:creationId xmlns:p14="http://schemas.microsoft.com/office/powerpoint/2010/main" val="1974066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AA077C-459A-46D2-BEE0-9BA5437FDB16}"/>
              </a:ext>
            </a:extLst>
          </p:cNvPr>
          <p:cNvSpPr>
            <a:spLocks noGrp="1"/>
          </p:cNvSpPr>
          <p:nvPr>
            <p:ph type="title"/>
          </p:nvPr>
        </p:nvSpPr>
        <p:spPr/>
        <p:txBody>
          <a:bodyPr/>
          <a:lstStyle/>
          <a:p>
            <a:pPr algn="ctr"/>
            <a:r>
              <a:rPr lang="en-US" dirty="0"/>
              <a:t>(7) References</a:t>
            </a:r>
          </a:p>
        </p:txBody>
      </p:sp>
      <p:sp>
        <p:nvSpPr>
          <p:cNvPr id="3" name="Content Placeholder 2">
            <a:extLst>
              <a:ext uri="{FF2B5EF4-FFF2-40B4-BE49-F238E27FC236}">
                <a16:creationId xmlns:a16="http://schemas.microsoft.com/office/drawing/2014/main" xmlns="" id="{51882B24-C96D-4B64-B9CF-1C6CD3139A4D}"/>
              </a:ext>
            </a:extLst>
          </p:cNvPr>
          <p:cNvSpPr>
            <a:spLocks noGrp="1"/>
          </p:cNvSpPr>
          <p:nvPr>
            <p:ph idx="1"/>
          </p:nvPr>
        </p:nvSpPr>
        <p:spPr/>
        <p:txBody>
          <a:bodyPr/>
          <a:lstStyle/>
          <a:p>
            <a:r>
              <a:rPr lang="en-US" sz="2400" b="1" dirty="0"/>
              <a:t>Choose two to three people (Past supervisors or employers) </a:t>
            </a:r>
          </a:p>
          <a:p>
            <a:pPr algn="ctr">
              <a:buFont typeface="Arial" panose="020B0604020202020204" pitchFamily="34" charset="0"/>
              <a:buChar char="•"/>
            </a:pPr>
            <a:r>
              <a:rPr lang="en-US" dirty="0"/>
              <a:t>– Name </a:t>
            </a:r>
          </a:p>
          <a:p>
            <a:pPr algn="ctr">
              <a:buFont typeface="Arial" panose="020B0604020202020204" pitchFamily="34" charset="0"/>
              <a:buChar char="•"/>
            </a:pPr>
            <a:r>
              <a:rPr lang="en-US" dirty="0"/>
              <a:t>– Designation </a:t>
            </a:r>
          </a:p>
          <a:p>
            <a:pPr algn="ctr">
              <a:buFont typeface="Arial" panose="020B0604020202020204" pitchFamily="34" charset="0"/>
              <a:buChar char="•"/>
            </a:pPr>
            <a:r>
              <a:rPr lang="en-US" dirty="0"/>
              <a:t>– Contact information </a:t>
            </a:r>
          </a:p>
          <a:p>
            <a:r>
              <a:rPr lang="en-US" sz="2400" b="1" dirty="0"/>
              <a:t>Not usually sent with CV and cover letter unless specified </a:t>
            </a:r>
          </a:p>
          <a:p>
            <a:r>
              <a:rPr lang="en-US" sz="2400" b="1" dirty="0"/>
              <a:t>Can write at end “References Available Upon Request”</a:t>
            </a:r>
          </a:p>
        </p:txBody>
      </p:sp>
    </p:spTree>
    <p:extLst>
      <p:ext uri="{BB962C8B-B14F-4D97-AF65-F5344CB8AC3E}">
        <p14:creationId xmlns:p14="http://schemas.microsoft.com/office/powerpoint/2010/main" val="2277368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2722E5-8071-4DC1-B602-7C237EA2F9E1}"/>
              </a:ext>
            </a:extLst>
          </p:cNvPr>
          <p:cNvSpPr>
            <a:spLocks noGrp="1"/>
          </p:cNvSpPr>
          <p:nvPr>
            <p:ph type="title"/>
          </p:nvPr>
        </p:nvSpPr>
        <p:spPr/>
        <p:txBody>
          <a:bodyPr/>
          <a:lstStyle/>
          <a:p>
            <a:pPr algn="ctr"/>
            <a:r>
              <a:rPr lang="en-US" dirty="0"/>
              <a:t>Job Application</a:t>
            </a:r>
          </a:p>
        </p:txBody>
      </p:sp>
      <p:sp>
        <p:nvSpPr>
          <p:cNvPr id="3" name="Content Placeholder 2">
            <a:extLst>
              <a:ext uri="{FF2B5EF4-FFF2-40B4-BE49-F238E27FC236}">
                <a16:creationId xmlns:a16="http://schemas.microsoft.com/office/drawing/2014/main" xmlns="" id="{4A467A18-CBAF-4D86-91A7-AC73CB981DEB}"/>
              </a:ext>
            </a:extLst>
          </p:cNvPr>
          <p:cNvSpPr>
            <a:spLocks noGrp="1"/>
          </p:cNvSpPr>
          <p:nvPr>
            <p:ph idx="1"/>
          </p:nvPr>
        </p:nvSpPr>
        <p:spPr/>
        <p:txBody>
          <a:bodyPr/>
          <a:lstStyle/>
          <a:p>
            <a:r>
              <a:rPr lang="en-US" dirty="0"/>
              <a:t> Letter written for searching/seeking a job is called as job application letter.</a:t>
            </a:r>
          </a:p>
          <a:p>
            <a:r>
              <a:rPr lang="en-US" dirty="0"/>
              <a:t>Job application functions as a personal qualification for the job you are seeking.</a:t>
            </a:r>
          </a:p>
          <a:p>
            <a:r>
              <a:rPr lang="en-US" dirty="0"/>
              <a:t>An employer makes a decision on whom to call for the interview on the basis of the application letter.</a:t>
            </a:r>
          </a:p>
          <a:p>
            <a:r>
              <a:rPr lang="en-US" dirty="0"/>
              <a:t>Format/layout must be attractive and impressive.</a:t>
            </a:r>
          </a:p>
        </p:txBody>
      </p:sp>
    </p:spTree>
    <p:extLst>
      <p:ext uri="{BB962C8B-B14F-4D97-AF65-F5344CB8AC3E}">
        <p14:creationId xmlns:p14="http://schemas.microsoft.com/office/powerpoint/2010/main" val="1872815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7A2376-A0AA-4F83-ABC0-8DD3D2FE7C60}"/>
              </a:ext>
            </a:extLst>
          </p:cNvPr>
          <p:cNvSpPr>
            <a:spLocks noGrp="1"/>
          </p:cNvSpPr>
          <p:nvPr>
            <p:ph type="title"/>
          </p:nvPr>
        </p:nvSpPr>
        <p:spPr/>
        <p:txBody>
          <a:bodyPr/>
          <a:lstStyle/>
          <a:p>
            <a:pPr algn="ctr"/>
            <a:r>
              <a:rPr lang="en-US" dirty="0"/>
              <a:t>Three Types of CV/Resumes </a:t>
            </a:r>
          </a:p>
        </p:txBody>
      </p:sp>
      <p:sp>
        <p:nvSpPr>
          <p:cNvPr id="3" name="Content Placeholder 2">
            <a:extLst>
              <a:ext uri="{FF2B5EF4-FFF2-40B4-BE49-F238E27FC236}">
                <a16:creationId xmlns:a16="http://schemas.microsoft.com/office/drawing/2014/main" xmlns="" id="{9C04D37F-AE89-4FF3-8F1C-37A52137E7B6}"/>
              </a:ext>
            </a:extLst>
          </p:cNvPr>
          <p:cNvSpPr>
            <a:spLocks noGrp="1"/>
          </p:cNvSpPr>
          <p:nvPr>
            <p:ph idx="1"/>
          </p:nvPr>
        </p:nvSpPr>
        <p:spPr/>
        <p:txBody>
          <a:bodyPr>
            <a:normAutofit/>
          </a:bodyPr>
          <a:lstStyle/>
          <a:p>
            <a:r>
              <a:rPr lang="en-US" sz="4400" dirty="0"/>
              <a:t>Chronological</a:t>
            </a:r>
          </a:p>
          <a:p>
            <a:r>
              <a:rPr lang="en-US" sz="4400" dirty="0"/>
              <a:t>Functional</a:t>
            </a:r>
          </a:p>
          <a:p>
            <a:r>
              <a:rPr lang="en-US" sz="4400" smtClean="0"/>
              <a:t>Combination</a:t>
            </a:r>
            <a:endParaRPr lang="en-US" sz="4400" dirty="0"/>
          </a:p>
        </p:txBody>
      </p:sp>
    </p:spTree>
    <p:extLst>
      <p:ext uri="{BB962C8B-B14F-4D97-AF65-F5344CB8AC3E}">
        <p14:creationId xmlns:p14="http://schemas.microsoft.com/office/powerpoint/2010/main" val="3067285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4C776E17-AE29-496E-85DC-C5B6767BCCE5}"/>
              </a:ext>
            </a:extLst>
          </p:cNvPr>
          <p:cNvPicPr>
            <a:picLocks noChangeAspect="1"/>
          </p:cNvPicPr>
          <p:nvPr/>
        </p:nvPicPr>
        <p:blipFill>
          <a:blip r:embed="rId2"/>
          <a:stretch>
            <a:fillRect/>
          </a:stretch>
        </p:blipFill>
        <p:spPr>
          <a:xfrm>
            <a:off x="3801702" y="539885"/>
            <a:ext cx="4588595" cy="5778230"/>
          </a:xfrm>
          <a:prstGeom prst="rect">
            <a:avLst/>
          </a:prstGeom>
        </p:spPr>
      </p:pic>
      <p:sp>
        <p:nvSpPr>
          <p:cNvPr id="5" name="TextBox 4">
            <a:extLst>
              <a:ext uri="{FF2B5EF4-FFF2-40B4-BE49-F238E27FC236}">
                <a16:creationId xmlns:a16="http://schemas.microsoft.com/office/drawing/2014/main" xmlns="" id="{8A93F5DE-22B7-4E4A-BABE-E96349FF9A42}"/>
              </a:ext>
            </a:extLst>
          </p:cNvPr>
          <p:cNvSpPr txBox="1"/>
          <p:nvPr/>
        </p:nvSpPr>
        <p:spPr>
          <a:xfrm>
            <a:off x="8657617" y="3013501"/>
            <a:ext cx="1206230" cy="830997"/>
          </a:xfrm>
          <a:prstGeom prst="rect">
            <a:avLst/>
          </a:prstGeom>
          <a:noFill/>
        </p:spPr>
        <p:txBody>
          <a:bodyPr wrap="square" rtlCol="0">
            <a:spAutoFit/>
          </a:bodyPr>
          <a:lstStyle/>
          <a:p>
            <a:r>
              <a:rPr lang="en-US" sz="2400" b="1" dirty="0"/>
              <a:t>CV Sample</a:t>
            </a:r>
          </a:p>
        </p:txBody>
      </p:sp>
    </p:spTree>
    <p:extLst>
      <p:ext uri="{BB962C8B-B14F-4D97-AF65-F5344CB8AC3E}">
        <p14:creationId xmlns:p14="http://schemas.microsoft.com/office/powerpoint/2010/main" val="1042205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94AF53-A704-4C85-BBE4-1E770B7BF6A2}"/>
              </a:ext>
            </a:extLst>
          </p:cNvPr>
          <p:cNvSpPr>
            <a:spLocks noGrp="1"/>
          </p:cNvSpPr>
          <p:nvPr>
            <p:ph type="title"/>
          </p:nvPr>
        </p:nvSpPr>
        <p:spPr/>
        <p:txBody>
          <a:bodyPr/>
          <a:lstStyle/>
          <a:p>
            <a:pPr algn="ctr"/>
            <a:r>
              <a:rPr lang="en-US" dirty="0"/>
              <a:t>Types of Job Application</a:t>
            </a:r>
          </a:p>
        </p:txBody>
      </p:sp>
      <p:sp>
        <p:nvSpPr>
          <p:cNvPr id="3" name="Content Placeholder 2">
            <a:extLst>
              <a:ext uri="{FF2B5EF4-FFF2-40B4-BE49-F238E27FC236}">
                <a16:creationId xmlns:a16="http://schemas.microsoft.com/office/drawing/2014/main" xmlns="" id="{633C6D23-9D9C-44E5-AC73-FE2B92C02F56}"/>
              </a:ext>
            </a:extLst>
          </p:cNvPr>
          <p:cNvSpPr>
            <a:spLocks noGrp="1"/>
          </p:cNvSpPr>
          <p:nvPr>
            <p:ph idx="1"/>
          </p:nvPr>
        </p:nvSpPr>
        <p:spPr/>
        <p:txBody>
          <a:bodyPr/>
          <a:lstStyle/>
          <a:p>
            <a:r>
              <a:rPr lang="en-US" dirty="0"/>
              <a:t>Type 1: All the information regarding qualification, experience &amp; personal details given in the letter.</a:t>
            </a:r>
          </a:p>
          <a:p>
            <a:r>
              <a:rPr lang="en-US" dirty="0"/>
              <a:t>Type 2: Written in two parts </a:t>
            </a:r>
          </a:p>
          <a:p>
            <a:pPr>
              <a:buFont typeface="Arial" panose="020B0604020202020204" pitchFamily="34" charset="0"/>
              <a:buChar char="•"/>
            </a:pPr>
            <a:r>
              <a:rPr lang="en-US" dirty="0"/>
              <a:t>Short covering letter: giving reference to the advertisement and your most significant qualification for the post. </a:t>
            </a:r>
          </a:p>
          <a:p>
            <a:pPr>
              <a:buFont typeface="Arial" panose="020B0604020202020204" pitchFamily="34" charset="0"/>
              <a:buChar char="•"/>
            </a:pPr>
            <a:r>
              <a:rPr lang="en-US" dirty="0"/>
              <a:t>Curriculum vitae, which gives details about you and your qualification.</a:t>
            </a:r>
          </a:p>
        </p:txBody>
      </p:sp>
    </p:spTree>
    <p:extLst>
      <p:ext uri="{BB962C8B-B14F-4D97-AF65-F5344CB8AC3E}">
        <p14:creationId xmlns:p14="http://schemas.microsoft.com/office/powerpoint/2010/main" val="325646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0A7FA6-BC4D-450D-A721-266166514963}"/>
              </a:ext>
            </a:extLst>
          </p:cNvPr>
          <p:cNvSpPr>
            <a:spLocks noGrp="1"/>
          </p:cNvSpPr>
          <p:nvPr>
            <p:ph type="title"/>
          </p:nvPr>
        </p:nvSpPr>
        <p:spPr/>
        <p:txBody>
          <a:bodyPr/>
          <a:lstStyle/>
          <a:p>
            <a:pPr algn="ctr"/>
            <a:r>
              <a:rPr lang="en-US" dirty="0"/>
              <a:t>Format of Job Application</a:t>
            </a:r>
          </a:p>
        </p:txBody>
      </p:sp>
      <p:sp>
        <p:nvSpPr>
          <p:cNvPr id="3" name="Content Placeholder 2">
            <a:extLst>
              <a:ext uri="{FF2B5EF4-FFF2-40B4-BE49-F238E27FC236}">
                <a16:creationId xmlns:a16="http://schemas.microsoft.com/office/drawing/2014/main" xmlns="" id="{3CA216A2-500F-488D-A92E-6DE1D00E4B20}"/>
              </a:ext>
            </a:extLst>
          </p:cNvPr>
          <p:cNvSpPr>
            <a:spLocks noGrp="1"/>
          </p:cNvSpPr>
          <p:nvPr>
            <p:ph idx="1"/>
          </p:nvPr>
        </p:nvSpPr>
        <p:spPr/>
        <p:txBody>
          <a:bodyPr/>
          <a:lstStyle/>
          <a:p>
            <a:r>
              <a:rPr lang="en-US" b="1" dirty="0"/>
              <a:t>1st paragraph</a:t>
            </a:r>
            <a:r>
              <a:rPr lang="en-US" dirty="0"/>
              <a:t>: Gives what position you are applying for and refer to advt. in  newspaper, other media etc.</a:t>
            </a:r>
          </a:p>
          <a:p>
            <a:r>
              <a:rPr lang="en-US" b="1" dirty="0"/>
              <a:t>2nd paragraph</a:t>
            </a:r>
            <a:r>
              <a:rPr lang="en-US" dirty="0"/>
              <a:t>: candidate presents himself/herself as the right candidate for the job. Here attention is called to merit by highlighting your special achievement. Also, employer is informed how you could fulfill their demands and contribute to the institute.</a:t>
            </a:r>
          </a:p>
          <a:p>
            <a:r>
              <a:rPr lang="en-US" b="1" dirty="0"/>
              <a:t>3rd paragraph</a:t>
            </a:r>
            <a:r>
              <a:rPr lang="en-US" dirty="0"/>
              <a:t>: gives closing statement, assurance how you could fulfill your duties and also some formalities how you could be contacted for interview and also, pay expectations. </a:t>
            </a:r>
          </a:p>
        </p:txBody>
      </p:sp>
    </p:spTree>
    <p:extLst>
      <p:ext uri="{BB962C8B-B14F-4D97-AF65-F5344CB8AC3E}">
        <p14:creationId xmlns:p14="http://schemas.microsoft.com/office/powerpoint/2010/main" val="393377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29B9BA-9D34-4850-A049-287C4C595DCB}"/>
              </a:ext>
            </a:extLst>
          </p:cNvPr>
          <p:cNvSpPr>
            <a:spLocks noGrp="1"/>
          </p:cNvSpPr>
          <p:nvPr>
            <p:ph type="title"/>
          </p:nvPr>
        </p:nvSpPr>
        <p:spPr/>
        <p:txBody>
          <a:bodyPr/>
          <a:lstStyle/>
          <a:p>
            <a:pPr algn="ctr"/>
            <a:r>
              <a:rPr lang="en-US" dirty="0"/>
              <a:t>Job Application Form Details</a:t>
            </a:r>
          </a:p>
        </p:txBody>
      </p:sp>
      <p:sp>
        <p:nvSpPr>
          <p:cNvPr id="3" name="Content Placeholder 2">
            <a:extLst>
              <a:ext uri="{FF2B5EF4-FFF2-40B4-BE49-F238E27FC236}">
                <a16:creationId xmlns:a16="http://schemas.microsoft.com/office/drawing/2014/main" xmlns="" id="{2BDC4981-3A79-4B6F-A633-EDBC7F2C2867}"/>
              </a:ext>
            </a:extLst>
          </p:cNvPr>
          <p:cNvSpPr>
            <a:spLocks noGrp="1"/>
          </p:cNvSpPr>
          <p:nvPr>
            <p:ph idx="1"/>
          </p:nvPr>
        </p:nvSpPr>
        <p:spPr>
          <a:xfrm>
            <a:off x="1371600" y="1809750"/>
            <a:ext cx="9601200" cy="4057650"/>
          </a:xfrm>
        </p:spPr>
        <p:txBody>
          <a:bodyPr/>
          <a:lstStyle/>
          <a:p>
            <a:pPr marL="0" indent="0">
              <a:buNone/>
            </a:pPr>
            <a:endParaRPr lang="en-US" dirty="0"/>
          </a:p>
          <a:p>
            <a:r>
              <a:rPr lang="en-US" sz="2800" dirty="0"/>
              <a:t>Personal Information</a:t>
            </a:r>
          </a:p>
          <a:p>
            <a:pPr>
              <a:buFont typeface="Arial" panose="020B0604020202020204" pitchFamily="34" charset="0"/>
              <a:buChar char="•"/>
            </a:pPr>
            <a:r>
              <a:rPr lang="en-US" dirty="0"/>
              <a:t>Name</a:t>
            </a:r>
          </a:p>
          <a:p>
            <a:pPr>
              <a:buFont typeface="Arial" panose="020B0604020202020204" pitchFamily="34" charset="0"/>
              <a:buChar char="•"/>
            </a:pPr>
            <a:r>
              <a:rPr lang="en-US" dirty="0"/>
              <a:t>Address </a:t>
            </a:r>
          </a:p>
          <a:p>
            <a:pPr>
              <a:buFont typeface="Arial" panose="020B0604020202020204" pitchFamily="34" charset="0"/>
              <a:buChar char="•"/>
            </a:pPr>
            <a:r>
              <a:rPr lang="en-US" dirty="0"/>
              <a:t>City, State, Zip Code</a:t>
            </a:r>
          </a:p>
          <a:p>
            <a:pPr>
              <a:buFont typeface="Arial" panose="020B0604020202020204" pitchFamily="34" charset="0"/>
              <a:buChar char="•"/>
            </a:pPr>
            <a:r>
              <a:rPr lang="en-US" dirty="0"/>
              <a:t>Phone Number</a:t>
            </a:r>
          </a:p>
          <a:p>
            <a:r>
              <a:rPr lang="en-US" sz="2800" dirty="0"/>
              <a:t>Eligibility to Work in the country</a:t>
            </a:r>
          </a:p>
          <a:p>
            <a:r>
              <a:rPr lang="en-US" sz="2800" dirty="0"/>
              <a:t>If under age, working paper certificate </a:t>
            </a:r>
          </a:p>
        </p:txBody>
      </p:sp>
    </p:spTree>
    <p:extLst>
      <p:ext uri="{BB962C8B-B14F-4D97-AF65-F5344CB8AC3E}">
        <p14:creationId xmlns:p14="http://schemas.microsoft.com/office/powerpoint/2010/main" val="20751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CE5B79-125B-48F0-8052-A99D7EA92A99}"/>
              </a:ext>
            </a:extLst>
          </p:cNvPr>
          <p:cNvSpPr>
            <a:spLocks noGrp="1"/>
          </p:cNvSpPr>
          <p:nvPr>
            <p:ph type="title"/>
          </p:nvPr>
        </p:nvSpPr>
        <p:spPr>
          <a:xfrm>
            <a:off x="438150" y="400050"/>
            <a:ext cx="552450" cy="571500"/>
          </a:xfrm>
        </p:spPr>
        <p:txBody>
          <a:bodyPr>
            <a:normAutofit fontScale="90000"/>
          </a:bodyPr>
          <a:lstStyle/>
          <a:p>
            <a:r>
              <a:rPr lang="en-US" dirty="0"/>
              <a:t>.</a:t>
            </a:r>
          </a:p>
        </p:txBody>
      </p:sp>
      <p:sp>
        <p:nvSpPr>
          <p:cNvPr id="3" name="Content Placeholder 2">
            <a:extLst>
              <a:ext uri="{FF2B5EF4-FFF2-40B4-BE49-F238E27FC236}">
                <a16:creationId xmlns:a16="http://schemas.microsoft.com/office/drawing/2014/main" xmlns="" id="{6E7317D4-4C3D-4E48-B989-A73B9B81BAE8}"/>
              </a:ext>
            </a:extLst>
          </p:cNvPr>
          <p:cNvSpPr>
            <a:spLocks noGrp="1"/>
          </p:cNvSpPr>
          <p:nvPr>
            <p:ph idx="1"/>
          </p:nvPr>
        </p:nvSpPr>
        <p:spPr>
          <a:xfrm>
            <a:off x="1371600" y="552450"/>
            <a:ext cx="10134600" cy="5676900"/>
          </a:xfrm>
        </p:spPr>
        <p:txBody>
          <a:bodyPr>
            <a:normAutofit fontScale="92500" lnSpcReduction="20000"/>
          </a:bodyPr>
          <a:lstStyle/>
          <a:p>
            <a:r>
              <a:rPr lang="en-US" sz="2800" dirty="0"/>
              <a:t>Education</a:t>
            </a:r>
          </a:p>
          <a:p>
            <a:pPr>
              <a:buFont typeface="Arial" panose="020B0604020202020204" pitchFamily="34" charset="0"/>
              <a:buChar char="•"/>
            </a:pPr>
            <a:r>
              <a:rPr lang="en-US" dirty="0"/>
              <a:t>Schools/Colleges Attended </a:t>
            </a:r>
          </a:p>
          <a:p>
            <a:pPr>
              <a:buFont typeface="Arial" panose="020B0604020202020204" pitchFamily="34" charset="0"/>
              <a:buChar char="•"/>
            </a:pPr>
            <a:r>
              <a:rPr lang="en-US" dirty="0"/>
              <a:t>Degree/Diploma </a:t>
            </a:r>
          </a:p>
          <a:p>
            <a:pPr>
              <a:buFont typeface="Arial" panose="020B0604020202020204" pitchFamily="34" charset="0"/>
              <a:buChar char="•"/>
            </a:pPr>
            <a:r>
              <a:rPr lang="en-US" dirty="0"/>
              <a:t>Graduation Date(s) </a:t>
            </a:r>
          </a:p>
          <a:p>
            <a:r>
              <a:rPr lang="en-US" sz="2800" dirty="0"/>
              <a:t>Position applied For information</a:t>
            </a:r>
          </a:p>
          <a:p>
            <a:pPr>
              <a:buFont typeface="Arial" panose="020B0604020202020204" pitchFamily="34" charset="0"/>
              <a:buChar char="•"/>
            </a:pPr>
            <a:r>
              <a:rPr lang="en-US" dirty="0"/>
              <a:t>Title of the job you are applying for </a:t>
            </a:r>
          </a:p>
          <a:p>
            <a:pPr>
              <a:buFont typeface="Arial" panose="020B0604020202020204" pitchFamily="34" charset="0"/>
              <a:buChar char="•"/>
            </a:pPr>
            <a:r>
              <a:rPr lang="en-US" dirty="0"/>
              <a:t>Hours/days available to work </a:t>
            </a:r>
          </a:p>
          <a:p>
            <a:pPr>
              <a:buFont typeface="Arial" panose="020B0604020202020204" pitchFamily="34" charset="0"/>
              <a:buChar char="•"/>
            </a:pPr>
            <a:r>
              <a:rPr lang="en-US" dirty="0"/>
              <a:t>When you can start work </a:t>
            </a:r>
          </a:p>
          <a:p>
            <a:r>
              <a:rPr lang="en-US" sz="2800" dirty="0"/>
              <a:t>Employment information </a:t>
            </a:r>
          </a:p>
          <a:p>
            <a:pPr>
              <a:buFont typeface="Arial" panose="020B0604020202020204" pitchFamily="34" charset="0"/>
              <a:buChar char="•"/>
            </a:pPr>
            <a:r>
              <a:rPr lang="en-US" dirty="0"/>
              <a:t>Names, addresses, phone numbers of previous employers</a:t>
            </a:r>
          </a:p>
          <a:p>
            <a:pPr>
              <a:buFont typeface="Arial" panose="020B0604020202020204" pitchFamily="34" charset="0"/>
              <a:buChar char="•"/>
            </a:pPr>
            <a:r>
              <a:rPr lang="en-US" dirty="0"/>
              <a:t>Supervisor's name</a:t>
            </a:r>
          </a:p>
          <a:p>
            <a:pPr>
              <a:buFont typeface="Arial" panose="020B0604020202020204" pitchFamily="34" charset="0"/>
              <a:buChar char="•"/>
            </a:pPr>
            <a:r>
              <a:rPr lang="en-US" dirty="0"/>
              <a:t>Dates of employment</a:t>
            </a:r>
          </a:p>
          <a:p>
            <a:pPr>
              <a:buFont typeface="Arial" panose="020B0604020202020204" pitchFamily="34" charset="0"/>
              <a:buChar char="•"/>
            </a:pPr>
            <a:r>
              <a:rPr lang="en-US" dirty="0"/>
              <a:t>Salary</a:t>
            </a:r>
          </a:p>
          <a:p>
            <a:pPr>
              <a:buFont typeface="Arial" panose="020B0604020202020204" pitchFamily="34" charset="0"/>
              <a:buChar char="•"/>
            </a:pPr>
            <a:r>
              <a:rPr lang="en-US" dirty="0"/>
              <a:t>Reason for Leaving </a:t>
            </a:r>
          </a:p>
        </p:txBody>
      </p:sp>
    </p:spTree>
    <p:extLst>
      <p:ext uri="{BB962C8B-B14F-4D97-AF65-F5344CB8AC3E}">
        <p14:creationId xmlns:p14="http://schemas.microsoft.com/office/powerpoint/2010/main" val="78259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0CD81B-E1D0-46A2-AE88-D23783E458D5}"/>
              </a:ext>
            </a:extLst>
          </p:cNvPr>
          <p:cNvSpPr>
            <a:spLocks noGrp="1"/>
          </p:cNvSpPr>
          <p:nvPr>
            <p:ph type="title"/>
          </p:nvPr>
        </p:nvSpPr>
        <p:spPr/>
        <p:txBody>
          <a:bodyPr/>
          <a:lstStyle/>
          <a:p>
            <a:pPr algn="ctr"/>
            <a:r>
              <a:rPr lang="en-US" dirty="0"/>
              <a:t>References </a:t>
            </a:r>
            <a:br>
              <a:rPr lang="en-US" dirty="0"/>
            </a:br>
            <a:endParaRPr lang="en-US" dirty="0"/>
          </a:p>
        </p:txBody>
      </p:sp>
      <p:sp>
        <p:nvSpPr>
          <p:cNvPr id="3" name="Content Placeholder 2">
            <a:extLst>
              <a:ext uri="{FF2B5EF4-FFF2-40B4-BE49-F238E27FC236}">
                <a16:creationId xmlns:a16="http://schemas.microsoft.com/office/drawing/2014/main" xmlns="" id="{E2A4321F-51E2-457D-97B9-8079C2539154}"/>
              </a:ext>
            </a:extLst>
          </p:cNvPr>
          <p:cNvSpPr>
            <a:spLocks noGrp="1"/>
          </p:cNvSpPr>
          <p:nvPr>
            <p:ph idx="1"/>
          </p:nvPr>
        </p:nvSpPr>
        <p:spPr/>
        <p:txBody>
          <a:bodyPr/>
          <a:lstStyle/>
          <a:p>
            <a:r>
              <a:rPr lang="en-US" dirty="0"/>
              <a:t>List of references </a:t>
            </a:r>
          </a:p>
          <a:p>
            <a:pPr>
              <a:buFont typeface="Arial" panose="020B0604020202020204" pitchFamily="34" charset="0"/>
              <a:buChar char="•"/>
            </a:pPr>
            <a:r>
              <a:rPr lang="en-US" dirty="0"/>
              <a:t>Names </a:t>
            </a:r>
          </a:p>
          <a:p>
            <a:pPr>
              <a:buFont typeface="Arial" panose="020B0604020202020204" pitchFamily="34" charset="0"/>
              <a:buChar char="•"/>
            </a:pPr>
            <a:r>
              <a:rPr lang="en-US" dirty="0"/>
              <a:t>Job title or relationship </a:t>
            </a:r>
          </a:p>
          <a:p>
            <a:pPr>
              <a:buFont typeface="Arial" panose="020B0604020202020204" pitchFamily="34" charset="0"/>
              <a:buChar char="•"/>
            </a:pPr>
            <a:r>
              <a:rPr lang="en-US" dirty="0"/>
              <a:t>Addresses          </a:t>
            </a:r>
          </a:p>
          <a:p>
            <a:pPr>
              <a:buFont typeface="Arial" panose="020B0604020202020204" pitchFamily="34" charset="0"/>
              <a:buChar char="•"/>
            </a:pPr>
            <a:r>
              <a:rPr lang="en-US" dirty="0"/>
              <a:t>Phone numbers. </a:t>
            </a:r>
          </a:p>
        </p:txBody>
      </p:sp>
    </p:spTree>
    <p:extLst>
      <p:ext uri="{BB962C8B-B14F-4D97-AF65-F5344CB8AC3E}">
        <p14:creationId xmlns:p14="http://schemas.microsoft.com/office/powerpoint/2010/main" val="836595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99E5C5E6-1CDC-426E-84DF-1D6303AFC8BF}"/>
              </a:ext>
            </a:extLst>
          </p:cNvPr>
          <p:cNvPicPr>
            <a:picLocks noChangeAspect="1"/>
          </p:cNvPicPr>
          <p:nvPr/>
        </p:nvPicPr>
        <p:blipFill>
          <a:blip r:embed="rId2"/>
          <a:stretch>
            <a:fillRect/>
          </a:stretch>
        </p:blipFill>
        <p:spPr>
          <a:xfrm>
            <a:off x="3181350" y="514350"/>
            <a:ext cx="5829300" cy="5829300"/>
          </a:xfrm>
          <a:prstGeom prst="rect">
            <a:avLst/>
          </a:prstGeom>
        </p:spPr>
      </p:pic>
      <p:sp>
        <p:nvSpPr>
          <p:cNvPr id="7" name="TextBox 6">
            <a:extLst>
              <a:ext uri="{FF2B5EF4-FFF2-40B4-BE49-F238E27FC236}">
                <a16:creationId xmlns:a16="http://schemas.microsoft.com/office/drawing/2014/main" xmlns="" id="{AE130AE4-27EB-4DFC-9A06-695268018C27}"/>
              </a:ext>
            </a:extLst>
          </p:cNvPr>
          <p:cNvSpPr txBox="1"/>
          <p:nvPr/>
        </p:nvSpPr>
        <p:spPr>
          <a:xfrm>
            <a:off x="9436100" y="2273301"/>
            <a:ext cx="1981200" cy="1815882"/>
          </a:xfrm>
          <a:prstGeom prst="rect">
            <a:avLst/>
          </a:prstGeom>
          <a:noFill/>
        </p:spPr>
        <p:txBody>
          <a:bodyPr wrap="square" rtlCol="0">
            <a:spAutoFit/>
          </a:bodyPr>
          <a:lstStyle/>
          <a:p>
            <a:r>
              <a:rPr lang="en-US" sz="2800" b="1" dirty="0"/>
              <a:t>Sample</a:t>
            </a:r>
          </a:p>
          <a:p>
            <a:r>
              <a:rPr lang="en-US" sz="2800" b="1" dirty="0"/>
              <a:t>Job Application Letter</a:t>
            </a:r>
          </a:p>
        </p:txBody>
      </p:sp>
    </p:spTree>
    <p:extLst>
      <p:ext uri="{BB962C8B-B14F-4D97-AF65-F5344CB8AC3E}">
        <p14:creationId xmlns:p14="http://schemas.microsoft.com/office/powerpoint/2010/main" val="390006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CEAAA1-BC92-4E2B-AC4D-0572F27C1F17}"/>
              </a:ext>
            </a:extLst>
          </p:cNvPr>
          <p:cNvSpPr>
            <a:spLocks noGrp="1"/>
          </p:cNvSpPr>
          <p:nvPr>
            <p:ph type="title"/>
          </p:nvPr>
        </p:nvSpPr>
        <p:spPr/>
        <p:txBody>
          <a:bodyPr/>
          <a:lstStyle/>
          <a:p>
            <a:pPr algn="ctr"/>
            <a:r>
              <a:rPr lang="en-US" dirty="0"/>
              <a:t>Curriculum vitae</a:t>
            </a:r>
          </a:p>
        </p:txBody>
      </p:sp>
      <p:sp>
        <p:nvSpPr>
          <p:cNvPr id="3" name="Text Placeholder 2">
            <a:extLst>
              <a:ext uri="{FF2B5EF4-FFF2-40B4-BE49-F238E27FC236}">
                <a16:creationId xmlns:a16="http://schemas.microsoft.com/office/drawing/2014/main" xmlns="" id="{7896B8D9-40D0-4C69-AA93-C8215F38584F}"/>
              </a:ext>
            </a:extLst>
          </p:cNvPr>
          <p:cNvSpPr>
            <a:spLocks noGrp="1"/>
          </p:cNvSpPr>
          <p:nvPr>
            <p:ph type="body" idx="1"/>
          </p:nvPr>
        </p:nvSpPr>
        <p:spPr>
          <a:xfrm>
            <a:off x="11140925" y="1981128"/>
            <a:ext cx="187475" cy="457272"/>
          </a:xfrm>
        </p:spPr>
        <p:txBody>
          <a:bodyPr>
            <a:normAutofit lnSpcReduction="10000"/>
          </a:bodyPr>
          <a:lstStyle/>
          <a:p>
            <a:r>
              <a:rPr lang="en-US" dirty="0"/>
              <a:t>.</a:t>
            </a:r>
          </a:p>
        </p:txBody>
      </p:sp>
    </p:spTree>
    <p:extLst>
      <p:ext uri="{BB962C8B-B14F-4D97-AF65-F5344CB8AC3E}">
        <p14:creationId xmlns:p14="http://schemas.microsoft.com/office/powerpoint/2010/main" val="366761470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345</TotalTime>
  <Words>970</Words>
  <Application>Microsoft Office PowerPoint</Application>
  <PresentationFormat>Custom</PresentationFormat>
  <Paragraphs>139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Crop</vt:lpstr>
      <vt:lpstr>JOB Application and CV</vt:lpstr>
      <vt:lpstr>Job Application</vt:lpstr>
      <vt:lpstr>Types of Job Application</vt:lpstr>
      <vt:lpstr>Format of Job Application</vt:lpstr>
      <vt:lpstr>Job Application Form Details</vt:lpstr>
      <vt:lpstr>.</vt:lpstr>
      <vt:lpstr>References  </vt:lpstr>
      <vt:lpstr>PowerPoint Presentation</vt:lpstr>
      <vt:lpstr>Curriculum vitae</vt:lpstr>
      <vt:lpstr>What is a CV? </vt:lpstr>
      <vt:lpstr>Difference between CV and Resume </vt:lpstr>
      <vt:lpstr>Before You Start… </vt:lpstr>
      <vt:lpstr>Parts of CV</vt:lpstr>
      <vt:lpstr>(2) Career Objective </vt:lpstr>
      <vt:lpstr>(3) Education </vt:lpstr>
      <vt:lpstr>(4) Experience</vt:lpstr>
      <vt:lpstr>(5) Skills</vt:lpstr>
      <vt:lpstr>(6) Achievements/Activities/ Honors/ Awards </vt:lpstr>
      <vt:lpstr>(7) References</vt:lpstr>
      <vt:lpstr>Three Types of CV/Resumes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Hassaan</dc:creator>
  <cp:lastModifiedBy>YAM TECH</cp:lastModifiedBy>
  <cp:revision>53</cp:revision>
  <dcterms:created xsi:type="dcterms:W3CDTF">2020-05-05T11:23:50Z</dcterms:created>
  <dcterms:modified xsi:type="dcterms:W3CDTF">2020-05-06T12:27:50Z</dcterms:modified>
</cp:coreProperties>
</file>