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u="sng" smtClean="0"/>
              <a:t>Introduction to ICT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971800"/>
            <a:ext cx="6400800" cy="1752600"/>
          </a:xfrm>
        </p:spPr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System Unit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Components of System Unit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807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Universal Serial Bus 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Multiple devices can be attached to USB port through </a:t>
            </a:r>
            <a:r>
              <a:rPr lang="en-US" b="1" i="1" dirty="0" smtClean="0"/>
              <a:t>Daisy Chain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First device is attached to the USB port of the computer, second </a:t>
            </a:r>
            <a:r>
              <a:rPr lang="en-US" dirty="0"/>
              <a:t>USB </a:t>
            </a:r>
            <a:r>
              <a:rPr lang="en-US" dirty="0" smtClean="0"/>
              <a:t>device connects to the first USB devices, the third USB device connects to the second USB device and so on.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845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Universal Serial Bus 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USB hub</a:t>
            </a:r>
            <a:r>
              <a:rPr lang="en-US" dirty="0" smtClean="0"/>
              <a:t> is an alternate to daisy Chain.</a:t>
            </a:r>
          </a:p>
          <a:p>
            <a:pPr algn="just"/>
            <a:r>
              <a:rPr lang="en-US" dirty="0" smtClean="0"/>
              <a:t>It plugs into the USB port on the system unit.</a:t>
            </a:r>
          </a:p>
          <a:p>
            <a:pPr algn="just"/>
            <a:r>
              <a:rPr lang="en-US" dirty="0" smtClean="0"/>
              <a:t>It contains multiple USB ports used to connect many USB devices.</a:t>
            </a:r>
          </a:p>
          <a:p>
            <a:pPr algn="ctr"/>
            <a:endParaRPr lang="en-US" dirty="0" smtClean="0"/>
          </a:p>
          <a:p>
            <a:pPr algn="just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1" y="3886200"/>
            <a:ext cx="44958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6663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Thunderbolt Port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the fastest type of port used to connect devices to the computer.</a:t>
            </a:r>
          </a:p>
          <a:p>
            <a:r>
              <a:rPr lang="en-US" dirty="0" smtClean="0"/>
              <a:t>It supports a transfer speed of up to 10 </a:t>
            </a:r>
            <a:r>
              <a:rPr lang="en-US" dirty="0" err="1" smtClean="0"/>
              <a:t>Gbps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can connect up to six different peripheral devices.</a:t>
            </a:r>
          </a:p>
          <a:p>
            <a:r>
              <a:rPr lang="en-US" dirty="0" smtClean="0"/>
              <a:t>It is very useful for laptop </a:t>
            </a:r>
            <a:r>
              <a:rPr lang="en-US" smtClean="0"/>
              <a:t>and ultra books </a:t>
            </a:r>
            <a:r>
              <a:rPr lang="en-US" dirty="0" smtClean="0"/>
              <a:t>due to slim design.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928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HDMI Port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HDMI stands for High Definition Multimedia Interface.</a:t>
            </a:r>
          </a:p>
          <a:p>
            <a:r>
              <a:rPr lang="en-US" dirty="0" smtClean="0"/>
              <a:t>It is a digital port that can transmit both audio and video signals.</a:t>
            </a:r>
          </a:p>
          <a:p>
            <a:r>
              <a:rPr lang="en-US" dirty="0" smtClean="0"/>
              <a:t>It is the most common multimedia port.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36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HDMI 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is the standard connection for high definition TVs, Video game consoles and other media devices.</a:t>
            </a:r>
          </a:p>
          <a:p>
            <a:pPr algn="just"/>
            <a:r>
              <a:rPr lang="en-US" dirty="0" smtClean="0"/>
              <a:t>All currently available monitors, DVD players, televisions and game consoles have at least one HDMI port.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932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 smtClean="0"/>
              <a:t>eSATA</a:t>
            </a:r>
            <a:r>
              <a:rPr lang="en-US" b="1" u="sng" dirty="0" smtClean="0"/>
              <a:t> Port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eSATA</a:t>
            </a:r>
            <a:r>
              <a:rPr lang="en-US" dirty="0" smtClean="0"/>
              <a:t> stands for external Serial Advanced Technology Attachment.</a:t>
            </a:r>
          </a:p>
          <a:p>
            <a:pPr algn="just"/>
            <a:r>
              <a:rPr lang="en-US" dirty="0" smtClean="0"/>
              <a:t>It is used to connect an external SATA hard disk to a computer.</a:t>
            </a:r>
          </a:p>
          <a:p>
            <a:pPr algn="just"/>
            <a:r>
              <a:rPr lang="en-US" dirty="0" smtClean="0"/>
              <a:t>SATA hard disks are popular because of their fast data transmission speeds.</a:t>
            </a:r>
          </a:p>
          <a:p>
            <a:pPr algn="just"/>
            <a:r>
              <a:rPr lang="en-US" dirty="0" smtClean="0"/>
              <a:t>It provides up to six times faster data transmission speeds than other external hard disks.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5217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Ethernet Port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is used to connect a computer to local network or cable modem.</a:t>
            </a:r>
          </a:p>
          <a:p>
            <a:pPr algn="just"/>
            <a:r>
              <a:rPr lang="en-US" dirty="0" smtClean="0"/>
              <a:t>Ethernet originally offered a transfer rate of 10 Mbps.</a:t>
            </a:r>
          </a:p>
          <a:p>
            <a:pPr algn="just"/>
            <a:r>
              <a:rPr lang="en-US" dirty="0" smtClean="0"/>
              <a:t>Fast Ethernet provides a transfer rate of 100 Mbps.</a:t>
            </a:r>
          </a:p>
          <a:p>
            <a:pPr algn="just"/>
            <a:r>
              <a:rPr lang="en-US" dirty="0" smtClean="0"/>
              <a:t>Gigabit Ethernet provides higher speed of transmission with transfer rates of 1 </a:t>
            </a:r>
            <a:r>
              <a:rPr lang="en-US" dirty="0" err="1" smtClean="0"/>
              <a:t>Gbps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9200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Audio Port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Audio port is used to connect headphones, microphones, and speakers to the computer.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6595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Buses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computer system consists of multiple devices and CPU must be able to communicate with all devices.</a:t>
            </a:r>
          </a:p>
          <a:p>
            <a:pPr algn="just"/>
            <a:r>
              <a:rPr lang="en-US" dirty="0" smtClean="0"/>
              <a:t>The devices are connected together by a communication channel called </a:t>
            </a:r>
            <a:r>
              <a:rPr lang="en-US" b="1" i="1" dirty="0" smtClean="0"/>
              <a:t>BUS.</a:t>
            </a:r>
          </a:p>
          <a:p>
            <a:pPr algn="just"/>
            <a:r>
              <a:rPr lang="en-US" dirty="0" smtClean="0"/>
              <a:t>A bus consists of a set of communication lines to move a large amount of bits in the form of electronic pulses from one unit to another.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9105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Buses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bus is used to connect the following units</a:t>
            </a:r>
          </a:p>
          <a:p>
            <a:pPr lvl="1"/>
            <a:r>
              <a:rPr lang="en-US" dirty="0" smtClean="0"/>
              <a:t>CPU</a:t>
            </a:r>
          </a:p>
          <a:p>
            <a:pPr lvl="2"/>
            <a:r>
              <a:rPr lang="en-US" dirty="0" smtClean="0"/>
              <a:t>ALU</a:t>
            </a:r>
          </a:p>
          <a:p>
            <a:pPr lvl="2"/>
            <a:r>
              <a:rPr lang="en-US" dirty="0" smtClean="0"/>
              <a:t>CU</a:t>
            </a:r>
          </a:p>
          <a:p>
            <a:pPr lvl="1"/>
            <a:r>
              <a:rPr lang="en-US" dirty="0" smtClean="0"/>
              <a:t>Main Memory (RAM,ROM)</a:t>
            </a:r>
          </a:p>
          <a:p>
            <a:pPr lvl="1"/>
            <a:r>
              <a:rPr lang="en-US" dirty="0" smtClean="0"/>
              <a:t>Input / Output Devices</a:t>
            </a:r>
          </a:p>
          <a:p>
            <a:pPr algn="just"/>
            <a:r>
              <a:rPr lang="en-US" dirty="0"/>
              <a:t>Bus is a common path to transfer data and commands between CPU, memory and input/output devices.</a:t>
            </a:r>
          </a:p>
          <a:p>
            <a:pPr algn="just"/>
            <a:r>
              <a:rPr lang="en-US" dirty="0"/>
              <a:t>It is also used to send or receive data from secondary storage.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997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Ports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port is an interface or connection point through which peripheral devices connect to the computer.</a:t>
            </a:r>
          </a:p>
          <a:p>
            <a:pPr algn="just"/>
            <a:r>
              <a:rPr lang="en-US" dirty="0" smtClean="0"/>
              <a:t>A computer has different type of ports to connect different devices.</a:t>
            </a:r>
          </a:p>
          <a:p>
            <a:pPr algn="just"/>
            <a:r>
              <a:rPr lang="en-US" dirty="0" smtClean="0"/>
              <a:t>Each type of port operates at a certain speed, which is measured in kilobits per second, megabits per second or gigabits per second.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9804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Buses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The amount of data that a bus can carry at one time is called </a:t>
            </a:r>
            <a:r>
              <a:rPr lang="en-US" b="1" i="1" dirty="0" smtClean="0"/>
              <a:t>bus width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A higher bus width means that a bus can carry more data.</a:t>
            </a:r>
          </a:p>
          <a:p>
            <a:pPr algn="just"/>
            <a:r>
              <a:rPr lang="en-US" dirty="0" smtClean="0"/>
              <a:t>The speed at which data moves from one component to another component of the computer is called </a:t>
            </a:r>
            <a:r>
              <a:rPr lang="en-US" b="1" i="1" dirty="0" smtClean="0"/>
              <a:t>bus speed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Bus width and bus speed affects the overall performance of the computer.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0623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System Buses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buses are the part of motherboard.</a:t>
            </a:r>
          </a:p>
          <a:p>
            <a:r>
              <a:rPr lang="en-US" dirty="0" smtClean="0"/>
              <a:t>They connect the processor to the main memory.</a:t>
            </a:r>
          </a:p>
          <a:p>
            <a:r>
              <a:rPr lang="en-US" dirty="0" smtClean="0"/>
              <a:t>Different type of system buses are</a:t>
            </a:r>
          </a:p>
          <a:p>
            <a:pPr lvl="1"/>
            <a:r>
              <a:rPr lang="en-US" dirty="0" smtClean="0"/>
              <a:t>Data bus</a:t>
            </a:r>
          </a:p>
          <a:p>
            <a:pPr lvl="1"/>
            <a:r>
              <a:rPr lang="en-US" dirty="0" smtClean="0"/>
              <a:t>Address bus</a:t>
            </a:r>
          </a:p>
          <a:p>
            <a:pPr lvl="1"/>
            <a:r>
              <a:rPr lang="en-US" dirty="0" smtClean="0"/>
              <a:t>Control bus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1457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System Buses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7010400" cy="3826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45705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Data Bus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Data bus is used to transfer data between different components of the computer.</a:t>
            </a:r>
          </a:p>
          <a:p>
            <a:pPr lvl="1" algn="just"/>
            <a:r>
              <a:rPr lang="en-US" dirty="0" smtClean="0"/>
              <a:t>It transfers instructions from memory to CPU for execution.</a:t>
            </a:r>
          </a:p>
          <a:p>
            <a:pPr lvl="1" algn="just"/>
            <a:r>
              <a:rPr lang="en-US" dirty="0" smtClean="0"/>
              <a:t>It transfers data between memory and the I/O during input/output operations.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4052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Data Bus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number of lines in data bus affects the speed of data transfer between different components.</a:t>
            </a:r>
          </a:p>
          <a:p>
            <a:pPr algn="just"/>
            <a:r>
              <a:rPr lang="en-US" dirty="0" smtClean="0"/>
              <a:t>A data bus with more lines can carry more data.</a:t>
            </a:r>
          </a:p>
          <a:p>
            <a:pPr algn="just"/>
            <a:r>
              <a:rPr lang="en-US" dirty="0" smtClean="0"/>
              <a:t>The data bus lines are bi-directional and can carry data to or from memory.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5175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Address Bus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It is used to connect the CPU with main memory to identify particular addresses in main  memory.</a:t>
            </a:r>
          </a:p>
          <a:p>
            <a:pPr algn="just"/>
            <a:r>
              <a:rPr lang="en-US" dirty="0" smtClean="0"/>
              <a:t>The number of lines in the address bus determines the amount of memory that can be directly addressed.</a:t>
            </a:r>
          </a:p>
          <a:p>
            <a:pPr algn="just"/>
            <a:r>
              <a:rPr lang="en-US" dirty="0" smtClean="0"/>
              <a:t>The address bus is a unidirectional bus.</a:t>
            </a:r>
          </a:p>
          <a:p>
            <a:pPr algn="just"/>
            <a:r>
              <a:rPr lang="en-US" dirty="0" smtClean="0"/>
              <a:t>It carries address of memory location from CPU to the main memory.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6914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Control Bus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is used to transmit different commands from one component to another component.</a:t>
            </a:r>
          </a:p>
          <a:p>
            <a:pPr algn="just"/>
            <a:r>
              <a:rPr lang="en-US" dirty="0" smtClean="0"/>
              <a:t>For example, if CPU wants to read data from main memory, it uses control bus to send the memory read command to the main memory of the computer.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0835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Control Bus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control bus is also used to transmit control signals like </a:t>
            </a:r>
            <a:r>
              <a:rPr lang="en-US" b="1" dirty="0" smtClean="0"/>
              <a:t>ACKS</a:t>
            </a:r>
            <a:r>
              <a:rPr lang="en-US" dirty="0" smtClean="0"/>
              <a:t> (Acknowledgement signals).</a:t>
            </a:r>
          </a:p>
          <a:p>
            <a:pPr algn="just"/>
            <a:r>
              <a:rPr lang="en-US" dirty="0" smtClean="0"/>
              <a:t>A control signal contains the following</a:t>
            </a:r>
          </a:p>
          <a:p>
            <a:pPr lvl="1" algn="just"/>
            <a:r>
              <a:rPr lang="en-US" b="1" dirty="0" smtClean="0"/>
              <a:t>Timing Information: </a:t>
            </a:r>
            <a:r>
              <a:rPr lang="en-US" dirty="0" smtClean="0"/>
              <a:t>It specifies the time for which a device can use data and address bus.</a:t>
            </a:r>
          </a:p>
          <a:p>
            <a:pPr lvl="1" algn="just"/>
            <a:r>
              <a:rPr lang="en-US" b="1" dirty="0" smtClean="0"/>
              <a:t>Command Signal: </a:t>
            </a:r>
            <a:r>
              <a:rPr lang="en-US" dirty="0"/>
              <a:t>I</a:t>
            </a:r>
            <a:r>
              <a:rPr lang="en-US" dirty="0" smtClean="0"/>
              <a:t>t specifies the type of operation to be performed.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704046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Control Bus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7982820"/>
              </p:ext>
            </p:extLst>
          </p:nvPr>
        </p:nvGraphicFramePr>
        <p:xfrm>
          <a:off x="457200" y="1600200"/>
          <a:ext cx="8229600" cy="3886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6248400"/>
              </a:tblGrid>
              <a:tr h="555171">
                <a:tc>
                  <a:txBody>
                    <a:bodyPr/>
                    <a:lstStyle/>
                    <a:p>
                      <a:r>
                        <a:rPr lang="en-US" dirty="0" smtClean="0"/>
                        <a:t>Command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/>
                </a:tc>
              </a:tr>
              <a:tr h="555171">
                <a:tc>
                  <a:txBody>
                    <a:bodyPr/>
                    <a:lstStyle/>
                    <a:p>
                      <a:r>
                        <a:rPr lang="en-US" dirty="0" smtClean="0"/>
                        <a:t>MEMORY WRITE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Write data to a given location in main memory.</a:t>
                      </a:r>
                      <a:endParaRPr lang="en-US" dirty="0"/>
                    </a:p>
                  </a:txBody>
                  <a:tcPr/>
                </a:tc>
              </a:tr>
              <a:tr h="555171">
                <a:tc>
                  <a:txBody>
                    <a:bodyPr/>
                    <a:lstStyle/>
                    <a:p>
                      <a:r>
                        <a:rPr lang="en-US" dirty="0" smtClean="0"/>
                        <a:t>MEMORY READ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 data from a given location in main memory.</a:t>
                      </a:r>
                      <a:endParaRPr lang="en-US" dirty="0"/>
                    </a:p>
                  </a:txBody>
                  <a:tcPr/>
                </a:tc>
              </a:tr>
              <a:tr h="555171">
                <a:tc>
                  <a:txBody>
                    <a:bodyPr/>
                    <a:lstStyle/>
                    <a:p>
                      <a:r>
                        <a:rPr lang="en-US" dirty="0" smtClean="0"/>
                        <a:t>I/O WRITE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Write data to a given output device.</a:t>
                      </a:r>
                      <a:endParaRPr lang="en-US" dirty="0"/>
                    </a:p>
                  </a:txBody>
                  <a:tcPr/>
                </a:tc>
              </a:tr>
              <a:tr h="555171">
                <a:tc>
                  <a:txBody>
                    <a:bodyPr/>
                    <a:lstStyle/>
                    <a:p>
                      <a:r>
                        <a:rPr lang="en-US" dirty="0" smtClean="0"/>
                        <a:t>I/O READ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 data from a given input device.</a:t>
                      </a:r>
                      <a:endParaRPr lang="en-US" dirty="0"/>
                    </a:p>
                  </a:txBody>
                  <a:tcPr/>
                </a:tc>
              </a:tr>
              <a:tr h="555171">
                <a:tc>
                  <a:txBody>
                    <a:bodyPr/>
                    <a:lstStyle/>
                    <a:p>
                      <a:r>
                        <a:rPr lang="en-US" dirty="0" smtClean="0"/>
                        <a:t>BUS REQUEST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Request for a control on the bus for transmitting data.</a:t>
                      </a:r>
                      <a:endParaRPr lang="en-US" dirty="0"/>
                    </a:p>
                  </a:txBody>
                  <a:tcPr/>
                </a:tc>
              </a:tr>
              <a:tr h="555171">
                <a:tc>
                  <a:txBody>
                    <a:bodyPr/>
                    <a:lstStyle/>
                    <a:p>
                      <a:r>
                        <a:rPr lang="en-US" dirty="0" smtClean="0"/>
                        <a:t>BUS GRANT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Indicate the grant of the bus to a device.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75095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Bays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Bay is an open area inside the system unit to install additional equipment such as storage drives.</a:t>
            </a:r>
          </a:p>
          <a:p>
            <a:pPr algn="just"/>
            <a:r>
              <a:rPr lang="en-US" dirty="0" smtClean="0"/>
              <a:t>Some bays are rectangular opening to hold disk drives.</a:t>
            </a:r>
          </a:p>
          <a:p>
            <a:pPr algn="just"/>
            <a:r>
              <a:rPr lang="en-US" dirty="0" smtClean="0"/>
              <a:t>Some bays hold card readers and ports such as USB.</a:t>
            </a:r>
          </a:p>
          <a:p>
            <a:pPr algn="just"/>
            <a:r>
              <a:rPr lang="en-US" dirty="0" smtClean="0"/>
              <a:t>Drive bays typically hold disk drives.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945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491" y="0"/>
            <a:ext cx="8229600" cy="1143000"/>
          </a:xfrm>
        </p:spPr>
        <p:txBody>
          <a:bodyPr/>
          <a:lstStyle/>
          <a:p>
            <a:r>
              <a:rPr lang="en-US" b="1" u="sng" dirty="0" smtClean="0"/>
              <a:t>Ports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891" y="1295400"/>
            <a:ext cx="6400800" cy="5181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31152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Bays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676400"/>
            <a:ext cx="3733800" cy="429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26225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 </a:t>
            </a:r>
            <a:r>
              <a:rPr lang="en-US" b="1" u="sng" dirty="0"/>
              <a:t>T</a:t>
            </a:r>
            <a:r>
              <a:rPr lang="en-US" b="1" u="sng" dirty="0" smtClean="0"/>
              <a:t>ypes of Bays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External Drive Bay</a:t>
            </a:r>
          </a:p>
          <a:p>
            <a:pPr lvl="1" algn="just"/>
            <a:r>
              <a:rPr lang="en-US" dirty="0" smtClean="0"/>
              <a:t>It is used to access the drive from outside the system unit.</a:t>
            </a:r>
          </a:p>
          <a:p>
            <a:pPr lvl="1" algn="just"/>
            <a:r>
              <a:rPr lang="en-US" dirty="0" smtClean="0"/>
              <a:t>Examples are CD drive, DVD drive and flash memory card reader.</a:t>
            </a:r>
          </a:p>
          <a:p>
            <a:pPr algn="just"/>
            <a:r>
              <a:rPr lang="en-US" b="1" i="1" dirty="0" smtClean="0"/>
              <a:t>Internal Drive Bay</a:t>
            </a:r>
          </a:p>
          <a:p>
            <a:pPr lvl="1" algn="just"/>
            <a:r>
              <a:rPr lang="en-US" dirty="0" smtClean="0"/>
              <a:t>It is hidden inside the system unit.</a:t>
            </a:r>
          </a:p>
          <a:p>
            <a:pPr lvl="1" algn="just"/>
            <a:r>
              <a:rPr lang="en-US" dirty="0" smtClean="0"/>
              <a:t>An example is the hard disk drive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3224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Power supply and Battery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Power supply</a:t>
            </a:r>
            <a:r>
              <a:rPr lang="en-US" dirty="0" smtClean="0"/>
              <a:t> is located in the back of the computer case.</a:t>
            </a:r>
          </a:p>
          <a:p>
            <a:pPr algn="just"/>
            <a:r>
              <a:rPr lang="en-US" dirty="0" smtClean="0"/>
              <a:t>It is also called power supply unit (PSU).</a:t>
            </a:r>
          </a:p>
          <a:p>
            <a:pPr algn="just"/>
            <a:r>
              <a:rPr lang="en-US" dirty="0" smtClean="0"/>
              <a:t>Most PCs plug in to a standard electrical outlet that supply an alternating current.</a:t>
            </a:r>
          </a:p>
          <a:p>
            <a:pPr algn="just"/>
            <a:r>
              <a:rPr lang="en-US" dirty="0" smtClean="0"/>
              <a:t>Power supply converts alternating current to the direct current.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3593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Power supply and Battery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Battery </a:t>
            </a:r>
            <a:r>
              <a:rPr lang="en-US" dirty="0" smtClean="0"/>
              <a:t> is a component that supplies power to a device.</a:t>
            </a:r>
          </a:p>
          <a:p>
            <a:pPr algn="just"/>
            <a:r>
              <a:rPr lang="en-US" dirty="0" smtClean="0"/>
              <a:t>It enables the device (laptop, tablets) to work without a power outlet.</a:t>
            </a:r>
          </a:p>
          <a:p>
            <a:pPr algn="just"/>
            <a:r>
              <a:rPr lang="en-US" dirty="0" smtClean="0"/>
              <a:t>Batteries can supply power to a laptop for several hour depending on how much power it requires.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2649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Power supply and Battery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00199"/>
            <a:ext cx="3429000" cy="3054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899032"/>
            <a:ext cx="4343400" cy="2456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362695"/>
            <a:ext cx="3352800" cy="1911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7080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Types of Ports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Serial Ports</a:t>
            </a:r>
          </a:p>
          <a:p>
            <a:r>
              <a:rPr lang="en-US" dirty="0" smtClean="0"/>
              <a:t>Parallel Ports</a:t>
            </a:r>
          </a:p>
          <a:p>
            <a:r>
              <a:rPr lang="en-US" dirty="0" smtClean="0"/>
              <a:t>Universal serial Bus Port</a:t>
            </a:r>
          </a:p>
          <a:p>
            <a:r>
              <a:rPr lang="en-US" dirty="0" smtClean="0"/>
              <a:t>Thunderbolt Port</a:t>
            </a:r>
          </a:p>
          <a:p>
            <a:r>
              <a:rPr lang="en-US" dirty="0" smtClean="0"/>
              <a:t>HDMI Port</a:t>
            </a:r>
          </a:p>
          <a:p>
            <a:r>
              <a:rPr lang="en-US" dirty="0" err="1" smtClean="0"/>
              <a:t>eSATA</a:t>
            </a:r>
            <a:r>
              <a:rPr lang="en-US" dirty="0" smtClean="0"/>
              <a:t> Port</a:t>
            </a:r>
          </a:p>
          <a:p>
            <a:r>
              <a:rPr lang="en-US" dirty="0" smtClean="0"/>
              <a:t>Ethernet Port</a:t>
            </a:r>
          </a:p>
          <a:p>
            <a:r>
              <a:rPr lang="en-US" dirty="0" smtClean="0"/>
              <a:t>Audio Port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980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Serial Ports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transmits one bit at a time.</a:t>
            </a:r>
          </a:p>
          <a:p>
            <a:pPr algn="just"/>
            <a:r>
              <a:rPr lang="en-US" dirty="0" smtClean="0"/>
              <a:t>It is used to connect devices that do not require fast data transmission like mouse and keyboard.</a:t>
            </a:r>
          </a:p>
          <a:p>
            <a:pPr algn="just"/>
            <a:r>
              <a:rPr lang="en-US" dirty="0" smtClean="0"/>
              <a:t>Data travels over a serial port at 115 kilobits per second.</a:t>
            </a:r>
          </a:p>
          <a:p>
            <a:pPr algn="just"/>
            <a:r>
              <a:rPr lang="en-US" dirty="0" smtClean="0"/>
              <a:t>Serial ports are older ports and not typically found on modern computers.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779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Parallel Ports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transmits many bits at a time.</a:t>
            </a:r>
          </a:p>
          <a:p>
            <a:pPr algn="just"/>
            <a:r>
              <a:rPr lang="en-US" dirty="0" smtClean="0"/>
              <a:t>It is used to connect devices that transfer many bits at a time and require fast data transmission like printer and scanner.</a:t>
            </a:r>
          </a:p>
          <a:p>
            <a:pPr algn="just"/>
            <a:r>
              <a:rPr lang="en-US" dirty="0" smtClean="0"/>
              <a:t>The speed of parallel port is 12 Mbps.</a:t>
            </a:r>
          </a:p>
          <a:p>
            <a:pPr algn="just"/>
            <a:r>
              <a:rPr lang="en-US" dirty="0" smtClean="0"/>
              <a:t>These are also older ports and are not found in modern computer.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602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Universal Serial Bus Port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USB is the most common type of port, it can connect up to 127 different peripheral devices.</a:t>
            </a:r>
          </a:p>
          <a:p>
            <a:pPr algn="just"/>
            <a:r>
              <a:rPr lang="en-US" dirty="0" smtClean="0"/>
              <a:t>It is used to connect devices such as keyboard, mouse, digital camera, scanner, printer, external hard disk and USB flash drive etc.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967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Universal Serial Bus 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USB ports can also be used as a power supply for different devices like smart phones and tablets.</a:t>
            </a:r>
          </a:p>
          <a:p>
            <a:pPr algn="just"/>
            <a:r>
              <a:rPr lang="en-US" dirty="0" smtClean="0"/>
              <a:t>Most laptops and desktop computers normally come with at least two USB ports.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521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Universal Serial Bus 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USB ports support </a:t>
            </a:r>
            <a:r>
              <a:rPr lang="en-US" b="1" dirty="0" smtClean="0"/>
              <a:t>hot swapping</a:t>
            </a:r>
            <a:r>
              <a:rPr lang="en-US" dirty="0" smtClean="0"/>
              <a:t> and </a:t>
            </a:r>
            <a:r>
              <a:rPr lang="en-US" b="1" dirty="0" smtClean="0"/>
              <a:t>Plug and Play</a:t>
            </a:r>
            <a:r>
              <a:rPr lang="en-US" dirty="0" smtClean="0"/>
              <a:t>.</a:t>
            </a:r>
          </a:p>
          <a:p>
            <a:pPr algn="just"/>
            <a:r>
              <a:rPr lang="en-US" b="1" i="1" dirty="0" smtClean="0"/>
              <a:t>Hot Swapping</a:t>
            </a:r>
            <a:r>
              <a:rPr lang="en-US" dirty="0" smtClean="0"/>
              <a:t> is the ability to connect and disconnect devices without shutting down the computer.</a:t>
            </a:r>
          </a:p>
          <a:p>
            <a:pPr algn="just"/>
            <a:r>
              <a:rPr lang="en-US" b="1" i="1" dirty="0" smtClean="0"/>
              <a:t>Plug n Play</a:t>
            </a:r>
            <a:r>
              <a:rPr lang="en-US" dirty="0" smtClean="0"/>
              <a:t> enables a computer to automatically detect and configure a device when it is connected to a computer.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109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1397</Words>
  <Application>Microsoft Office PowerPoint</Application>
  <PresentationFormat>On-screen Show (4:3)</PresentationFormat>
  <Paragraphs>157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Introduction to ICT</vt:lpstr>
      <vt:lpstr>Ports</vt:lpstr>
      <vt:lpstr>Ports</vt:lpstr>
      <vt:lpstr>Types of Ports</vt:lpstr>
      <vt:lpstr>Serial Ports</vt:lpstr>
      <vt:lpstr>Parallel Ports</vt:lpstr>
      <vt:lpstr>Universal Serial Bus Port</vt:lpstr>
      <vt:lpstr>Universal Serial Bus Port</vt:lpstr>
      <vt:lpstr>Universal Serial Bus Port</vt:lpstr>
      <vt:lpstr>Universal Serial Bus Port</vt:lpstr>
      <vt:lpstr>Universal Serial Bus Port</vt:lpstr>
      <vt:lpstr>Thunderbolt Port</vt:lpstr>
      <vt:lpstr>HDMI Port</vt:lpstr>
      <vt:lpstr>HDMI Port</vt:lpstr>
      <vt:lpstr>eSATA Port</vt:lpstr>
      <vt:lpstr>Ethernet Port</vt:lpstr>
      <vt:lpstr>Audio Port</vt:lpstr>
      <vt:lpstr>Buses</vt:lpstr>
      <vt:lpstr>Buses</vt:lpstr>
      <vt:lpstr>Buses</vt:lpstr>
      <vt:lpstr>System Buses</vt:lpstr>
      <vt:lpstr>System Buses</vt:lpstr>
      <vt:lpstr>Data Bus</vt:lpstr>
      <vt:lpstr>Data Bus</vt:lpstr>
      <vt:lpstr>Address Bus</vt:lpstr>
      <vt:lpstr>Control Bus</vt:lpstr>
      <vt:lpstr>Control Bus</vt:lpstr>
      <vt:lpstr>Control Bus</vt:lpstr>
      <vt:lpstr>Bays</vt:lpstr>
      <vt:lpstr>Bays</vt:lpstr>
      <vt:lpstr> Types of Bays</vt:lpstr>
      <vt:lpstr>Power supply and Battery</vt:lpstr>
      <vt:lpstr>Power supply and Battery</vt:lpstr>
      <vt:lpstr>Power supply and Battery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AND COMMUNICATION TECHNOLOGIES (ICT)</dc:title>
  <dc:creator>IBRAHIM</dc:creator>
  <cp:lastModifiedBy>aisha</cp:lastModifiedBy>
  <cp:revision>122</cp:revision>
  <dcterms:created xsi:type="dcterms:W3CDTF">2006-08-16T00:00:00Z</dcterms:created>
  <dcterms:modified xsi:type="dcterms:W3CDTF">2020-09-21T10:18:23Z</dcterms:modified>
</cp:coreProperties>
</file>