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4" r:id="rId7"/>
    <p:sldId id="263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5A416-A26C-47AC-A47F-39AF10BF83A1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30D43-CAD6-419B-91A4-85AD7C272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53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Validate</a:t>
            </a:r>
            <a:r>
              <a:rPr lang="en-US" baseline="0" dirty="0" smtClean="0"/>
              <a:t> is to check that one is doing the </a:t>
            </a:r>
            <a:r>
              <a:rPr lang="en-US" baseline="0" smtClean="0"/>
              <a:t>right things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30D43-CAD6-419B-91A4-85AD7C2723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64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803405"/>
            <a:ext cx="97536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32201"/>
            <a:ext cx="97536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23846"/>
            <a:ext cx="3063239" cy="365125"/>
          </a:xfrm>
        </p:spPr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9200" y="4323847"/>
            <a:ext cx="650748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8"/>
            <a:ext cx="2895600" cy="365125"/>
          </a:xfrm>
        </p:spPr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3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73" y="4697362"/>
            <a:ext cx="10608643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2473" y="977035"/>
            <a:ext cx="10600347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" y="5516716"/>
            <a:ext cx="1060704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753534"/>
            <a:ext cx="1060704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649134"/>
            <a:ext cx="103632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235" y="381002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2480" y="381002"/>
            <a:ext cx="644087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09955" y="381002"/>
            <a:ext cx="889565" cy="365125"/>
          </a:xfrm>
        </p:spPr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49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8" y="753534"/>
            <a:ext cx="10151533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509768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174598"/>
            <a:ext cx="10371669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235" y="381002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2480" y="379439"/>
            <a:ext cx="644087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09955" y="381002"/>
            <a:ext cx="889565" cy="365125"/>
          </a:xfrm>
        </p:spPr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8611" y="80772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862311" y="302133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010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24703"/>
            <a:ext cx="1036637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89" y="3648317"/>
            <a:ext cx="10364811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235" y="378885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2480" y="378885"/>
            <a:ext cx="644087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09955" y="381002"/>
            <a:ext cx="889565" cy="365125"/>
          </a:xfrm>
        </p:spPr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09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2" y="762001"/>
            <a:ext cx="850391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92481" y="2202080"/>
            <a:ext cx="341376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92480" y="2904565"/>
            <a:ext cx="341376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02983" y="2201333"/>
            <a:ext cx="341376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01041" y="2904068"/>
            <a:ext cx="341376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5759" y="2192866"/>
            <a:ext cx="341376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85760" y="2904565"/>
            <a:ext cx="341376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3" y="762000"/>
            <a:ext cx="8509312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92480" y="4113341"/>
            <a:ext cx="341376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92480" y="2331720"/>
            <a:ext cx="341376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92480" y="4796104"/>
            <a:ext cx="341376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89164" y="4113341"/>
            <a:ext cx="341376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89163" y="2331720"/>
            <a:ext cx="341376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87811" y="4796103"/>
            <a:ext cx="341376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91153" y="4113341"/>
            <a:ext cx="341376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91152" y="2331722"/>
            <a:ext cx="341376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91029" y="4796101"/>
            <a:ext cx="341376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99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480" y="2194560"/>
            <a:ext cx="1060704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32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42120" y="747184"/>
            <a:ext cx="205740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481" y="746126"/>
            <a:ext cx="8370713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16235" y="381002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" y="381002"/>
            <a:ext cx="644087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09955" y="381002"/>
            <a:ext cx="889565" cy="365125"/>
          </a:xfrm>
        </p:spPr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9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753535"/>
            <a:ext cx="1060704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481" y="3641726"/>
            <a:ext cx="1060704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16235" y="381002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" y="381002"/>
            <a:ext cx="644087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09955" y="381002"/>
            <a:ext cx="889564" cy="365125"/>
          </a:xfrm>
        </p:spPr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6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481" y="2194560"/>
            <a:ext cx="5214105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466" y="2194560"/>
            <a:ext cx="5210053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2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50392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039" y="2183802"/>
            <a:ext cx="4911545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" y="3132668"/>
            <a:ext cx="5214105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2025" y="2183802"/>
            <a:ext cx="4907495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465" y="3132668"/>
            <a:ext cx="5210055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4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2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8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746760"/>
            <a:ext cx="621792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" y="3124200"/>
            <a:ext cx="41148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9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1524000"/>
            <a:ext cx="5434307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03365" y="751242"/>
            <a:ext cx="4898979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" y="3124200"/>
            <a:ext cx="5434307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5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50392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480" y="2194560"/>
            <a:ext cx="1060704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49640" y="6356352"/>
            <a:ext cx="28498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029A7-FFDF-4FA5-A187-15ABE152B54A}" type="datetimeFigureOut">
              <a:rPr lang="en-US" smtClean="0"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55847"/>
            <a:ext cx="757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2"/>
            <a:ext cx="2636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A4796-8A66-4691-A288-4FC11018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8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ERP </a:t>
            </a:r>
            <a:r>
              <a:rPr lang="en-US" b="1" dirty="0" smtClean="0"/>
              <a:t>Integrations: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Knowing </a:t>
            </a:r>
            <a:r>
              <a:rPr lang="en-US" dirty="0"/>
              <a:t>what processes or systems should be integrated, and which ones shouldn’t</a:t>
            </a:r>
            <a:r>
              <a:rPr lang="en-US" dirty="0" smtClean="0"/>
              <a:t>.</a:t>
            </a:r>
          </a:p>
          <a:p>
            <a:r>
              <a:rPr lang="en-US" dirty="0"/>
              <a:t>It is difficult to know where integrating systems in an organization can gain a competitive advantage 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/>
              <a:t>it will hinder the organization’s workflow</a:t>
            </a:r>
            <a:r>
              <a:rPr lang="en-US" dirty="0" smtClean="0"/>
              <a:t>.</a:t>
            </a:r>
          </a:p>
          <a:p>
            <a:r>
              <a:rPr lang="en-US" dirty="0"/>
              <a:t>Decision makers often don’t know fully what the ERP system is capable of when they’re planning the system</a:t>
            </a:r>
            <a:r>
              <a:rPr lang="en-US" dirty="0" smtClean="0"/>
              <a:t>.</a:t>
            </a:r>
          </a:p>
          <a:p>
            <a:r>
              <a:rPr lang="en-US" dirty="0"/>
              <a:t>Make sure you understand the value of each integration (and the cost).</a:t>
            </a:r>
          </a:p>
        </p:txBody>
      </p:sp>
    </p:spTree>
    <p:extLst>
      <p:ext uri="{BB962C8B-B14F-4D97-AF65-F5344CB8AC3E}">
        <p14:creationId xmlns:p14="http://schemas.microsoft.com/office/powerpoint/2010/main" val="2022606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Sufficient Testing</a:t>
            </a:r>
          </a:p>
          <a:p>
            <a:pPr lvl="1"/>
            <a:r>
              <a:rPr lang="en-US" dirty="0"/>
              <a:t>Testing of ERP system doesn’t mean whether it’s working smoothly or not, but to be delighted by it’s performance and to see whether it’s up to your needs. </a:t>
            </a:r>
            <a:endParaRPr lang="en-US" dirty="0" smtClean="0"/>
          </a:p>
          <a:p>
            <a:pPr lvl="1"/>
            <a:r>
              <a:rPr lang="en-US" dirty="0" smtClean="0"/>
              <a:t>Insufficient </a:t>
            </a:r>
            <a:r>
              <a:rPr lang="en-US" dirty="0"/>
              <a:t>testing of the system can attract costly unplanned updating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b="1" dirty="0" smtClean="0"/>
              <a:t>Investment </a:t>
            </a:r>
            <a:r>
              <a:rPr lang="en-US" b="1" dirty="0"/>
              <a:t>In Internal Hardware</a:t>
            </a:r>
          </a:p>
          <a:p>
            <a:pPr lvl="1"/>
            <a:r>
              <a:rPr lang="en-US" dirty="0"/>
              <a:t>Working on a slow system can be very unproductive and frustrating. </a:t>
            </a:r>
            <a:endParaRPr lang="en-US" dirty="0" smtClean="0"/>
          </a:p>
          <a:p>
            <a:pPr lvl="1"/>
            <a:r>
              <a:rPr lang="en-US" dirty="0" smtClean="0"/>
              <a:t>ERP </a:t>
            </a:r>
            <a:r>
              <a:rPr lang="en-US" dirty="0"/>
              <a:t>applications require sufficient storage and high work performance. </a:t>
            </a:r>
            <a:endParaRPr lang="en-US" dirty="0" smtClean="0"/>
          </a:p>
          <a:p>
            <a:pPr lvl="1"/>
            <a:r>
              <a:rPr lang="en-US" dirty="0" smtClean="0"/>
              <a:t>Low </a:t>
            </a:r>
            <a:r>
              <a:rPr lang="en-US" dirty="0"/>
              <a:t>investment in internal hardware may result in various software issues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078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ERP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ERP has gained recognition because of competitive factors, </a:t>
            </a:r>
            <a:endParaRPr lang="en-US" dirty="0" smtClean="0"/>
          </a:p>
          <a:p>
            <a:r>
              <a:rPr lang="en-US" dirty="0" smtClean="0"/>
              <a:t>such </a:t>
            </a:r>
            <a:r>
              <a:rPr lang="en-US" dirty="0"/>
              <a:t>as an ever-increasing number of mergers and globally aggressive rivals.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successfully planned and managed ERP system can increase customer satisfaction and enhance employee productivity.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can adequately increase the company profits with minimum resources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dirty="0"/>
              <a:t>is very essential to bring onboard, an expert team of consultants. This will ensure the implementation process is smooth without any glitches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/>
              <a:t>Despite these challenges, an ERP is a resource that is here to stay. It can significantly improve an organization’s workflows, business, and decision making.</a:t>
            </a:r>
          </a:p>
          <a:p>
            <a:r>
              <a:rPr lang="en-US" dirty="0"/>
              <a:t>Doing it right is definitely worth the extra effort (and will most likely save you resources).</a:t>
            </a:r>
          </a:p>
        </p:txBody>
      </p:sp>
    </p:spTree>
    <p:extLst>
      <p:ext uri="{BB962C8B-B14F-4D97-AF65-F5344CB8AC3E}">
        <p14:creationId xmlns:p14="http://schemas.microsoft.com/office/powerpoint/2010/main" val="3767925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Setting ERP Software Implementation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goals, your implementation is sure to be directionless.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can lead to even more challenges and frustration</a:t>
            </a:r>
            <a:r>
              <a:rPr lang="en-US" dirty="0" smtClean="0"/>
              <a:t>.</a:t>
            </a:r>
          </a:p>
          <a:p>
            <a:r>
              <a:rPr lang="en-US" dirty="0"/>
              <a:t>These goals need to be defined at the outset of the project.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/>
              <a:t>also </a:t>
            </a:r>
            <a:r>
              <a:rPr lang="en-US" smtClean="0"/>
              <a:t>need </a:t>
            </a:r>
            <a:r>
              <a:rPr lang="en-US" dirty="0"/>
              <a:t>to put a process in place for adding to or changing these goals</a:t>
            </a:r>
            <a:r>
              <a:rPr lang="en-US" dirty="0" smtClean="0"/>
              <a:t>.</a:t>
            </a:r>
          </a:p>
          <a:p>
            <a:r>
              <a:rPr lang="en-US" dirty="0"/>
              <a:t>Designate who your implementation team is at the beginning. </a:t>
            </a:r>
            <a:endParaRPr lang="en-US" dirty="0" smtClean="0"/>
          </a:p>
          <a:p>
            <a:r>
              <a:rPr lang="en-US" dirty="0" smtClean="0"/>
              <a:t>Understand </a:t>
            </a:r>
            <a:r>
              <a:rPr lang="en-US" dirty="0"/>
              <a:t>each team member’s goals and departmental needs by the end of the ERP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1488052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5285" y="425886"/>
            <a:ext cx="5346215" cy="1640910"/>
          </a:xfrm>
        </p:spPr>
        <p:txBody>
          <a:bodyPr/>
          <a:lstStyle/>
          <a:p>
            <a:r>
              <a:rPr lang="en-US" b="1" dirty="0"/>
              <a:t>Customization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of the most often misunderstood issues with most ERP systems is the belief that they typically require extensive customization</a:t>
            </a:r>
            <a:r>
              <a:rPr lang="en-US" dirty="0" smtClean="0"/>
              <a:t>.</a:t>
            </a:r>
          </a:p>
          <a:p>
            <a:r>
              <a:rPr lang="en-US" dirty="0"/>
              <a:t>Often what a company is buying is not a packaged solution, but a framework with which to build a solution</a:t>
            </a:r>
            <a:r>
              <a:rPr lang="en-US" dirty="0" smtClean="0"/>
              <a:t>.</a:t>
            </a:r>
          </a:p>
          <a:p>
            <a:r>
              <a:rPr lang="en-US" dirty="0"/>
              <a:t>Understanding your ERP’s framework, and how it applies to your business will help you uncover the best way to build your ERP solution. </a:t>
            </a:r>
            <a:endParaRPr lang="en-US" dirty="0" smtClean="0"/>
          </a:p>
          <a:p>
            <a:r>
              <a:rPr lang="en-US" dirty="0" smtClean="0"/>
              <a:t>Avoid</a:t>
            </a:r>
            <a:r>
              <a:rPr lang="en-US" dirty="0"/>
              <a:t> delays because of capability confusion and going over budget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201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Flexibility Challenges of </a:t>
            </a:r>
            <a:r>
              <a:rPr lang="en-US" b="1"/>
              <a:t>ERP </a:t>
            </a:r>
            <a:r>
              <a:rPr lang="en-US" b="1" smtClean="0"/>
              <a:t>Software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/>
              <a:t>Another challenge of an ERP implementation is dealing with the flexibility of your chosen ERP software.</a:t>
            </a:r>
          </a:p>
          <a:p>
            <a:pPr fontAlgn="base"/>
            <a:r>
              <a:rPr lang="en-US" dirty="0"/>
              <a:t>An ERP system that is not flexible may force an adopter to change their business processes to fit the ERP system model.</a:t>
            </a:r>
          </a:p>
          <a:p>
            <a:pPr fontAlgn="base"/>
            <a:r>
              <a:rPr lang="en-US" dirty="0"/>
              <a:t>This requires a re-engineering of steps needed to complete business tasks and retraining of employees and business partners, sometimes even customers. </a:t>
            </a:r>
            <a:endParaRPr lang="en-US" dirty="0" smtClean="0"/>
          </a:p>
          <a:p>
            <a:pPr fontAlgn="base"/>
            <a:r>
              <a:rPr lang="en-US" dirty="0" smtClean="0"/>
              <a:t>As </a:t>
            </a:r>
            <a:r>
              <a:rPr lang="en-US" dirty="0"/>
              <a:t>we all know, people inherently do not like change, and this will create resistance and delays for any organization (at least in the short term).</a:t>
            </a:r>
          </a:p>
          <a:p>
            <a:r>
              <a:rPr lang="en-US" dirty="0"/>
              <a:t>Be aware of how exactly your ERP will affect your business processes. Know what types of changes you’re going to have to make, and prepare for them.</a:t>
            </a:r>
          </a:p>
        </p:txBody>
      </p:sp>
    </p:spTree>
    <p:extLst>
      <p:ext uri="{BB962C8B-B14F-4D97-AF65-F5344CB8AC3E}">
        <p14:creationId xmlns:p14="http://schemas.microsoft.com/office/powerpoint/2010/main" val="1410031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</a:t>
            </a:r>
            <a:r>
              <a:rPr lang="en-US" b="1" dirty="0"/>
              <a:t>C</a:t>
            </a:r>
            <a:r>
              <a:rPr lang="en-US" b="1" dirty="0" smtClean="0"/>
              <a:t>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Appropriate training is very essential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During </a:t>
            </a:r>
            <a:r>
              <a:rPr lang="en-US" dirty="0"/>
              <a:t>and after the implementation.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staff should be comfortable in using the application or else, it will backfire, with redundant work and functional inefficiencies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r>
              <a:rPr lang="en-US" b="1" dirty="0"/>
              <a:t>Lack of proper analysis of requirements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Will </a:t>
            </a:r>
            <a:r>
              <a:rPr lang="en-US" dirty="0"/>
              <a:t>lead to non-availability of certain essential functionalities.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might affect the operations in the long run and reduce the productivity and profitability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449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Lack of Support from Senior Management</a:t>
            </a:r>
            <a:r>
              <a:rPr lang="en-US" dirty="0" smtClean="0"/>
              <a:t> </a:t>
            </a:r>
          </a:p>
          <a:p>
            <a:r>
              <a:rPr lang="en-US" dirty="0"/>
              <a:t>W</a:t>
            </a:r>
            <a:r>
              <a:rPr lang="en-US" dirty="0" smtClean="0"/>
              <a:t>ill lead to unnecessary frustrations in work place. </a:t>
            </a:r>
          </a:p>
          <a:p>
            <a:r>
              <a:rPr lang="en-US" dirty="0" smtClean="0"/>
              <a:t>Also, it will cause delay in operations and ineffective decisions. </a:t>
            </a:r>
          </a:p>
          <a:p>
            <a:r>
              <a:rPr lang="en-US" dirty="0" smtClean="0"/>
              <a:t>So, it is essential to ensure that the Senior Management supports the transformation.</a:t>
            </a:r>
          </a:p>
          <a:p>
            <a:pPr lvl="0"/>
            <a:r>
              <a:rPr lang="en-US" b="1" dirty="0" smtClean="0"/>
              <a:t>Compatibility Issues with ERP Modules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Lead to issues in integration of modules. </a:t>
            </a:r>
          </a:p>
          <a:p>
            <a:pPr lvl="0"/>
            <a:r>
              <a:rPr lang="en-US" dirty="0" smtClean="0"/>
              <a:t>Companies associate different vendors to implement different ERP modules, based on their competency. </a:t>
            </a:r>
          </a:p>
          <a:p>
            <a:pPr lvl="0"/>
            <a:r>
              <a:rPr lang="en-US" dirty="0" smtClean="0"/>
              <a:t>It is very essential that there is a way to handle compatibility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31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Cost Overheads </a:t>
            </a:r>
          </a:p>
          <a:p>
            <a:pPr lvl="1"/>
            <a:r>
              <a:rPr lang="en-US" dirty="0" smtClean="0"/>
              <a:t>Cost Overheads </a:t>
            </a:r>
            <a:r>
              <a:rPr lang="en-US" dirty="0"/>
              <a:t> will result, if requirements are not properly discussed and decided during the planning phase. </a:t>
            </a:r>
            <a:endParaRPr lang="en-US" dirty="0" smtClean="0"/>
          </a:p>
          <a:p>
            <a:pPr lvl="1"/>
            <a:r>
              <a:rPr lang="en-US" dirty="0" smtClean="0"/>
              <a:t>So</a:t>
            </a:r>
            <a:r>
              <a:rPr lang="en-US" dirty="0"/>
              <a:t>, before execution, a detailed plan with a complete breakdown of requirements should be worked out</a:t>
            </a:r>
            <a:r>
              <a:rPr lang="en-US" dirty="0" smtClean="0"/>
              <a:t>.</a:t>
            </a:r>
          </a:p>
          <a:p>
            <a:r>
              <a:rPr lang="en-US" b="1" dirty="0"/>
              <a:t>Investment in Infrastructure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Investment in Infrastructure is </a:t>
            </a:r>
            <a:r>
              <a:rPr lang="en-US" dirty="0"/>
              <a:t>very essential. </a:t>
            </a:r>
            <a:endParaRPr lang="en-US" dirty="0" smtClean="0"/>
          </a:p>
          <a:p>
            <a:pPr lvl="1"/>
            <a:r>
              <a:rPr lang="en-US" b="1" dirty="0" smtClean="0"/>
              <a:t>ERP </a:t>
            </a:r>
            <a:r>
              <a:rPr lang="en-US" b="1" dirty="0"/>
              <a:t>applications</a:t>
            </a:r>
            <a:r>
              <a:rPr lang="en-US" dirty="0"/>
              <a:t> modules will require good processing speed and adequate storage. </a:t>
            </a:r>
            <a:endParaRPr lang="en-US" dirty="0" smtClean="0"/>
          </a:p>
          <a:p>
            <a:pPr lvl="1"/>
            <a:r>
              <a:rPr lang="en-US" dirty="0" smtClean="0"/>
              <a:t>Not </a:t>
            </a:r>
            <a:r>
              <a:rPr lang="en-US" dirty="0"/>
              <a:t>allocating suitable budget for infrastructure will result in reduced application speed and other software issues. </a:t>
            </a:r>
            <a:endParaRPr lang="en-US" dirty="0" smtClean="0"/>
          </a:p>
          <a:p>
            <a:pPr lvl="1"/>
            <a:r>
              <a:rPr lang="en-US" dirty="0" smtClean="0"/>
              <a:t>Hardware </a:t>
            </a:r>
            <a:r>
              <a:rPr lang="en-US" dirty="0"/>
              <a:t>and Software Security is also equally important.</a:t>
            </a:r>
          </a:p>
        </p:txBody>
      </p:sp>
    </p:spTree>
    <p:extLst>
      <p:ext uri="{BB962C8B-B14F-4D97-AF65-F5344CB8AC3E}">
        <p14:creationId xmlns:p14="http://schemas.microsoft.com/office/powerpoint/2010/main" val="2712016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ERP Vendors</a:t>
            </a:r>
          </a:p>
          <a:p>
            <a:pPr lvl="1"/>
            <a:r>
              <a:rPr lang="en-US" dirty="0"/>
              <a:t>In this competitive environment, selection of the perfect product is necessary to achieve productivity gains. </a:t>
            </a:r>
            <a:endParaRPr lang="en-US" dirty="0" smtClean="0"/>
          </a:p>
          <a:p>
            <a:pPr lvl="1"/>
            <a:r>
              <a:rPr lang="en-US" dirty="0" smtClean="0"/>
              <a:t>There </a:t>
            </a:r>
            <a:r>
              <a:rPr lang="en-US" dirty="0"/>
              <a:t>are over 500 ERP applications in market. </a:t>
            </a:r>
            <a:endParaRPr lang="en-US" dirty="0" smtClean="0"/>
          </a:p>
          <a:p>
            <a:pPr lvl="1"/>
            <a:r>
              <a:rPr lang="en-US" dirty="0" smtClean="0"/>
              <a:t>While </a:t>
            </a:r>
            <a:r>
              <a:rPr lang="en-US" dirty="0"/>
              <a:t>selecting the perfect ERP application for a business, one should know the </a:t>
            </a:r>
            <a:r>
              <a:rPr lang="en-US" dirty="0" smtClean="0"/>
              <a:t>vendor’s </a:t>
            </a:r>
            <a:r>
              <a:rPr lang="en-US" dirty="0"/>
              <a:t>previous projects, industry vertical and experience</a:t>
            </a:r>
            <a:r>
              <a:rPr lang="en-US" dirty="0" smtClean="0"/>
              <a:t>.</a:t>
            </a:r>
          </a:p>
          <a:p>
            <a:r>
              <a:rPr lang="en-US" b="1" dirty="0"/>
              <a:t>Implementation Time</a:t>
            </a:r>
            <a:endParaRPr lang="en-US" sz="2400" b="1" dirty="0"/>
          </a:p>
          <a:p>
            <a:pPr lvl="1"/>
            <a:r>
              <a:rPr lang="en-US" dirty="0"/>
              <a:t>Many companies don’t realize the time consumption of an ERP implementation process.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ERP system is implemented step by step and because it is very </a:t>
            </a:r>
            <a:r>
              <a:rPr lang="en-US" dirty="0" smtClean="0"/>
              <a:t>standard.</a:t>
            </a:r>
          </a:p>
          <a:p>
            <a:pPr lvl="1"/>
            <a:r>
              <a:rPr lang="en-US" smtClean="0"/>
              <a:t> </a:t>
            </a:r>
            <a:r>
              <a:rPr lang="en-US" smtClean="0"/>
              <a:t>It </a:t>
            </a:r>
            <a:r>
              <a:rPr lang="en-US" dirty="0"/>
              <a:t>needs to be designed to a particular business, to handle the processes just the way the company needs them.</a:t>
            </a: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232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Proper Project Management</a:t>
            </a:r>
          </a:p>
          <a:p>
            <a:pPr lvl="1"/>
            <a:r>
              <a:rPr lang="en-US" dirty="0"/>
              <a:t>Companies who want to implement the ERP system, need to assign their best employees for successful implementation. </a:t>
            </a:r>
            <a:endParaRPr lang="en-US" dirty="0" smtClean="0"/>
          </a:p>
          <a:p>
            <a:pPr lvl="1"/>
            <a:r>
              <a:rPr lang="en-US" dirty="0" smtClean="0"/>
              <a:t>Generally </a:t>
            </a:r>
            <a:r>
              <a:rPr lang="en-US" dirty="0"/>
              <a:t>companies appoint external help as well but internal employees are preferred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Employee Retention</a:t>
            </a:r>
          </a:p>
          <a:p>
            <a:pPr lvl="1"/>
            <a:r>
              <a:rPr lang="en-US" dirty="0"/>
              <a:t>It’s been observed that despite of training, many employees leave the </a:t>
            </a:r>
            <a:r>
              <a:rPr lang="en-US" dirty="0" smtClean="0"/>
              <a:t>organization </a:t>
            </a:r>
            <a:r>
              <a:rPr lang="en-US" dirty="0"/>
              <a:t>after the implementation of ERP system.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can immensely affect the growth rate of a company.</a:t>
            </a:r>
          </a:p>
        </p:txBody>
      </p:sp>
    </p:spTree>
    <p:extLst>
      <p:ext uri="{BB962C8B-B14F-4D97-AF65-F5344CB8AC3E}">
        <p14:creationId xmlns:p14="http://schemas.microsoft.com/office/powerpoint/2010/main" val="379244593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446</TotalTime>
  <Words>708</Words>
  <Application>Microsoft Office PowerPoint</Application>
  <PresentationFormat>Widescreen</PresentationFormat>
  <Paragraphs>85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Theme1</vt:lpstr>
      <vt:lpstr>ERP Integrations:</vt:lpstr>
      <vt:lpstr>Setting ERP Software Implementation Goals</vt:lpstr>
      <vt:lpstr>Customization</vt:lpstr>
      <vt:lpstr>Flexibility Challenges of ERP Software </vt:lpstr>
      <vt:lpstr>Common Challenges</vt:lpstr>
      <vt:lpstr>Common Challenges</vt:lpstr>
      <vt:lpstr>Common Challenges</vt:lpstr>
      <vt:lpstr>Common Challenges</vt:lpstr>
      <vt:lpstr>Common Challenges</vt:lpstr>
      <vt:lpstr>Common Challenges</vt:lpstr>
      <vt:lpstr>ERP Recognition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of ERP Implementation</dc:title>
  <dc:creator>Cruel Angel</dc:creator>
  <cp:lastModifiedBy>Maham Chattha</cp:lastModifiedBy>
  <cp:revision>15</cp:revision>
  <dcterms:created xsi:type="dcterms:W3CDTF">2017-01-11T07:43:51Z</dcterms:created>
  <dcterms:modified xsi:type="dcterms:W3CDTF">2020-04-21T03:01:09Z</dcterms:modified>
</cp:coreProperties>
</file>