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94675-94BB-4591-841B-22D9D2567629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0CBAA-3B0D-48D1-91CA-55AEAA87E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549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94675-94BB-4591-841B-22D9D2567629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0CBAA-3B0D-48D1-91CA-55AEAA87E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363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94675-94BB-4591-841B-22D9D2567629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0CBAA-3B0D-48D1-91CA-55AEAA87E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104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94675-94BB-4591-841B-22D9D2567629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0CBAA-3B0D-48D1-91CA-55AEAA87E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80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94675-94BB-4591-841B-22D9D2567629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0CBAA-3B0D-48D1-91CA-55AEAA87E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469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94675-94BB-4591-841B-22D9D2567629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0CBAA-3B0D-48D1-91CA-55AEAA87E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113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94675-94BB-4591-841B-22D9D2567629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0CBAA-3B0D-48D1-91CA-55AEAA87E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185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94675-94BB-4591-841B-22D9D2567629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0CBAA-3B0D-48D1-91CA-55AEAA87E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884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94675-94BB-4591-841B-22D9D2567629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0CBAA-3B0D-48D1-91CA-55AEAA87E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914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94675-94BB-4591-841B-22D9D2567629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0CBAA-3B0D-48D1-91CA-55AEAA87E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80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94675-94BB-4591-841B-22D9D2567629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0CBAA-3B0D-48D1-91CA-55AEAA87E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938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94675-94BB-4591-841B-22D9D2567629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0CBAA-3B0D-48D1-91CA-55AEAA87E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76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CC"/>
              </a:buClr>
              <a:buChar char="•"/>
              <a:defRPr sz="32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FFCC"/>
              </a:buClr>
              <a:buChar char="–"/>
              <a:defRPr sz="28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FFCC"/>
              </a:buClr>
              <a:buChar char="•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FFCC"/>
              </a:buClr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83B461C-18D1-4883-A430-674B974E62A0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en-US" sz="1400"/>
          </a:p>
        </p:txBody>
      </p:sp>
      <p:sp>
        <p:nvSpPr>
          <p:cNvPr id="178179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57200"/>
            <a:ext cx="8229600" cy="1143000"/>
          </a:xfrm>
        </p:spPr>
        <p:txBody>
          <a:bodyPr/>
          <a:lstStyle/>
          <a:p>
            <a:pPr algn="just" eaLnBrk="1" hangingPunct="1"/>
            <a:r>
              <a:rPr lang="en-US" altLang="en-US" b="1" smtClean="0">
                <a:latin typeface="Times New Roman" panose="02020603050405020304" pitchFamily="18" charset="0"/>
              </a:rPr>
              <a:t>Wheat Milling</a:t>
            </a:r>
          </a:p>
        </p:txBody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951038"/>
            <a:ext cx="8229600" cy="4525962"/>
          </a:xfrm>
        </p:spPr>
        <p:txBody>
          <a:bodyPr/>
          <a:lstStyle/>
          <a:p>
            <a:pPr marL="609600" indent="-609600" algn="just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smtClean="0">
                <a:latin typeface="Times New Roman" panose="02020603050405020304" pitchFamily="18" charset="0"/>
              </a:rPr>
              <a:t>Carried out by dry milling</a:t>
            </a:r>
          </a:p>
          <a:p>
            <a:pPr marL="609600" indent="-609600" algn="just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smtClean="0">
                <a:latin typeface="Times New Roman" panose="02020603050405020304" pitchFamily="18" charset="0"/>
              </a:rPr>
              <a:t>Steps involved in wheat milling are</a:t>
            </a:r>
          </a:p>
          <a:p>
            <a:pPr marL="1104900" lvl="1" indent="-533400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sz="3200">
                <a:latin typeface="Times New Roman" panose="02020603050405020304" pitchFamily="18" charset="0"/>
              </a:rPr>
              <a:t>Cleaning</a:t>
            </a:r>
          </a:p>
          <a:p>
            <a:pPr marL="1104900" lvl="1" indent="-533400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sz="3200">
                <a:latin typeface="Times New Roman" panose="02020603050405020304" pitchFamily="18" charset="0"/>
              </a:rPr>
              <a:t>Tempering and conditioning</a:t>
            </a:r>
          </a:p>
          <a:p>
            <a:pPr marL="1104900" lvl="1" indent="-533400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sz="3200">
                <a:latin typeface="Times New Roman" panose="02020603050405020304" pitchFamily="18" charset="0"/>
              </a:rPr>
              <a:t>Roller milling</a:t>
            </a:r>
          </a:p>
          <a:p>
            <a:pPr marL="1104900" lvl="1" indent="-533400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sz="3200">
                <a:latin typeface="Times New Roman" panose="02020603050405020304" pitchFamily="18" charset="0"/>
              </a:rPr>
              <a:t>Flour treatment</a:t>
            </a:r>
          </a:p>
        </p:txBody>
      </p:sp>
      <p:sp>
        <p:nvSpPr>
          <p:cNvPr id="178181" name="Slide Number Placeholder 3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CC"/>
              </a:buClr>
              <a:buChar char="•"/>
              <a:defRPr sz="32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FFCC"/>
              </a:buClr>
              <a:buChar char="–"/>
              <a:defRPr sz="28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FFCC"/>
              </a:buClr>
              <a:buChar char="•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FFCC"/>
              </a:buClr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5D2A425-A9B0-4A69-950F-A1FEDF121EEC}" type="slidenum">
              <a:rPr lang="en-US" altLang="en-US" sz="14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1393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CC"/>
              </a:buClr>
              <a:buChar char="•"/>
              <a:defRPr sz="32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FFCC"/>
              </a:buClr>
              <a:buChar char="–"/>
              <a:defRPr sz="28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FFCC"/>
              </a:buClr>
              <a:buChar char="•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FFCC"/>
              </a:buClr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05803D8-2B39-4E33-88F7-56927C09C939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1873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81200" y="76200"/>
            <a:ext cx="8229600" cy="5638800"/>
          </a:xfrm>
        </p:spPr>
        <p:txBody>
          <a:bodyPr/>
          <a:lstStyle/>
          <a:p>
            <a:pPr marL="1089025" lvl="1" indent="-457200" algn="just">
              <a:buClr>
                <a:schemeClr val="tx1"/>
              </a:buClr>
              <a:buNone/>
            </a:pPr>
            <a:endParaRPr lang="en-US" altLang="en-US" sz="3200">
              <a:latin typeface="Times New Roman" panose="02020603050405020304" pitchFamily="18" charset="0"/>
            </a:endParaRPr>
          </a:p>
          <a:p>
            <a:pPr marL="392113" indent="-392113" algn="just">
              <a:buClr>
                <a:srgbClr val="0000FF"/>
              </a:buClr>
              <a:buFontTx/>
              <a:buChar char="o"/>
            </a:pPr>
            <a:r>
              <a:rPr lang="en-US" altLang="en-US" smtClean="0">
                <a:latin typeface="Times New Roman" panose="02020603050405020304" pitchFamily="18" charset="0"/>
              </a:rPr>
              <a:t>There are different requirements for optimum water contents and duration</a:t>
            </a:r>
          </a:p>
          <a:p>
            <a:pPr marL="1089025" lvl="1" indent="-457200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sz="3200">
                <a:latin typeface="Times New Roman" panose="02020603050405020304" pitchFamily="18" charset="0"/>
              </a:rPr>
              <a:t>Harder wheat require more water and time for tempering</a:t>
            </a:r>
          </a:p>
          <a:p>
            <a:pPr marL="1089025" lvl="1" indent="-457200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sz="3200">
                <a:latin typeface="Times New Roman" panose="02020603050405020304" pitchFamily="18" charset="0"/>
              </a:rPr>
              <a:t>Softer wheat require less water and time for tempering</a:t>
            </a:r>
          </a:p>
          <a:p>
            <a:pPr marL="392113" indent="-392113" algn="just">
              <a:buClr>
                <a:srgbClr val="0000FF"/>
              </a:buClr>
              <a:buFontTx/>
              <a:buChar char="o"/>
            </a:pPr>
            <a:r>
              <a:rPr lang="en-US" altLang="en-US" smtClean="0">
                <a:latin typeface="Times New Roman" panose="02020603050405020304" pitchFamily="18" charset="0"/>
              </a:rPr>
              <a:t>Hard wheat grains are tempered to moisture content of 13.5% for 16-20hrs</a:t>
            </a:r>
          </a:p>
          <a:p>
            <a:pPr marL="392113" indent="-392113" algn="just">
              <a:buClr>
                <a:srgbClr val="0000FF"/>
              </a:buClr>
              <a:buFontTx/>
              <a:buChar char="o"/>
            </a:pPr>
            <a:r>
              <a:rPr lang="en-US" altLang="en-US" smtClean="0">
                <a:latin typeface="Times New Roman" panose="02020603050405020304" pitchFamily="18" charset="0"/>
              </a:rPr>
              <a:t>In case of soft wheat the optimum moisture is </a:t>
            </a:r>
            <a:r>
              <a:rPr lang="en-US" altLang="en-US" smtClean="0">
                <a:solidFill>
                  <a:srgbClr val="FD4E2B"/>
                </a:solidFill>
                <a:latin typeface="Times New Roman" panose="02020603050405020304" pitchFamily="18" charset="0"/>
              </a:rPr>
              <a:t>15%</a:t>
            </a:r>
            <a:r>
              <a:rPr lang="en-US" altLang="en-US" smtClean="0">
                <a:latin typeface="Times New Roman" panose="02020603050405020304" pitchFamily="18" charset="0"/>
              </a:rPr>
              <a:t> and time is 8hrs</a:t>
            </a:r>
          </a:p>
          <a:p>
            <a:pPr marL="1089025" lvl="1" indent="-457200" algn="just">
              <a:buClr>
                <a:schemeClr val="tx1"/>
              </a:buClr>
              <a:buFont typeface="Wingdings" panose="05000000000000000000" pitchFamily="2" charset="2"/>
              <a:buChar char="q"/>
            </a:pPr>
            <a:endParaRPr lang="en-US" altLang="en-US" sz="3200">
              <a:latin typeface="Times New Roman" panose="02020603050405020304" pitchFamily="18" charset="0"/>
            </a:endParaRPr>
          </a:p>
        </p:txBody>
      </p:sp>
      <p:sp>
        <p:nvSpPr>
          <p:cNvPr id="187396" name="Slide Number Placeholder 2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CC"/>
              </a:buClr>
              <a:buChar char="•"/>
              <a:defRPr sz="32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FFCC"/>
              </a:buClr>
              <a:buChar char="–"/>
              <a:defRPr sz="28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FFCC"/>
              </a:buClr>
              <a:buChar char="•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FFCC"/>
              </a:buClr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0906C67-F58F-42E5-AC3E-0F5F0A457361}" type="slidenum">
              <a:rPr lang="en-US" altLang="en-US" sz="14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8838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CC"/>
              </a:buClr>
              <a:buChar char="•"/>
              <a:defRPr sz="32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FFCC"/>
              </a:buClr>
              <a:buChar char="–"/>
              <a:defRPr sz="28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FFCC"/>
              </a:buClr>
              <a:buChar char="•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FFCC"/>
              </a:buClr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EA1A0EB-9A40-4D3E-A41D-76515E90AFF0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1884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05000" y="762000"/>
            <a:ext cx="8229600" cy="556260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en-US" altLang="en-US" smtClean="0">
                <a:latin typeface="Times New Roman" panose="02020603050405020304" pitchFamily="18" charset="0"/>
              </a:rPr>
              <a:t>	</a:t>
            </a:r>
            <a:r>
              <a:rPr lang="en-US" altLang="en-US" b="1" smtClean="0">
                <a:latin typeface="Times New Roman" panose="02020603050405020304" pitchFamily="18" charset="0"/>
              </a:rPr>
              <a:t>How to calculate quantity of water </a:t>
            </a:r>
          </a:p>
          <a:p>
            <a:pPr algn="just" eaLnBrk="1" hangingPunct="1">
              <a:buFontTx/>
              <a:buNone/>
            </a:pPr>
            <a:endParaRPr lang="en-US" altLang="en-US" b="1" smtClean="0">
              <a:latin typeface="Times New Roman" panose="02020603050405020304" pitchFamily="18" charset="0"/>
            </a:endParaRPr>
          </a:p>
          <a:p>
            <a:pPr algn="just" eaLnBrk="1" hangingPunct="1">
              <a:buFontTx/>
              <a:buNone/>
            </a:pPr>
            <a:r>
              <a:rPr lang="en-US" altLang="en-US" smtClean="0">
                <a:latin typeface="Times New Roman" panose="02020603050405020304" pitchFamily="18" charset="0"/>
              </a:rPr>
              <a:t>  </a:t>
            </a:r>
            <a:r>
              <a:rPr lang="en-US" altLang="en-US" sz="2400">
                <a:latin typeface="Times New Roman" panose="02020603050405020304" pitchFamily="18" charset="0"/>
              </a:rPr>
              <a:t>water req.= 100- original moisture   - 1  x wt of  grains</a:t>
            </a:r>
          </a:p>
          <a:p>
            <a:pPr algn="just" eaLnBrk="1" hangingPunct="1"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                      100- desired moisture</a:t>
            </a:r>
          </a:p>
          <a:p>
            <a:pPr algn="just" eaLnBrk="1" hangingPunct="1">
              <a:buFontTx/>
              <a:buNone/>
            </a:pPr>
            <a:r>
              <a:rPr lang="en-US" altLang="en-US" smtClean="0">
                <a:latin typeface="Times New Roman" panose="02020603050405020304" pitchFamily="18" charset="0"/>
              </a:rPr>
              <a:t>                    </a:t>
            </a:r>
          </a:p>
        </p:txBody>
      </p:sp>
      <p:sp>
        <p:nvSpPr>
          <p:cNvPr id="188420" name="Line 3"/>
          <p:cNvSpPr>
            <a:spLocks noChangeShapeType="1"/>
          </p:cNvSpPr>
          <p:nvPr/>
        </p:nvSpPr>
        <p:spPr bwMode="auto">
          <a:xfrm>
            <a:off x="3733800" y="24384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421" name="Slide Number Placeholder 3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CC"/>
              </a:buClr>
              <a:buChar char="•"/>
              <a:defRPr sz="32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FFCC"/>
              </a:buClr>
              <a:buChar char="–"/>
              <a:defRPr sz="28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FFCC"/>
              </a:buClr>
              <a:buChar char="•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FFCC"/>
              </a:buClr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620EA97-394E-49D9-A23D-C03B2DEB6C6A}" type="slidenum">
              <a:rPr lang="en-US" altLang="en-US" sz="14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68393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CC"/>
              </a:buClr>
              <a:buChar char="•"/>
              <a:defRPr sz="32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FFCC"/>
              </a:buClr>
              <a:buChar char="–"/>
              <a:defRPr sz="28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FFCC"/>
              </a:buClr>
              <a:buChar char="•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FFCC"/>
              </a:buClr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CFE86A7-B479-4B10-A2F0-86398AF835B6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1894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828800" y="381000"/>
            <a:ext cx="8839200" cy="6172200"/>
          </a:xfrm>
        </p:spPr>
        <p:txBody>
          <a:bodyPr/>
          <a:lstStyle/>
          <a:p>
            <a:pPr marL="109538" indent="-109538" algn="just">
              <a:buNone/>
            </a:pPr>
            <a:r>
              <a:rPr lang="en-US" altLang="en-US" b="1">
                <a:latin typeface="Times New Roman" panose="02020603050405020304" pitchFamily="18" charset="0"/>
              </a:rPr>
              <a:t>Conditioning </a:t>
            </a:r>
          </a:p>
          <a:p>
            <a:pPr marL="109538" indent="-109538" algn="just">
              <a:buClr>
                <a:srgbClr val="0000FF"/>
              </a:buClr>
              <a:buFontTx/>
              <a:buChar char="o"/>
            </a:pPr>
            <a:r>
              <a:rPr lang="en-US" altLang="en-US">
                <a:latin typeface="Times New Roman" panose="02020603050405020304" pitchFamily="18" charset="0"/>
              </a:rPr>
              <a:t>Tempering in conjunction with heat treatment</a:t>
            </a:r>
          </a:p>
          <a:p>
            <a:pPr marL="109538" indent="-109538" algn="just">
              <a:buClr>
                <a:srgbClr val="0000FF"/>
              </a:buClr>
              <a:buFontTx/>
              <a:buChar char="o"/>
            </a:pPr>
            <a:r>
              <a:rPr lang="en-US" altLang="en-US">
                <a:latin typeface="Times New Roman" panose="02020603050405020304" pitchFamily="18" charset="0"/>
              </a:rPr>
              <a:t>Commonly used by millers </a:t>
            </a:r>
          </a:p>
          <a:p>
            <a:pPr marL="347663" lvl="1" indent="349250" algn="just">
              <a:buClr>
                <a:srgbClr val="0000FF"/>
              </a:buClr>
              <a:buFontTx/>
              <a:buChar char="o"/>
            </a:pPr>
            <a:r>
              <a:rPr lang="en-US" altLang="en-US" smtClean="0">
                <a:latin typeface="Times New Roman" panose="02020603050405020304" pitchFamily="18" charset="0"/>
              </a:rPr>
              <a:t>To increase the rate of water penetration  wheat</a:t>
            </a:r>
          </a:p>
          <a:p>
            <a:pPr marL="347663" lvl="1" indent="349250" algn="just">
              <a:buClr>
                <a:srgbClr val="0000FF"/>
              </a:buClr>
              <a:buFontTx/>
              <a:buChar char="o"/>
            </a:pPr>
            <a:r>
              <a:rPr lang="en-US" altLang="en-US" smtClean="0">
                <a:latin typeface="Times New Roman" panose="02020603050405020304" pitchFamily="18" charset="0"/>
              </a:rPr>
              <a:t>To modify wheat physiochemical characteristics</a:t>
            </a:r>
          </a:p>
          <a:p>
            <a:pPr marL="109538" indent="-109538" algn="just">
              <a:buNone/>
            </a:pPr>
            <a:r>
              <a:rPr lang="en-US" altLang="en-US" b="1" smtClean="0">
                <a:latin typeface="Times New Roman" panose="02020603050405020304" pitchFamily="18" charset="0"/>
              </a:rPr>
              <a:t>Heat conditioning</a:t>
            </a:r>
          </a:p>
          <a:p>
            <a:pPr marL="109538" indent="-109538" algn="just">
              <a:buClr>
                <a:srgbClr val="0000FF"/>
              </a:buClr>
              <a:buFontTx/>
              <a:buChar char="o"/>
            </a:pPr>
            <a:r>
              <a:rPr lang="en-US" altLang="en-US">
                <a:latin typeface="Times New Roman" panose="02020603050405020304" pitchFamily="18" charset="0"/>
              </a:rPr>
              <a:t>During conditioning wet wheat is heated by direct    application of steam or through radiators at&lt; 55</a:t>
            </a:r>
            <a:r>
              <a:rPr lang="en-US" altLang="en-US" baseline="30000">
                <a:latin typeface="Times New Roman" panose="02020603050405020304" pitchFamily="18" charset="0"/>
              </a:rPr>
              <a:t>o</a:t>
            </a:r>
            <a:r>
              <a:rPr lang="en-US" altLang="en-US">
                <a:latin typeface="Times New Roman" panose="02020603050405020304" pitchFamily="18" charset="0"/>
              </a:rPr>
              <a:t>c</a:t>
            </a:r>
          </a:p>
          <a:p>
            <a:pPr marL="109538" indent="-109538" algn="just">
              <a:buClr>
                <a:srgbClr val="0000FF"/>
              </a:buClr>
              <a:buFontTx/>
              <a:buChar char="o"/>
            </a:pPr>
            <a:r>
              <a:rPr lang="en-US" altLang="en-US">
                <a:latin typeface="Times New Roman" panose="02020603050405020304" pitchFamily="18" charset="0"/>
              </a:rPr>
              <a:t>Then wheat is dried to milling moisture</a:t>
            </a:r>
            <a:endParaRPr lang="en-US" altLang="en-US" baseline="30000">
              <a:latin typeface="Times New Roman" panose="02020603050405020304" pitchFamily="18" charset="0"/>
            </a:endParaRPr>
          </a:p>
        </p:txBody>
      </p:sp>
      <p:sp>
        <p:nvSpPr>
          <p:cNvPr id="189444" name="Slide Number Placeholder 2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CC"/>
              </a:buClr>
              <a:buChar char="•"/>
              <a:defRPr sz="32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FFCC"/>
              </a:buClr>
              <a:buChar char="–"/>
              <a:defRPr sz="28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FFCC"/>
              </a:buClr>
              <a:buChar char="•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FFCC"/>
              </a:buClr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A7F47A7-9AEE-4082-946B-C5828BE3AC5D}" type="slidenum">
              <a:rPr lang="en-US" altLang="en-US" sz="14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89559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CC"/>
              </a:buClr>
              <a:buChar char="•"/>
              <a:defRPr sz="32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FFCC"/>
              </a:buClr>
              <a:buChar char="–"/>
              <a:defRPr sz="28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FFCC"/>
              </a:buClr>
              <a:buChar char="•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FFCC"/>
              </a:buClr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069F896-D7B8-45EC-9794-DE49C82C4460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1904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81200" y="457200"/>
            <a:ext cx="8229600" cy="5638800"/>
          </a:xfrm>
        </p:spPr>
        <p:txBody>
          <a:bodyPr/>
          <a:lstStyle/>
          <a:p>
            <a:pPr marL="457200" indent="-457200" algn="just">
              <a:buNone/>
            </a:pPr>
            <a:r>
              <a:rPr lang="en-US" altLang="en-US">
                <a:latin typeface="Times New Roman" panose="02020603050405020304" pitchFamily="18" charset="0"/>
              </a:rPr>
              <a:t>	</a:t>
            </a:r>
            <a:r>
              <a:rPr lang="en-US" altLang="en-US" b="1" smtClean="0">
                <a:latin typeface="Times New Roman" panose="02020603050405020304" pitchFamily="18" charset="0"/>
              </a:rPr>
              <a:t>Vacuum conditioning</a:t>
            </a:r>
          </a:p>
          <a:p>
            <a:pPr marL="457200" indent="-457200" algn="just">
              <a:buClr>
                <a:srgbClr val="0000FF"/>
              </a:buClr>
              <a:buFontTx/>
              <a:buChar char="o"/>
            </a:pPr>
            <a:r>
              <a:rPr lang="en-US" altLang="en-US">
                <a:latin typeface="Times New Roman" panose="02020603050405020304" pitchFamily="18" charset="0"/>
              </a:rPr>
              <a:t>Grain is conditioned at 35</a:t>
            </a:r>
            <a:r>
              <a:rPr lang="en-US" altLang="en-US" baseline="30000">
                <a:latin typeface="Times New Roman" panose="02020603050405020304" pitchFamily="18" charset="0"/>
              </a:rPr>
              <a:t>o</a:t>
            </a:r>
            <a:r>
              <a:rPr lang="en-US" altLang="en-US">
                <a:latin typeface="Times New Roman" panose="02020603050405020304" pitchFamily="18" charset="0"/>
              </a:rPr>
              <a:t>c</a:t>
            </a:r>
          </a:p>
          <a:p>
            <a:pPr marL="457200" indent="-457200" algn="just">
              <a:buClr>
                <a:srgbClr val="0000FF"/>
              </a:buClr>
              <a:buFontTx/>
              <a:buChar char="o"/>
            </a:pPr>
            <a:r>
              <a:rPr lang="en-US" altLang="en-US">
                <a:latin typeface="Times New Roman" panose="02020603050405020304" pitchFamily="18" charset="0"/>
              </a:rPr>
              <a:t>Then temperature is reduced to 25</a:t>
            </a:r>
            <a:r>
              <a:rPr lang="en-US" altLang="en-US" baseline="30000">
                <a:latin typeface="Times New Roman" panose="02020603050405020304" pitchFamily="18" charset="0"/>
              </a:rPr>
              <a:t>o</a:t>
            </a:r>
            <a:r>
              <a:rPr lang="en-US" altLang="en-US">
                <a:latin typeface="Times New Roman" panose="02020603050405020304" pitchFamily="18" charset="0"/>
              </a:rPr>
              <a:t>c within vacuum treatment stages</a:t>
            </a:r>
          </a:p>
          <a:p>
            <a:pPr marL="457200" indent="-457200" algn="just">
              <a:buClr>
                <a:srgbClr val="0000FF"/>
              </a:buClr>
              <a:buFontTx/>
              <a:buChar char="o"/>
            </a:pPr>
            <a:r>
              <a:rPr lang="en-US" altLang="en-US">
                <a:latin typeface="Times New Roman" panose="02020603050405020304" pitchFamily="18" charset="0"/>
              </a:rPr>
              <a:t>The pericarp is not dried out, as with conditioners heated by direct application of steam or through radiators</a:t>
            </a:r>
          </a:p>
          <a:p>
            <a:pPr marL="457200" indent="-457200" algn="just">
              <a:buClr>
                <a:srgbClr val="0000FF"/>
              </a:buClr>
              <a:buFontTx/>
              <a:buChar char="o"/>
            </a:pPr>
            <a:r>
              <a:rPr lang="en-US" altLang="en-US">
                <a:latin typeface="Times New Roman" panose="02020603050405020304" pitchFamily="18" charset="0"/>
              </a:rPr>
              <a:t>System is absolutely independent of climate</a:t>
            </a:r>
          </a:p>
          <a:p>
            <a:pPr marL="457200" indent="-457200" algn="just">
              <a:buClr>
                <a:srgbClr val="0000FF"/>
              </a:buClr>
              <a:buFontTx/>
              <a:buChar char="o"/>
            </a:pPr>
            <a:r>
              <a:rPr lang="en-US" altLang="en-US">
                <a:latin typeface="Times New Roman" panose="02020603050405020304" pitchFamily="18" charset="0"/>
              </a:rPr>
              <a:t>Milling stock characteristics can be easily adjusted to quick changes in temperature and humidity</a:t>
            </a:r>
          </a:p>
          <a:p>
            <a:pPr marL="457200" indent="-457200" algn="just">
              <a:buClr>
                <a:schemeClr val="tx1"/>
              </a:buClr>
            </a:pPr>
            <a:endParaRPr lang="en-US" altLang="en-US" baseline="30000">
              <a:latin typeface="Times New Roman" panose="02020603050405020304" pitchFamily="18" charset="0"/>
            </a:endParaRPr>
          </a:p>
        </p:txBody>
      </p:sp>
      <p:sp>
        <p:nvSpPr>
          <p:cNvPr id="190468" name="Slide Number Placeholder 2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CC"/>
              </a:buClr>
              <a:buChar char="•"/>
              <a:defRPr sz="32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FFCC"/>
              </a:buClr>
              <a:buChar char="–"/>
              <a:defRPr sz="28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FFCC"/>
              </a:buClr>
              <a:buChar char="•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FFCC"/>
              </a:buClr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23E4517-D266-44E9-9203-1E9AAF5725BF}" type="slidenum">
              <a:rPr lang="en-US" altLang="en-US" sz="14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33437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CC"/>
              </a:buClr>
              <a:buChar char="•"/>
              <a:defRPr sz="32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FFCC"/>
              </a:buClr>
              <a:buChar char="–"/>
              <a:defRPr sz="28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FFCC"/>
              </a:buClr>
              <a:buChar char="•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FFCC"/>
              </a:buClr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136444F-DBB5-45B3-AF1F-CB9273C7654C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1914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81200" y="457200"/>
            <a:ext cx="8229600" cy="60198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91492" name="Rectangle 3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FFCC"/>
              </a:buClr>
              <a:buChar char="•"/>
              <a:defRPr sz="32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FFCC"/>
              </a:buClr>
              <a:buChar char="–"/>
              <a:defRPr sz="28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FFCC"/>
              </a:buClr>
              <a:buChar char="•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FFCC"/>
              </a:buClr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Comic Sans MS" panose="030F0702030302020204" pitchFamily="66" charset="0"/>
            </a:endParaRPr>
          </a:p>
        </p:txBody>
      </p:sp>
      <p:graphicFrame>
        <p:nvGraphicFramePr>
          <p:cNvPr id="191493" name="Object 4"/>
          <p:cNvGraphicFramePr>
            <a:graphicFrameLocks noChangeAspect="1"/>
          </p:cNvGraphicFramePr>
          <p:nvPr/>
        </p:nvGraphicFramePr>
        <p:xfrm>
          <a:off x="152400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Bitmap Image" r:id="rId3" imgW="11144331" imgH="8096309" progId="Paint.Picture">
                  <p:embed/>
                </p:oleObj>
              </mc:Choice>
              <mc:Fallback>
                <p:oleObj name="Bitmap Image" r:id="rId3" imgW="11144331" imgH="8096309" progId="Paint.Picture">
                  <p:embed/>
                  <p:pic>
                    <p:nvPicPr>
                      <p:cNvPr id="19149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1494" name="Slide Number Placeholder 4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CC"/>
              </a:buClr>
              <a:buChar char="•"/>
              <a:defRPr sz="32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FFCC"/>
              </a:buClr>
              <a:buChar char="–"/>
              <a:defRPr sz="28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FFCC"/>
              </a:buClr>
              <a:buChar char="•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FFCC"/>
              </a:buClr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639B9F7-EE81-422B-9021-4D3146AD4E50}" type="slidenum">
              <a:rPr lang="en-US" altLang="en-US" sz="14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627111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CC"/>
              </a:buClr>
              <a:buChar char="•"/>
              <a:defRPr sz="32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FFCC"/>
              </a:buClr>
              <a:buChar char="–"/>
              <a:defRPr sz="28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FFCC"/>
              </a:buClr>
              <a:buChar char="•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FFCC"/>
              </a:buClr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7B096A3-0371-4DF7-9627-83424EFA2084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1925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 eaLnBrk="1" hangingPunct="1"/>
            <a:r>
              <a:rPr lang="en-US" altLang="en-US" b="1" smtClean="0">
                <a:latin typeface="Times New Roman" panose="02020603050405020304" pitchFamily="18" charset="0"/>
              </a:rPr>
              <a:t>Roller Milling</a:t>
            </a:r>
          </a:p>
        </p:txBody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600200"/>
            <a:ext cx="8534400" cy="4876800"/>
          </a:xfrm>
        </p:spPr>
        <p:txBody>
          <a:bodyPr/>
          <a:lstStyle/>
          <a:p>
            <a:pPr marL="566738" indent="-566738" algn="just">
              <a:buClr>
                <a:srgbClr val="0000FF"/>
              </a:buClr>
              <a:buFontTx/>
              <a:buChar char="o"/>
            </a:pPr>
            <a:r>
              <a:rPr lang="en-US" altLang="en-US">
                <a:latin typeface="Times New Roman" panose="02020603050405020304" pitchFamily="18" charset="0"/>
              </a:rPr>
              <a:t>Gradual reduction system comprising of break roll and reduction roll systems</a:t>
            </a:r>
          </a:p>
          <a:p>
            <a:pPr marL="566738" indent="-566738" algn="just">
              <a:buClr>
                <a:srgbClr val="0000FF"/>
              </a:buClr>
              <a:buFontTx/>
              <a:buChar char="o"/>
            </a:pPr>
            <a:r>
              <a:rPr lang="en-US" altLang="en-US">
                <a:latin typeface="Times New Roman" panose="02020603050405020304" pitchFamily="18" charset="0"/>
              </a:rPr>
              <a:t>A pair of rolls accomplishes milling</a:t>
            </a:r>
          </a:p>
          <a:p>
            <a:pPr marL="566738" indent="-566738" algn="just">
              <a:buClr>
                <a:srgbClr val="0000FF"/>
              </a:buClr>
              <a:buFontTx/>
              <a:buChar char="o"/>
            </a:pPr>
            <a:r>
              <a:rPr lang="en-US" altLang="en-US">
                <a:latin typeface="Times New Roman" panose="02020603050405020304" pitchFamily="18" charset="0"/>
              </a:rPr>
              <a:t>The pair of rolls rotates in opposite direction</a:t>
            </a:r>
          </a:p>
          <a:p>
            <a:pPr marL="566738" indent="-566738" algn="just">
              <a:buClr>
                <a:srgbClr val="0000FF"/>
              </a:buClr>
              <a:buFontTx/>
              <a:buChar char="o"/>
            </a:pPr>
            <a:r>
              <a:rPr lang="en-US" altLang="en-US">
                <a:latin typeface="Times New Roman" panose="02020603050405020304" pitchFamily="18" charset="0"/>
              </a:rPr>
              <a:t>Difference in speed of rolls is called </a:t>
            </a:r>
            <a:r>
              <a:rPr lang="en-US" altLang="en-US" b="1">
                <a:latin typeface="Times New Roman" panose="02020603050405020304" pitchFamily="18" charset="0"/>
              </a:rPr>
              <a:t>differential</a:t>
            </a:r>
          </a:p>
          <a:p>
            <a:pPr marL="566738" indent="-566738" algn="just">
              <a:buClr>
                <a:srgbClr val="0000FF"/>
              </a:buClr>
              <a:buFontTx/>
              <a:buChar char="o"/>
            </a:pPr>
            <a:r>
              <a:rPr lang="en-US" altLang="en-US">
                <a:latin typeface="Times New Roman" panose="02020603050405020304" pitchFamily="18" charset="0"/>
              </a:rPr>
              <a:t>Fast roll rotates 2.5 times faster than the slower</a:t>
            </a:r>
          </a:p>
          <a:p>
            <a:pPr marL="566738" indent="-566738" algn="just">
              <a:buClr>
                <a:srgbClr val="0000FF"/>
              </a:buClr>
              <a:buFontTx/>
              <a:buChar char="o"/>
            </a:pPr>
            <a:r>
              <a:rPr lang="en-US" altLang="en-US">
                <a:latin typeface="Times New Roman" panose="02020603050405020304" pitchFamily="18" charset="0"/>
              </a:rPr>
              <a:t>The point at which these rolls approach each other is known as </a:t>
            </a:r>
            <a:r>
              <a:rPr lang="en-US" altLang="en-US" b="1">
                <a:latin typeface="Times New Roman" panose="02020603050405020304" pitchFamily="18" charset="0"/>
              </a:rPr>
              <a:t>nip</a:t>
            </a:r>
          </a:p>
        </p:txBody>
      </p:sp>
      <p:sp>
        <p:nvSpPr>
          <p:cNvPr id="192517" name="Slide Number Placeholder 3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CC"/>
              </a:buClr>
              <a:buChar char="•"/>
              <a:defRPr sz="32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FFCC"/>
              </a:buClr>
              <a:buChar char="–"/>
              <a:defRPr sz="28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FFCC"/>
              </a:buClr>
              <a:buChar char="•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FFCC"/>
              </a:buClr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6E5194C-C373-4120-B6AA-A5D001EEB85E}" type="slidenum">
              <a:rPr lang="en-US" altLang="en-US" sz="14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53435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CC"/>
              </a:buClr>
              <a:buChar char="•"/>
              <a:defRPr sz="32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FFCC"/>
              </a:buClr>
              <a:buChar char="–"/>
              <a:defRPr sz="28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FFCC"/>
              </a:buClr>
              <a:buChar char="•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FFCC"/>
              </a:buClr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2AC7C74-9206-4D9F-95A7-9B935E795C8A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1935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81200" y="533400"/>
            <a:ext cx="8229600" cy="5791200"/>
          </a:xfrm>
        </p:spPr>
        <p:txBody>
          <a:bodyPr/>
          <a:lstStyle/>
          <a:p>
            <a:pPr marL="522288" indent="-522288" algn="just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smtClean="0">
                <a:latin typeface="Times New Roman" panose="02020603050405020304" pitchFamily="18" charset="0"/>
              </a:rPr>
              <a:t>Shearing and crushing of grain take place at this point</a:t>
            </a:r>
          </a:p>
          <a:p>
            <a:pPr marL="522288" indent="-522288" algn="just">
              <a:buNone/>
            </a:pPr>
            <a:r>
              <a:rPr lang="en-US" altLang="en-US" smtClean="0">
                <a:latin typeface="Times New Roman" panose="02020603050405020304" pitchFamily="18" charset="0"/>
              </a:rPr>
              <a:t>	</a:t>
            </a:r>
            <a:r>
              <a:rPr lang="en-US" altLang="en-US" sz="3600" b="1">
                <a:latin typeface="Times New Roman" panose="02020603050405020304" pitchFamily="18" charset="0"/>
              </a:rPr>
              <a:t>Break roll system</a:t>
            </a:r>
          </a:p>
          <a:p>
            <a:pPr marL="522288" indent="-522288" algn="just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>
                <a:latin typeface="Times New Roman" panose="02020603050405020304" pitchFamily="18" charset="0"/>
              </a:rPr>
              <a:t>Objectives are</a:t>
            </a:r>
          </a:p>
          <a:p>
            <a:pPr marL="522288" indent="-522288" algn="just"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altLang="en-US">
                <a:latin typeface="Times New Roman" panose="02020603050405020304" pitchFamily="18" charset="0"/>
              </a:rPr>
              <a:t>Tear the kernel open</a:t>
            </a:r>
          </a:p>
          <a:p>
            <a:pPr marL="522288" indent="-522288" algn="just"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altLang="en-US">
                <a:latin typeface="Times New Roman" panose="02020603050405020304" pitchFamily="18" charset="0"/>
              </a:rPr>
              <a:t>Flake the bran</a:t>
            </a:r>
          </a:p>
          <a:p>
            <a:pPr marL="522288" indent="-522288" algn="just"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altLang="en-US">
                <a:latin typeface="Times New Roman" panose="02020603050405020304" pitchFamily="18" charset="0"/>
              </a:rPr>
              <a:t>Produce mostly middlings</a:t>
            </a:r>
          </a:p>
          <a:p>
            <a:pPr marL="522288" indent="-522288" algn="just"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altLang="en-US">
                <a:latin typeface="Times New Roman" panose="02020603050405020304" pitchFamily="18" charset="0"/>
              </a:rPr>
              <a:t>Produce a minimum flour</a:t>
            </a:r>
          </a:p>
          <a:p>
            <a:pPr marL="522288" indent="-522288" algn="just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smtClean="0">
                <a:latin typeface="Times New Roman" panose="02020603050405020304" pitchFamily="18" charset="0"/>
              </a:rPr>
              <a:t>4-5 pairs of rolls</a:t>
            </a:r>
          </a:p>
          <a:p>
            <a:pPr marL="522288" indent="-522288" algn="just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smtClean="0">
                <a:latin typeface="Times New Roman" panose="02020603050405020304" pitchFamily="18" charset="0"/>
              </a:rPr>
              <a:t>Surfaces of rolls are corrugated</a:t>
            </a:r>
            <a:endParaRPr lang="en-US" altLang="en-US">
              <a:latin typeface="Times New Roman" panose="02020603050405020304" pitchFamily="18" charset="0"/>
            </a:endParaRPr>
          </a:p>
          <a:p>
            <a:pPr marL="522288" indent="-522288" algn="just">
              <a:buClr>
                <a:schemeClr val="tx1"/>
              </a:buClr>
              <a:buFont typeface="Wingdings" panose="05000000000000000000" pitchFamily="2" charset="2"/>
              <a:buChar char="q"/>
            </a:pPr>
            <a:endParaRPr lang="en-US" altLang="en-US">
              <a:latin typeface="Times New Roman" panose="02020603050405020304" pitchFamily="18" charset="0"/>
            </a:endParaRPr>
          </a:p>
          <a:p>
            <a:pPr marL="522288" indent="-522288" algn="just">
              <a:buClr>
                <a:schemeClr val="tx1"/>
              </a:buClr>
              <a:buFont typeface="Wingdings" panose="05000000000000000000" pitchFamily="2" charset="2"/>
              <a:buChar char="q"/>
            </a:pPr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193540" name="Slide Number Placeholder 2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CC"/>
              </a:buClr>
              <a:buChar char="•"/>
              <a:defRPr sz="32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FFCC"/>
              </a:buClr>
              <a:buChar char="–"/>
              <a:defRPr sz="28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FFCC"/>
              </a:buClr>
              <a:buChar char="•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FFCC"/>
              </a:buClr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1A09E78-1283-4A0A-A087-53778D81B70A}" type="slidenum">
              <a:rPr lang="en-US" altLang="en-US" sz="14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94047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CC"/>
              </a:buClr>
              <a:buChar char="•"/>
              <a:defRPr sz="32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FFCC"/>
              </a:buClr>
              <a:buChar char="–"/>
              <a:defRPr sz="28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FFCC"/>
              </a:buClr>
              <a:buChar char="•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FFCC"/>
              </a:buClr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7618EEF-4892-4839-B04D-71DA0B516778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1945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81200" y="457200"/>
            <a:ext cx="8229600" cy="6019800"/>
          </a:xfrm>
        </p:spPr>
        <p:txBody>
          <a:bodyPr/>
          <a:lstStyle/>
          <a:p>
            <a:pPr algn="just" eaLnBrk="1" hangingPunct="1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smtClean="0">
                <a:latin typeface="Times New Roman" panose="02020603050405020304" pitchFamily="18" charset="0"/>
              </a:rPr>
              <a:t>After passing through pair of rolls the grain goes through sifter</a:t>
            </a:r>
          </a:p>
          <a:p>
            <a:pPr algn="just" eaLnBrk="1" hangingPunct="1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smtClean="0">
                <a:latin typeface="Times New Roman" panose="02020603050405020304" pitchFamily="18" charset="0"/>
              </a:rPr>
              <a:t>If it is moving back and forth it is known as simple sifter and if moving in plenary motion then plane sifter</a:t>
            </a:r>
          </a:p>
        </p:txBody>
      </p:sp>
      <p:sp>
        <p:nvSpPr>
          <p:cNvPr id="194564" name="Slide Number Placeholder 2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CC"/>
              </a:buClr>
              <a:buChar char="•"/>
              <a:defRPr sz="32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FFCC"/>
              </a:buClr>
              <a:buChar char="–"/>
              <a:defRPr sz="28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FFCC"/>
              </a:buClr>
              <a:buChar char="•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FFCC"/>
              </a:buClr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813B685-8DC8-4389-BAE6-1A23DCF91817}" type="slidenum">
              <a:rPr lang="en-US" altLang="en-US" sz="14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1693511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CC"/>
              </a:buClr>
              <a:buChar char="•"/>
              <a:defRPr sz="32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FFCC"/>
              </a:buClr>
              <a:buChar char="–"/>
              <a:defRPr sz="28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FFCC"/>
              </a:buClr>
              <a:buChar char="•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FFCC"/>
              </a:buClr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87468D9-F2C9-42E9-9D22-75A97C790B19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 sz="1400"/>
          </a:p>
        </p:txBody>
      </p:sp>
      <p:pic>
        <p:nvPicPr>
          <p:cNvPr id="19558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588" name="Slide Number Placeholder 2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CC"/>
              </a:buClr>
              <a:buChar char="•"/>
              <a:defRPr sz="32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FFCC"/>
              </a:buClr>
              <a:buChar char="–"/>
              <a:defRPr sz="28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FFCC"/>
              </a:buClr>
              <a:buChar char="•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FFCC"/>
              </a:buClr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52917F6-A3AB-4D83-B4DA-CDFEFC296039}" type="slidenum">
              <a:rPr lang="en-US" altLang="en-US" sz="14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8608767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CC"/>
              </a:buClr>
              <a:buChar char="•"/>
              <a:defRPr sz="32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FFCC"/>
              </a:buClr>
              <a:buChar char="–"/>
              <a:defRPr sz="28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FFCC"/>
              </a:buClr>
              <a:buChar char="•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FFCC"/>
              </a:buClr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E02C023-5005-44BF-82E6-A04E59D93182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n-US" sz="1400"/>
          </a:p>
        </p:txBody>
      </p:sp>
      <p:pic>
        <p:nvPicPr>
          <p:cNvPr id="1966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612" name="Slide Number Placeholder 2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CC"/>
              </a:buClr>
              <a:buChar char="•"/>
              <a:defRPr sz="32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FFCC"/>
              </a:buClr>
              <a:buChar char="–"/>
              <a:defRPr sz="28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FFCC"/>
              </a:buClr>
              <a:buChar char="•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FFCC"/>
              </a:buClr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1696E53-932C-45AB-AAC3-AC4EDB432146}" type="slidenum">
              <a:rPr lang="en-US" altLang="en-US" sz="14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777340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CC"/>
              </a:buClr>
              <a:buChar char="•"/>
              <a:defRPr sz="32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FFCC"/>
              </a:buClr>
              <a:buChar char="–"/>
              <a:defRPr sz="28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FFCC"/>
              </a:buClr>
              <a:buChar char="•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FFCC"/>
              </a:buClr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068AA18-7148-41A7-98B2-E299D7B8C67E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400"/>
          </a:p>
        </p:txBody>
      </p:sp>
      <p:sp>
        <p:nvSpPr>
          <p:cNvPr id="179203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0"/>
            <a:ext cx="8229600" cy="1143000"/>
          </a:xfrm>
        </p:spPr>
        <p:txBody>
          <a:bodyPr/>
          <a:lstStyle/>
          <a:p>
            <a:pPr algn="just" eaLnBrk="1" hangingPunct="1"/>
            <a:r>
              <a:rPr lang="en-US" altLang="en-US" b="1" smtClean="0">
                <a:latin typeface="Times New Roman" panose="02020603050405020304" pitchFamily="18" charset="0"/>
              </a:rPr>
              <a:t>Cleaning</a:t>
            </a:r>
          </a:p>
        </p:txBody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2057400"/>
            <a:ext cx="8229600" cy="4495800"/>
          </a:xfrm>
        </p:spPr>
        <p:txBody>
          <a:bodyPr/>
          <a:lstStyle/>
          <a:p>
            <a:pPr marL="522288" indent="-522288" algn="just">
              <a:buClr>
                <a:srgbClr val="0000FF"/>
              </a:buClr>
              <a:buFontTx/>
              <a:buChar char="o"/>
            </a:pPr>
            <a:r>
              <a:rPr lang="en-US" altLang="en-US" smtClean="0">
                <a:latin typeface="Times New Roman" panose="02020603050405020304" pitchFamily="18" charset="0"/>
              </a:rPr>
              <a:t>Wheat arriving in mill contain foreign matter</a:t>
            </a:r>
          </a:p>
          <a:p>
            <a:pPr marL="522288" indent="-522288" algn="just">
              <a:buClr>
                <a:srgbClr val="0000FF"/>
              </a:buClr>
              <a:buFontTx/>
              <a:buChar char="o"/>
            </a:pPr>
            <a:r>
              <a:rPr lang="en-US" altLang="en-US" smtClean="0">
                <a:latin typeface="Times New Roman" panose="02020603050405020304" pitchFamily="18" charset="0"/>
              </a:rPr>
              <a:t>It includes dust, dirt, seeds of other crops, straw and pieces of metals</a:t>
            </a:r>
          </a:p>
          <a:p>
            <a:pPr marL="522288" indent="-522288" algn="just">
              <a:buClr>
                <a:srgbClr val="0000FF"/>
              </a:buClr>
              <a:buFontTx/>
              <a:buChar char="o"/>
            </a:pPr>
            <a:r>
              <a:rPr lang="en-US" altLang="en-US" smtClean="0">
                <a:latin typeface="Times New Roman" panose="02020603050405020304" pitchFamily="18" charset="0"/>
              </a:rPr>
              <a:t>These impurities decrease milling efficiency</a:t>
            </a:r>
          </a:p>
          <a:p>
            <a:pPr marL="522288" indent="-522288" algn="just">
              <a:buClr>
                <a:srgbClr val="0000FF"/>
              </a:buClr>
              <a:buFontTx/>
              <a:buChar char="o"/>
            </a:pPr>
            <a:r>
              <a:rPr lang="en-US" altLang="en-US" smtClean="0">
                <a:latin typeface="Times New Roman" panose="02020603050405020304" pitchFamily="18" charset="0"/>
              </a:rPr>
              <a:t>Cleaning is required to increase milling efficiency</a:t>
            </a:r>
          </a:p>
        </p:txBody>
      </p:sp>
      <p:sp>
        <p:nvSpPr>
          <p:cNvPr id="179205" name="Slide Number Placeholder 3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CC"/>
              </a:buClr>
              <a:buChar char="•"/>
              <a:defRPr sz="32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FFCC"/>
              </a:buClr>
              <a:buChar char="–"/>
              <a:defRPr sz="28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FFCC"/>
              </a:buClr>
              <a:buChar char="•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FFCC"/>
              </a:buClr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BFF844E-64F7-4CB4-98C5-FB1F498AB927}" type="slidenum">
              <a:rPr lang="en-US" altLang="en-US" sz="14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65415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CC"/>
              </a:buClr>
              <a:buChar char="•"/>
              <a:defRPr sz="32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FFCC"/>
              </a:buClr>
              <a:buChar char="–"/>
              <a:defRPr sz="28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FFCC"/>
              </a:buClr>
              <a:buChar char="•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FFCC"/>
              </a:buClr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06E54A6-5982-484E-970B-C2A14FBC8CAB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 sz="1400"/>
          </a:p>
        </p:txBody>
      </p:sp>
      <p:sp>
        <p:nvSpPr>
          <p:cNvPr id="1976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81200" y="609601"/>
            <a:ext cx="8229600" cy="5516563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en-US" altLang="en-US" smtClean="0">
                <a:latin typeface="Times New Roman" panose="02020603050405020304" pitchFamily="18" charset="0"/>
              </a:rPr>
              <a:t>				Break Roll</a:t>
            </a:r>
          </a:p>
        </p:txBody>
      </p:sp>
      <p:sp>
        <p:nvSpPr>
          <p:cNvPr id="197636" name="Rectangle 3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FFCC"/>
              </a:buClr>
              <a:buChar char="•"/>
              <a:defRPr sz="32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FFCC"/>
              </a:buClr>
              <a:buChar char="–"/>
              <a:defRPr sz="28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FFCC"/>
              </a:buClr>
              <a:buChar char="•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FFCC"/>
              </a:buClr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Comic Sans MS" panose="030F0702030302020204" pitchFamily="66" charset="0"/>
            </a:endParaRPr>
          </a:p>
        </p:txBody>
      </p:sp>
      <p:graphicFrame>
        <p:nvGraphicFramePr>
          <p:cNvPr id="197637" name="Object 4"/>
          <p:cNvGraphicFramePr>
            <a:graphicFrameLocks noChangeAspect="1"/>
          </p:cNvGraphicFramePr>
          <p:nvPr/>
        </p:nvGraphicFramePr>
        <p:xfrm>
          <a:off x="1981200" y="1447801"/>
          <a:ext cx="7924800" cy="480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Bitmap Image" r:id="rId3" imgW="4944165" imgH="4285714" progId="Paint.Picture">
                  <p:embed/>
                </p:oleObj>
              </mc:Choice>
              <mc:Fallback>
                <p:oleObj name="Bitmap Image" r:id="rId3" imgW="4944165" imgH="4285714" progId="Paint.Picture">
                  <p:embed/>
                  <p:pic>
                    <p:nvPicPr>
                      <p:cNvPr id="19763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447801"/>
                        <a:ext cx="7924800" cy="480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7638" name="Slide Number Placeholder 4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CC"/>
              </a:buClr>
              <a:buChar char="•"/>
              <a:defRPr sz="32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FFCC"/>
              </a:buClr>
              <a:buChar char="–"/>
              <a:defRPr sz="28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FFCC"/>
              </a:buClr>
              <a:buChar char="•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FFCC"/>
              </a:buClr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4C09048-4750-4CE1-998D-69D47F86D93F}" type="slidenum">
              <a:rPr lang="en-US" altLang="en-US" sz="14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92903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CC"/>
              </a:buClr>
              <a:buChar char="•"/>
              <a:defRPr sz="32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FFCC"/>
              </a:buClr>
              <a:buChar char="–"/>
              <a:defRPr sz="28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FFCC"/>
              </a:buClr>
              <a:buChar char="•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FFCC"/>
              </a:buClr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26CC694-DF53-419A-8415-EF4984E9410F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 sz="1400"/>
          </a:p>
        </p:txBody>
      </p:sp>
      <p:sp>
        <p:nvSpPr>
          <p:cNvPr id="1986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81200" y="685800"/>
            <a:ext cx="8229600" cy="5715000"/>
          </a:xfrm>
        </p:spPr>
        <p:txBody>
          <a:bodyPr/>
          <a:lstStyle/>
          <a:p>
            <a:pPr algn="just" eaLnBrk="1" hangingPunct="1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smtClean="0">
                <a:latin typeface="Times New Roman" panose="02020603050405020304" pitchFamily="18" charset="0"/>
              </a:rPr>
              <a:t>Size of sieve decreases from top to bottom</a:t>
            </a:r>
          </a:p>
          <a:p>
            <a:pPr algn="just" eaLnBrk="1" hangingPunct="1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smtClean="0">
                <a:latin typeface="Times New Roman" panose="02020603050405020304" pitchFamily="18" charset="0"/>
              </a:rPr>
              <a:t>Different actions taking place in break roll system </a:t>
            </a:r>
          </a:p>
          <a:p>
            <a:pPr lvl="1" algn="just" eaLnBrk="1" hangingPunct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sz="3200">
                <a:latin typeface="Times New Roman" panose="02020603050405020304" pitchFamily="18" charset="0"/>
              </a:rPr>
              <a:t>Sharp to sharp</a:t>
            </a:r>
          </a:p>
          <a:p>
            <a:pPr lvl="1" algn="just" eaLnBrk="1" hangingPunct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sz="3200">
                <a:latin typeface="Times New Roman" panose="02020603050405020304" pitchFamily="18" charset="0"/>
              </a:rPr>
              <a:t>Dull to dull</a:t>
            </a:r>
          </a:p>
          <a:p>
            <a:pPr lvl="1" algn="just" eaLnBrk="1" hangingPunct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sz="3200">
                <a:latin typeface="Times New Roman" panose="02020603050405020304" pitchFamily="18" charset="0"/>
              </a:rPr>
              <a:t>Sharp to dull</a:t>
            </a:r>
          </a:p>
          <a:p>
            <a:pPr lvl="1" algn="just" eaLnBrk="1" hangingPunct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sz="3200">
                <a:latin typeface="Times New Roman" panose="02020603050405020304" pitchFamily="18" charset="0"/>
              </a:rPr>
              <a:t>Dull to sharp</a:t>
            </a:r>
          </a:p>
          <a:p>
            <a:pPr algn="just" eaLnBrk="1" hangingPunct="1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smtClean="0">
                <a:latin typeface="Times New Roman" panose="02020603050405020304" pitchFamily="18" charset="0"/>
              </a:rPr>
              <a:t>Corrugations are 10-12 inches in first roll and 28-32 in last roll</a:t>
            </a:r>
          </a:p>
          <a:p>
            <a:pPr algn="just"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198660" name="Slide Number Placeholder 2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CC"/>
              </a:buClr>
              <a:buChar char="•"/>
              <a:defRPr sz="32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FFCC"/>
              </a:buClr>
              <a:buChar char="–"/>
              <a:defRPr sz="28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FFCC"/>
              </a:buClr>
              <a:buChar char="•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FFCC"/>
              </a:buClr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08A8D29-C551-4E4E-B985-A8AE1F0B2CC9}" type="slidenum">
              <a:rPr lang="en-US" altLang="en-US" sz="14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91082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CC"/>
              </a:buClr>
              <a:buChar char="•"/>
              <a:defRPr sz="32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FFCC"/>
              </a:buClr>
              <a:buChar char="–"/>
              <a:defRPr sz="28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FFCC"/>
              </a:buClr>
              <a:buChar char="•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FFCC"/>
              </a:buClr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089DB67-E0E0-47F6-9B78-590B70051584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en-US" sz="1400"/>
          </a:p>
        </p:txBody>
      </p:sp>
      <p:sp>
        <p:nvSpPr>
          <p:cNvPr id="1996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81200" y="685800"/>
            <a:ext cx="8382000" cy="5715000"/>
          </a:xfrm>
        </p:spPr>
        <p:txBody>
          <a:bodyPr/>
          <a:lstStyle/>
          <a:p>
            <a:pPr marL="566738" indent="-566738" algn="just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smtClean="0">
                <a:latin typeface="Times New Roman" panose="02020603050405020304" pitchFamily="18" charset="0"/>
              </a:rPr>
              <a:t>Slow speed roll hold the material and fast speed roll scrap the material</a:t>
            </a:r>
          </a:p>
          <a:p>
            <a:pPr marL="566738" indent="-566738" algn="just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smtClean="0">
                <a:latin typeface="Times New Roman" panose="02020603050405020304" pitchFamily="18" charset="0"/>
              </a:rPr>
              <a:t>Sifter comprises of 12 sieves of different sizes</a:t>
            </a:r>
          </a:p>
          <a:p>
            <a:pPr marL="566738" indent="-566738" algn="just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smtClean="0">
                <a:latin typeface="Times New Roman" panose="02020603050405020304" pitchFamily="18" charset="0"/>
              </a:rPr>
              <a:t>Top is coarser and lower is finer</a:t>
            </a:r>
          </a:p>
          <a:p>
            <a:pPr marL="566738" indent="-566738" algn="just">
              <a:buNone/>
            </a:pPr>
            <a:r>
              <a:rPr lang="en-US" altLang="en-US" smtClean="0">
                <a:latin typeface="Times New Roman" panose="02020603050405020304" pitchFamily="18" charset="0"/>
              </a:rPr>
              <a:t>	</a:t>
            </a:r>
            <a:r>
              <a:rPr lang="en-US" altLang="en-US" b="1" smtClean="0">
                <a:latin typeface="Times New Roman" panose="02020603050405020304" pitchFamily="18" charset="0"/>
              </a:rPr>
              <a:t>Overs </a:t>
            </a:r>
          </a:p>
          <a:p>
            <a:pPr marL="566738" indent="-566738" algn="just">
              <a:buNone/>
            </a:pPr>
            <a:r>
              <a:rPr lang="en-US" altLang="en-US" smtClean="0">
                <a:latin typeface="Times New Roman" panose="02020603050405020304" pitchFamily="18" charset="0"/>
              </a:rPr>
              <a:t>	Material which remain at top of sieve</a:t>
            </a:r>
          </a:p>
          <a:p>
            <a:pPr marL="566738" indent="-566738" algn="just">
              <a:buNone/>
            </a:pPr>
            <a:r>
              <a:rPr lang="en-US" altLang="en-US" smtClean="0">
                <a:latin typeface="Times New Roman" panose="02020603050405020304" pitchFamily="18" charset="0"/>
              </a:rPr>
              <a:t>	</a:t>
            </a:r>
            <a:r>
              <a:rPr lang="en-US" altLang="en-US" b="1" smtClean="0">
                <a:latin typeface="Times New Roman" panose="02020603050405020304" pitchFamily="18" charset="0"/>
              </a:rPr>
              <a:t>Thrus</a:t>
            </a:r>
          </a:p>
          <a:p>
            <a:pPr marL="566738" indent="-566738" algn="just">
              <a:buClr>
                <a:schemeClr val="tx1"/>
              </a:buClr>
              <a:buNone/>
            </a:pPr>
            <a:r>
              <a:rPr lang="en-US" altLang="en-US" smtClean="0">
                <a:latin typeface="Times New Roman" panose="02020603050405020304" pitchFamily="18" charset="0"/>
              </a:rPr>
              <a:t>    Material which passes through sieve </a:t>
            </a:r>
          </a:p>
          <a:p>
            <a:pPr marL="566738" indent="-566738" algn="just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smtClean="0">
                <a:latin typeface="Times New Roman" panose="02020603050405020304" pitchFamily="18" charset="0"/>
              </a:rPr>
              <a:t>Sometime material  is also sent to purifier</a:t>
            </a:r>
          </a:p>
        </p:txBody>
      </p:sp>
      <p:sp>
        <p:nvSpPr>
          <p:cNvPr id="199684" name="Slide Number Placeholder 2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CC"/>
              </a:buClr>
              <a:buChar char="•"/>
              <a:defRPr sz="32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FFCC"/>
              </a:buClr>
              <a:buChar char="–"/>
              <a:defRPr sz="28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FFCC"/>
              </a:buClr>
              <a:buChar char="•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FFCC"/>
              </a:buClr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8D53ACB-1C53-486F-B0E3-5AE8B915DA12}" type="slidenum">
              <a:rPr lang="en-US" altLang="en-US" sz="14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45650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CC"/>
              </a:buClr>
              <a:buChar char="•"/>
              <a:defRPr sz="32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FFCC"/>
              </a:buClr>
              <a:buChar char="–"/>
              <a:defRPr sz="28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FFCC"/>
              </a:buClr>
              <a:buChar char="•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FFCC"/>
              </a:buClr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B2D172F-1BFF-4CDE-AE50-94F6E301196E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en-US" sz="1400"/>
          </a:p>
        </p:txBody>
      </p:sp>
      <p:sp>
        <p:nvSpPr>
          <p:cNvPr id="2007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81200" y="685800"/>
            <a:ext cx="8382000" cy="5638800"/>
          </a:xfrm>
        </p:spPr>
        <p:txBody>
          <a:bodyPr/>
          <a:lstStyle/>
          <a:p>
            <a:pPr marL="522288" indent="-522288" algn="just">
              <a:lnSpc>
                <a:spcPct val="80000"/>
              </a:lnSpc>
              <a:buNone/>
            </a:pPr>
            <a:r>
              <a:rPr lang="en-US" altLang="en-US">
                <a:latin typeface="Times New Roman" panose="02020603050405020304" pitchFamily="18" charset="0"/>
              </a:rPr>
              <a:t>	</a:t>
            </a:r>
            <a:r>
              <a:rPr lang="en-US" altLang="en-US" b="1" smtClean="0">
                <a:latin typeface="Times New Roman" panose="02020603050405020304" pitchFamily="18" charset="0"/>
              </a:rPr>
              <a:t>Reduction roll system</a:t>
            </a:r>
          </a:p>
          <a:p>
            <a:pPr marL="522288" indent="-522288" algn="just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smtClean="0">
                <a:latin typeface="Times New Roman" panose="02020603050405020304" pitchFamily="18" charset="0"/>
              </a:rPr>
              <a:t>8-16 pairs of rolls</a:t>
            </a:r>
          </a:p>
          <a:p>
            <a:pPr marL="522288" indent="-522288" algn="just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smtClean="0">
                <a:latin typeface="Times New Roman" panose="02020603050405020304" pitchFamily="18" charset="0"/>
              </a:rPr>
              <a:t>Differential is 1.5:1</a:t>
            </a:r>
          </a:p>
          <a:p>
            <a:pPr marL="522288" indent="-522288" algn="just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smtClean="0">
                <a:latin typeface="Times New Roman" panose="02020603050405020304" pitchFamily="18" charset="0"/>
              </a:rPr>
              <a:t>After passing through each pair of roll, material passes through sifter and purifier</a:t>
            </a:r>
          </a:p>
          <a:p>
            <a:pPr marL="522288" indent="-522288" algn="just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smtClean="0">
                <a:latin typeface="Times New Roman" panose="02020603050405020304" pitchFamily="18" charset="0"/>
              </a:rPr>
              <a:t>Different fractions obtained in reduction system</a:t>
            </a:r>
          </a:p>
          <a:p>
            <a:pPr marL="522288" indent="-522288" algn="just">
              <a:lnSpc>
                <a:spcPct val="80000"/>
              </a:lnSpc>
              <a:buNone/>
            </a:pPr>
            <a:r>
              <a:rPr lang="en-US" altLang="en-US" smtClean="0">
                <a:latin typeface="Times New Roman" panose="02020603050405020304" pitchFamily="18" charset="0"/>
              </a:rPr>
              <a:t>	</a:t>
            </a:r>
            <a:r>
              <a:rPr lang="en-US" altLang="en-US" b="1" smtClean="0">
                <a:latin typeface="Times New Roman" panose="02020603050405020304" pitchFamily="18" charset="0"/>
              </a:rPr>
              <a:t>Farina</a:t>
            </a:r>
          </a:p>
          <a:p>
            <a:pPr marL="522288" indent="-522288" algn="just">
              <a:lnSpc>
                <a:spcPct val="80000"/>
              </a:lnSpc>
              <a:buNone/>
            </a:pPr>
            <a:r>
              <a:rPr lang="en-US" altLang="en-US" smtClean="0">
                <a:latin typeface="Times New Roman" panose="02020603050405020304" pitchFamily="18" charset="0"/>
              </a:rPr>
              <a:t> 	From common wheat</a:t>
            </a:r>
          </a:p>
          <a:p>
            <a:pPr marL="522288" indent="-522288" algn="just">
              <a:lnSpc>
                <a:spcPct val="80000"/>
              </a:lnSpc>
              <a:buNone/>
            </a:pPr>
            <a:r>
              <a:rPr lang="en-US" altLang="en-US" smtClean="0">
                <a:latin typeface="Times New Roman" panose="02020603050405020304" pitchFamily="18" charset="0"/>
              </a:rPr>
              <a:t>	</a:t>
            </a:r>
            <a:r>
              <a:rPr lang="en-US" altLang="en-US" b="1" smtClean="0">
                <a:latin typeface="Times New Roman" panose="02020603050405020304" pitchFamily="18" charset="0"/>
              </a:rPr>
              <a:t>Semolina</a:t>
            </a:r>
          </a:p>
          <a:p>
            <a:pPr marL="522288" indent="-522288" algn="just">
              <a:lnSpc>
                <a:spcPct val="80000"/>
              </a:lnSpc>
              <a:buNone/>
            </a:pPr>
            <a:r>
              <a:rPr lang="en-US" altLang="en-US" smtClean="0">
                <a:latin typeface="Times New Roman" panose="02020603050405020304" pitchFamily="18" charset="0"/>
              </a:rPr>
              <a:t>	From durum wheat </a:t>
            </a:r>
          </a:p>
        </p:txBody>
      </p:sp>
      <p:sp>
        <p:nvSpPr>
          <p:cNvPr id="200708" name="Slide Number Placeholder 2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CC"/>
              </a:buClr>
              <a:buChar char="•"/>
              <a:defRPr sz="32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FFCC"/>
              </a:buClr>
              <a:buChar char="–"/>
              <a:defRPr sz="28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FFCC"/>
              </a:buClr>
              <a:buChar char="•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FFCC"/>
              </a:buClr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781768D-AFF3-4F9F-9415-5861113E010E}" type="slidenum">
              <a:rPr lang="en-US" altLang="en-US" sz="14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35542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CC"/>
              </a:buClr>
              <a:buChar char="•"/>
              <a:defRPr sz="32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FFCC"/>
              </a:buClr>
              <a:buChar char="–"/>
              <a:defRPr sz="28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FFCC"/>
              </a:buClr>
              <a:buChar char="•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FFCC"/>
              </a:buClr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FD1593E-C362-44F6-BDB8-487F6A5A4E4D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altLang="en-US" sz="1400"/>
          </a:p>
        </p:txBody>
      </p:sp>
      <p:sp>
        <p:nvSpPr>
          <p:cNvPr id="201731" name="Rectangle 3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FFCC"/>
              </a:buClr>
              <a:buChar char="•"/>
              <a:defRPr sz="32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FFCC"/>
              </a:buClr>
              <a:buChar char="–"/>
              <a:defRPr sz="28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FFCC"/>
              </a:buClr>
              <a:buChar char="•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FFCC"/>
              </a:buClr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Comic Sans MS" panose="030F0702030302020204" pitchFamily="66" charset="0"/>
            </a:endParaRPr>
          </a:p>
        </p:txBody>
      </p:sp>
      <p:graphicFrame>
        <p:nvGraphicFramePr>
          <p:cNvPr id="201732" name="Object 4"/>
          <p:cNvGraphicFramePr>
            <a:graphicFrameLocks noChangeAspect="1"/>
          </p:cNvGraphicFramePr>
          <p:nvPr/>
        </p:nvGraphicFramePr>
        <p:xfrm>
          <a:off x="1905000" y="609600"/>
          <a:ext cx="8229600" cy="586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Bitmap Image" r:id="rId3" imgW="8535591" imgH="5571429" progId="Paint.Picture">
                  <p:embed/>
                </p:oleObj>
              </mc:Choice>
              <mc:Fallback>
                <p:oleObj name="Bitmap Image" r:id="rId3" imgW="8535591" imgH="5571429" progId="Paint.Picture">
                  <p:embed/>
                  <p:pic>
                    <p:nvPicPr>
                      <p:cNvPr id="20173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609600"/>
                        <a:ext cx="8229600" cy="586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1733" name="Slide Number Placeholder 3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CC"/>
              </a:buClr>
              <a:buChar char="•"/>
              <a:defRPr sz="32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FFCC"/>
              </a:buClr>
              <a:buChar char="–"/>
              <a:defRPr sz="28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FFCC"/>
              </a:buClr>
              <a:buChar char="•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FFCC"/>
              </a:buClr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BBB78BC-FB3A-486A-912C-3F3B6847D196}" type="slidenum">
              <a:rPr lang="en-US" altLang="en-US" sz="14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41077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CC"/>
              </a:buClr>
              <a:buChar char="•"/>
              <a:defRPr sz="32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FFCC"/>
              </a:buClr>
              <a:buChar char="–"/>
              <a:defRPr sz="28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FFCC"/>
              </a:buClr>
              <a:buChar char="•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FFCC"/>
              </a:buClr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48D7A48-64A6-45CF-B542-7D8A8568E166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US" altLang="en-US" sz="1400"/>
          </a:p>
        </p:txBody>
      </p:sp>
      <p:sp>
        <p:nvSpPr>
          <p:cNvPr id="2027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81200" y="533400"/>
            <a:ext cx="8229600" cy="5791200"/>
          </a:xfrm>
        </p:spPr>
        <p:txBody>
          <a:bodyPr/>
          <a:lstStyle/>
          <a:p>
            <a:pPr marL="522288" indent="-522288" algn="just">
              <a:buNone/>
            </a:pPr>
            <a:r>
              <a:rPr lang="en-US" altLang="en-US">
                <a:latin typeface="Times New Roman" panose="02020603050405020304" pitchFamily="18" charset="0"/>
              </a:rPr>
              <a:t>	</a:t>
            </a:r>
            <a:r>
              <a:rPr lang="en-US" altLang="en-US" b="1">
                <a:latin typeface="Times New Roman" panose="02020603050405020304" pitchFamily="18" charset="0"/>
              </a:rPr>
              <a:t>Straight grade flour</a:t>
            </a:r>
          </a:p>
          <a:p>
            <a:pPr marL="522288" indent="-522288" algn="just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>
                <a:latin typeface="Times New Roman" panose="02020603050405020304" pitchFamily="18" charset="0"/>
              </a:rPr>
              <a:t>Stream of ground flour obtained from all rolls</a:t>
            </a:r>
          </a:p>
          <a:p>
            <a:pPr marL="522288" indent="-522288" algn="just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>
                <a:latin typeface="Times New Roman" panose="02020603050405020304" pitchFamily="18" charset="0"/>
              </a:rPr>
              <a:t>72% of total product</a:t>
            </a:r>
          </a:p>
          <a:p>
            <a:pPr marL="522288" indent="-522288" algn="just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>
                <a:latin typeface="Times New Roman" panose="02020603050405020304" pitchFamily="18" charset="0"/>
              </a:rPr>
              <a:t>Permissible amount of ash in flour is0.4%</a:t>
            </a:r>
          </a:p>
          <a:p>
            <a:pPr marL="522288" indent="-522288" algn="just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>
                <a:latin typeface="Times New Roman" panose="02020603050405020304" pitchFamily="18" charset="0"/>
              </a:rPr>
              <a:t>It is difficult to sift soft wheat flour because  smaller particles interact with each other and form aggregates</a:t>
            </a:r>
          </a:p>
          <a:p>
            <a:pPr marL="636588" lvl="1" indent="4763" algn="just">
              <a:buNone/>
            </a:pPr>
            <a:r>
              <a:rPr lang="en-US" altLang="en-US" b="1" smtClean="0">
                <a:latin typeface="Times New Roman" panose="02020603050405020304" pitchFamily="18" charset="0"/>
              </a:rPr>
              <a:t>Short patent flour</a:t>
            </a:r>
          </a:p>
          <a:p>
            <a:pPr marL="522288" indent="-522288" algn="just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>
                <a:latin typeface="Times New Roman" panose="02020603050405020304" pitchFamily="18" charset="0"/>
              </a:rPr>
              <a:t>45% flour of total product</a:t>
            </a:r>
          </a:p>
          <a:p>
            <a:pPr marL="522288" indent="-522288" algn="just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>
                <a:latin typeface="Times New Roman" panose="02020603050405020304" pitchFamily="18" charset="0"/>
              </a:rPr>
              <a:t>Contain less bran and less fines</a:t>
            </a:r>
          </a:p>
          <a:p>
            <a:pPr marL="522288" indent="-522288" algn="just">
              <a:buClr>
                <a:schemeClr val="tx1"/>
              </a:buClr>
            </a:pPr>
            <a:endParaRPr lang="en-US" altLang="en-US">
              <a:latin typeface="Times New Roman" panose="02020603050405020304" pitchFamily="18" charset="0"/>
            </a:endParaRPr>
          </a:p>
          <a:p>
            <a:pPr marL="522288" indent="-522288" algn="just"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02756" name="Slide Number Placeholder 2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CC"/>
              </a:buClr>
              <a:buChar char="•"/>
              <a:defRPr sz="32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FFCC"/>
              </a:buClr>
              <a:buChar char="–"/>
              <a:defRPr sz="28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FFCC"/>
              </a:buClr>
              <a:buChar char="•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FFCC"/>
              </a:buClr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1F427D4-7000-44E9-B99C-2F5097B468E8}" type="slidenum">
              <a:rPr lang="en-US" altLang="en-US" sz="14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426233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CC"/>
              </a:buClr>
              <a:buChar char="•"/>
              <a:defRPr sz="32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FFCC"/>
              </a:buClr>
              <a:buChar char="–"/>
              <a:defRPr sz="28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FFCC"/>
              </a:buClr>
              <a:buChar char="•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FFCC"/>
              </a:buClr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1F91FAB-EA6C-4571-A8C5-A4E6F0876584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US" altLang="en-US" sz="1400"/>
          </a:p>
        </p:txBody>
      </p:sp>
      <p:sp>
        <p:nvSpPr>
          <p:cNvPr id="2037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81200" y="609600"/>
            <a:ext cx="8229600" cy="5867400"/>
          </a:xfrm>
        </p:spPr>
        <p:txBody>
          <a:bodyPr/>
          <a:lstStyle/>
          <a:p>
            <a:pPr marL="522288" indent="-522288" algn="just"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	</a:t>
            </a:r>
            <a:r>
              <a:rPr lang="en-US" altLang="en-US" sz="2400" b="1">
                <a:latin typeface="Times New Roman" panose="02020603050405020304" pitchFamily="18" charset="0"/>
              </a:rPr>
              <a:t>Long patent flour</a:t>
            </a:r>
          </a:p>
          <a:p>
            <a:pPr marL="522288" indent="-522288" algn="just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sz="2400">
                <a:latin typeface="Times New Roman" panose="02020603050405020304" pitchFamily="18" charset="0"/>
              </a:rPr>
              <a:t>65% flour of total product</a:t>
            </a:r>
          </a:p>
          <a:p>
            <a:pPr marL="522288" indent="-522288" algn="just"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	</a:t>
            </a:r>
            <a:r>
              <a:rPr lang="en-US" altLang="en-US" sz="2400" b="1">
                <a:latin typeface="Times New Roman" panose="02020603050405020304" pitchFamily="18" charset="0"/>
              </a:rPr>
              <a:t>Cut off flour</a:t>
            </a:r>
          </a:p>
          <a:p>
            <a:pPr marL="522288" indent="-522288" algn="just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sz="2400">
                <a:latin typeface="Times New Roman" panose="02020603050405020304" pitchFamily="18" charset="0"/>
              </a:rPr>
              <a:t>20% flour between short patent and long patent flour</a:t>
            </a:r>
          </a:p>
          <a:p>
            <a:pPr marL="522288" indent="-522288" algn="just">
              <a:buNone/>
            </a:pPr>
            <a:r>
              <a:rPr lang="en-US" altLang="en-US" b="1">
                <a:latin typeface="Times New Roman" panose="02020603050405020304" pitchFamily="18" charset="0"/>
              </a:rPr>
              <a:t>	Air classification of flour</a:t>
            </a:r>
          </a:p>
          <a:p>
            <a:pPr marL="522288" indent="-522288" algn="just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sz="2400">
                <a:latin typeface="Times New Roman" panose="02020603050405020304" pitchFamily="18" charset="0"/>
              </a:rPr>
              <a:t>Flour is separated on basis of particle size</a:t>
            </a:r>
          </a:p>
          <a:p>
            <a:pPr marL="1031875" lvl="1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>
                <a:latin typeface="Times New Roman" panose="02020603050405020304" pitchFamily="18" charset="0"/>
              </a:rPr>
              <a:t>1-17um	higher protein than parent flour</a:t>
            </a:r>
          </a:p>
          <a:p>
            <a:pPr marL="1031875" lvl="1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>
                <a:latin typeface="Times New Roman" panose="02020603050405020304" pitchFamily="18" charset="0"/>
              </a:rPr>
              <a:t>17-35um	equal to parent flour</a:t>
            </a:r>
          </a:p>
          <a:p>
            <a:pPr marL="1031875" lvl="1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>
                <a:latin typeface="Times New Roman" panose="02020603050405020304" pitchFamily="18" charset="0"/>
              </a:rPr>
              <a:t>&gt;35um	lower than parent flour</a:t>
            </a:r>
          </a:p>
          <a:p>
            <a:pPr marL="522288" indent="-522288" algn="just"/>
            <a:endParaRPr lang="en-US" altLang="en-US" sz="2400">
              <a:latin typeface="Times New Roman" panose="02020603050405020304" pitchFamily="18" charset="0"/>
            </a:endParaRPr>
          </a:p>
          <a:p>
            <a:pPr marL="522288" indent="-522288" algn="just">
              <a:buClr>
                <a:schemeClr val="tx1"/>
              </a:buClr>
              <a:buFont typeface="Wingdings" panose="05000000000000000000" pitchFamily="2" charset="2"/>
              <a:buChar char="q"/>
            </a:pPr>
            <a:endParaRPr lang="en-US" altLang="en-US" sz="2400">
              <a:latin typeface="Times New Roman" panose="02020603050405020304" pitchFamily="18" charset="0"/>
            </a:endParaRPr>
          </a:p>
          <a:p>
            <a:pPr marL="522288" indent="-522288" algn="just">
              <a:buClr>
                <a:schemeClr val="tx1"/>
              </a:buClr>
              <a:buFont typeface="Wingdings" panose="05000000000000000000" pitchFamily="2" charset="2"/>
              <a:buChar char="q"/>
            </a:pPr>
            <a:endParaRPr lang="en-US" altLang="en-US" sz="2400">
              <a:latin typeface="Times New Roman" panose="02020603050405020304" pitchFamily="18" charset="0"/>
            </a:endParaRPr>
          </a:p>
          <a:p>
            <a:pPr marL="522288" indent="-522288" algn="just"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	</a:t>
            </a:r>
          </a:p>
        </p:txBody>
      </p:sp>
      <p:sp>
        <p:nvSpPr>
          <p:cNvPr id="203780" name="Slide Number Placeholder 2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CC"/>
              </a:buClr>
              <a:buChar char="•"/>
              <a:defRPr sz="32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FFCC"/>
              </a:buClr>
              <a:buChar char="–"/>
              <a:defRPr sz="28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FFCC"/>
              </a:buClr>
              <a:buChar char="•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FFCC"/>
              </a:buClr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B21F166-AEE3-4D88-B3CD-BA5B65F70213}" type="slidenum">
              <a:rPr lang="en-US" altLang="en-US" sz="14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65841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CC"/>
              </a:buClr>
              <a:buChar char="•"/>
              <a:defRPr sz="32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FFCC"/>
              </a:buClr>
              <a:buChar char="–"/>
              <a:defRPr sz="28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FFCC"/>
              </a:buClr>
              <a:buChar char="•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FFCC"/>
              </a:buClr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140BDB3-90F2-4269-B57D-28D930744F69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n-US" altLang="en-US" sz="1400"/>
          </a:p>
        </p:txBody>
      </p:sp>
      <p:sp>
        <p:nvSpPr>
          <p:cNvPr id="2048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 eaLnBrk="1" hangingPunct="1"/>
            <a:r>
              <a:rPr lang="en-US" altLang="en-US" sz="4000" b="1">
                <a:latin typeface="Times New Roman" panose="02020603050405020304" pitchFamily="18" charset="0"/>
              </a:rPr>
              <a:t>ISSUES In Wheat Milling</a:t>
            </a:r>
          </a:p>
        </p:txBody>
      </p:sp>
      <p:sp>
        <p:nvSpPr>
          <p:cNvPr id="2048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buClr>
                <a:srgbClr val="0000FF"/>
              </a:buClr>
              <a:buFontTx/>
              <a:buChar char="o"/>
            </a:pPr>
            <a:r>
              <a:rPr lang="en-US" altLang="en-US">
                <a:latin typeface="Times New Roman" panose="02020603050405020304" pitchFamily="18" charset="0"/>
              </a:rPr>
              <a:t>Good quality protein for baking</a:t>
            </a:r>
          </a:p>
          <a:p>
            <a:pPr lvl="1" algn="just" eaLnBrk="1" hangingPunct="1">
              <a:buClr>
                <a:srgbClr val="0000FF"/>
              </a:buClr>
              <a:buFontTx/>
              <a:buChar char="o"/>
            </a:pPr>
            <a:r>
              <a:rPr lang="en-US" altLang="en-US">
                <a:latin typeface="Times New Roman" panose="02020603050405020304" pitchFamily="18" charset="0"/>
              </a:rPr>
              <a:t>Gluten strength</a:t>
            </a:r>
          </a:p>
          <a:p>
            <a:pPr lvl="1" algn="just" eaLnBrk="1" hangingPunct="1">
              <a:buClr>
                <a:srgbClr val="0000FF"/>
              </a:buClr>
              <a:buFontTx/>
              <a:buChar char="o"/>
            </a:pPr>
            <a:r>
              <a:rPr lang="en-US" altLang="en-US">
                <a:latin typeface="Times New Roman" panose="02020603050405020304" pitchFamily="18" charset="0"/>
              </a:rPr>
              <a:t>Gluten content</a:t>
            </a:r>
          </a:p>
          <a:p>
            <a:pPr algn="just" eaLnBrk="1" hangingPunct="1">
              <a:buClr>
                <a:srgbClr val="0000FF"/>
              </a:buClr>
              <a:buFontTx/>
              <a:buChar char="o"/>
            </a:pPr>
            <a:r>
              <a:rPr lang="en-US" altLang="en-US">
                <a:latin typeface="Times New Roman" panose="02020603050405020304" pitchFamily="18" charset="0"/>
              </a:rPr>
              <a:t>Milling – high yields/low ash</a:t>
            </a:r>
          </a:p>
          <a:p>
            <a:pPr algn="just" eaLnBrk="1" hangingPunct="1">
              <a:buClr>
                <a:srgbClr val="0000FF"/>
              </a:buClr>
              <a:buFontTx/>
              <a:buChar char="o"/>
            </a:pPr>
            <a:r>
              <a:rPr lang="en-US" altLang="en-US">
                <a:latin typeface="Times New Roman" panose="02020603050405020304" pitchFamily="18" charset="0"/>
              </a:rPr>
              <a:t>Variety and environment</a:t>
            </a:r>
          </a:p>
          <a:p>
            <a:pPr algn="just" eaLnBrk="1" hangingPunct="1">
              <a:buClr>
                <a:srgbClr val="0000FF"/>
              </a:buClr>
              <a:buFontTx/>
              <a:buChar char="o"/>
            </a:pPr>
            <a:r>
              <a:rPr lang="en-US" altLang="en-US">
                <a:latin typeface="Times New Roman" panose="02020603050405020304" pitchFamily="18" charset="0"/>
              </a:rPr>
              <a:t>Hard and soft wheats blended</a:t>
            </a:r>
          </a:p>
          <a:p>
            <a:pPr algn="just" eaLnBrk="1" hangingPunct="1">
              <a:buClr>
                <a:srgbClr val="0000FF"/>
              </a:buClr>
              <a:buFontTx/>
              <a:buChar char="o"/>
            </a:pPr>
            <a:r>
              <a:rPr lang="en-US" altLang="en-US">
                <a:latin typeface="Times New Roman" panose="02020603050405020304" pitchFamily="18" charset="0"/>
              </a:rPr>
              <a:t>Insects in wheat</a:t>
            </a:r>
          </a:p>
          <a:p>
            <a:pPr algn="just" eaLnBrk="1" hangingPunct="1">
              <a:buClr>
                <a:srgbClr val="0000FF"/>
              </a:buClr>
              <a:buFontTx/>
              <a:buChar char="o"/>
            </a:pPr>
            <a:r>
              <a:rPr lang="en-US" altLang="en-US">
                <a:latin typeface="Times New Roman" panose="02020603050405020304" pitchFamily="18" charset="0"/>
              </a:rPr>
              <a:t>Blending to meet flour specifications</a:t>
            </a:r>
          </a:p>
          <a:p>
            <a:pPr algn="just"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04805" name="Slide Number Placeholder 3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CC"/>
              </a:buClr>
              <a:buChar char="•"/>
              <a:defRPr sz="32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FFCC"/>
              </a:buClr>
              <a:buChar char="–"/>
              <a:defRPr sz="28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FFCC"/>
              </a:buClr>
              <a:buChar char="•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FFCC"/>
              </a:buClr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8ADE869-2F52-4B0F-9D26-790EA4A6AF95}" type="slidenum">
              <a:rPr lang="en-US" altLang="en-US" sz="14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552397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CC"/>
              </a:buClr>
              <a:buChar char="•"/>
              <a:defRPr sz="32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FFCC"/>
              </a:buClr>
              <a:buChar char="–"/>
              <a:defRPr sz="28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FFCC"/>
              </a:buClr>
              <a:buChar char="•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FFCC"/>
              </a:buClr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D405CC0-2E11-4B91-AF0B-FF4A7D1D22B1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180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 eaLnBrk="1" hangingPunct="1"/>
            <a:r>
              <a:rPr lang="en-US" altLang="en-US" sz="3600" b="1">
                <a:latin typeface="Times New Roman" panose="02020603050405020304" pitchFamily="18" charset="0"/>
              </a:rPr>
              <a:t>Methods of seperating wheat impurities</a:t>
            </a:r>
          </a:p>
        </p:txBody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447800"/>
            <a:ext cx="8229600" cy="4876800"/>
          </a:xfrm>
        </p:spPr>
        <p:txBody>
          <a:bodyPr/>
          <a:lstStyle/>
          <a:p>
            <a:pPr marL="609600" indent="-609600" algn="just">
              <a:buClr>
                <a:srgbClr val="0000FF"/>
              </a:buClr>
              <a:buFontTx/>
              <a:buChar char="o"/>
            </a:pPr>
            <a:r>
              <a:rPr lang="en-US" altLang="en-US" smtClean="0">
                <a:latin typeface="Times New Roman" panose="02020603050405020304" pitchFamily="18" charset="0"/>
              </a:rPr>
              <a:t>Cleaning methods based upon different principles</a:t>
            </a:r>
          </a:p>
          <a:p>
            <a:pPr marL="609600" indent="-609600" algn="just">
              <a:buClr>
                <a:srgbClr val="0000FF"/>
              </a:buClr>
              <a:buFontTx/>
              <a:buChar char="o"/>
            </a:pPr>
            <a:r>
              <a:rPr lang="en-US" altLang="en-US" smtClean="0">
                <a:latin typeface="Times New Roman" panose="02020603050405020304" pitchFamily="18" charset="0"/>
              </a:rPr>
              <a:t>Impurities are removed on the basis of following characteristics</a:t>
            </a:r>
          </a:p>
          <a:p>
            <a:pPr marL="990600" lvl="1" indent="-533400" algn="just">
              <a:buClr>
                <a:srgbClr val="0000FF"/>
              </a:buClr>
              <a:buFontTx/>
              <a:buChar char="o"/>
            </a:pPr>
            <a:r>
              <a:rPr lang="en-US" altLang="en-US" sz="3200">
                <a:latin typeface="Times New Roman" panose="02020603050405020304" pitchFamily="18" charset="0"/>
              </a:rPr>
              <a:t>Magnetic properties</a:t>
            </a:r>
          </a:p>
          <a:p>
            <a:pPr marL="990600" lvl="1" indent="-533400" algn="just">
              <a:buClr>
                <a:srgbClr val="0000FF"/>
              </a:buClr>
              <a:buFontTx/>
              <a:buChar char="o"/>
            </a:pPr>
            <a:r>
              <a:rPr lang="en-US" altLang="en-US" sz="3200">
                <a:latin typeface="Times New Roman" panose="02020603050405020304" pitchFamily="18" charset="0"/>
              </a:rPr>
              <a:t>Size and dimension</a:t>
            </a:r>
          </a:p>
          <a:p>
            <a:pPr marL="990600" lvl="1" indent="-533400" algn="just">
              <a:buClr>
                <a:srgbClr val="0000FF"/>
              </a:buClr>
              <a:buFontTx/>
              <a:buChar char="o"/>
            </a:pPr>
            <a:r>
              <a:rPr lang="en-US" altLang="en-US" sz="3200">
                <a:latin typeface="Times New Roman" panose="02020603050405020304" pitchFamily="18" charset="0"/>
              </a:rPr>
              <a:t>Shape</a:t>
            </a:r>
          </a:p>
          <a:p>
            <a:pPr marL="990600" lvl="1" indent="-533400" algn="just">
              <a:buClr>
                <a:srgbClr val="0000FF"/>
              </a:buClr>
              <a:buFontTx/>
              <a:buChar char="o"/>
            </a:pPr>
            <a:r>
              <a:rPr lang="en-US" altLang="en-US" sz="3200">
                <a:latin typeface="Times New Roman" panose="02020603050405020304" pitchFamily="18" charset="0"/>
              </a:rPr>
              <a:t>Specific gravity</a:t>
            </a:r>
          </a:p>
        </p:txBody>
      </p:sp>
      <p:sp>
        <p:nvSpPr>
          <p:cNvPr id="180229" name="Slide Number Placeholder 3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CC"/>
              </a:buClr>
              <a:buChar char="•"/>
              <a:defRPr sz="32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FFCC"/>
              </a:buClr>
              <a:buChar char="–"/>
              <a:defRPr sz="28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FFCC"/>
              </a:buClr>
              <a:buChar char="•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FFCC"/>
              </a:buClr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5B06F4A-B6A7-4AC3-952D-FD535D0B44FF}" type="slidenum">
              <a:rPr lang="en-US" altLang="en-US" sz="14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09969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CC"/>
              </a:buClr>
              <a:buChar char="•"/>
              <a:defRPr sz="32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FFCC"/>
              </a:buClr>
              <a:buChar char="–"/>
              <a:defRPr sz="28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FFCC"/>
              </a:buClr>
              <a:buChar char="•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FFCC"/>
              </a:buClr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2E38753-0F1C-446E-A57F-8C9D0EED2968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1812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81200" y="1036638"/>
            <a:ext cx="8229600" cy="5440362"/>
          </a:xfrm>
        </p:spPr>
        <p:txBody>
          <a:bodyPr/>
          <a:lstStyle/>
          <a:p>
            <a:pPr marL="723900" lvl="1" indent="430213" algn="just">
              <a:buClr>
                <a:srgbClr val="0000FF"/>
              </a:buClr>
              <a:buFontTx/>
              <a:buChar char="o"/>
            </a:pPr>
            <a:r>
              <a:rPr lang="en-US" altLang="en-US" sz="3200">
                <a:latin typeface="Times New Roman" panose="02020603050405020304" pitchFamily="18" charset="0"/>
              </a:rPr>
              <a:t>Behaviour in air current</a:t>
            </a:r>
          </a:p>
          <a:p>
            <a:pPr marL="723900" lvl="1" indent="430213" algn="just">
              <a:buClr>
                <a:srgbClr val="0000FF"/>
              </a:buClr>
              <a:buFontTx/>
              <a:buChar char="o"/>
            </a:pPr>
            <a:r>
              <a:rPr lang="en-US" altLang="en-US" sz="3200">
                <a:latin typeface="Times New Roman" panose="02020603050405020304" pitchFamily="18" charset="0"/>
              </a:rPr>
              <a:t>Surface friction</a:t>
            </a:r>
          </a:p>
          <a:p>
            <a:pPr marL="723900" lvl="1" indent="430213" algn="just">
              <a:buClr>
                <a:srgbClr val="0000FF"/>
              </a:buClr>
              <a:buFontTx/>
              <a:buChar char="o"/>
            </a:pPr>
            <a:r>
              <a:rPr lang="en-US" altLang="en-US" sz="3200">
                <a:latin typeface="Times New Roman" panose="02020603050405020304" pitchFamily="18" charset="0"/>
              </a:rPr>
              <a:t>Electrostatic properties</a:t>
            </a:r>
          </a:p>
          <a:p>
            <a:pPr marL="723900" lvl="1" indent="430213" algn="just">
              <a:buClr>
                <a:srgbClr val="0000FF"/>
              </a:buClr>
              <a:buFontTx/>
              <a:buChar char="o"/>
            </a:pPr>
            <a:r>
              <a:rPr lang="en-US" altLang="en-US" sz="3200">
                <a:latin typeface="Times New Roman" panose="02020603050405020304" pitchFamily="18" charset="0"/>
              </a:rPr>
              <a:t>Colour differences</a:t>
            </a:r>
          </a:p>
        </p:txBody>
      </p:sp>
      <p:sp>
        <p:nvSpPr>
          <p:cNvPr id="181252" name="Slide Number Placeholder 2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CC"/>
              </a:buClr>
              <a:buChar char="•"/>
              <a:defRPr sz="32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FFCC"/>
              </a:buClr>
              <a:buChar char="–"/>
              <a:defRPr sz="28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FFCC"/>
              </a:buClr>
              <a:buChar char="•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FFCC"/>
              </a:buClr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9EE730D5-2F43-4FCF-9703-545C7129767D}" type="slidenum">
              <a:rPr lang="en-US" altLang="en-US" sz="14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44431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CC"/>
              </a:buClr>
              <a:buChar char="•"/>
              <a:defRPr sz="32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FFCC"/>
              </a:buClr>
              <a:buChar char="–"/>
              <a:defRPr sz="28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FFCC"/>
              </a:buClr>
              <a:buChar char="•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FFCC"/>
              </a:buClr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ED0E6D3-9FBD-4DFA-8003-1DDF2E598238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182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 eaLnBrk="1" hangingPunct="1"/>
            <a:r>
              <a:rPr lang="en-US" altLang="en-US" sz="4000" b="1">
                <a:latin typeface="Times New Roman" panose="02020603050405020304" pitchFamily="18" charset="0"/>
              </a:rPr>
              <a:t>Equipments used for cleaning</a:t>
            </a:r>
          </a:p>
        </p:txBody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66738" indent="-566738" algn="just">
              <a:buNone/>
            </a:pPr>
            <a:r>
              <a:rPr lang="en-US" altLang="en-US" b="1" smtClean="0">
                <a:latin typeface="Times New Roman" panose="02020603050405020304" pitchFamily="18" charset="0"/>
              </a:rPr>
              <a:t>      Magnetic Separator</a:t>
            </a:r>
          </a:p>
          <a:p>
            <a:pPr marL="566738" indent="-566738" algn="just">
              <a:buClr>
                <a:srgbClr val="0000FF"/>
              </a:buClr>
              <a:buFontTx/>
              <a:buChar char="o"/>
            </a:pPr>
            <a:r>
              <a:rPr lang="en-US" altLang="en-US" smtClean="0">
                <a:latin typeface="Times New Roman" panose="02020603050405020304" pitchFamily="18" charset="0"/>
              </a:rPr>
              <a:t>The wheat first passes by a magnet that removes iron and steel particles</a:t>
            </a:r>
          </a:p>
          <a:p>
            <a:pPr marL="566738" indent="-566738" algn="just">
              <a:buNone/>
            </a:pPr>
            <a:r>
              <a:rPr lang="en-US" altLang="en-US" b="1" smtClean="0">
                <a:latin typeface="Times New Roman" panose="02020603050405020304" pitchFamily="18" charset="0"/>
              </a:rPr>
              <a:t>      Separator</a:t>
            </a:r>
          </a:p>
          <a:p>
            <a:pPr marL="566738" indent="-566738" algn="just">
              <a:buClr>
                <a:srgbClr val="0000FF"/>
              </a:buClr>
              <a:buFontTx/>
              <a:buChar char="o"/>
            </a:pPr>
            <a:r>
              <a:rPr lang="en-US" altLang="en-US" smtClean="0">
                <a:latin typeface="Times New Roman" panose="02020603050405020304" pitchFamily="18" charset="0"/>
              </a:rPr>
              <a:t>Vibrating screens remove bits of wood and straw and almost anything too big and too small to be wheat</a:t>
            </a:r>
          </a:p>
        </p:txBody>
      </p:sp>
      <p:sp>
        <p:nvSpPr>
          <p:cNvPr id="182277" name="Slide Number Placeholder 3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CC"/>
              </a:buClr>
              <a:buChar char="•"/>
              <a:defRPr sz="32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FFCC"/>
              </a:buClr>
              <a:buChar char="–"/>
              <a:defRPr sz="28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FFCC"/>
              </a:buClr>
              <a:buChar char="•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FFCC"/>
              </a:buClr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8EEBAD50-8626-4ADC-8983-CCB8C4167CA2}" type="slidenum">
              <a:rPr lang="en-US" altLang="en-US" sz="14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12042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CC"/>
              </a:buClr>
              <a:buChar char="•"/>
              <a:defRPr sz="32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FFCC"/>
              </a:buClr>
              <a:buChar char="–"/>
              <a:defRPr sz="28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FFCC"/>
              </a:buClr>
              <a:buChar char="•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FFCC"/>
              </a:buClr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AD7BF3A-032F-4CA7-9A6A-3BA9A309E9F9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1832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81200" y="381000"/>
            <a:ext cx="8229600" cy="6096000"/>
          </a:xfrm>
        </p:spPr>
        <p:txBody>
          <a:bodyPr/>
          <a:lstStyle/>
          <a:p>
            <a:pPr marL="522288" indent="-522288" algn="just">
              <a:buNone/>
            </a:pPr>
            <a:r>
              <a:rPr lang="en-US" altLang="en-US" b="1">
                <a:latin typeface="Times New Roman" panose="02020603050405020304" pitchFamily="18" charset="0"/>
              </a:rPr>
              <a:t>	</a:t>
            </a:r>
            <a:r>
              <a:rPr lang="en-US" altLang="en-US" b="1" smtClean="0">
                <a:latin typeface="Times New Roman" panose="02020603050405020304" pitchFamily="18" charset="0"/>
              </a:rPr>
              <a:t>Aspirator</a:t>
            </a:r>
          </a:p>
          <a:p>
            <a:pPr marL="522288" indent="-522288" algn="just">
              <a:buClr>
                <a:srgbClr val="0000FF"/>
              </a:buClr>
              <a:buFontTx/>
              <a:buChar char="o"/>
            </a:pPr>
            <a:r>
              <a:rPr lang="en-US" altLang="en-US">
                <a:latin typeface="Times New Roman" panose="02020603050405020304" pitchFamily="18" charset="0"/>
              </a:rPr>
              <a:t>Air currents act as a kind of vacuum to remove dust and lighter impurities</a:t>
            </a:r>
            <a:endParaRPr lang="en-US" altLang="en-US" b="1">
              <a:latin typeface="Times New Roman" panose="02020603050405020304" pitchFamily="18" charset="0"/>
            </a:endParaRPr>
          </a:p>
          <a:p>
            <a:pPr marL="522288" indent="-522288" algn="just">
              <a:buNone/>
            </a:pPr>
            <a:r>
              <a:rPr lang="en-US" altLang="en-US" b="1">
                <a:latin typeface="Times New Roman" panose="02020603050405020304" pitchFamily="18" charset="0"/>
              </a:rPr>
              <a:t>	</a:t>
            </a:r>
            <a:r>
              <a:rPr lang="en-US" altLang="en-US" b="1" smtClean="0">
                <a:latin typeface="Times New Roman" panose="02020603050405020304" pitchFamily="18" charset="0"/>
              </a:rPr>
              <a:t>De-Stoner</a:t>
            </a:r>
          </a:p>
          <a:p>
            <a:pPr marL="522288" indent="-522288" algn="just">
              <a:buClr>
                <a:srgbClr val="0000FF"/>
              </a:buClr>
              <a:buFontTx/>
              <a:buChar char="o"/>
            </a:pPr>
            <a:r>
              <a:rPr lang="en-US" altLang="en-US">
                <a:latin typeface="Times New Roman" panose="02020603050405020304" pitchFamily="18" charset="0"/>
              </a:rPr>
              <a:t>Using gravity, the machine separates the heavy material from the light to remove stones that may be the same size as wheat kernels</a:t>
            </a:r>
          </a:p>
          <a:p>
            <a:pPr marL="522288" indent="-522288" algn="just">
              <a:buNone/>
            </a:pPr>
            <a:r>
              <a:rPr lang="en-US" altLang="en-US" b="1" smtClean="0">
                <a:latin typeface="Times New Roman" panose="02020603050405020304" pitchFamily="18" charset="0"/>
              </a:rPr>
              <a:t>	Entolitre</a:t>
            </a:r>
          </a:p>
          <a:p>
            <a:pPr marL="522288" indent="-522288" algn="just">
              <a:buClr>
                <a:srgbClr val="0000FF"/>
              </a:buClr>
              <a:buFontTx/>
              <a:buChar char="o"/>
            </a:pPr>
            <a:r>
              <a:rPr lang="en-US" altLang="en-US">
                <a:latin typeface="Times New Roman" panose="02020603050405020304" pitchFamily="18" charset="0"/>
              </a:rPr>
              <a:t>Revolves at 800 rpm</a:t>
            </a:r>
          </a:p>
          <a:p>
            <a:pPr marL="522288" indent="-522288" algn="just">
              <a:buClr>
                <a:srgbClr val="0000FF"/>
              </a:buClr>
              <a:buFontTx/>
              <a:buChar char="o"/>
            </a:pPr>
            <a:r>
              <a:rPr lang="en-US" altLang="en-US">
                <a:latin typeface="Times New Roman" panose="02020603050405020304" pitchFamily="18" charset="0"/>
              </a:rPr>
              <a:t>Break infested grains and eggs of insects</a:t>
            </a:r>
          </a:p>
        </p:txBody>
      </p:sp>
      <p:sp>
        <p:nvSpPr>
          <p:cNvPr id="183300" name="Slide Number Placeholder 2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CC"/>
              </a:buClr>
              <a:buChar char="•"/>
              <a:defRPr sz="32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FFCC"/>
              </a:buClr>
              <a:buChar char="–"/>
              <a:defRPr sz="28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FFCC"/>
              </a:buClr>
              <a:buChar char="•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FFCC"/>
              </a:buClr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6AC4D00-C556-43F9-85DA-E22F5360DB7B}" type="slidenum">
              <a:rPr lang="en-US" altLang="en-US" sz="14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61562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CC"/>
              </a:buClr>
              <a:buChar char="•"/>
              <a:defRPr sz="32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FFCC"/>
              </a:buClr>
              <a:buChar char="–"/>
              <a:defRPr sz="28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FFCC"/>
              </a:buClr>
              <a:buChar char="•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FFCC"/>
              </a:buClr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4AC4F37-818F-43A3-8136-79D03FB7EF66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1843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52600" y="304800"/>
            <a:ext cx="8610600" cy="6248400"/>
          </a:xfrm>
        </p:spPr>
        <p:txBody>
          <a:bodyPr/>
          <a:lstStyle/>
          <a:p>
            <a:pPr marL="566738" indent="-566738" algn="just">
              <a:buNone/>
            </a:pPr>
            <a:r>
              <a:rPr lang="en-US" altLang="en-US" b="1" smtClean="0">
                <a:latin typeface="Times New Roman" panose="02020603050405020304" pitchFamily="18" charset="0"/>
              </a:rPr>
              <a:t>	</a:t>
            </a:r>
            <a:r>
              <a:rPr lang="en-US" altLang="en-US" sz="3600" b="1">
                <a:latin typeface="Times New Roman" panose="02020603050405020304" pitchFamily="18" charset="0"/>
              </a:rPr>
              <a:t>Disc Separator</a:t>
            </a:r>
          </a:p>
          <a:p>
            <a:pPr marL="566738" indent="-566738" algn="just">
              <a:buClr>
                <a:srgbClr val="0000FF"/>
              </a:buClr>
              <a:buFontTx/>
              <a:buChar char="o"/>
            </a:pPr>
            <a:r>
              <a:rPr lang="en-US" altLang="en-US" smtClean="0">
                <a:latin typeface="Times New Roman" panose="02020603050405020304" pitchFamily="18" charset="0"/>
              </a:rPr>
              <a:t>The wheat passes through a separator that identifies the size of the kernels even more closely</a:t>
            </a:r>
          </a:p>
          <a:p>
            <a:pPr marL="566738" indent="-566738" algn="just">
              <a:buClr>
                <a:srgbClr val="0000FF"/>
              </a:buClr>
              <a:buFontTx/>
              <a:buChar char="o"/>
            </a:pPr>
            <a:r>
              <a:rPr lang="en-US" altLang="en-US" smtClean="0">
                <a:latin typeface="Times New Roman" panose="02020603050405020304" pitchFamily="18" charset="0"/>
              </a:rPr>
              <a:t> It rejects anything longer, shorter, more round </a:t>
            </a:r>
            <a:r>
              <a:rPr lang="en-US" altLang="en-US" sz="3600" b="1">
                <a:latin typeface="Times New Roman" panose="02020603050405020304" pitchFamily="18" charset="0"/>
              </a:rPr>
              <a:t>Scourer</a:t>
            </a:r>
          </a:p>
          <a:p>
            <a:pPr marL="566738" indent="-566738" algn="just">
              <a:buClr>
                <a:srgbClr val="0000FF"/>
              </a:buClr>
              <a:buFontTx/>
              <a:buChar char="o"/>
            </a:pPr>
            <a:r>
              <a:rPr lang="en-US" altLang="en-US" smtClean="0">
                <a:latin typeface="Times New Roman" panose="02020603050405020304" pitchFamily="18" charset="0"/>
              </a:rPr>
              <a:t>The scourer removes outer husks, crease dirt and any smaller impurities with an intense scouring action</a:t>
            </a:r>
          </a:p>
          <a:p>
            <a:pPr marL="566738" indent="-566738" algn="just">
              <a:buClr>
                <a:srgbClr val="0000FF"/>
              </a:buClr>
              <a:buFontTx/>
              <a:buChar char="o"/>
            </a:pPr>
            <a:r>
              <a:rPr lang="en-US" altLang="en-US" smtClean="0">
                <a:latin typeface="Times New Roman" panose="02020603050405020304" pitchFamily="18" charset="0"/>
              </a:rPr>
              <a:t>Currents of air pull all the loosened material away</a:t>
            </a:r>
          </a:p>
        </p:txBody>
      </p:sp>
      <p:sp>
        <p:nvSpPr>
          <p:cNvPr id="184324" name="Slide Number Placeholder 2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CC"/>
              </a:buClr>
              <a:buChar char="•"/>
              <a:defRPr sz="32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FFCC"/>
              </a:buClr>
              <a:buChar char="–"/>
              <a:defRPr sz="28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FFCC"/>
              </a:buClr>
              <a:buChar char="•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FFCC"/>
              </a:buClr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7B364FE-33B7-4457-BA87-859E189A2F85}" type="slidenum">
              <a:rPr lang="en-US" altLang="en-US" sz="14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52446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CC"/>
              </a:buClr>
              <a:buChar char="•"/>
              <a:defRPr sz="32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FFCC"/>
              </a:buClr>
              <a:buChar char="–"/>
              <a:defRPr sz="28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FFCC"/>
              </a:buClr>
              <a:buChar char="•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FFCC"/>
              </a:buClr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9157145-3165-4A63-8A90-467F991D96BC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1853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05000" y="228600"/>
            <a:ext cx="8458200" cy="6248400"/>
          </a:xfrm>
        </p:spPr>
        <p:txBody>
          <a:bodyPr/>
          <a:lstStyle/>
          <a:p>
            <a:pPr marL="522288" indent="-522288" algn="just">
              <a:buNone/>
            </a:pPr>
            <a:r>
              <a:rPr lang="en-US" altLang="en-US" b="1" smtClean="0">
                <a:latin typeface="Times New Roman" panose="02020603050405020304" pitchFamily="18" charset="0"/>
              </a:rPr>
              <a:t>	Color sorter</a:t>
            </a:r>
          </a:p>
          <a:p>
            <a:pPr marL="522288" indent="-522288" algn="just">
              <a:buClr>
                <a:srgbClr val="0000FF"/>
              </a:buClr>
              <a:buFontTx/>
              <a:buChar char="o"/>
            </a:pPr>
            <a:r>
              <a:rPr lang="en-US" altLang="en-US">
                <a:latin typeface="Times New Roman" panose="02020603050405020304" pitchFamily="18" charset="0"/>
              </a:rPr>
              <a:t>Color sorting of seeds is  common practice in rice milling industry</a:t>
            </a:r>
          </a:p>
          <a:p>
            <a:pPr marL="522288" indent="-522288" algn="just">
              <a:buClr>
                <a:srgbClr val="0000FF"/>
              </a:buClr>
              <a:buFontTx/>
              <a:buChar char="o"/>
            </a:pPr>
            <a:r>
              <a:rPr lang="en-US" altLang="en-US">
                <a:latin typeface="Times New Roman" panose="02020603050405020304" pitchFamily="18" charset="0"/>
              </a:rPr>
              <a:t>Seeds are separated from the bulk of grains based on differences in their color</a:t>
            </a:r>
          </a:p>
          <a:p>
            <a:pPr marL="522288" indent="-522288" algn="just">
              <a:buClr>
                <a:srgbClr val="0000FF"/>
              </a:buClr>
              <a:buFontTx/>
              <a:buChar char="o"/>
            </a:pPr>
            <a:r>
              <a:rPr lang="en-US" altLang="en-US">
                <a:latin typeface="Times New Roman" panose="02020603050405020304" pitchFamily="18" charset="0"/>
              </a:rPr>
              <a:t>Electronic sensors are used for this purpose</a:t>
            </a:r>
          </a:p>
          <a:p>
            <a:pPr marL="522288" indent="-522288" algn="just">
              <a:buNone/>
            </a:pPr>
            <a:r>
              <a:rPr lang="en-US" altLang="en-US">
                <a:latin typeface="Times New Roman" panose="02020603050405020304" pitchFamily="18" charset="0"/>
              </a:rPr>
              <a:t>	</a:t>
            </a:r>
            <a:r>
              <a:rPr lang="en-US" altLang="en-US" b="1" smtClean="0">
                <a:latin typeface="Times New Roman" panose="02020603050405020304" pitchFamily="18" charset="0"/>
              </a:rPr>
              <a:t>Electric field</a:t>
            </a:r>
          </a:p>
          <a:p>
            <a:pPr marL="522288" indent="-522288" algn="just">
              <a:buClr>
                <a:srgbClr val="0000FF"/>
              </a:buClr>
              <a:buFontTx/>
              <a:buChar char="o"/>
            </a:pPr>
            <a:r>
              <a:rPr lang="en-US" altLang="en-US">
                <a:latin typeface="Times New Roman" panose="02020603050405020304" pitchFamily="18" charset="0"/>
              </a:rPr>
              <a:t>Separation is achieved by charging particles and placing them in to an electric field</a:t>
            </a:r>
          </a:p>
          <a:p>
            <a:pPr marL="522288" indent="-522288" algn="just">
              <a:buClr>
                <a:srgbClr val="0000FF"/>
              </a:buClr>
              <a:buFontTx/>
              <a:buChar char="o"/>
            </a:pPr>
            <a:r>
              <a:rPr lang="en-US" altLang="en-US">
                <a:latin typeface="Times New Roman" panose="02020603050405020304" pitchFamily="18" charset="0"/>
              </a:rPr>
              <a:t>Electrostatic forces cause mechanical movement which used for separation process</a:t>
            </a:r>
          </a:p>
        </p:txBody>
      </p:sp>
      <p:sp>
        <p:nvSpPr>
          <p:cNvPr id="185348" name="Slide Number Placeholder 2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CC"/>
              </a:buClr>
              <a:buChar char="•"/>
              <a:defRPr sz="32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FFCC"/>
              </a:buClr>
              <a:buChar char="–"/>
              <a:defRPr sz="28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FFCC"/>
              </a:buClr>
              <a:buChar char="•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FFCC"/>
              </a:buClr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89BA9F5-1A8F-4770-B16B-CBB250F2F3BB}" type="slidenum">
              <a:rPr lang="en-US" altLang="en-US" sz="14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51525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CC"/>
              </a:buClr>
              <a:buChar char="•"/>
              <a:defRPr sz="32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FFCC"/>
              </a:buClr>
              <a:buChar char="–"/>
              <a:defRPr sz="28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FFCC"/>
              </a:buClr>
              <a:buChar char="•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FFCC"/>
              </a:buClr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9F64D00-1923-4F86-93B2-C430BD4DEA59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1863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 eaLnBrk="1" hangingPunct="1"/>
            <a:r>
              <a:rPr lang="en-US" altLang="en-US" b="1" smtClean="0">
                <a:latin typeface="Times New Roman" panose="02020603050405020304" pitchFamily="18" charset="0"/>
              </a:rPr>
              <a:t>Tempering and Conditioning</a:t>
            </a:r>
          </a:p>
        </p:txBody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447800"/>
            <a:ext cx="8229600" cy="4876800"/>
          </a:xfrm>
        </p:spPr>
        <p:txBody>
          <a:bodyPr/>
          <a:lstStyle/>
          <a:p>
            <a:pPr marL="392113" indent="-392113" algn="just">
              <a:buNone/>
              <a:tabLst>
                <a:tab pos="457200" algn="l"/>
              </a:tabLst>
            </a:pPr>
            <a:r>
              <a:rPr lang="en-US" altLang="en-US" smtClean="0">
                <a:latin typeface="Times New Roman" panose="02020603050405020304" pitchFamily="18" charset="0"/>
              </a:rPr>
              <a:t>	</a:t>
            </a:r>
            <a:r>
              <a:rPr lang="en-US" altLang="en-US" sz="3600" b="1">
                <a:latin typeface="Times New Roman" panose="02020603050405020304" pitchFamily="18" charset="0"/>
              </a:rPr>
              <a:t>Tempering</a:t>
            </a:r>
          </a:p>
          <a:p>
            <a:pPr marL="392113" indent="-392113" algn="just">
              <a:buClr>
                <a:srgbClr val="0000FF"/>
              </a:buClr>
              <a:buFontTx/>
              <a:buChar char="o"/>
              <a:tabLst>
                <a:tab pos="457200" algn="l"/>
              </a:tabLst>
            </a:pPr>
            <a:r>
              <a:rPr lang="en-US" altLang="en-US" smtClean="0">
                <a:latin typeface="Times New Roman" panose="02020603050405020304" pitchFamily="18" charset="0"/>
              </a:rPr>
              <a:t>Addition of water to optimum level  and allow the grain to stand for some time to equilibrate moisture contents</a:t>
            </a:r>
          </a:p>
          <a:p>
            <a:pPr marL="392113" indent="-392113" algn="just">
              <a:buNone/>
              <a:tabLst>
                <a:tab pos="457200" algn="l"/>
              </a:tabLst>
            </a:pPr>
            <a:r>
              <a:rPr lang="en-US" altLang="en-US" smtClean="0">
                <a:latin typeface="Times New Roman" panose="02020603050405020304" pitchFamily="18" charset="0"/>
              </a:rPr>
              <a:t>	</a:t>
            </a:r>
            <a:r>
              <a:rPr lang="en-US" altLang="en-US" sz="3600" b="1">
                <a:latin typeface="Times New Roman" panose="02020603050405020304" pitchFamily="18" charset="0"/>
              </a:rPr>
              <a:t>Objectives</a:t>
            </a:r>
          </a:p>
          <a:p>
            <a:pPr marL="857250" lvl="1" algn="just">
              <a:buClr>
                <a:srgbClr val="0000FF"/>
              </a:buClr>
              <a:buFontTx/>
              <a:buChar char="o"/>
              <a:tabLst>
                <a:tab pos="457200" algn="l"/>
              </a:tabLst>
            </a:pPr>
            <a:r>
              <a:rPr lang="en-US" altLang="en-US" sz="3200">
                <a:latin typeface="Times New Roman" panose="02020603050405020304" pitchFamily="18" charset="0"/>
              </a:rPr>
              <a:t>To toughen the bran</a:t>
            </a:r>
          </a:p>
          <a:p>
            <a:pPr marL="857250" lvl="1" algn="just">
              <a:buClr>
                <a:srgbClr val="0000FF"/>
              </a:buClr>
              <a:buFontTx/>
              <a:buChar char="o"/>
              <a:tabLst>
                <a:tab pos="457200" algn="l"/>
              </a:tabLst>
            </a:pPr>
            <a:r>
              <a:rPr lang="en-US" altLang="en-US" sz="3200">
                <a:latin typeface="Times New Roman" panose="02020603050405020304" pitchFamily="18" charset="0"/>
              </a:rPr>
              <a:t>To soften the endosperm</a:t>
            </a:r>
          </a:p>
          <a:p>
            <a:pPr marL="392113" indent="-392113" algn="just">
              <a:buNone/>
              <a:tabLst>
                <a:tab pos="457200" algn="l"/>
              </a:tabLst>
            </a:pPr>
            <a:r>
              <a:rPr lang="en-US" altLang="en-US" smtClean="0">
                <a:latin typeface="Times New Roman" panose="02020603050405020304" pitchFamily="18" charset="0"/>
              </a:rPr>
              <a:t>	</a:t>
            </a:r>
          </a:p>
        </p:txBody>
      </p:sp>
      <p:sp>
        <p:nvSpPr>
          <p:cNvPr id="186373" name="Slide Number Placeholder 3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CC"/>
              </a:buClr>
              <a:buChar char="•"/>
              <a:defRPr sz="32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FFCC"/>
              </a:buClr>
              <a:buChar char="–"/>
              <a:defRPr sz="28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FFCC"/>
              </a:buClr>
              <a:buChar char="•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FFCC"/>
              </a:buClr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46317FE-0EEA-4CD7-9668-88AC3E15F669}" type="slidenum">
              <a:rPr lang="en-US" altLang="en-US" sz="14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02354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501</Words>
  <Application>Microsoft Office PowerPoint</Application>
  <PresentationFormat>Widescreen</PresentationFormat>
  <Paragraphs>206</Paragraphs>
  <Slides>27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Calibri</vt:lpstr>
      <vt:lpstr>Calibri Light</vt:lpstr>
      <vt:lpstr>Comic Sans MS</vt:lpstr>
      <vt:lpstr>Palatino Linotype</vt:lpstr>
      <vt:lpstr>Times New Roman</vt:lpstr>
      <vt:lpstr>Wingdings</vt:lpstr>
      <vt:lpstr>Office Theme</vt:lpstr>
      <vt:lpstr>Bitmap Image</vt:lpstr>
      <vt:lpstr>Wheat Milling</vt:lpstr>
      <vt:lpstr>Cleaning</vt:lpstr>
      <vt:lpstr>Methods of seperating wheat impurities</vt:lpstr>
      <vt:lpstr>PowerPoint Presentation</vt:lpstr>
      <vt:lpstr>Equipments used for cleaning</vt:lpstr>
      <vt:lpstr>PowerPoint Presentation</vt:lpstr>
      <vt:lpstr>PowerPoint Presentation</vt:lpstr>
      <vt:lpstr>PowerPoint Presentation</vt:lpstr>
      <vt:lpstr>Tempering and Conditioning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Roller Milling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ISSUES In Wheat Milling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Wheat Milling</dc:title>
  <dc:creator>Dr. Mueen</dc:creator>
  <cp:lastModifiedBy>Dr. Mueen</cp:lastModifiedBy>
  <cp:revision>1</cp:revision>
  <dcterms:created xsi:type="dcterms:W3CDTF">2020-12-02T07:04:33Z</dcterms:created>
  <dcterms:modified xsi:type="dcterms:W3CDTF">2020-12-02T07:04:59Z</dcterms:modified>
</cp:coreProperties>
</file>