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80" r:id="rId11"/>
    <p:sldId id="265"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272" r:id="rId33"/>
    <p:sldId id="274" r:id="rId34"/>
    <p:sldId id="273" r:id="rId35"/>
    <p:sldId id="275" r:id="rId36"/>
    <p:sldId id="276" r:id="rId37"/>
    <p:sldId id="277" r:id="rId38"/>
    <p:sldId id="278" r:id="rId39"/>
    <p:sldId id="279"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58E09B-650C-41EA-9D54-4E766A7F49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605152E-38BC-4E3F-86CD-DFC53C3C01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C0EFE9B-5736-4222-9521-611FB242EA2A}"/>
              </a:ext>
            </a:extLst>
          </p:cNvPr>
          <p:cNvSpPr>
            <a:spLocks noGrp="1"/>
          </p:cNvSpPr>
          <p:nvPr>
            <p:ph type="dt" sz="half" idx="10"/>
          </p:nvPr>
        </p:nvSpPr>
        <p:spPr/>
        <p:txBody>
          <a:bodyPr/>
          <a:lstStyle/>
          <a:p>
            <a:fld id="{3F6CE3EF-EF69-43B7-A44D-0BE681831F76}" type="datetimeFigureOut">
              <a:rPr lang="en-US" smtClean="0"/>
              <a:t>05-May-20</a:t>
            </a:fld>
            <a:endParaRPr lang="en-US"/>
          </a:p>
        </p:txBody>
      </p:sp>
      <p:sp>
        <p:nvSpPr>
          <p:cNvPr id="5" name="Footer Placeholder 4">
            <a:extLst>
              <a:ext uri="{FF2B5EF4-FFF2-40B4-BE49-F238E27FC236}">
                <a16:creationId xmlns:a16="http://schemas.microsoft.com/office/drawing/2014/main" xmlns="" id="{B36A639B-5EF5-44AF-A12E-7B58E898E1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0C26858-525C-488D-BD5E-5AF901B72555}"/>
              </a:ext>
            </a:extLst>
          </p:cNvPr>
          <p:cNvSpPr>
            <a:spLocks noGrp="1"/>
          </p:cNvSpPr>
          <p:nvPr>
            <p:ph type="sldNum" sz="quarter" idx="12"/>
          </p:nvPr>
        </p:nvSpPr>
        <p:spPr/>
        <p:txBody>
          <a:bodyPr/>
          <a:lstStyle/>
          <a:p>
            <a:fld id="{3892767C-E8F4-49F3-8F1D-E23E020BC41E}" type="slidenum">
              <a:rPr lang="en-US" smtClean="0"/>
              <a:t>‹#›</a:t>
            </a:fld>
            <a:endParaRPr lang="en-US"/>
          </a:p>
        </p:txBody>
      </p:sp>
    </p:spTree>
    <p:extLst>
      <p:ext uri="{BB962C8B-B14F-4D97-AF65-F5344CB8AC3E}">
        <p14:creationId xmlns:p14="http://schemas.microsoft.com/office/powerpoint/2010/main" val="1401399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471067-8B14-445B-B93A-61C464C712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6AF6EEB-700B-456A-889C-AFB87DB8C9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58ACBC4-2F94-40C1-82DB-0F65A1BD9597}"/>
              </a:ext>
            </a:extLst>
          </p:cNvPr>
          <p:cNvSpPr>
            <a:spLocks noGrp="1"/>
          </p:cNvSpPr>
          <p:nvPr>
            <p:ph type="dt" sz="half" idx="10"/>
          </p:nvPr>
        </p:nvSpPr>
        <p:spPr/>
        <p:txBody>
          <a:bodyPr/>
          <a:lstStyle/>
          <a:p>
            <a:fld id="{3F6CE3EF-EF69-43B7-A44D-0BE681831F76}" type="datetimeFigureOut">
              <a:rPr lang="en-US" smtClean="0"/>
              <a:t>05-May-20</a:t>
            </a:fld>
            <a:endParaRPr lang="en-US"/>
          </a:p>
        </p:txBody>
      </p:sp>
      <p:sp>
        <p:nvSpPr>
          <p:cNvPr id="5" name="Footer Placeholder 4">
            <a:extLst>
              <a:ext uri="{FF2B5EF4-FFF2-40B4-BE49-F238E27FC236}">
                <a16:creationId xmlns:a16="http://schemas.microsoft.com/office/drawing/2014/main" xmlns="" id="{2F665D55-6670-4EAC-A697-1222ADAC8C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0C6A5C7-194B-4123-9A3F-87846066C866}"/>
              </a:ext>
            </a:extLst>
          </p:cNvPr>
          <p:cNvSpPr>
            <a:spLocks noGrp="1"/>
          </p:cNvSpPr>
          <p:nvPr>
            <p:ph type="sldNum" sz="quarter" idx="12"/>
          </p:nvPr>
        </p:nvSpPr>
        <p:spPr/>
        <p:txBody>
          <a:bodyPr/>
          <a:lstStyle/>
          <a:p>
            <a:fld id="{3892767C-E8F4-49F3-8F1D-E23E020BC41E}" type="slidenum">
              <a:rPr lang="en-US" smtClean="0"/>
              <a:t>‹#›</a:t>
            </a:fld>
            <a:endParaRPr lang="en-US"/>
          </a:p>
        </p:txBody>
      </p:sp>
    </p:spTree>
    <p:extLst>
      <p:ext uri="{BB962C8B-B14F-4D97-AF65-F5344CB8AC3E}">
        <p14:creationId xmlns:p14="http://schemas.microsoft.com/office/powerpoint/2010/main" val="4121622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68F78A3-0290-4158-B130-08F1401BBD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F062B5F-392F-4ED3-ABBF-60EE0586BA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1B9485-5B7D-4655-8AA3-F24875C54F75}"/>
              </a:ext>
            </a:extLst>
          </p:cNvPr>
          <p:cNvSpPr>
            <a:spLocks noGrp="1"/>
          </p:cNvSpPr>
          <p:nvPr>
            <p:ph type="dt" sz="half" idx="10"/>
          </p:nvPr>
        </p:nvSpPr>
        <p:spPr/>
        <p:txBody>
          <a:bodyPr/>
          <a:lstStyle/>
          <a:p>
            <a:fld id="{3F6CE3EF-EF69-43B7-A44D-0BE681831F76}" type="datetimeFigureOut">
              <a:rPr lang="en-US" smtClean="0"/>
              <a:t>05-May-20</a:t>
            </a:fld>
            <a:endParaRPr lang="en-US"/>
          </a:p>
        </p:txBody>
      </p:sp>
      <p:sp>
        <p:nvSpPr>
          <p:cNvPr id="5" name="Footer Placeholder 4">
            <a:extLst>
              <a:ext uri="{FF2B5EF4-FFF2-40B4-BE49-F238E27FC236}">
                <a16:creationId xmlns:a16="http://schemas.microsoft.com/office/drawing/2014/main" xmlns="" id="{A34C3D7E-2466-4388-BD0B-2B19CC4C31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F96B90B-F7F9-43FE-A568-27E68F617A62}"/>
              </a:ext>
            </a:extLst>
          </p:cNvPr>
          <p:cNvSpPr>
            <a:spLocks noGrp="1"/>
          </p:cNvSpPr>
          <p:nvPr>
            <p:ph type="sldNum" sz="quarter" idx="12"/>
          </p:nvPr>
        </p:nvSpPr>
        <p:spPr/>
        <p:txBody>
          <a:bodyPr/>
          <a:lstStyle/>
          <a:p>
            <a:fld id="{3892767C-E8F4-49F3-8F1D-E23E020BC41E}" type="slidenum">
              <a:rPr lang="en-US" smtClean="0"/>
              <a:t>‹#›</a:t>
            </a:fld>
            <a:endParaRPr lang="en-US"/>
          </a:p>
        </p:txBody>
      </p:sp>
    </p:spTree>
    <p:extLst>
      <p:ext uri="{BB962C8B-B14F-4D97-AF65-F5344CB8AC3E}">
        <p14:creationId xmlns:p14="http://schemas.microsoft.com/office/powerpoint/2010/main" val="1848237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F4A151-6DA8-4AB1-B1F5-0215E4D5CA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C66F3E9-F1F5-40DB-8E11-67871D7D4C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1A27CE2-69CE-487E-945F-A8202762D5AF}"/>
              </a:ext>
            </a:extLst>
          </p:cNvPr>
          <p:cNvSpPr>
            <a:spLocks noGrp="1"/>
          </p:cNvSpPr>
          <p:nvPr>
            <p:ph type="dt" sz="half" idx="10"/>
          </p:nvPr>
        </p:nvSpPr>
        <p:spPr/>
        <p:txBody>
          <a:bodyPr/>
          <a:lstStyle/>
          <a:p>
            <a:fld id="{3F6CE3EF-EF69-43B7-A44D-0BE681831F76}" type="datetimeFigureOut">
              <a:rPr lang="en-US" smtClean="0"/>
              <a:t>05-May-20</a:t>
            </a:fld>
            <a:endParaRPr lang="en-US"/>
          </a:p>
        </p:txBody>
      </p:sp>
      <p:sp>
        <p:nvSpPr>
          <p:cNvPr id="5" name="Footer Placeholder 4">
            <a:extLst>
              <a:ext uri="{FF2B5EF4-FFF2-40B4-BE49-F238E27FC236}">
                <a16:creationId xmlns:a16="http://schemas.microsoft.com/office/drawing/2014/main" xmlns="" id="{C044EA7C-073A-49CF-AF77-7C72ED814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8660941-DE98-4239-994C-A7AD1CE95436}"/>
              </a:ext>
            </a:extLst>
          </p:cNvPr>
          <p:cNvSpPr>
            <a:spLocks noGrp="1"/>
          </p:cNvSpPr>
          <p:nvPr>
            <p:ph type="sldNum" sz="quarter" idx="12"/>
          </p:nvPr>
        </p:nvSpPr>
        <p:spPr/>
        <p:txBody>
          <a:bodyPr/>
          <a:lstStyle/>
          <a:p>
            <a:fld id="{3892767C-E8F4-49F3-8F1D-E23E020BC41E}" type="slidenum">
              <a:rPr lang="en-US" smtClean="0"/>
              <a:t>‹#›</a:t>
            </a:fld>
            <a:endParaRPr lang="en-US"/>
          </a:p>
        </p:txBody>
      </p:sp>
    </p:spTree>
    <p:extLst>
      <p:ext uri="{BB962C8B-B14F-4D97-AF65-F5344CB8AC3E}">
        <p14:creationId xmlns:p14="http://schemas.microsoft.com/office/powerpoint/2010/main" val="3237220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75CE0F-EF43-478D-8679-505B253065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A14E0AE8-BA49-4635-82AC-0ABAB64C57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C4BF289-FA53-4826-BB5E-0AFE034A9A42}"/>
              </a:ext>
            </a:extLst>
          </p:cNvPr>
          <p:cNvSpPr>
            <a:spLocks noGrp="1"/>
          </p:cNvSpPr>
          <p:nvPr>
            <p:ph type="dt" sz="half" idx="10"/>
          </p:nvPr>
        </p:nvSpPr>
        <p:spPr/>
        <p:txBody>
          <a:bodyPr/>
          <a:lstStyle/>
          <a:p>
            <a:fld id="{3F6CE3EF-EF69-43B7-A44D-0BE681831F76}" type="datetimeFigureOut">
              <a:rPr lang="en-US" smtClean="0"/>
              <a:t>05-May-20</a:t>
            </a:fld>
            <a:endParaRPr lang="en-US"/>
          </a:p>
        </p:txBody>
      </p:sp>
      <p:sp>
        <p:nvSpPr>
          <p:cNvPr id="5" name="Footer Placeholder 4">
            <a:extLst>
              <a:ext uri="{FF2B5EF4-FFF2-40B4-BE49-F238E27FC236}">
                <a16:creationId xmlns:a16="http://schemas.microsoft.com/office/drawing/2014/main" xmlns="" id="{4B546CAB-D745-4ACF-87DA-AB54371297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F3D8805-C100-4BC2-98A3-B38BC1BF3D3B}"/>
              </a:ext>
            </a:extLst>
          </p:cNvPr>
          <p:cNvSpPr>
            <a:spLocks noGrp="1"/>
          </p:cNvSpPr>
          <p:nvPr>
            <p:ph type="sldNum" sz="quarter" idx="12"/>
          </p:nvPr>
        </p:nvSpPr>
        <p:spPr/>
        <p:txBody>
          <a:bodyPr/>
          <a:lstStyle/>
          <a:p>
            <a:fld id="{3892767C-E8F4-49F3-8F1D-E23E020BC41E}" type="slidenum">
              <a:rPr lang="en-US" smtClean="0"/>
              <a:t>‹#›</a:t>
            </a:fld>
            <a:endParaRPr lang="en-US"/>
          </a:p>
        </p:txBody>
      </p:sp>
    </p:spTree>
    <p:extLst>
      <p:ext uri="{BB962C8B-B14F-4D97-AF65-F5344CB8AC3E}">
        <p14:creationId xmlns:p14="http://schemas.microsoft.com/office/powerpoint/2010/main" val="88398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BE0EED-88B7-461D-990D-BA7E0C210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0F94CF5-0D98-4E1D-A968-02AB2D5CD1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0B5BECC3-A1EE-413B-B42B-B7E2770362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17718F7-E84E-4C21-8FDB-BECC224B5193}"/>
              </a:ext>
            </a:extLst>
          </p:cNvPr>
          <p:cNvSpPr>
            <a:spLocks noGrp="1"/>
          </p:cNvSpPr>
          <p:nvPr>
            <p:ph type="dt" sz="half" idx="10"/>
          </p:nvPr>
        </p:nvSpPr>
        <p:spPr/>
        <p:txBody>
          <a:bodyPr/>
          <a:lstStyle/>
          <a:p>
            <a:fld id="{3F6CE3EF-EF69-43B7-A44D-0BE681831F76}" type="datetimeFigureOut">
              <a:rPr lang="en-US" smtClean="0"/>
              <a:t>05-May-20</a:t>
            </a:fld>
            <a:endParaRPr lang="en-US"/>
          </a:p>
        </p:txBody>
      </p:sp>
      <p:sp>
        <p:nvSpPr>
          <p:cNvPr id="6" name="Footer Placeholder 5">
            <a:extLst>
              <a:ext uri="{FF2B5EF4-FFF2-40B4-BE49-F238E27FC236}">
                <a16:creationId xmlns:a16="http://schemas.microsoft.com/office/drawing/2014/main" xmlns="" id="{F0A5AB74-4BFE-4550-948F-50560199F9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0364F4F-D790-4788-BA6F-0CF5B6F11C77}"/>
              </a:ext>
            </a:extLst>
          </p:cNvPr>
          <p:cNvSpPr>
            <a:spLocks noGrp="1"/>
          </p:cNvSpPr>
          <p:nvPr>
            <p:ph type="sldNum" sz="quarter" idx="12"/>
          </p:nvPr>
        </p:nvSpPr>
        <p:spPr/>
        <p:txBody>
          <a:bodyPr/>
          <a:lstStyle/>
          <a:p>
            <a:fld id="{3892767C-E8F4-49F3-8F1D-E23E020BC41E}" type="slidenum">
              <a:rPr lang="en-US" smtClean="0"/>
              <a:t>‹#›</a:t>
            </a:fld>
            <a:endParaRPr lang="en-US"/>
          </a:p>
        </p:txBody>
      </p:sp>
    </p:spTree>
    <p:extLst>
      <p:ext uri="{BB962C8B-B14F-4D97-AF65-F5344CB8AC3E}">
        <p14:creationId xmlns:p14="http://schemas.microsoft.com/office/powerpoint/2010/main" val="738352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1F90B9-0A18-499F-AE54-51ABE57A1D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D4ED35E3-1F60-4772-BB53-9F872A6DB4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69C5154-3BF0-4A0F-BA13-8B684799B3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15E37D47-6A65-4DCA-B983-D094BB6B85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3F8D0BF-E15B-4489-A6D0-35E6196D49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DA8AEA11-9E12-4419-92A2-85C5A3D502F9}"/>
              </a:ext>
            </a:extLst>
          </p:cNvPr>
          <p:cNvSpPr>
            <a:spLocks noGrp="1"/>
          </p:cNvSpPr>
          <p:nvPr>
            <p:ph type="dt" sz="half" idx="10"/>
          </p:nvPr>
        </p:nvSpPr>
        <p:spPr/>
        <p:txBody>
          <a:bodyPr/>
          <a:lstStyle/>
          <a:p>
            <a:fld id="{3F6CE3EF-EF69-43B7-A44D-0BE681831F76}" type="datetimeFigureOut">
              <a:rPr lang="en-US" smtClean="0"/>
              <a:t>05-May-20</a:t>
            </a:fld>
            <a:endParaRPr lang="en-US"/>
          </a:p>
        </p:txBody>
      </p:sp>
      <p:sp>
        <p:nvSpPr>
          <p:cNvPr id="8" name="Footer Placeholder 7">
            <a:extLst>
              <a:ext uri="{FF2B5EF4-FFF2-40B4-BE49-F238E27FC236}">
                <a16:creationId xmlns:a16="http://schemas.microsoft.com/office/drawing/2014/main" xmlns="" id="{25FD88F9-03CB-4548-A74F-AD1B753F7D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968532C-D578-40C9-BC8D-FA01EC231AEB}"/>
              </a:ext>
            </a:extLst>
          </p:cNvPr>
          <p:cNvSpPr>
            <a:spLocks noGrp="1"/>
          </p:cNvSpPr>
          <p:nvPr>
            <p:ph type="sldNum" sz="quarter" idx="12"/>
          </p:nvPr>
        </p:nvSpPr>
        <p:spPr/>
        <p:txBody>
          <a:bodyPr/>
          <a:lstStyle/>
          <a:p>
            <a:fld id="{3892767C-E8F4-49F3-8F1D-E23E020BC41E}" type="slidenum">
              <a:rPr lang="en-US" smtClean="0"/>
              <a:t>‹#›</a:t>
            </a:fld>
            <a:endParaRPr lang="en-US"/>
          </a:p>
        </p:txBody>
      </p:sp>
    </p:spTree>
    <p:extLst>
      <p:ext uri="{BB962C8B-B14F-4D97-AF65-F5344CB8AC3E}">
        <p14:creationId xmlns:p14="http://schemas.microsoft.com/office/powerpoint/2010/main" val="1587517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726EBF-6D3B-41A1-B874-CE95848051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3809180-6B17-499B-8165-296BCA4F2E45}"/>
              </a:ext>
            </a:extLst>
          </p:cNvPr>
          <p:cNvSpPr>
            <a:spLocks noGrp="1"/>
          </p:cNvSpPr>
          <p:nvPr>
            <p:ph type="dt" sz="half" idx="10"/>
          </p:nvPr>
        </p:nvSpPr>
        <p:spPr/>
        <p:txBody>
          <a:bodyPr/>
          <a:lstStyle/>
          <a:p>
            <a:fld id="{3F6CE3EF-EF69-43B7-A44D-0BE681831F76}" type="datetimeFigureOut">
              <a:rPr lang="en-US" smtClean="0"/>
              <a:t>05-May-20</a:t>
            </a:fld>
            <a:endParaRPr lang="en-US"/>
          </a:p>
        </p:txBody>
      </p:sp>
      <p:sp>
        <p:nvSpPr>
          <p:cNvPr id="4" name="Footer Placeholder 3">
            <a:extLst>
              <a:ext uri="{FF2B5EF4-FFF2-40B4-BE49-F238E27FC236}">
                <a16:creationId xmlns:a16="http://schemas.microsoft.com/office/drawing/2014/main" xmlns="" id="{2808D869-9942-4727-BB40-BB372CD849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5FBDEB8-2E72-4329-990A-5E4AC0F7DD55}"/>
              </a:ext>
            </a:extLst>
          </p:cNvPr>
          <p:cNvSpPr>
            <a:spLocks noGrp="1"/>
          </p:cNvSpPr>
          <p:nvPr>
            <p:ph type="sldNum" sz="quarter" idx="12"/>
          </p:nvPr>
        </p:nvSpPr>
        <p:spPr/>
        <p:txBody>
          <a:bodyPr/>
          <a:lstStyle/>
          <a:p>
            <a:fld id="{3892767C-E8F4-49F3-8F1D-E23E020BC41E}" type="slidenum">
              <a:rPr lang="en-US" smtClean="0"/>
              <a:t>‹#›</a:t>
            </a:fld>
            <a:endParaRPr lang="en-US"/>
          </a:p>
        </p:txBody>
      </p:sp>
    </p:spTree>
    <p:extLst>
      <p:ext uri="{BB962C8B-B14F-4D97-AF65-F5344CB8AC3E}">
        <p14:creationId xmlns:p14="http://schemas.microsoft.com/office/powerpoint/2010/main" val="3321241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D14D666-04BF-4462-84DC-FCC1427F2428}"/>
              </a:ext>
            </a:extLst>
          </p:cNvPr>
          <p:cNvSpPr>
            <a:spLocks noGrp="1"/>
          </p:cNvSpPr>
          <p:nvPr>
            <p:ph type="dt" sz="half" idx="10"/>
          </p:nvPr>
        </p:nvSpPr>
        <p:spPr/>
        <p:txBody>
          <a:bodyPr/>
          <a:lstStyle/>
          <a:p>
            <a:fld id="{3F6CE3EF-EF69-43B7-A44D-0BE681831F76}" type="datetimeFigureOut">
              <a:rPr lang="en-US" smtClean="0"/>
              <a:t>05-May-20</a:t>
            </a:fld>
            <a:endParaRPr lang="en-US"/>
          </a:p>
        </p:txBody>
      </p:sp>
      <p:sp>
        <p:nvSpPr>
          <p:cNvPr id="3" name="Footer Placeholder 2">
            <a:extLst>
              <a:ext uri="{FF2B5EF4-FFF2-40B4-BE49-F238E27FC236}">
                <a16:creationId xmlns:a16="http://schemas.microsoft.com/office/drawing/2014/main" xmlns="" id="{155019A5-1D84-4019-AF62-A896EDB860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1120A352-2531-457D-BFA5-86939AF95620}"/>
              </a:ext>
            </a:extLst>
          </p:cNvPr>
          <p:cNvSpPr>
            <a:spLocks noGrp="1"/>
          </p:cNvSpPr>
          <p:nvPr>
            <p:ph type="sldNum" sz="quarter" idx="12"/>
          </p:nvPr>
        </p:nvSpPr>
        <p:spPr/>
        <p:txBody>
          <a:bodyPr/>
          <a:lstStyle/>
          <a:p>
            <a:fld id="{3892767C-E8F4-49F3-8F1D-E23E020BC41E}" type="slidenum">
              <a:rPr lang="en-US" smtClean="0"/>
              <a:t>‹#›</a:t>
            </a:fld>
            <a:endParaRPr lang="en-US"/>
          </a:p>
        </p:txBody>
      </p:sp>
    </p:spTree>
    <p:extLst>
      <p:ext uri="{BB962C8B-B14F-4D97-AF65-F5344CB8AC3E}">
        <p14:creationId xmlns:p14="http://schemas.microsoft.com/office/powerpoint/2010/main" val="195805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D6FC44-62EC-4F0F-8919-E74F34C71E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54DEC47-FE22-4FA6-9A4E-611F9D814E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1D04CA0-33C7-49B3-868B-7F3AE32132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917B195-6464-4D75-BF4E-27C42164533E}"/>
              </a:ext>
            </a:extLst>
          </p:cNvPr>
          <p:cNvSpPr>
            <a:spLocks noGrp="1"/>
          </p:cNvSpPr>
          <p:nvPr>
            <p:ph type="dt" sz="half" idx="10"/>
          </p:nvPr>
        </p:nvSpPr>
        <p:spPr/>
        <p:txBody>
          <a:bodyPr/>
          <a:lstStyle/>
          <a:p>
            <a:fld id="{3F6CE3EF-EF69-43B7-A44D-0BE681831F76}" type="datetimeFigureOut">
              <a:rPr lang="en-US" smtClean="0"/>
              <a:t>05-May-20</a:t>
            </a:fld>
            <a:endParaRPr lang="en-US"/>
          </a:p>
        </p:txBody>
      </p:sp>
      <p:sp>
        <p:nvSpPr>
          <p:cNvPr id="6" name="Footer Placeholder 5">
            <a:extLst>
              <a:ext uri="{FF2B5EF4-FFF2-40B4-BE49-F238E27FC236}">
                <a16:creationId xmlns:a16="http://schemas.microsoft.com/office/drawing/2014/main" xmlns="" id="{1ABC1063-7216-4640-BF34-668301AEC0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6EFE2E6-1067-4DAD-A44D-B88CB2C99AF1}"/>
              </a:ext>
            </a:extLst>
          </p:cNvPr>
          <p:cNvSpPr>
            <a:spLocks noGrp="1"/>
          </p:cNvSpPr>
          <p:nvPr>
            <p:ph type="sldNum" sz="quarter" idx="12"/>
          </p:nvPr>
        </p:nvSpPr>
        <p:spPr/>
        <p:txBody>
          <a:bodyPr/>
          <a:lstStyle/>
          <a:p>
            <a:fld id="{3892767C-E8F4-49F3-8F1D-E23E020BC41E}" type="slidenum">
              <a:rPr lang="en-US" smtClean="0"/>
              <a:t>‹#›</a:t>
            </a:fld>
            <a:endParaRPr lang="en-US"/>
          </a:p>
        </p:txBody>
      </p:sp>
    </p:spTree>
    <p:extLst>
      <p:ext uri="{BB962C8B-B14F-4D97-AF65-F5344CB8AC3E}">
        <p14:creationId xmlns:p14="http://schemas.microsoft.com/office/powerpoint/2010/main" val="2288287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B31D94-96FA-4A3C-8C26-FF1C80E2DB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41794CA4-79AF-4767-B87A-EF21386D72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AAF0258A-BCE1-4E45-8AA2-C2C5CC383B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64B13F0-0170-4532-B030-CE9C28A842E0}"/>
              </a:ext>
            </a:extLst>
          </p:cNvPr>
          <p:cNvSpPr>
            <a:spLocks noGrp="1"/>
          </p:cNvSpPr>
          <p:nvPr>
            <p:ph type="dt" sz="half" idx="10"/>
          </p:nvPr>
        </p:nvSpPr>
        <p:spPr/>
        <p:txBody>
          <a:bodyPr/>
          <a:lstStyle/>
          <a:p>
            <a:fld id="{3F6CE3EF-EF69-43B7-A44D-0BE681831F76}" type="datetimeFigureOut">
              <a:rPr lang="en-US" smtClean="0"/>
              <a:t>05-May-20</a:t>
            </a:fld>
            <a:endParaRPr lang="en-US"/>
          </a:p>
        </p:txBody>
      </p:sp>
      <p:sp>
        <p:nvSpPr>
          <p:cNvPr id="6" name="Footer Placeholder 5">
            <a:extLst>
              <a:ext uri="{FF2B5EF4-FFF2-40B4-BE49-F238E27FC236}">
                <a16:creationId xmlns:a16="http://schemas.microsoft.com/office/drawing/2014/main" xmlns="" id="{5BF540A7-B43E-4FEB-B7EF-B4288C9E6A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9B4FE27-82C5-41C3-9CD3-2CDBD7C6B508}"/>
              </a:ext>
            </a:extLst>
          </p:cNvPr>
          <p:cNvSpPr>
            <a:spLocks noGrp="1"/>
          </p:cNvSpPr>
          <p:nvPr>
            <p:ph type="sldNum" sz="quarter" idx="12"/>
          </p:nvPr>
        </p:nvSpPr>
        <p:spPr/>
        <p:txBody>
          <a:bodyPr/>
          <a:lstStyle/>
          <a:p>
            <a:fld id="{3892767C-E8F4-49F3-8F1D-E23E020BC41E}" type="slidenum">
              <a:rPr lang="en-US" smtClean="0"/>
              <a:t>‹#›</a:t>
            </a:fld>
            <a:endParaRPr lang="en-US"/>
          </a:p>
        </p:txBody>
      </p:sp>
    </p:spTree>
    <p:extLst>
      <p:ext uri="{BB962C8B-B14F-4D97-AF65-F5344CB8AC3E}">
        <p14:creationId xmlns:p14="http://schemas.microsoft.com/office/powerpoint/2010/main" val="3994869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07D199F-E87C-48ED-8DCD-04EB5DB342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9C7A420-C1A3-49A9-A8C0-89C675C907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C554FF8-4E3B-4A51-925F-565BD7B64F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6CE3EF-EF69-43B7-A44D-0BE681831F76}" type="datetimeFigureOut">
              <a:rPr lang="en-US" smtClean="0"/>
              <a:t>05-May-20</a:t>
            </a:fld>
            <a:endParaRPr lang="en-US"/>
          </a:p>
        </p:txBody>
      </p:sp>
      <p:sp>
        <p:nvSpPr>
          <p:cNvPr id="5" name="Footer Placeholder 4">
            <a:extLst>
              <a:ext uri="{FF2B5EF4-FFF2-40B4-BE49-F238E27FC236}">
                <a16:creationId xmlns:a16="http://schemas.microsoft.com/office/drawing/2014/main" xmlns="" id="{12CB7547-9428-4DB1-984E-78ED50EB05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CFF5DB1-B056-44F4-BBDD-5078AA3890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92767C-E8F4-49F3-8F1D-E23E020BC41E}" type="slidenum">
              <a:rPr lang="en-US" smtClean="0"/>
              <a:t>‹#›</a:t>
            </a:fld>
            <a:endParaRPr lang="en-US"/>
          </a:p>
        </p:txBody>
      </p:sp>
    </p:spTree>
    <p:extLst>
      <p:ext uri="{BB962C8B-B14F-4D97-AF65-F5344CB8AC3E}">
        <p14:creationId xmlns:p14="http://schemas.microsoft.com/office/powerpoint/2010/main" val="4134757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_ENREF_1"/><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9C3567-0972-4149-94E5-F3167A8118C1}"/>
              </a:ext>
            </a:extLst>
          </p:cNvPr>
          <p:cNvSpPr>
            <a:spLocks noGrp="1"/>
          </p:cNvSpPr>
          <p:nvPr>
            <p:ph type="ctrTitle"/>
          </p:nvPr>
        </p:nvSpPr>
        <p:spPr/>
        <p:txBody>
          <a:bodyPr/>
          <a:lstStyle/>
          <a:p>
            <a:r>
              <a:rPr lang="en-US" dirty="0"/>
              <a:t>Medicinal Plants with anti-obesity activity</a:t>
            </a:r>
          </a:p>
        </p:txBody>
      </p:sp>
      <p:sp>
        <p:nvSpPr>
          <p:cNvPr id="3" name="Subtitle 2">
            <a:extLst>
              <a:ext uri="{FF2B5EF4-FFF2-40B4-BE49-F238E27FC236}">
                <a16:creationId xmlns:a16="http://schemas.microsoft.com/office/drawing/2014/main" xmlns="" id="{D6C0BD2A-44FF-4A80-B1F8-309E2B3CDF3E}"/>
              </a:ext>
            </a:extLst>
          </p:cNvPr>
          <p:cNvSpPr>
            <a:spLocks noGrp="1"/>
          </p:cNvSpPr>
          <p:nvPr>
            <p:ph type="subTitle" idx="1"/>
          </p:nvPr>
        </p:nvSpPr>
        <p:spPr/>
        <p:txBody>
          <a:bodyPr/>
          <a:lstStyle/>
          <a:p>
            <a:r>
              <a:rPr lang="en-US" dirty="0"/>
              <a:t>Usman Sabir</a:t>
            </a:r>
          </a:p>
          <a:p>
            <a:r>
              <a:rPr lang="en-US" dirty="0"/>
              <a:t>Ph.D. Scholar</a:t>
            </a:r>
          </a:p>
          <a:p>
            <a:r>
              <a:rPr lang="en-US" dirty="0"/>
              <a:t>UOS</a:t>
            </a:r>
          </a:p>
        </p:txBody>
      </p:sp>
    </p:spTree>
    <p:extLst>
      <p:ext uri="{BB962C8B-B14F-4D97-AF65-F5344CB8AC3E}">
        <p14:creationId xmlns:p14="http://schemas.microsoft.com/office/powerpoint/2010/main" val="2907585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09A06F-C008-4379-966C-B4BB4CA097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A027F588-8046-45D1-9EF2-17E14A86BB9C}"/>
              </a:ext>
            </a:extLst>
          </p:cNvPr>
          <p:cNvSpPr>
            <a:spLocks noGrp="1"/>
          </p:cNvSpPr>
          <p:nvPr>
            <p:ph idx="1"/>
          </p:nvPr>
        </p:nvSpPr>
        <p:spPr/>
        <p:txBody>
          <a:bodyPr/>
          <a:lstStyle/>
          <a:p>
            <a:r>
              <a:rPr lang="en-US" b="1" dirty="0"/>
              <a:t>Table 1. </a:t>
            </a:r>
            <a:r>
              <a:rPr lang="en-US" dirty="0"/>
              <a:t>Anti-obesity effect of natural occurring plants with mechanism of action studied on animal models</a:t>
            </a:r>
          </a:p>
          <a:p>
            <a:endParaRPr lang="en-US" dirty="0"/>
          </a:p>
        </p:txBody>
      </p:sp>
    </p:spTree>
    <p:extLst>
      <p:ext uri="{BB962C8B-B14F-4D97-AF65-F5344CB8AC3E}">
        <p14:creationId xmlns:p14="http://schemas.microsoft.com/office/powerpoint/2010/main" val="1776751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CC2925-2A73-4C9D-8C1D-6E92BB837407}"/>
              </a:ext>
            </a:extLst>
          </p:cNvPr>
          <p:cNvSpPr>
            <a:spLocks noGrp="1"/>
          </p:cNvSpPr>
          <p:nvPr>
            <p:ph type="title"/>
          </p:nvPr>
        </p:nvSpPr>
        <p:spPr/>
        <p:txBody>
          <a:bodyPr/>
          <a:lstStyle/>
          <a:p>
            <a:endParaRPr lang="en-US"/>
          </a:p>
        </p:txBody>
      </p:sp>
      <p:graphicFrame>
        <p:nvGraphicFramePr>
          <p:cNvPr id="4" name="Table 4">
            <a:extLst>
              <a:ext uri="{FF2B5EF4-FFF2-40B4-BE49-F238E27FC236}">
                <a16:creationId xmlns:a16="http://schemas.microsoft.com/office/drawing/2014/main" xmlns="" id="{C2E027A2-A133-4C19-8AD0-C8E7837E27DB}"/>
              </a:ext>
            </a:extLst>
          </p:cNvPr>
          <p:cNvGraphicFramePr>
            <a:graphicFrameLocks noGrp="1"/>
          </p:cNvGraphicFramePr>
          <p:nvPr>
            <p:ph idx="1"/>
            <p:extLst>
              <p:ext uri="{D42A27DB-BD31-4B8C-83A1-F6EECF244321}">
                <p14:modId xmlns:p14="http://schemas.microsoft.com/office/powerpoint/2010/main" val="1529901935"/>
              </p:ext>
            </p:extLst>
          </p:nvPr>
        </p:nvGraphicFramePr>
        <p:xfrm>
          <a:off x="601252" y="200416"/>
          <a:ext cx="11361105" cy="7319415"/>
        </p:xfrm>
        <a:graphic>
          <a:graphicData uri="http://schemas.openxmlformats.org/drawingml/2006/table">
            <a:tbl>
              <a:tblPr firstRow="1" bandRow="1">
                <a:tableStyleId>{5C22544A-7EE6-4342-B048-85BDC9FD1C3A}</a:tableStyleId>
              </a:tblPr>
              <a:tblGrid>
                <a:gridCol w="1639120">
                  <a:extLst>
                    <a:ext uri="{9D8B030D-6E8A-4147-A177-3AD203B41FA5}">
                      <a16:colId xmlns:a16="http://schemas.microsoft.com/office/drawing/2014/main" xmlns="" val="1196614962"/>
                    </a:ext>
                  </a:extLst>
                </a:gridCol>
                <a:gridCol w="1605119">
                  <a:extLst>
                    <a:ext uri="{9D8B030D-6E8A-4147-A177-3AD203B41FA5}">
                      <a16:colId xmlns:a16="http://schemas.microsoft.com/office/drawing/2014/main" xmlns="" val="3142887241"/>
                    </a:ext>
                  </a:extLst>
                </a:gridCol>
                <a:gridCol w="3312241">
                  <a:extLst>
                    <a:ext uri="{9D8B030D-6E8A-4147-A177-3AD203B41FA5}">
                      <a16:colId xmlns:a16="http://schemas.microsoft.com/office/drawing/2014/main" xmlns="" val="364302087"/>
                    </a:ext>
                  </a:extLst>
                </a:gridCol>
                <a:gridCol w="1639120">
                  <a:extLst>
                    <a:ext uri="{9D8B030D-6E8A-4147-A177-3AD203B41FA5}">
                      <a16:colId xmlns:a16="http://schemas.microsoft.com/office/drawing/2014/main" xmlns="" val="254584740"/>
                    </a:ext>
                  </a:extLst>
                </a:gridCol>
                <a:gridCol w="1639120">
                  <a:extLst>
                    <a:ext uri="{9D8B030D-6E8A-4147-A177-3AD203B41FA5}">
                      <a16:colId xmlns:a16="http://schemas.microsoft.com/office/drawing/2014/main" xmlns="" val="1157554741"/>
                    </a:ext>
                  </a:extLst>
                </a:gridCol>
                <a:gridCol w="1526385">
                  <a:extLst>
                    <a:ext uri="{9D8B030D-6E8A-4147-A177-3AD203B41FA5}">
                      <a16:colId xmlns:a16="http://schemas.microsoft.com/office/drawing/2014/main" xmlns="" val="4134915739"/>
                    </a:ext>
                  </a:extLst>
                </a:gridCol>
              </a:tblGrid>
              <a:tr h="519244">
                <a:tc>
                  <a:txBody>
                    <a:bodyPr/>
                    <a:lstStyle/>
                    <a:p>
                      <a:pPr marL="131445" marR="0">
                        <a:lnSpc>
                          <a:spcPts val="1040"/>
                        </a:lnSpc>
                        <a:spcBef>
                          <a:spcPts val="100"/>
                        </a:spcBef>
                        <a:spcAft>
                          <a:spcPts val="0"/>
                        </a:spcAft>
                      </a:pPr>
                      <a:endPar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31445" marR="0">
                        <a:lnSpc>
                          <a:spcPts val="1040"/>
                        </a:lnSpc>
                        <a:spcBef>
                          <a:spcPts val="100"/>
                        </a:spcBef>
                        <a:spcAft>
                          <a:spcPts val="0"/>
                        </a:spcAft>
                      </a:pP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Plant name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05" marR="0">
                        <a:lnSpc>
                          <a:spcPts val="1040"/>
                        </a:lnSpc>
                        <a:spcBef>
                          <a:spcPts val="10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52705" marR="0">
                        <a:lnSpc>
                          <a:spcPts val="1040"/>
                        </a:lnSpc>
                        <a:spcBef>
                          <a:spcPts val="10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Part(s)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070" marR="0">
                        <a:lnSpc>
                          <a:spcPts val="1040"/>
                        </a:lnSpc>
                        <a:spcBef>
                          <a:spcPts val="10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52070" marR="0">
                        <a:lnSpc>
                          <a:spcPts val="1040"/>
                        </a:lnSpc>
                        <a:spcBef>
                          <a:spcPts val="10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Mechanism</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6195" marR="0">
                        <a:lnSpc>
                          <a:spcPts val="1040"/>
                        </a:lnSpc>
                        <a:spcBef>
                          <a:spcPts val="10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6195" marR="0">
                        <a:lnSpc>
                          <a:spcPts val="1040"/>
                        </a:lnSpc>
                        <a:spcBef>
                          <a:spcPts val="10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Experimental model</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marL="64770" marR="0">
                        <a:lnSpc>
                          <a:spcPts val="1040"/>
                        </a:lnSpc>
                        <a:spcBef>
                          <a:spcPts val="10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64770" marR="0">
                        <a:lnSpc>
                          <a:spcPts val="1040"/>
                        </a:lnSpc>
                        <a:spcBef>
                          <a:spcPts val="10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Reference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3228463373"/>
                  </a:ext>
                </a:extLst>
              </a:tr>
              <a:tr h="519244">
                <a:tc>
                  <a:txBody>
                    <a:bodyPr/>
                    <a:lstStyle/>
                    <a:p>
                      <a:pPr marL="131445" marR="0">
                        <a:lnSpc>
                          <a:spcPts val="1040"/>
                        </a:lnSpc>
                        <a:spcBef>
                          <a:spcPts val="100"/>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05" marR="0">
                        <a:lnSpc>
                          <a:spcPts val="1040"/>
                        </a:lnSpc>
                        <a:spcBef>
                          <a:spcPts val="100"/>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070" marR="0">
                        <a:lnSpc>
                          <a:spcPts val="1040"/>
                        </a:lnSpc>
                        <a:spcBef>
                          <a:spcPts val="100"/>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6195" marR="0">
                        <a:lnSpc>
                          <a:spcPts val="1040"/>
                        </a:lnSpc>
                        <a:spcBef>
                          <a:spcPts val="100"/>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marL="64770" marR="0">
                        <a:lnSpc>
                          <a:spcPts val="1040"/>
                        </a:lnSpc>
                        <a:spcBef>
                          <a:spcPts val="100"/>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4220742484"/>
                  </a:ext>
                </a:extLst>
              </a:tr>
              <a:tr h="636246">
                <a:tc>
                  <a:txBody>
                    <a:bodyPr/>
                    <a:lstStyle/>
                    <a:p>
                      <a:pPr marL="131445" marR="74295">
                        <a:lnSpc>
                          <a:spcPts val="1080"/>
                        </a:lnSpc>
                        <a:spcBef>
                          <a:spcPts val="95"/>
                        </a:spcBef>
                        <a:spcAft>
                          <a:spcPts val="0"/>
                        </a:spcAft>
                      </a:pPr>
                      <a:r>
                        <a:rPr lang="en-US" sz="14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Achyranthes aspera </a:t>
                      </a: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Linn (Amaranthaceae)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05" marR="0">
                        <a:lnSpc>
                          <a:spcPct val="107000"/>
                        </a:lnSpc>
                        <a:spcBef>
                          <a:spcPts val="100"/>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Seed</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070" marR="59690">
                        <a:lnSpc>
                          <a:spcPct val="97000"/>
                        </a:lnSpc>
                        <a:spcBef>
                          <a:spcPts val="115"/>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plant lowers total cholesterol, total triglyceride, and LDL-cholesterol, and increases HDL cholesterol level.</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6195" marR="0">
                        <a:lnSpc>
                          <a:spcPct val="97000"/>
                        </a:lnSpc>
                        <a:spcBef>
                          <a:spcPts val="115"/>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High-fat-fed male Swiss albino mice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marL="64770" marR="0">
                        <a:lnSpc>
                          <a:spcPct val="107000"/>
                        </a:lnSpc>
                        <a:spcBef>
                          <a:spcPts val="100"/>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505732451"/>
                  </a:ext>
                </a:extLst>
              </a:tr>
              <a:tr h="519244">
                <a:tc>
                  <a:txBody>
                    <a:bodyPr/>
                    <a:lstStyle/>
                    <a:p>
                      <a:pPr marL="131445" marR="74295">
                        <a:lnSpc>
                          <a:spcPts val="1080"/>
                        </a:lnSpc>
                        <a:spcBef>
                          <a:spcPts val="95"/>
                        </a:spcBef>
                        <a:spcAft>
                          <a:spcPts val="0"/>
                        </a:spcAft>
                      </a:pPr>
                      <a:r>
                        <a:rPr lang="en-US" sz="14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05" marR="0">
                        <a:lnSpc>
                          <a:spcPct val="107000"/>
                        </a:lnSpc>
                        <a:spcBef>
                          <a:spcPts val="10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tc>
                <a:tc>
                  <a:txBody>
                    <a:bodyPr/>
                    <a:lstStyle/>
                    <a:p>
                      <a:pPr marL="52070" marR="59690">
                        <a:lnSpc>
                          <a:spcPct val="97000"/>
                        </a:lnSpc>
                        <a:spcBef>
                          <a:spcPts val="11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tc>
                <a:tc>
                  <a:txBody>
                    <a:bodyPr/>
                    <a:lstStyle/>
                    <a:p>
                      <a:pPr marL="36195" marR="0">
                        <a:lnSpc>
                          <a:spcPct val="97000"/>
                        </a:lnSpc>
                        <a:spcBef>
                          <a:spcPts val="11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tc>
                <a:tc gridSpan="2">
                  <a:txBody>
                    <a:bodyPr/>
                    <a:lstStyle/>
                    <a:p>
                      <a:pPr marL="64770" marR="0">
                        <a:lnSpc>
                          <a:spcPct val="107000"/>
                        </a:lnSpc>
                        <a:spcBef>
                          <a:spcPts val="10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tc>
                <a:tc hMerge="1">
                  <a:txBody>
                    <a:bodyPr/>
                    <a:lstStyle/>
                    <a:p>
                      <a:endParaRPr lang="en-US"/>
                    </a:p>
                  </a:txBody>
                  <a:tcPr/>
                </a:tc>
                <a:extLst>
                  <a:ext uri="{0D108BD9-81ED-4DB2-BD59-A6C34878D82A}">
                    <a16:rowId xmlns:a16="http://schemas.microsoft.com/office/drawing/2014/main" xmlns="" val="875590715"/>
                  </a:ext>
                </a:extLst>
              </a:tr>
              <a:tr h="519244">
                <a:tc>
                  <a:txBody>
                    <a:bodyPr/>
                    <a:lstStyle/>
                    <a:p>
                      <a:pPr marL="131445" marR="74295">
                        <a:lnSpc>
                          <a:spcPts val="1080"/>
                        </a:lnSpc>
                        <a:spcBef>
                          <a:spcPts val="95"/>
                        </a:spcBef>
                        <a:spcAft>
                          <a:spcPts val="0"/>
                        </a:spcAft>
                      </a:pPr>
                      <a:r>
                        <a:rPr lang="en-US" sz="14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Acorus calamus </a:t>
                      </a: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Linn (Araceae)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05" marR="0">
                        <a:lnSpc>
                          <a:spcPts val="1080"/>
                        </a:lnSpc>
                        <a:spcBef>
                          <a:spcPts val="95"/>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Rhizome, roots and leaves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070" marR="0">
                        <a:lnSpc>
                          <a:spcPts val="1080"/>
                        </a:lnSpc>
                        <a:spcBef>
                          <a:spcPts val="95"/>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Ethyl acetate extarct of </a:t>
                      </a:r>
                      <a:r>
                        <a:rPr lang="en-US" sz="14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calamus </a:t>
                      </a: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inhibits α-glucosidase activity.</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6195" marR="0">
                        <a:lnSpc>
                          <a:spcPct val="107000"/>
                        </a:lnSpc>
                        <a:spcBef>
                          <a:spcPts val="100"/>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Glucose challenged mice.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marL="64770" marR="0">
                        <a:lnSpc>
                          <a:spcPct val="107000"/>
                        </a:lnSpc>
                        <a:spcBef>
                          <a:spcPts val="100"/>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2409757447"/>
                  </a:ext>
                </a:extLst>
              </a:tr>
              <a:tr h="519244">
                <a:tc>
                  <a:txBody>
                    <a:bodyPr/>
                    <a:lstStyle/>
                    <a:p>
                      <a:pPr marL="131445" marR="74295">
                        <a:lnSpc>
                          <a:spcPts val="1080"/>
                        </a:lnSpc>
                        <a:spcBef>
                          <a:spcPts val="95"/>
                        </a:spcBef>
                        <a:spcAft>
                          <a:spcPts val="0"/>
                        </a:spcAft>
                      </a:pPr>
                      <a:r>
                        <a:rPr lang="en-US" sz="14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05" marR="0">
                        <a:lnSpc>
                          <a:spcPts val="1080"/>
                        </a:lnSpc>
                        <a:spcBef>
                          <a:spcPts val="9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tc>
                <a:tc>
                  <a:txBody>
                    <a:bodyPr/>
                    <a:lstStyle/>
                    <a:p>
                      <a:pPr marL="52070" marR="0">
                        <a:lnSpc>
                          <a:spcPts val="1080"/>
                        </a:lnSpc>
                        <a:spcBef>
                          <a:spcPts val="9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tc>
                <a:tc>
                  <a:txBody>
                    <a:bodyPr/>
                    <a:lstStyle/>
                    <a:p>
                      <a:pPr marL="36195" marR="0">
                        <a:lnSpc>
                          <a:spcPct val="107000"/>
                        </a:lnSpc>
                        <a:spcBef>
                          <a:spcPts val="10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tc>
                <a:tc gridSpan="2">
                  <a:txBody>
                    <a:bodyPr/>
                    <a:lstStyle/>
                    <a:p>
                      <a:pPr marL="64770" marR="0">
                        <a:lnSpc>
                          <a:spcPct val="107000"/>
                        </a:lnSpc>
                        <a:spcBef>
                          <a:spcPts val="10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tc>
                <a:tc hMerge="1">
                  <a:txBody>
                    <a:bodyPr/>
                    <a:lstStyle/>
                    <a:p>
                      <a:endParaRPr lang="en-US"/>
                    </a:p>
                  </a:txBody>
                  <a:tcPr/>
                </a:tc>
                <a:extLst>
                  <a:ext uri="{0D108BD9-81ED-4DB2-BD59-A6C34878D82A}">
                    <a16:rowId xmlns:a16="http://schemas.microsoft.com/office/drawing/2014/main" xmlns="" val="2222248914"/>
                  </a:ext>
                </a:extLst>
              </a:tr>
              <a:tr h="636246">
                <a:tc>
                  <a:txBody>
                    <a:bodyPr/>
                    <a:lstStyle/>
                    <a:p>
                      <a:pPr marL="131445" marR="74295">
                        <a:lnSpc>
                          <a:spcPts val="1080"/>
                        </a:lnSpc>
                        <a:spcBef>
                          <a:spcPts val="95"/>
                        </a:spcBef>
                        <a:spcAft>
                          <a:spcPts val="0"/>
                        </a:spcAft>
                      </a:pPr>
                      <a:r>
                        <a:rPr lang="en-US" sz="14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Achyranthes bidentata </a:t>
                      </a: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Blume (Amaranthaceae)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05" marR="0">
                        <a:lnSpc>
                          <a:spcPct val="107000"/>
                        </a:lnSpc>
                        <a:spcBef>
                          <a:spcPts val="100"/>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Root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070" marR="0">
                        <a:lnSpc>
                          <a:spcPct val="97000"/>
                        </a:lnSpc>
                        <a:spcBef>
                          <a:spcPts val="115"/>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drug affects on differentiation of adipocyte and decrease of phospho-Akt expression.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6195" marR="0">
                        <a:lnSpc>
                          <a:spcPct val="97000"/>
                        </a:lnSpc>
                        <a:spcBef>
                          <a:spcPts val="115"/>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Male Sprague-Dawley fed with a high-fat diet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marL="64770" marR="0">
                        <a:lnSpc>
                          <a:spcPct val="107000"/>
                        </a:lnSpc>
                        <a:spcBef>
                          <a:spcPts val="100"/>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1281599159"/>
                  </a:ext>
                </a:extLst>
              </a:tr>
              <a:tr h="519244">
                <a:tc>
                  <a:txBody>
                    <a:bodyPr/>
                    <a:lstStyle/>
                    <a:p>
                      <a:pPr marL="131445" marR="74295">
                        <a:lnSpc>
                          <a:spcPts val="1080"/>
                        </a:lnSpc>
                        <a:spcBef>
                          <a:spcPts val="95"/>
                        </a:spcBef>
                        <a:spcAft>
                          <a:spcPts val="0"/>
                        </a:spcAft>
                      </a:pPr>
                      <a:r>
                        <a:rPr lang="en-US" sz="14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05" marR="0">
                        <a:lnSpc>
                          <a:spcPct val="107000"/>
                        </a:lnSpc>
                        <a:spcBef>
                          <a:spcPts val="10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tc>
                <a:tc>
                  <a:txBody>
                    <a:bodyPr/>
                    <a:lstStyle/>
                    <a:p>
                      <a:pPr marL="52070" marR="0">
                        <a:lnSpc>
                          <a:spcPct val="97000"/>
                        </a:lnSpc>
                        <a:spcBef>
                          <a:spcPts val="11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tc>
                <a:tc>
                  <a:txBody>
                    <a:bodyPr/>
                    <a:lstStyle/>
                    <a:p>
                      <a:pPr marL="36195" marR="0">
                        <a:lnSpc>
                          <a:spcPct val="97000"/>
                        </a:lnSpc>
                        <a:spcBef>
                          <a:spcPts val="11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tc>
                <a:tc gridSpan="2">
                  <a:txBody>
                    <a:bodyPr/>
                    <a:lstStyle/>
                    <a:p>
                      <a:pPr marL="64770" marR="0">
                        <a:lnSpc>
                          <a:spcPct val="107000"/>
                        </a:lnSpc>
                        <a:spcBef>
                          <a:spcPts val="10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tc>
                <a:tc hMerge="1">
                  <a:txBody>
                    <a:bodyPr/>
                    <a:lstStyle/>
                    <a:p>
                      <a:endParaRPr lang="en-US"/>
                    </a:p>
                  </a:txBody>
                  <a:tcPr/>
                </a:tc>
                <a:extLst>
                  <a:ext uri="{0D108BD9-81ED-4DB2-BD59-A6C34878D82A}">
                    <a16:rowId xmlns:a16="http://schemas.microsoft.com/office/drawing/2014/main" xmlns="" val="3305298124"/>
                  </a:ext>
                </a:extLst>
              </a:tr>
              <a:tr h="1696655">
                <a:tc>
                  <a:txBody>
                    <a:bodyPr/>
                    <a:lstStyle/>
                    <a:p>
                      <a:pPr marL="131445" marR="39370">
                        <a:lnSpc>
                          <a:spcPct val="97000"/>
                        </a:lnSpc>
                        <a:spcBef>
                          <a:spcPts val="120"/>
                        </a:spcBef>
                        <a:spcAft>
                          <a:spcPts val="0"/>
                        </a:spcAft>
                      </a:pPr>
                      <a:r>
                        <a:rPr lang="en-US" sz="14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Adenophora triphylla </a:t>
                      </a: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Hara (Campanulaceae)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05" marR="0">
                        <a:lnSpc>
                          <a:spcPct val="107000"/>
                        </a:lnSpc>
                        <a:spcBef>
                          <a:spcPts val="100"/>
                        </a:spcBef>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Root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marL="0" marR="355600">
                        <a:lnSpc>
                          <a:spcPct val="97000"/>
                        </a:lnSpc>
                        <a:spcBef>
                          <a:spcPts val="120"/>
                        </a:spcBef>
                        <a:spcAft>
                          <a:spcPts val="0"/>
                        </a:spcAft>
                        <a:tabLst>
                          <a:tab pos="2778760" algn="l"/>
                        </a:tabLst>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High </a:t>
                      </a:r>
                      <a:r>
                        <a:rPr lang="en-US" sz="14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fat </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diet  Increasing adipocytes adiponectin C57B2/6</a:t>
                      </a:r>
                      <a:r>
                        <a:rPr lang="en-US" sz="1400" spc="-6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mice and</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997585">
                        <a:lnSpc>
                          <a:spcPct val="97000"/>
                        </a:lnSpc>
                        <a:spcBef>
                          <a:spcPts val="5"/>
                        </a:spcBef>
                        <a:spcAft>
                          <a:spcPts val="0"/>
                        </a:spcAft>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AMPK, and PPAR-α, and decreasing adipokines TNF-α, GPDH, and PPAR-α. It also actively expresses low-density lipoprotein [LDL] receptor and </a:t>
                      </a:r>
                      <a:r>
                        <a:rPr lang="en-US"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cholestorl</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7α- hydroxylase (CYA7A1) and inhibits expression of 3 hydroxy-3 </a:t>
                      </a:r>
                      <a:r>
                        <a:rPr lang="en-US"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methyglutaryl</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CoA (HMG-CoA) reductase.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gridSpan="2">
                  <a:txBody>
                    <a:bodyPr/>
                    <a:lstStyle/>
                    <a:p>
                      <a:pPr marL="64770" marR="0">
                        <a:lnSpc>
                          <a:spcPct val="107000"/>
                        </a:lnSpc>
                        <a:spcBef>
                          <a:spcPts val="100"/>
                        </a:spcBef>
                        <a:spcAft>
                          <a:spcPts val="0"/>
                        </a:spcAft>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[28,29]</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1278562142"/>
                  </a:ext>
                </a:extLst>
              </a:tr>
              <a:tr h="1234804">
                <a:tc gridSpan="2">
                  <a:txBody>
                    <a:bodyPr/>
                    <a:lstStyle/>
                    <a:p>
                      <a:pPr marL="102870" marR="349250">
                        <a:lnSpc>
                          <a:spcPct val="97000"/>
                        </a:lnSpc>
                        <a:spcBef>
                          <a:spcPts val="115"/>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gridSpan="3">
                  <a:txBody>
                    <a:bodyPr/>
                    <a:lstStyle/>
                    <a:p>
                      <a:pPr marL="0" marR="234315">
                        <a:lnSpc>
                          <a:spcPct val="85000"/>
                        </a:lnSpc>
                        <a:spcBef>
                          <a:spcPts val="210"/>
                        </a:spcBef>
                        <a:spcAft>
                          <a:spcPts val="0"/>
                        </a:spcAft>
                        <a:tabLst>
                          <a:tab pos="2776220" algn="l"/>
                        </a:tabLst>
                      </a:pPr>
                      <a:endParaRPr lang="en-US" dirty="0"/>
                    </a:p>
                  </a:txBody>
                  <a:tcPr marL="0" marR="0" marT="0" marB="0"/>
                </a:tc>
                <a:tc hMerge="1">
                  <a:txBody>
                    <a:bodyPr/>
                    <a:lstStyle/>
                    <a:p>
                      <a:endParaRPr lang="en-US"/>
                    </a:p>
                  </a:txBody>
                  <a:tcPr/>
                </a:tc>
                <a:tc hMerge="1">
                  <a:txBody>
                    <a:bodyPr/>
                    <a:lstStyle/>
                    <a:p>
                      <a:endParaRPr lang="en-US"/>
                    </a:p>
                  </a:txBody>
                  <a:tcPr/>
                </a:tc>
                <a:tc>
                  <a:txBody>
                    <a:bodyPr/>
                    <a:lstStyle/>
                    <a:p>
                      <a:pPr marL="0" marR="0">
                        <a:lnSpc>
                          <a:spcPct val="107000"/>
                        </a:lnSpc>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nchor="ctr"/>
                </a:tc>
                <a:extLst>
                  <a:ext uri="{0D108BD9-81ED-4DB2-BD59-A6C34878D82A}">
                    <a16:rowId xmlns:a16="http://schemas.microsoft.com/office/drawing/2014/main" xmlns="" val="634495040"/>
                  </a:ext>
                </a:extLst>
              </a:tr>
            </a:tbl>
          </a:graphicData>
        </a:graphic>
      </p:graphicFrame>
    </p:spTree>
    <p:extLst>
      <p:ext uri="{BB962C8B-B14F-4D97-AF65-F5344CB8AC3E}">
        <p14:creationId xmlns:p14="http://schemas.microsoft.com/office/powerpoint/2010/main" val="3653888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DCD25F-F7AA-410F-B478-2F1AD2604651}"/>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83BF9A93-B566-47ED-B3B2-4620BD65A344}"/>
              </a:ext>
            </a:extLst>
          </p:cNvPr>
          <p:cNvGraphicFramePr>
            <a:graphicFrameLocks noGrp="1"/>
          </p:cNvGraphicFramePr>
          <p:nvPr>
            <p:ph idx="1"/>
          </p:nvPr>
        </p:nvGraphicFramePr>
        <p:xfrm>
          <a:off x="2799569" y="1702298"/>
          <a:ext cx="6592862" cy="4764231"/>
        </p:xfrm>
        <a:graphic>
          <a:graphicData uri="http://schemas.openxmlformats.org/drawingml/2006/table">
            <a:tbl>
              <a:tblPr firstRow="1" firstCol="1" lastRow="1" lastCol="1" bandRow="1" bandCol="1">
                <a:tableStyleId>{5C22544A-7EE6-4342-B048-85BDC9FD1C3A}</a:tableStyleId>
              </a:tblPr>
              <a:tblGrid>
                <a:gridCol w="228502">
                  <a:extLst>
                    <a:ext uri="{9D8B030D-6E8A-4147-A177-3AD203B41FA5}">
                      <a16:colId xmlns:a16="http://schemas.microsoft.com/office/drawing/2014/main" xmlns="" val="1771144456"/>
                    </a:ext>
                  </a:extLst>
                </a:gridCol>
                <a:gridCol w="1870898">
                  <a:extLst>
                    <a:ext uri="{9D8B030D-6E8A-4147-A177-3AD203B41FA5}">
                      <a16:colId xmlns:a16="http://schemas.microsoft.com/office/drawing/2014/main" xmlns="" val="3736602923"/>
                    </a:ext>
                  </a:extLst>
                </a:gridCol>
                <a:gridCol w="4493462">
                  <a:extLst>
                    <a:ext uri="{9D8B030D-6E8A-4147-A177-3AD203B41FA5}">
                      <a16:colId xmlns:a16="http://schemas.microsoft.com/office/drawing/2014/main" xmlns="" val="738180665"/>
                    </a:ext>
                  </a:extLst>
                </a:gridCol>
              </a:tblGrid>
              <a:tr h="848459">
                <a:tc>
                  <a:txBody>
                    <a:bodyPr/>
                    <a:lstStyle/>
                    <a:p>
                      <a:pPr marL="17780" marR="0">
                        <a:spcBef>
                          <a:spcPts val="100"/>
                        </a:spcBef>
                        <a:spcAft>
                          <a:spcPts val="0"/>
                        </a:spcAft>
                      </a:pPr>
                      <a:r>
                        <a:rPr lang="en-US" sz="9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349250">
                        <a:lnSpc>
                          <a:spcPct val="97000"/>
                        </a:lnSpc>
                        <a:spcBef>
                          <a:spcPts val="115"/>
                        </a:spcBef>
                        <a:spcAft>
                          <a:spcPts val="0"/>
                        </a:spcAft>
                      </a:pPr>
                      <a:r>
                        <a:rPr lang="en-US" sz="900">
                          <a:effectLst/>
                        </a:rPr>
                        <a:t>Aegle marmelos Linn Leaves (Rutaceae)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9530" marR="234315">
                        <a:lnSpc>
                          <a:spcPct val="85000"/>
                        </a:lnSpc>
                        <a:spcBef>
                          <a:spcPts val="210"/>
                        </a:spcBef>
                        <a:spcAft>
                          <a:spcPts val="0"/>
                        </a:spcAft>
                        <a:tabLst>
                          <a:tab pos="2776220" algn="l"/>
                        </a:tabLst>
                      </a:pPr>
                      <a:r>
                        <a:rPr lang="en-US" sz="900">
                          <a:effectLst/>
                        </a:rPr>
                        <a:t>The active chemical constituents of A. marmelos for anti- High </a:t>
                      </a:r>
                      <a:r>
                        <a:rPr lang="en-US" sz="900" spc="-10">
                          <a:effectLst/>
                        </a:rPr>
                        <a:t>fat </a:t>
                      </a:r>
                      <a:r>
                        <a:rPr lang="en-US" sz="900">
                          <a:effectLst/>
                        </a:rPr>
                        <a:t>diet induced obese [30,31] adipogenic activity are halfordinol, ethyl</a:t>
                      </a:r>
                      <a:r>
                        <a:rPr lang="en-US" sz="900" spc="-95">
                          <a:effectLst/>
                        </a:rPr>
                        <a:t> </a:t>
                      </a:r>
                      <a:r>
                        <a:rPr lang="en-US" sz="900">
                          <a:effectLst/>
                        </a:rPr>
                        <a:t>ether</a:t>
                      </a:r>
                      <a:r>
                        <a:rPr lang="en-US" sz="900" spc="-15">
                          <a:effectLst/>
                        </a:rPr>
                        <a:t> </a:t>
                      </a:r>
                      <a:r>
                        <a:rPr lang="en-US" sz="900">
                          <a:effectLst/>
                        </a:rPr>
                        <a:t>aegeline	male Sprague Drawly</a:t>
                      </a:r>
                      <a:r>
                        <a:rPr lang="en-US" sz="900" spc="-15">
                          <a:effectLst/>
                        </a:rPr>
                        <a:t> </a:t>
                      </a:r>
                      <a:r>
                        <a:rPr lang="en-US" sz="900" spc="-10">
                          <a:effectLst/>
                        </a:rPr>
                        <a:t>rat</a:t>
                      </a:r>
                      <a:endParaRPr lang="en-US" sz="1100">
                        <a:effectLst/>
                      </a:endParaRPr>
                    </a:p>
                    <a:p>
                      <a:pPr marL="49530" marR="1833245">
                        <a:lnSpc>
                          <a:spcPct val="97000"/>
                        </a:lnSpc>
                        <a:spcBef>
                          <a:spcPts val="20"/>
                        </a:spcBef>
                        <a:spcAft>
                          <a:spcPts val="0"/>
                        </a:spcAft>
                      </a:pPr>
                      <a:r>
                        <a:rPr lang="en-US" sz="900">
                          <a:effectLst/>
                        </a:rPr>
                        <a:t>and esculetin were responsible for the decrease in adipocyte accumulation. Active compounds umbelliferone and esculetin depletes lipid content in the adipocytes and by decreasing the hyperlipidemia.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714935303"/>
                  </a:ext>
                </a:extLst>
              </a:tr>
              <a:tr h="848459">
                <a:tc>
                  <a:txBody>
                    <a:bodyPr/>
                    <a:lstStyle/>
                    <a:p>
                      <a:pPr marL="17780" marR="0">
                        <a:spcBef>
                          <a:spcPts val="100"/>
                        </a:spcBef>
                        <a:spcAft>
                          <a:spcPts val="0"/>
                        </a:spcAft>
                      </a:pPr>
                      <a:r>
                        <a:rPr lang="en-US" sz="9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551815">
                        <a:lnSpc>
                          <a:spcPct val="97000"/>
                        </a:lnSpc>
                        <a:spcBef>
                          <a:spcPts val="115"/>
                        </a:spcBef>
                        <a:spcAft>
                          <a:spcPts val="0"/>
                        </a:spcAft>
                        <a:tabLst>
                          <a:tab pos="1188720" algn="l"/>
                        </a:tabLst>
                      </a:pPr>
                      <a:r>
                        <a:rPr lang="en-US" sz="900">
                          <a:effectLst/>
                        </a:rPr>
                        <a:t>Allium</a:t>
                      </a:r>
                      <a:r>
                        <a:rPr lang="en-US" sz="900" spc="-5">
                          <a:effectLst/>
                        </a:rPr>
                        <a:t> </a:t>
                      </a:r>
                      <a:r>
                        <a:rPr lang="en-US" sz="900">
                          <a:effectLst/>
                        </a:rPr>
                        <a:t>cepa</a:t>
                      </a:r>
                      <a:r>
                        <a:rPr lang="en-US" sz="900" spc="-5">
                          <a:effectLst/>
                        </a:rPr>
                        <a:t> </a:t>
                      </a:r>
                      <a:r>
                        <a:rPr lang="en-US" sz="900">
                          <a:effectLst/>
                        </a:rPr>
                        <a:t>Linn	</a:t>
                      </a:r>
                      <a:r>
                        <a:rPr lang="en-US" sz="900" spc="-30">
                          <a:effectLst/>
                        </a:rPr>
                        <a:t>Peel </a:t>
                      </a:r>
                      <a:r>
                        <a:rPr lang="en-US" sz="900">
                          <a:effectLst/>
                        </a:rPr>
                        <a:t>(Amaryllidaceae)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9530" marR="234315">
                        <a:lnSpc>
                          <a:spcPct val="85000"/>
                        </a:lnSpc>
                        <a:spcBef>
                          <a:spcPts val="210"/>
                        </a:spcBef>
                        <a:spcAft>
                          <a:spcPts val="0"/>
                        </a:spcAft>
                        <a:tabLst>
                          <a:tab pos="2776220" algn="l"/>
                          <a:tab pos="4090670" algn="l"/>
                        </a:tabLst>
                      </a:pPr>
                      <a:r>
                        <a:rPr lang="en-US" sz="900">
                          <a:effectLst/>
                        </a:rPr>
                        <a:t>The mRNA levels of activating protein (AP2)</a:t>
                      </a:r>
                      <a:r>
                        <a:rPr lang="en-US" sz="900" spc="-125">
                          <a:effectLst/>
                        </a:rPr>
                        <a:t> </a:t>
                      </a:r>
                      <a:r>
                        <a:rPr lang="en-US" sz="900">
                          <a:effectLst/>
                        </a:rPr>
                        <a:t>is</a:t>
                      </a:r>
                      <a:r>
                        <a:rPr lang="en-US" sz="900" spc="-20">
                          <a:effectLst/>
                        </a:rPr>
                        <a:t> </a:t>
                      </a:r>
                      <a:r>
                        <a:rPr lang="en-US" sz="900">
                          <a:effectLst/>
                        </a:rPr>
                        <a:t>down-	High </a:t>
                      </a:r>
                      <a:r>
                        <a:rPr lang="en-US" sz="900" spc="-15">
                          <a:effectLst/>
                        </a:rPr>
                        <a:t>fat-fed</a:t>
                      </a:r>
                      <a:r>
                        <a:rPr lang="en-US" sz="900" spc="-30">
                          <a:effectLst/>
                        </a:rPr>
                        <a:t> </a:t>
                      </a:r>
                      <a:r>
                        <a:rPr lang="en-US" sz="900">
                          <a:effectLst/>
                        </a:rPr>
                        <a:t>rats,</a:t>
                      </a:r>
                      <a:r>
                        <a:rPr lang="en-US" sz="900" spc="-10">
                          <a:effectLst/>
                        </a:rPr>
                        <a:t> </a:t>
                      </a:r>
                      <a:r>
                        <a:rPr lang="en-US" sz="900">
                          <a:effectLst/>
                        </a:rPr>
                        <a:t>Diet-	</a:t>
                      </a:r>
                      <a:r>
                        <a:rPr lang="en-US" sz="900" spc="-15">
                          <a:effectLst/>
                        </a:rPr>
                        <a:t>[32,33] </a:t>
                      </a:r>
                      <a:r>
                        <a:rPr lang="en-US" sz="900">
                          <a:effectLst/>
                        </a:rPr>
                        <a:t>regulated by A.cepa and those of</a:t>
                      </a:r>
                      <a:r>
                        <a:rPr lang="en-US" sz="900" spc="-80">
                          <a:effectLst/>
                        </a:rPr>
                        <a:t> </a:t>
                      </a:r>
                      <a:r>
                        <a:rPr lang="en-US" sz="900">
                          <a:effectLst/>
                        </a:rPr>
                        <a:t>carnitine</a:t>
                      </a:r>
                      <a:r>
                        <a:rPr lang="en-US" sz="900" spc="-15">
                          <a:effectLst/>
                        </a:rPr>
                        <a:t> </a:t>
                      </a:r>
                      <a:r>
                        <a:rPr lang="en-US" sz="900">
                          <a:effectLst/>
                        </a:rPr>
                        <a:t>palmitoyl	induced obese</a:t>
                      </a:r>
                      <a:r>
                        <a:rPr lang="en-US" sz="900" spc="-15">
                          <a:effectLst/>
                        </a:rPr>
                        <a:t> </a:t>
                      </a:r>
                      <a:r>
                        <a:rPr lang="en-US" sz="900">
                          <a:effectLst/>
                        </a:rPr>
                        <a:t>Male</a:t>
                      </a:r>
                      <a:endParaRPr lang="en-US" sz="1100">
                        <a:effectLst/>
                      </a:endParaRPr>
                    </a:p>
                    <a:p>
                      <a:pPr marL="49530" marR="0">
                        <a:lnSpc>
                          <a:spcPts val="1090"/>
                        </a:lnSpc>
                        <a:spcBef>
                          <a:spcPts val="0"/>
                        </a:spcBef>
                        <a:spcAft>
                          <a:spcPts val="0"/>
                        </a:spcAft>
                        <a:tabLst>
                          <a:tab pos="2776220" algn="l"/>
                        </a:tabLst>
                      </a:pPr>
                      <a:r>
                        <a:rPr lang="en-US" sz="900">
                          <a:effectLst/>
                        </a:rPr>
                        <a:t>transferase-1 α </a:t>
                      </a:r>
                      <a:r>
                        <a:rPr lang="en-US" sz="900" spc="-15">
                          <a:effectLst/>
                        </a:rPr>
                        <a:t>(CPT-1α) </a:t>
                      </a:r>
                      <a:r>
                        <a:rPr lang="en-US" sz="900">
                          <a:effectLst/>
                        </a:rPr>
                        <a:t>and fatty acid binding</a:t>
                      </a:r>
                      <a:r>
                        <a:rPr lang="en-US" sz="900" spc="-145">
                          <a:effectLst/>
                        </a:rPr>
                        <a:t> </a:t>
                      </a:r>
                      <a:r>
                        <a:rPr lang="en-US" sz="900">
                          <a:effectLst/>
                        </a:rPr>
                        <a:t>protein</a:t>
                      </a:r>
                      <a:r>
                        <a:rPr lang="en-US" sz="900" spc="-20">
                          <a:effectLst/>
                        </a:rPr>
                        <a:t> </a:t>
                      </a:r>
                      <a:r>
                        <a:rPr lang="en-US" sz="900">
                          <a:effectLst/>
                        </a:rPr>
                        <a:t>4	Sprague-Dawley</a:t>
                      </a:r>
                      <a:r>
                        <a:rPr lang="en-US" sz="900" spc="-80">
                          <a:effectLst/>
                        </a:rPr>
                        <a:t> </a:t>
                      </a:r>
                      <a:r>
                        <a:rPr lang="en-US" sz="900">
                          <a:effectLst/>
                        </a:rPr>
                        <a:t>rats</a:t>
                      </a:r>
                      <a:endParaRPr lang="en-US" sz="1100">
                        <a:effectLst/>
                      </a:endParaRPr>
                    </a:p>
                    <a:p>
                      <a:pPr marL="49530" marR="0">
                        <a:lnSpc>
                          <a:spcPts val="1080"/>
                        </a:lnSpc>
                        <a:spcBef>
                          <a:spcPts val="0"/>
                        </a:spcBef>
                        <a:spcAft>
                          <a:spcPts val="0"/>
                        </a:spcAft>
                      </a:pPr>
                      <a:r>
                        <a:rPr lang="en-US" sz="900">
                          <a:effectLst/>
                        </a:rPr>
                        <a:t>(FABP4) are up-regulated. It is also proposed that A. cepa</a:t>
                      </a:r>
                      <a:endParaRPr lang="en-US" sz="1100">
                        <a:effectLst/>
                      </a:endParaRPr>
                    </a:p>
                    <a:p>
                      <a:pPr marL="49530" marR="2044065">
                        <a:lnSpc>
                          <a:spcPct val="97000"/>
                        </a:lnSpc>
                        <a:spcBef>
                          <a:spcPts val="10"/>
                        </a:spcBef>
                        <a:spcAft>
                          <a:spcPts val="0"/>
                        </a:spcAft>
                      </a:pPr>
                      <a:r>
                        <a:rPr lang="en-US" sz="900">
                          <a:effectLst/>
                        </a:rPr>
                        <a:t>increases level of PPAR-γ2 mRNA (mesenteric fats) and IL-6 mRNA levels (perirenal and mesenteric fats).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750250461"/>
                  </a:ext>
                </a:extLst>
              </a:tr>
              <a:tr h="451490">
                <a:tc>
                  <a:txBody>
                    <a:bodyPr/>
                    <a:lstStyle/>
                    <a:p>
                      <a:pPr marL="17780" marR="0">
                        <a:spcBef>
                          <a:spcPts val="100"/>
                        </a:spcBef>
                        <a:spcAft>
                          <a:spcPts val="0"/>
                        </a:spcAft>
                      </a:pPr>
                      <a:r>
                        <a:rPr lang="en-US" sz="900">
                          <a:effectLst/>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349250">
                        <a:lnSpc>
                          <a:spcPct val="97000"/>
                        </a:lnSpc>
                        <a:spcBef>
                          <a:spcPts val="115"/>
                        </a:spcBef>
                        <a:spcAft>
                          <a:spcPts val="0"/>
                        </a:spcAft>
                      </a:pPr>
                      <a:r>
                        <a:rPr lang="en-US" sz="900">
                          <a:effectLst/>
                        </a:rPr>
                        <a:t>Allium fistulosum Linn Root (Liliaceae)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9530" marR="378460">
                        <a:lnSpc>
                          <a:spcPct val="97000"/>
                        </a:lnSpc>
                        <a:spcBef>
                          <a:spcPts val="110"/>
                        </a:spcBef>
                        <a:spcAft>
                          <a:spcPts val="0"/>
                        </a:spcAft>
                        <a:tabLst>
                          <a:tab pos="2776220" algn="l"/>
                        </a:tabLst>
                      </a:pPr>
                      <a:r>
                        <a:rPr lang="en-US" sz="900">
                          <a:effectLst/>
                        </a:rPr>
                        <a:t>Significant reduction in body weight and</a:t>
                      </a:r>
                      <a:r>
                        <a:rPr lang="en-US" sz="900" spc="-110">
                          <a:effectLst/>
                        </a:rPr>
                        <a:t> </a:t>
                      </a:r>
                      <a:r>
                        <a:rPr lang="en-US" sz="900">
                          <a:effectLst/>
                        </a:rPr>
                        <a:t>adipose</a:t>
                      </a:r>
                      <a:r>
                        <a:rPr lang="en-US" sz="900" spc="-20">
                          <a:effectLst/>
                        </a:rPr>
                        <a:t> </a:t>
                      </a:r>
                      <a:r>
                        <a:rPr lang="en-US" sz="900">
                          <a:effectLst/>
                        </a:rPr>
                        <a:t>tissue	High </a:t>
                      </a:r>
                      <a:r>
                        <a:rPr lang="en-US" sz="900" spc="-10">
                          <a:effectLst/>
                        </a:rPr>
                        <a:t>fat </a:t>
                      </a:r>
                      <a:r>
                        <a:rPr lang="en-US" sz="900">
                          <a:effectLst/>
                        </a:rPr>
                        <a:t>diet- induced mice [34] weight as well as adipocyte size. Genes involved</a:t>
                      </a:r>
                      <a:r>
                        <a:rPr lang="en-US" sz="900" spc="-25">
                          <a:effectLst/>
                        </a:rPr>
                        <a:t> </a:t>
                      </a:r>
                      <a:r>
                        <a:rPr lang="en-US" sz="900">
                          <a:effectLst/>
                        </a:rPr>
                        <a:t>in</a:t>
                      </a:r>
                      <a:endParaRPr lang="en-US" sz="1100">
                        <a:effectLst/>
                      </a:endParaRPr>
                    </a:p>
                    <a:p>
                      <a:pPr marL="49530" marR="0">
                        <a:lnSpc>
                          <a:spcPts val="1090"/>
                        </a:lnSpc>
                        <a:spcBef>
                          <a:spcPts val="0"/>
                        </a:spcBef>
                        <a:spcAft>
                          <a:spcPts val="0"/>
                        </a:spcAft>
                      </a:pPr>
                      <a:r>
                        <a:rPr lang="en-US" sz="900">
                          <a:effectLst/>
                        </a:rPr>
                        <a:t>lipogenesis are down-regulated by A. fistulosum.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749677152"/>
                  </a:ext>
                </a:extLst>
              </a:tr>
              <a:tr h="451490">
                <a:tc>
                  <a:txBody>
                    <a:bodyPr/>
                    <a:lstStyle/>
                    <a:p>
                      <a:pPr marL="17780" marR="0">
                        <a:spcBef>
                          <a:spcPts val="100"/>
                        </a:spcBef>
                        <a:spcAft>
                          <a:spcPts val="0"/>
                        </a:spcAft>
                      </a:pPr>
                      <a:r>
                        <a:rPr lang="en-US" sz="900">
                          <a:effectLst/>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539750">
                        <a:lnSpc>
                          <a:spcPct val="97000"/>
                        </a:lnSpc>
                        <a:spcBef>
                          <a:spcPts val="120"/>
                        </a:spcBef>
                        <a:spcAft>
                          <a:spcPts val="0"/>
                        </a:spcAft>
                        <a:tabLst>
                          <a:tab pos="1188720" algn="l"/>
                        </a:tabLst>
                      </a:pPr>
                      <a:r>
                        <a:rPr lang="en-US" sz="900">
                          <a:effectLst/>
                        </a:rPr>
                        <a:t>Allium</a:t>
                      </a:r>
                      <a:r>
                        <a:rPr lang="en-US" sz="900" spc="-10">
                          <a:effectLst/>
                        </a:rPr>
                        <a:t> </a:t>
                      </a:r>
                      <a:r>
                        <a:rPr lang="en-US" sz="900">
                          <a:effectLst/>
                        </a:rPr>
                        <a:t>nigrum</a:t>
                      </a:r>
                      <a:r>
                        <a:rPr lang="en-US" sz="900" spc="-15">
                          <a:effectLst/>
                        </a:rPr>
                        <a:t> </a:t>
                      </a:r>
                      <a:r>
                        <a:rPr lang="en-US" sz="900">
                          <a:effectLst/>
                        </a:rPr>
                        <a:t>Linn	</a:t>
                      </a:r>
                      <a:r>
                        <a:rPr lang="en-US" sz="900" spc="-25">
                          <a:effectLst/>
                        </a:rPr>
                        <a:t>Bulb </a:t>
                      </a:r>
                      <a:r>
                        <a:rPr lang="en-US" sz="900">
                          <a:effectLst/>
                        </a:rPr>
                        <a:t>(Amaryllidaceae)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9530" marR="0">
                        <a:lnSpc>
                          <a:spcPts val="1165"/>
                        </a:lnSpc>
                        <a:spcBef>
                          <a:spcPts val="90"/>
                        </a:spcBef>
                        <a:spcAft>
                          <a:spcPts val="0"/>
                        </a:spcAft>
                        <a:tabLst>
                          <a:tab pos="2776220" algn="l"/>
                        </a:tabLst>
                      </a:pPr>
                      <a:r>
                        <a:rPr lang="en-US" sz="900">
                          <a:effectLst/>
                        </a:rPr>
                        <a:t>Extract of A. nigrum upregulates AMPK,</a:t>
                      </a:r>
                      <a:r>
                        <a:rPr lang="en-US" sz="900" spc="-85">
                          <a:effectLst/>
                        </a:rPr>
                        <a:t> </a:t>
                      </a:r>
                      <a:r>
                        <a:rPr lang="en-US" sz="900" spc="-15">
                          <a:effectLst/>
                        </a:rPr>
                        <a:t>FOXO1, </a:t>
                      </a:r>
                      <a:r>
                        <a:rPr lang="en-US" sz="900">
                          <a:effectLst/>
                        </a:rPr>
                        <a:t>Sirt1,	High-fat diet induced obese</a:t>
                      </a:r>
                      <a:r>
                        <a:rPr lang="en-US" sz="900" spc="50">
                          <a:effectLst/>
                        </a:rPr>
                        <a:t> </a:t>
                      </a:r>
                      <a:r>
                        <a:rPr lang="en-US" sz="900">
                          <a:effectLst/>
                        </a:rPr>
                        <a:t>[35]</a:t>
                      </a:r>
                      <a:endParaRPr lang="en-US" sz="1100">
                        <a:effectLst/>
                      </a:endParaRPr>
                    </a:p>
                    <a:p>
                      <a:pPr marL="49530" marR="0">
                        <a:lnSpc>
                          <a:spcPts val="1155"/>
                        </a:lnSpc>
                        <a:spcBef>
                          <a:spcPts val="0"/>
                        </a:spcBef>
                        <a:spcAft>
                          <a:spcPts val="0"/>
                        </a:spcAft>
                      </a:pPr>
                      <a:r>
                        <a:rPr lang="en-US" sz="900">
                          <a:effectLst/>
                        </a:rPr>
                        <a:t>ATGL, HSL, perilipin, ACO, CPT-1, and UCP1 in the adipose mice</a:t>
                      </a:r>
                      <a:endParaRPr lang="en-US" sz="1100">
                        <a:effectLst/>
                      </a:endParaRPr>
                    </a:p>
                    <a:p>
                      <a:pPr marL="49530" marR="0">
                        <a:lnSpc>
                          <a:spcPts val="1090"/>
                        </a:lnSpc>
                        <a:spcBef>
                          <a:spcPts val="0"/>
                        </a:spcBef>
                        <a:spcAft>
                          <a:spcPts val="0"/>
                        </a:spcAft>
                      </a:pPr>
                      <a:r>
                        <a:rPr lang="en-US" sz="900">
                          <a:effectLst/>
                        </a:rPr>
                        <a:t>tissues, whereas it downregulates CD36.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521928583"/>
                  </a:ext>
                </a:extLst>
              </a:tr>
              <a:tr h="848459">
                <a:tc>
                  <a:txBody>
                    <a:bodyPr/>
                    <a:lstStyle/>
                    <a:p>
                      <a:pPr marL="17780" marR="0">
                        <a:spcBef>
                          <a:spcPts val="100"/>
                        </a:spcBef>
                        <a:spcAft>
                          <a:spcPts val="0"/>
                        </a:spcAft>
                      </a:pPr>
                      <a:r>
                        <a:rPr lang="en-US" sz="900">
                          <a:effectLst/>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46990">
                        <a:lnSpc>
                          <a:spcPct val="97000"/>
                        </a:lnSpc>
                        <a:spcBef>
                          <a:spcPts val="120"/>
                        </a:spcBef>
                        <a:spcAft>
                          <a:spcPts val="0"/>
                        </a:spcAft>
                        <a:tabLst>
                          <a:tab pos="1188720" algn="l"/>
                        </a:tabLst>
                      </a:pPr>
                      <a:r>
                        <a:rPr lang="en-US" sz="900">
                          <a:effectLst/>
                        </a:rPr>
                        <a:t>Allium</a:t>
                      </a:r>
                      <a:r>
                        <a:rPr lang="en-US" sz="900" spc="-15">
                          <a:effectLst/>
                        </a:rPr>
                        <a:t> </a:t>
                      </a:r>
                      <a:r>
                        <a:rPr lang="en-US" sz="900">
                          <a:effectLst/>
                        </a:rPr>
                        <a:t>sativum</a:t>
                      </a:r>
                      <a:r>
                        <a:rPr lang="en-US" sz="900" spc="-15">
                          <a:effectLst/>
                        </a:rPr>
                        <a:t> </a:t>
                      </a:r>
                      <a:r>
                        <a:rPr lang="en-US" sz="900">
                          <a:effectLst/>
                        </a:rPr>
                        <a:t>Linn	Stem, Bulb </a:t>
                      </a:r>
                      <a:r>
                        <a:rPr lang="en-US" sz="900" spc="-30">
                          <a:effectLst/>
                        </a:rPr>
                        <a:t>and </a:t>
                      </a:r>
                      <a:r>
                        <a:rPr lang="en-US" sz="900">
                          <a:effectLst/>
                        </a:rPr>
                        <a:t>(Amaryllidaceae)	Roots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9530" marR="234315">
                        <a:lnSpc>
                          <a:spcPct val="85000"/>
                        </a:lnSpc>
                        <a:spcBef>
                          <a:spcPts val="210"/>
                        </a:spcBef>
                        <a:spcAft>
                          <a:spcPts val="0"/>
                        </a:spcAft>
                        <a:tabLst>
                          <a:tab pos="2776220" algn="l"/>
                          <a:tab pos="4090670" algn="l"/>
                        </a:tabLst>
                      </a:pPr>
                      <a:r>
                        <a:rPr lang="en-US" sz="900">
                          <a:effectLst/>
                        </a:rPr>
                        <a:t>It increases antioxidant enzymes</a:t>
                      </a:r>
                      <a:r>
                        <a:rPr lang="en-US" sz="900" spc="-80">
                          <a:effectLst/>
                        </a:rPr>
                        <a:t> </a:t>
                      </a:r>
                      <a:r>
                        <a:rPr lang="en-US" sz="900">
                          <a:effectLst/>
                        </a:rPr>
                        <a:t>and</a:t>
                      </a:r>
                      <a:r>
                        <a:rPr lang="en-US" sz="900" spc="-20">
                          <a:effectLst/>
                        </a:rPr>
                        <a:t> </a:t>
                      </a:r>
                      <a:r>
                        <a:rPr lang="en-US" sz="900">
                          <a:effectLst/>
                        </a:rPr>
                        <a:t>suppresses	High-fat</a:t>
                      </a:r>
                      <a:r>
                        <a:rPr lang="en-US" sz="900" spc="-30">
                          <a:effectLst/>
                        </a:rPr>
                        <a:t> </a:t>
                      </a:r>
                      <a:r>
                        <a:rPr lang="en-US" sz="900">
                          <a:effectLst/>
                        </a:rPr>
                        <a:t>diet-induced	</a:t>
                      </a:r>
                      <a:r>
                        <a:rPr lang="en-US" sz="900" spc="-15">
                          <a:effectLst/>
                        </a:rPr>
                        <a:t>[36,37] </a:t>
                      </a:r>
                      <a:r>
                        <a:rPr lang="en-US" sz="900">
                          <a:effectLst/>
                        </a:rPr>
                        <a:t>glutathione depletion and lipid peroxidation</a:t>
                      </a:r>
                      <a:r>
                        <a:rPr lang="en-US" sz="900" spc="-150">
                          <a:effectLst/>
                        </a:rPr>
                        <a:t> </a:t>
                      </a:r>
                      <a:r>
                        <a:rPr lang="en-US" sz="900">
                          <a:effectLst/>
                        </a:rPr>
                        <a:t>in</a:t>
                      </a:r>
                      <a:r>
                        <a:rPr lang="en-US" sz="900" spc="-30">
                          <a:effectLst/>
                        </a:rPr>
                        <a:t> </a:t>
                      </a:r>
                      <a:r>
                        <a:rPr lang="en-US" sz="900">
                          <a:effectLst/>
                        </a:rPr>
                        <a:t>hepatic	obese C57BL/6J</a:t>
                      </a:r>
                      <a:r>
                        <a:rPr lang="en-US" sz="900" spc="-10">
                          <a:effectLst/>
                        </a:rPr>
                        <a:t> </a:t>
                      </a:r>
                      <a:r>
                        <a:rPr lang="en-US" sz="900">
                          <a:effectLst/>
                        </a:rPr>
                        <a:t>mice</a:t>
                      </a:r>
                      <a:endParaRPr lang="en-US" sz="1100">
                        <a:effectLst/>
                      </a:endParaRPr>
                    </a:p>
                    <a:p>
                      <a:pPr marL="49530" marR="2072640">
                        <a:lnSpc>
                          <a:spcPct val="97000"/>
                        </a:lnSpc>
                        <a:spcBef>
                          <a:spcPts val="20"/>
                        </a:spcBef>
                        <a:spcAft>
                          <a:spcPts val="0"/>
                        </a:spcAft>
                      </a:pPr>
                      <a:r>
                        <a:rPr lang="en-US" sz="900">
                          <a:effectLst/>
                        </a:rPr>
                        <a:t>tissue. Oil isolated from A. sativum down regulates sterol regulatory element binding protein-1c, acetyl- coA carboxylase, fatty acid synthase, and 3-hydroxy-3- methylglutaryl-coenzyme A reductase.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894120403"/>
                  </a:ext>
                </a:extLst>
              </a:tr>
              <a:tr h="451490">
                <a:tc>
                  <a:txBody>
                    <a:bodyPr/>
                    <a:lstStyle/>
                    <a:p>
                      <a:pPr marL="17780" marR="0">
                        <a:spcBef>
                          <a:spcPts val="100"/>
                        </a:spcBef>
                        <a:spcAft>
                          <a:spcPts val="0"/>
                        </a:spcAft>
                      </a:pPr>
                      <a:r>
                        <a:rPr lang="en-US" sz="900">
                          <a:effectLst/>
                        </a:rPr>
                        <a:t>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349250">
                        <a:lnSpc>
                          <a:spcPct val="97000"/>
                        </a:lnSpc>
                        <a:spcBef>
                          <a:spcPts val="120"/>
                        </a:spcBef>
                        <a:spcAft>
                          <a:spcPts val="0"/>
                        </a:spcAft>
                        <a:tabLst>
                          <a:tab pos="1188720" algn="l"/>
                        </a:tabLst>
                      </a:pPr>
                      <a:r>
                        <a:rPr lang="en-US" sz="900">
                          <a:effectLst/>
                        </a:rPr>
                        <a:t>Alpinia</a:t>
                      </a:r>
                      <a:r>
                        <a:rPr lang="en-US" sz="900" spc="-10">
                          <a:effectLst/>
                        </a:rPr>
                        <a:t> </a:t>
                      </a:r>
                      <a:r>
                        <a:rPr lang="en-US" sz="900">
                          <a:effectLst/>
                        </a:rPr>
                        <a:t>galanga</a:t>
                      </a:r>
                      <a:r>
                        <a:rPr lang="en-US" sz="900" spc="-15">
                          <a:effectLst/>
                        </a:rPr>
                        <a:t> </a:t>
                      </a:r>
                      <a:r>
                        <a:rPr lang="en-US" sz="900">
                          <a:effectLst/>
                        </a:rPr>
                        <a:t>Linn	</a:t>
                      </a:r>
                      <a:r>
                        <a:rPr lang="en-US" sz="900" spc="-15">
                          <a:effectLst/>
                        </a:rPr>
                        <a:t>Rhizome </a:t>
                      </a:r>
                      <a:r>
                        <a:rPr lang="en-US" sz="900">
                          <a:effectLst/>
                        </a:rPr>
                        <a:t>(Zingiberaceae)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9530" marR="378460">
                        <a:lnSpc>
                          <a:spcPct val="85000"/>
                        </a:lnSpc>
                        <a:spcBef>
                          <a:spcPts val="210"/>
                        </a:spcBef>
                        <a:spcAft>
                          <a:spcPts val="0"/>
                        </a:spcAft>
                        <a:tabLst>
                          <a:tab pos="2776220" algn="l"/>
                        </a:tabLst>
                      </a:pPr>
                      <a:r>
                        <a:rPr lang="en-US" sz="900">
                          <a:effectLst/>
                        </a:rPr>
                        <a:t>Galangin, the principal compontent of</a:t>
                      </a:r>
                      <a:r>
                        <a:rPr lang="en-US" sz="900" spc="-85">
                          <a:effectLst/>
                        </a:rPr>
                        <a:t> </a:t>
                      </a:r>
                      <a:r>
                        <a:rPr lang="en-US" sz="900">
                          <a:effectLst/>
                        </a:rPr>
                        <a:t>A.</a:t>
                      </a:r>
                      <a:r>
                        <a:rPr lang="en-US" sz="900" spc="-20">
                          <a:effectLst/>
                        </a:rPr>
                        <a:t> </a:t>
                      </a:r>
                      <a:r>
                        <a:rPr lang="en-US" sz="900">
                          <a:effectLst/>
                        </a:rPr>
                        <a:t>galangal	Obesity induced in female [38] decreases serum lipids, liver weight,</a:t>
                      </a:r>
                      <a:r>
                        <a:rPr lang="en-US" sz="900" spc="-140">
                          <a:effectLst/>
                        </a:rPr>
                        <a:t> </a:t>
                      </a:r>
                      <a:r>
                        <a:rPr lang="en-US" sz="900">
                          <a:effectLst/>
                        </a:rPr>
                        <a:t>lipid</a:t>
                      </a:r>
                      <a:r>
                        <a:rPr lang="en-US" sz="900" spc="-30">
                          <a:effectLst/>
                        </a:rPr>
                        <a:t> </a:t>
                      </a:r>
                      <a:r>
                        <a:rPr lang="en-US" sz="900">
                          <a:effectLst/>
                        </a:rPr>
                        <a:t>peroxidation	rats by feeding</a:t>
                      </a:r>
                      <a:r>
                        <a:rPr lang="en-US" sz="900" spc="-20">
                          <a:effectLst/>
                        </a:rPr>
                        <a:t> </a:t>
                      </a:r>
                      <a:r>
                        <a:rPr lang="en-US" sz="900">
                          <a:effectLst/>
                        </a:rPr>
                        <a:t>cafeteria</a:t>
                      </a:r>
                      <a:endParaRPr lang="en-US" sz="1100">
                        <a:effectLst/>
                      </a:endParaRPr>
                    </a:p>
                    <a:p>
                      <a:pPr marL="49530" marR="0">
                        <a:lnSpc>
                          <a:spcPts val="1100"/>
                        </a:lnSpc>
                        <a:spcBef>
                          <a:spcPts val="0"/>
                        </a:spcBef>
                        <a:spcAft>
                          <a:spcPts val="0"/>
                        </a:spcAft>
                        <a:tabLst>
                          <a:tab pos="2776220" algn="l"/>
                        </a:tabLst>
                      </a:pPr>
                      <a:r>
                        <a:rPr lang="en-US" sz="900">
                          <a:effectLst/>
                        </a:rPr>
                        <a:t>and accumulation of</a:t>
                      </a:r>
                      <a:r>
                        <a:rPr lang="en-US" sz="900" spc="-65">
                          <a:effectLst/>
                        </a:rPr>
                        <a:t> </a:t>
                      </a:r>
                      <a:r>
                        <a:rPr lang="en-US" sz="900">
                          <a:effectLst/>
                        </a:rPr>
                        <a:t>hepatic</a:t>
                      </a:r>
                      <a:r>
                        <a:rPr lang="en-US" sz="900" spc="-20">
                          <a:effectLst/>
                        </a:rPr>
                        <a:t> </a:t>
                      </a:r>
                      <a:r>
                        <a:rPr lang="en-US" sz="900">
                          <a:effectLst/>
                        </a:rPr>
                        <a:t>TGs.	diet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288511938"/>
                  </a:ext>
                </a:extLst>
              </a:tr>
              <a:tr h="451490">
                <a:tc>
                  <a:txBody>
                    <a:bodyPr/>
                    <a:lstStyle/>
                    <a:p>
                      <a:pPr marL="17780" marR="0">
                        <a:spcBef>
                          <a:spcPts val="100"/>
                        </a:spcBef>
                        <a:spcAft>
                          <a:spcPts val="0"/>
                        </a:spcAft>
                      </a:pPr>
                      <a:r>
                        <a:rPr lang="en-US" sz="9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530225">
                        <a:lnSpc>
                          <a:spcPct val="97000"/>
                        </a:lnSpc>
                        <a:spcBef>
                          <a:spcPts val="120"/>
                        </a:spcBef>
                        <a:spcAft>
                          <a:spcPts val="0"/>
                        </a:spcAft>
                        <a:tabLst>
                          <a:tab pos="1188720" algn="l"/>
                        </a:tabLst>
                      </a:pPr>
                      <a:r>
                        <a:rPr lang="en-US" sz="900">
                          <a:effectLst/>
                        </a:rPr>
                        <a:t>Alpinia</a:t>
                      </a:r>
                      <a:r>
                        <a:rPr lang="en-US" sz="900" spc="-25">
                          <a:effectLst/>
                        </a:rPr>
                        <a:t> </a:t>
                      </a:r>
                      <a:r>
                        <a:rPr lang="en-US" sz="900">
                          <a:effectLst/>
                        </a:rPr>
                        <a:t>officinarum	</a:t>
                      </a:r>
                      <a:r>
                        <a:rPr lang="en-US" sz="900" spc="-30">
                          <a:effectLst/>
                        </a:rPr>
                        <a:t>Root </a:t>
                      </a:r>
                      <a:r>
                        <a:rPr lang="en-US" sz="900">
                          <a:effectLst/>
                        </a:rPr>
                        <a:t>Hance</a:t>
                      </a:r>
                      <a:r>
                        <a:rPr lang="en-US" sz="900" spc="-10">
                          <a:effectLst/>
                        </a:rPr>
                        <a:t> </a:t>
                      </a:r>
                      <a:r>
                        <a:rPr lang="en-US" sz="900">
                          <a:effectLst/>
                        </a:rPr>
                        <a:t>(Zingiberaceae)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9530" marR="234315">
                        <a:lnSpc>
                          <a:spcPct val="85000"/>
                        </a:lnSpc>
                        <a:spcBef>
                          <a:spcPts val="210"/>
                        </a:spcBef>
                        <a:spcAft>
                          <a:spcPts val="0"/>
                        </a:spcAft>
                        <a:tabLst>
                          <a:tab pos="2776220" algn="l"/>
                        </a:tabLst>
                      </a:pPr>
                      <a:r>
                        <a:rPr lang="en-US" sz="900" dirty="0">
                          <a:effectLst/>
                        </a:rPr>
                        <a:t>The</a:t>
                      </a:r>
                      <a:r>
                        <a:rPr lang="en-US" sz="900" spc="-25" dirty="0">
                          <a:effectLst/>
                        </a:rPr>
                        <a:t> </a:t>
                      </a:r>
                      <a:r>
                        <a:rPr lang="en-US" sz="900" dirty="0">
                          <a:effectLst/>
                        </a:rPr>
                        <a:t>drug</a:t>
                      </a:r>
                      <a:r>
                        <a:rPr lang="en-US" sz="900" spc="-20" dirty="0">
                          <a:effectLst/>
                        </a:rPr>
                        <a:t> </a:t>
                      </a:r>
                      <a:r>
                        <a:rPr lang="en-US" sz="900" dirty="0">
                          <a:effectLst/>
                        </a:rPr>
                        <a:t>controls</a:t>
                      </a:r>
                      <a:r>
                        <a:rPr lang="en-US" sz="900" spc="-25" dirty="0">
                          <a:effectLst/>
                        </a:rPr>
                        <a:t> </a:t>
                      </a:r>
                      <a:r>
                        <a:rPr lang="en-US" sz="900" dirty="0">
                          <a:effectLst/>
                        </a:rPr>
                        <a:t>and</a:t>
                      </a:r>
                      <a:r>
                        <a:rPr lang="en-US" sz="900" spc="-20" dirty="0">
                          <a:effectLst/>
                        </a:rPr>
                        <a:t> </a:t>
                      </a:r>
                      <a:r>
                        <a:rPr lang="en-US" sz="900" dirty="0">
                          <a:effectLst/>
                        </a:rPr>
                        <a:t>improves</a:t>
                      </a:r>
                      <a:r>
                        <a:rPr lang="en-US" sz="900" spc="-20" dirty="0">
                          <a:effectLst/>
                        </a:rPr>
                        <a:t> </a:t>
                      </a:r>
                      <a:r>
                        <a:rPr lang="en-US" sz="900" dirty="0">
                          <a:effectLst/>
                        </a:rPr>
                        <a:t>lipid</a:t>
                      </a:r>
                      <a:r>
                        <a:rPr lang="en-US" sz="900" spc="-20" dirty="0">
                          <a:effectLst/>
                        </a:rPr>
                        <a:t> </a:t>
                      </a:r>
                      <a:r>
                        <a:rPr lang="en-US" sz="900" dirty="0">
                          <a:effectLst/>
                        </a:rPr>
                        <a:t>profile</a:t>
                      </a:r>
                      <a:r>
                        <a:rPr lang="en-US" sz="900" spc="-20" dirty="0">
                          <a:effectLst/>
                        </a:rPr>
                        <a:t> </a:t>
                      </a:r>
                      <a:r>
                        <a:rPr lang="en-US" sz="900" dirty="0">
                          <a:effectLst/>
                        </a:rPr>
                        <a:t>in</a:t>
                      </a:r>
                      <a:r>
                        <a:rPr lang="en-US" sz="900" spc="-25" dirty="0">
                          <a:effectLst/>
                        </a:rPr>
                        <a:t> </a:t>
                      </a:r>
                      <a:r>
                        <a:rPr lang="en-US" sz="900" dirty="0">
                          <a:effectLst/>
                        </a:rPr>
                        <a:t>animals	Obesity in mice fed a high- [39,40] by lowering serum </a:t>
                      </a:r>
                      <a:r>
                        <a:rPr lang="en-US" sz="900" spc="-15" dirty="0">
                          <a:effectLst/>
                        </a:rPr>
                        <a:t>Total-C, </a:t>
                      </a:r>
                      <a:r>
                        <a:rPr lang="en-US" sz="900" dirty="0">
                          <a:effectLst/>
                        </a:rPr>
                        <a:t>TG, and LDL-C concentrations, </a:t>
                      </a:r>
                      <a:r>
                        <a:rPr lang="en-US" sz="900" spc="-10" dirty="0">
                          <a:effectLst/>
                        </a:rPr>
                        <a:t>fat</a:t>
                      </a:r>
                      <a:r>
                        <a:rPr lang="en-US" sz="900" spc="-5" dirty="0">
                          <a:effectLst/>
                        </a:rPr>
                        <a:t> </a:t>
                      </a:r>
                      <a:r>
                        <a:rPr lang="en-US" sz="900" dirty="0">
                          <a:effectLst/>
                        </a:rPr>
                        <a:t>diet</a:t>
                      </a:r>
                      <a:endParaRPr lang="en-US" sz="1100" dirty="0">
                        <a:effectLst/>
                      </a:endParaRPr>
                    </a:p>
                    <a:p>
                      <a:pPr marL="49530" marR="0">
                        <a:spcBef>
                          <a:spcPts val="0"/>
                        </a:spcBef>
                        <a:spcAft>
                          <a:spcPts val="0"/>
                        </a:spcAft>
                      </a:pPr>
                      <a:r>
                        <a:rPr lang="en-US" sz="900" dirty="0">
                          <a:effectLst/>
                        </a:rPr>
                        <a:t>leptin content.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4046368059"/>
                  </a:ext>
                </a:extLst>
              </a:tr>
            </a:tbl>
          </a:graphicData>
        </a:graphic>
      </p:graphicFrame>
    </p:spTree>
    <p:extLst>
      <p:ext uri="{BB962C8B-B14F-4D97-AF65-F5344CB8AC3E}">
        <p14:creationId xmlns:p14="http://schemas.microsoft.com/office/powerpoint/2010/main" val="2760953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A0AF90-1646-4C12-8D17-D0B8500CE4BD}"/>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365DAF0D-1415-452B-8CBD-F35AEB1D2BFC}"/>
              </a:ext>
            </a:extLst>
          </p:cNvPr>
          <p:cNvGraphicFramePr>
            <a:graphicFrameLocks noGrp="1"/>
          </p:cNvGraphicFramePr>
          <p:nvPr>
            <p:ph idx="1"/>
          </p:nvPr>
        </p:nvGraphicFramePr>
        <p:xfrm>
          <a:off x="2679065" y="1919446"/>
          <a:ext cx="6833870" cy="4163695"/>
        </p:xfrm>
        <a:graphic>
          <a:graphicData uri="http://schemas.openxmlformats.org/drawingml/2006/table">
            <a:tbl>
              <a:tblPr firstRow="1" firstCol="1" lastRow="1" lastCol="1" bandRow="1" bandCol="1">
                <a:tableStyleId>{5C22544A-7EE6-4342-B048-85BDC9FD1C3A}</a:tableStyleId>
              </a:tblPr>
              <a:tblGrid>
                <a:gridCol w="236855">
                  <a:extLst>
                    <a:ext uri="{9D8B030D-6E8A-4147-A177-3AD203B41FA5}">
                      <a16:colId xmlns:a16="http://schemas.microsoft.com/office/drawing/2014/main" xmlns="" val="1872617349"/>
                    </a:ext>
                  </a:extLst>
                </a:gridCol>
                <a:gridCol w="1939290">
                  <a:extLst>
                    <a:ext uri="{9D8B030D-6E8A-4147-A177-3AD203B41FA5}">
                      <a16:colId xmlns:a16="http://schemas.microsoft.com/office/drawing/2014/main" xmlns="" val="1239353729"/>
                    </a:ext>
                  </a:extLst>
                </a:gridCol>
                <a:gridCol w="4657725">
                  <a:extLst>
                    <a:ext uri="{9D8B030D-6E8A-4147-A177-3AD203B41FA5}">
                      <a16:colId xmlns:a16="http://schemas.microsoft.com/office/drawing/2014/main" xmlns="" val="1467405875"/>
                    </a:ext>
                  </a:extLst>
                </a:gridCol>
              </a:tblGrid>
              <a:tr h="605155">
                <a:tc>
                  <a:txBody>
                    <a:bodyPr/>
                    <a:lstStyle/>
                    <a:p>
                      <a:pPr marL="17780" marR="0">
                        <a:spcBef>
                          <a:spcPts val="100"/>
                        </a:spcBef>
                        <a:spcAft>
                          <a:spcPts val="0"/>
                        </a:spcAft>
                      </a:pPr>
                      <a:r>
                        <a:rPr lang="en-US" sz="900">
                          <a:effectLst/>
                        </a:rPr>
                        <a:t>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485140">
                        <a:lnSpc>
                          <a:spcPct val="97000"/>
                        </a:lnSpc>
                        <a:spcBef>
                          <a:spcPts val="120"/>
                        </a:spcBef>
                        <a:spcAft>
                          <a:spcPts val="0"/>
                        </a:spcAft>
                        <a:tabLst>
                          <a:tab pos="1188720" algn="l"/>
                        </a:tabLst>
                      </a:pPr>
                      <a:r>
                        <a:rPr lang="en-US" sz="900">
                          <a:effectLst/>
                        </a:rPr>
                        <a:t>Angelica</a:t>
                      </a:r>
                      <a:r>
                        <a:rPr lang="en-US" sz="900" spc="-15">
                          <a:effectLst/>
                        </a:rPr>
                        <a:t> </a:t>
                      </a:r>
                      <a:r>
                        <a:rPr lang="en-US" sz="900">
                          <a:effectLst/>
                        </a:rPr>
                        <a:t>gigas	</a:t>
                      </a:r>
                      <a:r>
                        <a:rPr lang="en-US" sz="900" spc="-25">
                          <a:effectLst/>
                        </a:rPr>
                        <a:t>Roots </a:t>
                      </a:r>
                      <a:r>
                        <a:rPr lang="en-US" sz="900">
                          <a:effectLst/>
                        </a:rPr>
                        <a:t>Nakai</a:t>
                      </a:r>
                      <a:endParaRPr lang="en-US" sz="1100">
                        <a:effectLst/>
                      </a:endParaRPr>
                    </a:p>
                    <a:p>
                      <a:pPr marL="102870" marR="0">
                        <a:lnSpc>
                          <a:spcPts val="1090"/>
                        </a:lnSpc>
                        <a:spcBef>
                          <a:spcPts val="0"/>
                        </a:spcBef>
                        <a:spcAft>
                          <a:spcPts val="0"/>
                        </a:spcAft>
                      </a:pPr>
                      <a:r>
                        <a:rPr lang="en-US" sz="900">
                          <a:effectLst/>
                        </a:rPr>
                        <a:t>(Apiaceae)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9530" marR="378460">
                        <a:lnSpc>
                          <a:spcPct val="97000"/>
                        </a:lnSpc>
                        <a:spcBef>
                          <a:spcPts val="110"/>
                        </a:spcBef>
                        <a:spcAft>
                          <a:spcPts val="0"/>
                        </a:spcAft>
                        <a:tabLst>
                          <a:tab pos="2776220" algn="l"/>
                          <a:tab pos="4090670" algn="l"/>
                        </a:tabLst>
                      </a:pPr>
                      <a:r>
                        <a:rPr lang="en-US" sz="900">
                          <a:effectLst/>
                        </a:rPr>
                        <a:t>Decursin, the active constituent of</a:t>
                      </a:r>
                      <a:r>
                        <a:rPr lang="en-US" sz="900" spc="-125">
                          <a:effectLst/>
                        </a:rPr>
                        <a:t> </a:t>
                      </a:r>
                      <a:r>
                        <a:rPr lang="en-US" sz="900">
                          <a:effectLst/>
                        </a:rPr>
                        <a:t>A.gigas</a:t>
                      </a:r>
                      <a:r>
                        <a:rPr lang="en-US" sz="900" spc="-25">
                          <a:effectLst/>
                        </a:rPr>
                        <a:t> </a:t>
                      </a:r>
                      <a:r>
                        <a:rPr lang="en-US" sz="900">
                          <a:effectLst/>
                        </a:rPr>
                        <a:t>improves	Mice fed a</a:t>
                      </a:r>
                      <a:r>
                        <a:rPr lang="en-US" sz="900" spc="-45">
                          <a:effectLst/>
                        </a:rPr>
                        <a:t> </a:t>
                      </a:r>
                      <a:r>
                        <a:rPr lang="en-US" sz="900">
                          <a:effectLst/>
                        </a:rPr>
                        <a:t>high-fat</a:t>
                      </a:r>
                      <a:r>
                        <a:rPr lang="en-US" sz="900" spc="-15">
                          <a:effectLst/>
                        </a:rPr>
                        <a:t> </a:t>
                      </a:r>
                      <a:r>
                        <a:rPr lang="en-US" sz="900">
                          <a:effectLst/>
                        </a:rPr>
                        <a:t>diet	</a:t>
                      </a:r>
                      <a:r>
                        <a:rPr lang="en-US" sz="900" spc="-20">
                          <a:effectLst/>
                        </a:rPr>
                        <a:t>[41] </a:t>
                      </a:r>
                      <a:r>
                        <a:rPr lang="en-US" sz="900">
                          <a:effectLst/>
                        </a:rPr>
                        <a:t>glucose tolerance. Decursin along with the</a:t>
                      </a:r>
                      <a:r>
                        <a:rPr lang="en-US" sz="900" spc="-30">
                          <a:effectLst/>
                        </a:rPr>
                        <a:t> </a:t>
                      </a:r>
                      <a:r>
                        <a:rPr lang="en-US" sz="900">
                          <a:effectLst/>
                        </a:rPr>
                        <a:t>HFD</a:t>
                      </a:r>
                      <a:endParaRPr lang="en-US" sz="1100">
                        <a:effectLst/>
                      </a:endParaRPr>
                    </a:p>
                    <a:p>
                      <a:pPr marL="49530" marR="1833245">
                        <a:lnSpc>
                          <a:spcPct val="97000"/>
                        </a:lnSpc>
                        <a:spcBef>
                          <a:spcPts val="5"/>
                        </a:spcBef>
                        <a:spcAft>
                          <a:spcPts val="0"/>
                        </a:spcAft>
                      </a:pPr>
                      <a:r>
                        <a:rPr lang="en-US" sz="900">
                          <a:effectLst/>
                        </a:rPr>
                        <a:t>significantly reduces secretion adipocytokines such as leptin, resistin, IL-6 and MCP-1.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650872183"/>
                  </a:ext>
                </a:extLst>
              </a:tr>
              <a:tr h="431800">
                <a:tc>
                  <a:txBody>
                    <a:bodyPr/>
                    <a:lstStyle/>
                    <a:p>
                      <a:pPr marL="17780" marR="0">
                        <a:spcBef>
                          <a:spcPts val="100"/>
                        </a:spcBef>
                        <a:spcAft>
                          <a:spcPts val="0"/>
                        </a:spcAft>
                      </a:pPr>
                      <a:r>
                        <a:rPr lang="en-US" sz="900">
                          <a:effectLst/>
                        </a:rPr>
                        <a:t>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530225">
                        <a:lnSpc>
                          <a:spcPct val="97000"/>
                        </a:lnSpc>
                        <a:spcBef>
                          <a:spcPts val="120"/>
                        </a:spcBef>
                        <a:spcAft>
                          <a:spcPts val="0"/>
                        </a:spcAft>
                        <a:tabLst>
                          <a:tab pos="1188720" algn="l"/>
                        </a:tabLst>
                      </a:pPr>
                      <a:r>
                        <a:rPr lang="en-US" sz="900">
                          <a:effectLst/>
                        </a:rPr>
                        <a:t>Argyreia</a:t>
                      </a:r>
                      <a:r>
                        <a:rPr lang="en-US" sz="900" spc="-10">
                          <a:effectLst/>
                        </a:rPr>
                        <a:t> </a:t>
                      </a:r>
                      <a:r>
                        <a:rPr lang="en-US" sz="900">
                          <a:effectLst/>
                        </a:rPr>
                        <a:t>nervosa	</a:t>
                      </a:r>
                      <a:r>
                        <a:rPr lang="en-US" sz="900" spc="-30">
                          <a:effectLst/>
                        </a:rPr>
                        <a:t>Root </a:t>
                      </a:r>
                      <a:r>
                        <a:rPr lang="en-US" sz="900">
                          <a:effectLst/>
                        </a:rPr>
                        <a:t>Bojer</a:t>
                      </a:r>
                      <a:endParaRPr lang="en-US" sz="1100">
                        <a:effectLst/>
                      </a:endParaRPr>
                    </a:p>
                    <a:p>
                      <a:pPr marL="102870" marR="0">
                        <a:lnSpc>
                          <a:spcPts val="1030"/>
                        </a:lnSpc>
                        <a:spcBef>
                          <a:spcPts val="0"/>
                        </a:spcBef>
                        <a:spcAft>
                          <a:spcPts val="0"/>
                        </a:spcAft>
                      </a:pPr>
                      <a:r>
                        <a:rPr lang="en-US" sz="900">
                          <a:effectLst/>
                        </a:rPr>
                        <a:t>(Convolvulaceae)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9530" marR="378460">
                        <a:lnSpc>
                          <a:spcPct val="97000"/>
                        </a:lnSpc>
                        <a:spcBef>
                          <a:spcPts val="110"/>
                        </a:spcBef>
                        <a:spcAft>
                          <a:spcPts val="0"/>
                        </a:spcAft>
                        <a:tabLst>
                          <a:tab pos="2776855" algn="l"/>
                          <a:tab pos="4091305" algn="l"/>
                        </a:tabLst>
                      </a:pPr>
                      <a:r>
                        <a:rPr lang="en-US" sz="900">
                          <a:effectLst/>
                        </a:rPr>
                        <a:t>Serum contents of leptin, total cholestrol,</a:t>
                      </a:r>
                      <a:r>
                        <a:rPr lang="en-US" sz="900" spc="-130">
                          <a:effectLst/>
                        </a:rPr>
                        <a:t> </a:t>
                      </a:r>
                      <a:r>
                        <a:rPr lang="en-US" sz="900">
                          <a:effectLst/>
                        </a:rPr>
                        <a:t>LDL,</a:t>
                      </a:r>
                      <a:r>
                        <a:rPr lang="en-US" sz="900" spc="-20">
                          <a:effectLst/>
                        </a:rPr>
                        <a:t> </a:t>
                      </a:r>
                      <a:r>
                        <a:rPr lang="en-US" sz="900">
                          <a:effectLst/>
                        </a:rPr>
                        <a:t>and	Diet- induced</a:t>
                      </a:r>
                      <a:r>
                        <a:rPr lang="en-US" sz="900" spc="-55">
                          <a:effectLst/>
                        </a:rPr>
                        <a:t> </a:t>
                      </a:r>
                      <a:r>
                        <a:rPr lang="en-US" sz="900">
                          <a:effectLst/>
                        </a:rPr>
                        <a:t>obesity</a:t>
                      </a:r>
                      <a:r>
                        <a:rPr lang="en-US" sz="900" spc="-25">
                          <a:effectLst/>
                        </a:rPr>
                        <a:t> </a:t>
                      </a:r>
                      <a:r>
                        <a:rPr lang="en-US" sz="900">
                          <a:effectLst/>
                        </a:rPr>
                        <a:t>rats	</a:t>
                      </a:r>
                      <a:r>
                        <a:rPr lang="en-US" sz="900" spc="-25">
                          <a:effectLst/>
                        </a:rPr>
                        <a:t>[42] </a:t>
                      </a:r>
                      <a:r>
                        <a:rPr lang="en-US" sz="900">
                          <a:effectLst/>
                        </a:rPr>
                        <a:t>triglycerides are reduced by A.</a:t>
                      </a:r>
                      <a:r>
                        <a:rPr lang="en-US" sz="900" spc="-10">
                          <a:effectLst/>
                        </a:rPr>
                        <a:t> </a:t>
                      </a:r>
                      <a:r>
                        <a:rPr lang="en-US" sz="900">
                          <a:effectLst/>
                        </a:rPr>
                        <a:t>speciosa.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701402155"/>
                  </a:ext>
                </a:extLst>
              </a:tr>
              <a:tr h="879475">
                <a:tc>
                  <a:txBody>
                    <a:bodyPr/>
                    <a:lstStyle/>
                    <a:p>
                      <a:pPr marL="17780" marR="0">
                        <a:spcBef>
                          <a:spcPts val="100"/>
                        </a:spcBef>
                        <a:spcAft>
                          <a:spcPts val="0"/>
                        </a:spcAft>
                      </a:pPr>
                      <a:r>
                        <a:rPr lang="en-US" sz="900">
                          <a:effectLst/>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46990">
                        <a:lnSpc>
                          <a:spcPct val="97000"/>
                        </a:lnSpc>
                        <a:spcBef>
                          <a:spcPts val="120"/>
                        </a:spcBef>
                        <a:spcAft>
                          <a:spcPts val="0"/>
                        </a:spcAft>
                      </a:pPr>
                      <a:r>
                        <a:rPr lang="en-US" sz="900">
                          <a:effectLst/>
                        </a:rPr>
                        <a:t>Artemisia iwayomogi Whole Plant (Compositae)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9530" marR="378460">
                        <a:lnSpc>
                          <a:spcPct val="97000"/>
                        </a:lnSpc>
                        <a:spcBef>
                          <a:spcPts val="110"/>
                        </a:spcBef>
                        <a:spcAft>
                          <a:spcPts val="0"/>
                        </a:spcAft>
                        <a:tabLst>
                          <a:tab pos="2776855" algn="l"/>
                          <a:tab pos="4091305" algn="l"/>
                        </a:tabLst>
                      </a:pPr>
                      <a:r>
                        <a:rPr lang="en-US" sz="900">
                          <a:effectLst/>
                        </a:rPr>
                        <a:t>It downregulates adipogenic</a:t>
                      </a:r>
                      <a:r>
                        <a:rPr lang="en-US" sz="900" spc="-70">
                          <a:effectLst/>
                        </a:rPr>
                        <a:t> </a:t>
                      </a:r>
                      <a:r>
                        <a:rPr lang="en-US" sz="900">
                          <a:effectLst/>
                        </a:rPr>
                        <a:t>transcription</a:t>
                      </a:r>
                      <a:r>
                        <a:rPr lang="en-US" sz="900" spc="-25">
                          <a:effectLst/>
                        </a:rPr>
                        <a:t> </a:t>
                      </a:r>
                      <a:r>
                        <a:rPr lang="en-US" sz="900">
                          <a:effectLst/>
                        </a:rPr>
                        <a:t>factors	Mice fed a</a:t>
                      </a:r>
                      <a:r>
                        <a:rPr lang="en-US" sz="900" spc="-50">
                          <a:effectLst/>
                        </a:rPr>
                        <a:t> </a:t>
                      </a:r>
                      <a:r>
                        <a:rPr lang="en-US" sz="900">
                          <a:effectLst/>
                        </a:rPr>
                        <a:t>high-fat</a:t>
                      </a:r>
                      <a:r>
                        <a:rPr lang="en-US" sz="900" spc="-10">
                          <a:effectLst/>
                        </a:rPr>
                        <a:t> </a:t>
                      </a:r>
                      <a:r>
                        <a:rPr lang="en-US" sz="900">
                          <a:effectLst/>
                        </a:rPr>
                        <a:t>diet.	</a:t>
                      </a:r>
                      <a:r>
                        <a:rPr lang="en-US" sz="900" spc="-25">
                          <a:effectLst/>
                        </a:rPr>
                        <a:t>[43] </a:t>
                      </a:r>
                      <a:r>
                        <a:rPr lang="en-US" sz="900" spc="-15">
                          <a:effectLst/>
                        </a:rPr>
                        <a:t>PPARγ2 </a:t>
                      </a:r>
                      <a:r>
                        <a:rPr lang="en-US" sz="900">
                          <a:effectLst/>
                        </a:rPr>
                        <a:t>and C/EBPα and their target genes CD36,</a:t>
                      </a:r>
                      <a:r>
                        <a:rPr lang="en-US" sz="900" spc="-15">
                          <a:effectLst/>
                        </a:rPr>
                        <a:t> </a:t>
                      </a:r>
                      <a:r>
                        <a:rPr lang="en-US" sz="900">
                          <a:effectLst/>
                        </a:rPr>
                        <a:t>aP2,</a:t>
                      </a:r>
                      <a:endParaRPr lang="en-US" sz="1100">
                        <a:effectLst/>
                      </a:endParaRPr>
                    </a:p>
                    <a:p>
                      <a:pPr marL="49530" marR="1974215">
                        <a:lnSpc>
                          <a:spcPct val="97000"/>
                        </a:lnSpc>
                        <a:spcBef>
                          <a:spcPts val="5"/>
                        </a:spcBef>
                        <a:spcAft>
                          <a:spcPts val="0"/>
                        </a:spcAft>
                      </a:pPr>
                      <a:r>
                        <a:rPr lang="en-US" sz="900">
                          <a:effectLst/>
                        </a:rPr>
                        <a:t>and FAS. The extract decreases gene expression of proinflammatory cytokines including TNFα, MCP1, IL-6, IFNα, and INFβ in epididymal adipose tissue and reduces plasma levels of TNFα and MCP1.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869645649"/>
                  </a:ext>
                </a:extLst>
              </a:tr>
              <a:tr h="605155">
                <a:tc>
                  <a:txBody>
                    <a:bodyPr/>
                    <a:lstStyle/>
                    <a:p>
                      <a:pPr marL="17780" marR="0">
                        <a:spcBef>
                          <a:spcPts val="100"/>
                        </a:spcBef>
                        <a:spcAft>
                          <a:spcPts val="0"/>
                        </a:spcAft>
                      </a:pPr>
                      <a:r>
                        <a:rPr lang="en-US" sz="900">
                          <a:effectLst/>
                        </a:rPr>
                        <a:t>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349250">
                        <a:lnSpc>
                          <a:spcPct val="97000"/>
                        </a:lnSpc>
                        <a:spcBef>
                          <a:spcPts val="120"/>
                        </a:spcBef>
                        <a:spcAft>
                          <a:spcPts val="0"/>
                        </a:spcAft>
                        <a:tabLst>
                          <a:tab pos="1188720" algn="l"/>
                        </a:tabLst>
                      </a:pPr>
                      <a:r>
                        <a:rPr lang="en-US" sz="900">
                          <a:effectLst/>
                        </a:rPr>
                        <a:t>Atractylodes</a:t>
                      </a:r>
                      <a:r>
                        <a:rPr lang="en-US" sz="900" spc="-15">
                          <a:effectLst/>
                        </a:rPr>
                        <a:t> </a:t>
                      </a:r>
                      <a:r>
                        <a:rPr lang="en-US" sz="900">
                          <a:effectLst/>
                        </a:rPr>
                        <a:t>lancea	</a:t>
                      </a:r>
                      <a:r>
                        <a:rPr lang="en-US" sz="900" spc="-15">
                          <a:effectLst/>
                        </a:rPr>
                        <a:t>Rhizome </a:t>
                      </a:r>
                      <a:r>
                        <a:rPr lang="en-US" sz="900">
                          <a:effectLst/>
                        </a:rPr>
                        <a:t>(Thunb.)</a:t>
                      </a:r>
                      <a:r>
                        <a:rPr lang="en-US" sz="900" spc="-10">
                          <a:effectLst/>
                        </a:rPr>
                        <a:t> </a:t>
                      </a:r>
                      <a:r>
                        <a:rPr lang="en-US" sz="900">
                          <a:effectLst/>
                        </a:rPr>
                        <a:t>DC</a:t>
                      </a:r>
                      <a:endParaRPr lang="en-US" sz="1100">
                        <a:effectLst/>
                      </a:endParaRPr>
                    </a:p>
                    <a:p>
                      <a:pPr marL="102870" marR="0">
                        <a:lnSpc>
                          <a:spcPts val="1090"/>
                        </a:lnSpc>
                        <a:spcBef>
                          <a:spcPts val="0"/>
                        </a:spcBef>
                        <a:spcAft>
                          <a:spcPts val="0"/>
                        </a:spcAft>
                      </a:pPr>
                      <a:r>
                        <a:rPr lang="en-US" sz="900">
                          <a:effectLst/>
                        </a:rPr>
                        <a:t>(Compositae)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9530" marR="0">
                        <a:lnSpc>
                          <a:spcPts val="1165"/>
                        </a:lnSpc>
                        <a:spcBef>
                          <a:spcPts val="90"/>
                        </a:spcBef>
                        <a:spcAft>
                          <a:spcPts val="0"/>
                        </a:spcAft>
                        <a:tabLst>
                          <a:tab pos="4091305" algn="l"/>
                        </a:tabLst>
                      </a:pPr>
                      <a:r>
                        <a:rPr lang="en-US" sz="900">
                          <a:effectLst/>
                        </a:rPr>
                        <a:t>It inhibits human pancreatic lipase. A new polyacetylene, </a:t>
                      </a:r>
                      <a:r>
                        <a:rPr lang="en-US" sz="900" spc="65">
                          <a:effectLst/>
                        </a:rPr>
                        <a:t> </a:t>
                      </a:r>
                      <a:r>
                        <a:rPr lang="en-US" sz="900">
                          <a:effectLst/>
                        </a:rPr>
                        <a:t>High-fat</a:t>
                      </a:r>
                      <a:r>
                        <a:rPr lang="en-US" sz="900" spc="-20">
                          <a:effectLst/>
                        </a:rPr>
                        <a:t> </a:t>
                      </a:r>
                      <a:r>
                        <a:rPr lang="en-US" sz="900">
                          <a:effectLst/>
                        </a:rPr>
                        <a:t>diet-induced	[44]</a:t>
                      </a:r>
                      <a:endParaRPr lang="en-US" sz="1100">
                        <a:effectLst/>
                      </a:endParaRPr>
                    </a:p>
                    <a:p>
                      <a:pPr marL="50165" marR="1292225" indent="-635">
                        <a:lnSpc>
                          <a:spcPts val="1080"/>
                        </a:lnSpc>
                        <a:spcBef>
                          <a:spcPts val="60"/>
                        </a:spcBef>
                        <a:spcAft>
                          <a:spcPts val="0"/>
                        </a:spcAft>
                        <a:tabLst>
                          <a:tab pos="2776855" algn="l"/>
                        </a:tabLst>
                      </a:pPr>
                      <a:r>
                        <a:rPr lang="en-US" sz="900">
                          <a:effectLst/>
                        </a:rPr>
                        <a:t>syn-(5E,11E)-3-acetoxy-4-O-(3-methylbutanoyl)-1,5,11-	obesity mice tridecatriene-7,9-diyne-3,4-diol has been isolated</a:t>
                      </a:r>
                      <a:r>
                        <a:rPr lang="en-US" sz="900" spc="-20">
                          <a:effectLst/>
                        </a:rPr>
                        <a:t> </a:t>
                      </a:r>
                      <a:r>
                        <a:rPr lang="en-US" sz="900">
                          <a:effectLst/>
                        </a:rPr>
                        <a:t>and</a:t>
                      </a:r>
                      <a:endParaRPr lang="en-US" sz="1100">
                        <a:effectLst/>
                      </a:endParaRPr>
                    </a:p>
                    <a:p>
                      <a:pPr marL="50165" marR="0">
                        <a:spcBef>
                          <a:spcPts val="10"/>
                        </a:spcBef>
                        <a:spcAft>
                          <a:spcPts val="0"/>
                        </a:spcAft>
                      </a:pPr>
                      <a:r>
                        <a:rPr lang="en-US" sz="900">
                          <a:effectLst/>
                        </a:rPr>
                        <a:t>identified and exhibits lipase inhibitory activity.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788896108"/>
                  </a:ext>
                </a:extLst>
              </a:tr>
              <a:tr h="431800">
                <a:tc>
                  <a:txBody>
                    <a:bodyPr/>
                    <a:lstStyle/>
                    <a:p>
                      <a:pPr marL="17780" marR="0">
                        <a:spcBef>
                          <a:spcPts val="100"/>
                        </a:spcBef>
                        <a:spcAft>
                          <a:spcPts val="0"/>
                        </a:spcAft>
                      </a:pPr>
                      <a:r>
                        <a:rPr lang="en-US" sz="900">
                          <a:effectLst/>
                        </a:rPr>
                        <a:t>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3505" marR="0">
                        <a:lnSpc>
                          <a:spcPts val="1090"/>
                        </a:lnSpc>
                        <a:spcBef>
                          <a:spcPts val="100"/>
                        </a:spcBef>
                        <a:spcAft>
                          <a:spcPts val="0"/>
                        </a:spcAft>
                        <a:tabLst>
                          <a:tab pos="1189355" algn="l"/>
                        </a:tabLst>
                      </a:pPr>
                      <a:r>
                        <a:rPr lang="en-US" sz="900">
                          <a:effectLst/>
                        </a:rPr>
                        <a:t>Aster</a:t>
                      </a:r>
                      <a:r>
                        <a:rPr lang="en-US" sz="900" spc="-20">
                          <a:effectLst/>
                        </a:rPr>
                        <a:t> </a:t>
                      </a:r>
                      <a:r>
                        <a:rPr lang="en-US" sz="900">
                          <a:effectLst/>
                        </a:rPr>
                        <a:t>pseudoglehni	Leaves</a:t>
                      </a:r>
                      <a:endParaRPr lang="en-US" sz="1100">
                        <a:effectLst/>
                      </a:endParaRPr>
                    </a:p>
                    <a:p>
                      <a:pPr marL="103505" marR="0">
                        <a:lnSpc>
                          <a:spcPts val="1080"/>
                        </a:lnSpc>
                        <a:spcBef>
                          <a:spcPts val="0"/>
                        </a:spcBef>
                        <a:spcAft>
                          <a:spcPts val="0"/>
                        </a:spcAft>
                      </a:pPr>
                      <a:r>
                        <a:rPr lang="en-US" sz="900">
                          <a:effectLst/>
                        </a:rPr>
                        <a:t>Lim, Hyun &amp; Shin</a:t>
                      </a:r>
                      <a:endParaRPr lang="en-US" sz="1100">
                        <a:effectLst/>
                      </a:endParaRPr>
                    </a:p>
                    <a:p>
                      <a:pPr marL="103505" marR="0">
                        <a:lnSpc>
                          <a:spcPts val="1030"/>
                        </a:lnSpc>
                        <a:spcBef>
                          <a:spcPts val="0"/>
                        </a:spcBef>
                        <a:spcAft>
                          <a:spcPts val="0"/>
                        </a:spcAft>
                      </a:pPr>
                      <a:r>
                        <a:rPr lang="en-US" sz="900">
                          <a:effectLst/>
                        </a:rPr>
                        <a:t>(Asteraceae)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50165" marR="378460">
                        <a:lnSpc>
                          <a:spcPct val="85000"/>
                        </a:lnSpc>
                        <a:spcBef>
                          <a:spcPts val="210"/>
                        </a:spcBef>
                        <a:spcAft>
                          <a:spcPts val="0"/>
                        </a:spcAft>
                        <a:tabLst>
                          <a:tab pos="2776855" algn="l"/>
                        </a:tabLst>
                      </a:pPr>
                      <a:r>
                        <a:rPr lang="en-US" sz="900">
                          <a:effectLst/>
                        </a:rPr>
                        <a:t>It suppresses expression of</a:t>
                      </a:r>
                      <a:r>
                        <a:rPr lang="en-US" sz="900" spc="-70">
                          <a:effectLst/>
                        </a:rPr>
                        <a:t> </a:t>
                      </a:r>
                      <a:r>
                        <a:rPr lang="en-US" sz="900">
                          <a:effectLst/>
                        </a:rPr>
                        <a:t>adipogenesis-related</a:t>
                      </a:r>
                      <a:r>
                        <a:rPr lang="en-US" sz="900" spc="-20">
                          <a:effectLst/>
                        </a:rPr>
                        <a:t> </a:t>
                      </a:r>
                      <a:r>
                        <a:rPr lang="en-US" sz="900">
                          <a:effectLst/>
                        </a:rPr>
                        <a:t>genes	High </a:t>
                      </a:r>
                      <a:r>
                        <a:rPr lang="en-US" sz="900" spc="-10">
                          <a:effectLst/>
                        </a:rPr>
                        <a:t>fat </a:t>
                      </a:r>
                      <a:r>
                        <a:rPr lang="en-US" sz="900">
                          <a:effectLst/>
                        </a:rPr>
                        <a:t>diet induced-male [45] including </a:t>
                      </a:r>
                      <a:r>
                        <a:rPr lang="en-US" sz="900" spc="-15">
                          <a:effectLst/>
                        </a:rPr>
                        <a:t>PPARγ, </a:t>
                      </a:r>
                      <a:r>
                        <a:rPr lang="en-US" sz="900">
                          <a:effectLst/>
                        </a:rPr>
                        <a:t>C/EBPα,</a:t>
                      </a:r>
                      <a:r>
                        <a:rPr lang="en-US" sz="900" spc="-30">
                          <a:effectLst/>
                        </a:rPr>
                        <a:t> </a:t>
                      </a:r>
                      <a:r>
                        <a:rPr lang="en-US" sz="900">
                          <a:effectLst/>
                        </a:rPr>
                        <a:t>and</a:t>
                      </a:r>
                      <a:r>
                        <a:rPr lang="en-US" sz="900" spc="-15">
                          <a:effectLst/>
                        </a:rPr>
                        <a:t> </a:t>
                      </a:r>
                      <a:r>
                        <a:rPr lang="en-US" sz="900">
                          <a:effectLst/>
                        </a:rPr>
                        <a:t>SREBP1c.	C57BL/6J</a:t>
                      </a:r>
                      <a:r>
                        <a:rPr lang="en-US" sz="900" spc="-10">
                          <a:effectLst/>
                        </a:rPr>
                        <a:t> </a:t>
                      </a:r>
                      <a:r>
                        <a:rPr lang="en-US" sz="900">
                          <a:effectLst/>
                        </a:rPr>
                        <a:t>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46547808"/>
                  </a:ext>
                </a:extLst>
              </a:tr>
              <a:tr h="605155">
                <a:tc>
                  <a:txBody>
                    <a:bodyPr/>
                    <a:lstStyle/>
                    <a:p>
                      <a:pPr marL="17780" marR="0">
                        <a:spcBef>
                          <a:spcPts val="100"/>
                        </a:spcBef>
                        <a:spcAft>
                          <a:spcPts val="0"/>
                        </a:spcAft>
                      </a:pPr>
                      <a:r>
                        <a:rPr lang="en-US" sz="900">
                          <a:effectLst/>
                        </a:rPr>
                        <a:t>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3505" marR="86995">
                        <a:lnSpc>
                          <a:spcPct val="97000"/>
                        </a:lnSpc>
                        <a:spcBef>
                          <a:spcPts val="120"/>
                        </a:spcBef>
                        <a:spcAft>
                          <a:spcPts val="0"/>
                        </a:spcAft>
                        <a:tabLst>
                          <a:tab pos="1189355" algn="l"/>
                        </a:tabLst>
                      </a:pPr>
                      <a:r>
                        <a:rPr lang="en-US" sz="900">
                          <a:effectLst/>
                        </a:rPr>
                        <a:t>Bauhinia</a:t>
                      </a:r>
                      <a:r>
                        <a:rPr lang="en-US" sz="900" spc="-5">
                          <a:effectLst/>
                        </a:rPr>
                        <a:t> </a:t>
                      </a:r>
                      <a:r>
                        <a:rPr lang="en-US" sz="900">
                          <a:effectLst/>
                        </a:rPr>
                        <a:t>variegata	Stem and </a:t>
                      </a:r>
                      <a:r>
                        <a:rPr lang="en-US" sz="900" spc="-25">
                          <a:effectLst/>
                        </a:rPr>
                        <a:t>root </a:t>
                      </a:r>
                      <a:r>
                        <a:rPr lang="en-US" sz="900">
                          <a:effectLst/>
                        </a:rPr>
                        <a:t>Linn	barks</a:t>
                      </a:r>
                      <a:endParaRPr lang="en-US" sz="1100">
                        <a:effectLst/>
                      </a:endParaRPr>
                    </a:p>
                    <a:p>
                      <a:pPr marL="103505" marR="0">
                        <a:lnSpc>
                          <a:spcPts val="1090"/>
                        </a:lnSpc>
                        <a:spcBef>
                          <a:spcPts val="0"/>
                        </a:spcBef>
                        <a:spcAft>
                          <a:spcPts val="0"/>
                        </a:spcAft>
                      </a:pPr>
                      <a:r>
                        <a:rPr lang="en-US" sz="900">
                          <a:effectLst/>
                        </a:rPr>
                        <a:t>(Leguminosae)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50165" marR="378460">
                        <a:lnSpc>
                          <a:spcPct val="85000"/>
                        </a:lnSpc>
                        <a:spcBef>
                          <a:spcPts val="215"/>
                        </a:spcBef>
                        <a:spcAft>
                          <a:spcPts val="0"/>
                        </a:spcAft>
                        <a:tabLst>
                          <a:tab pos="2776855" algn="l"/>
                        </a:tabLst>
                      </a:pPr>
                      <a:r>
                        <a:rPr lang="en-US" sz="900">
                          <a:effectLst/>
                        </a:rPr>
                        <a:t>Extract of E. variegata increases brain serotonin level and Hypercaloric diet - induced [46] high-density lipoprotein with a</a:t>
                      </a:r>
                      <a:r>
                        <a:rPr lang="en-US" sz="900" spc="-115">
                          <a:effectLst/>
                        </a:rPr>
                        <a:t> </a:t>
                      </a:r>
                      <a:r>
                        <a:rPr lang="en-US" sz="900">
                          <a:effectLst/>
                        </a:rPr>
                        <a:t>concomitant</a:t>
                      </a:r>
                      <a:r>
                        <a:rPr lang="en-US" sz="900" spc="-25">
                          <a:effectLst/>
                        </a:rPr>
                        <a:t> </a:t>
                      </a:r>
                      <a:r>
                        <a:rPr lang="en-US" sz="900">
                          <a:effectLst/>
                        </a:rPr>
                        <a:t>decrease	mice</a:t>
                      </a:r>
                      <a:endParaRPr lang="en-US" sz="1100">
                        <a:effectLst/>
                      </a:endParaRPr>
                    </a:p>
                    <a:p>
                      <a:pPr marL="50165" marR="0">
                        <a:lnSpc>
                          <a:spcPts val="1090"/>
                        </a:lnSpc>
                        <a:spcBef>
                          <a:spcPts val="0"/>
                        </a:spcBef>
                        <a:spcAft>
                          <a:spcPts val="0"/>
                        </a:spcAft>
                      </a:pPr>
                      <a:r>
                        <a:rPr lang="en-US" sz="900">
                          <a:effectLst/>
                        </a:rPr>
                        <a:t>in total cholesterol, triglycerides and low-density lipo</a:t>
                      </a:r>
                      <a:endParaRPr lang="en-US" sz="1100">
                        <a:effectLst/>
                      </a:endParaRPr>
                    </a:p>
                    <a:p>
                      <a:pPr marL="50165" marR="0">
                        <a:lnSpc>
                          <a:spcPts val="1090"/>
                        </a:lnSpc>
                        <a:spcBef>
                          <a:spcPts val="0"/>
                        </a:spcBef>
                        <a:spcAft>
                          <a:spcPts val="0"/>
                        </a:spcAft>
                      </a:pPr>
                      <a:r>
                        <a:rPr lang="en-US" sz="900">
                          <a:effectLst/>
                        </a:rPr>
                        <a:t>protein.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628437391"/>
                  </a:ext>
                </a:extLst>
              </a:tr>
              <a:tr h="605155">
                <a:tc>
                  <a:txBody>
                    <a:bodyPr/>
                    <a:lstStyle/>
                    <a:p>
                      <a:pPr marL="17780" marR="0">
                        <a:spcBef>
                          <a:spcPts val="100"/>
                        </a:spcBef>
                        <a:spcAft>
                          <a:spcPts val="0"/>
                        </a:spcAft>
                      </a:pPr>
                      <a:r>
                        <a:rPr lang="en-US" sz="900">
                          <a:effectLst/>
                        </a:rPr>
                        <a:t>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3505" marR="438150">
                        <a:lnSpc>
                          <a:spcPct val="97000"/>
                        </a:lnSpc>
                        <a:spcBef>
                          <a:spcPts val="120"/>
                        </a:spcBef>
                        <a:spcAft>
                          <a:spcPts val="0"/>
                        </a:spcAft>
                        <a:tabLst>
                          <a:tab pos="1189355" algn="l"/>
                        </a:tabLst>
                      </a:pPr>
                      <a:r>
                        <a:rPr lang="en-US" sz="900">
                          <a:effectLst/>
                        </a:rPr>
                        <a:t>Bergenia</a:t>
                      </a:r>
                      <a:r>
                        <a:rPr lang="en-US" sz="900" spc="-10">
                          <a:effectLst/>
                        </a:rPr>
                        <a:t> </a:t>
                      </a:r>
                      <a:r>
                        <a:rPr lang="en-US" sz="900">
                          <a:effectLst/>
                        </a:rPr>
                        <a:t>crassifolia	</a:t>
                      </a:r>
                      <a:r>
                        <a:rPr lang="en-US" sz="900" spc="-25">
                          <a:effectLst/>
                        </a:rPr>
                        <a:t>Leaves </a:t>
                      </a:r>
                      <a:r>
                        <a:rPr lang="en-US" sz="900">
                          <a:effectLst/>
                        </a:rPr>
                        <a:t>(L.)</a:t>
                      </a:r>
                      <a:r>
                        <a:rPr lang="en-US" sz="900" spc="-10">
                          <a:effectLst/>
                        </a:rPr>
                        <a:t> </a:t>
                      </a:r>
                      <a:r>
                        <a:rPr lang="en-US" sz="900">
                          <a:effectLst/>
                        </a:rPr>
                        <a:t>Fritsch</a:t>
                      </a:r>
                      <a:endParaRPr lang="en-US" sz="1100">
                        <a:effectLst/>
                      </a:endParaRPr>
                    </a:p>
                    <a:p>
                      <a:pPr marL="103505" marR="0">
                        <a:lnSpc>
                          <a:spcPts val="1090"/>
                        </a:lnSpc>
                        <a:spcBef>
                          <a:spcPts val="0"/>
                        </a:spcBef>
                        <a:spcAft>
                          <a:spcPts val="0"/>
                        </a:spcAft>
                      </a:pPr>
                      <a:r>
                        <a:rPr lang="en-US" sz="900">
                          <a:effectLst/>
                        </a:rPr>
                        <a:t>(Saxifragaceae)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50165" marR="378460">
                        <a:lnSpc>
                          <a:spcPct val="85000"/>
                        </a:lnSpc>
                        <a:spcBef>
                          <a:spcPts val="220"/>
                        </a:spcBef>
                        <a:spcAft>
                          <a:spcPts val="0"/>
                        </a:spcAft>
                        <a:tabLst>
                          <a:tab pos="2776855" algn="l"/>
                        </a:tabLst>
                      </a:pPr>
                      <a:r>
                        <a:rPr lang="en-US" sz="900" dirty="0" err="1">
                          <a:effectLst/>
                        </a:rPr>
                        <a:t>Galloylbergenin</a:t>
                      </a:r>
                      <a:r>
                        <a:rPr lang="en-US" sz="900" dirty="0">
                          <a:effectLst/>
                        </a:rPr>
                        <a:t> derivatives 3,11-Di-O-galloylbergenin and Rats with high-calorie diet- [47] 4,11-	induced</a:t>
                      </a:r>
                      <a:r>
                        <a:rPr lang="en-US" sz="900" spc="-10" dirty="0">
                          <a:effectLst/>
                        </a:rPr>
                        <a:t> </a:t>
                      </a:r>
                      <a:r>
                        <a:rPr lang="en-US" sz="900" dirty="0">
                          <a:effectLst/>
                        </a:rPr>
                        <a:t>obesity</a:t>
                      </a:r>
                      <a:endParaRPr lang="en-US" sz="1100" dirty="0">
                        <a:effectLst/>
                      </a:endParaRPr>
                    </a:p>
                    <a:p>
                      <a:pPr marL="50165" marR="0">
                        <a:lnSpc>
                          <a:spcPts val="1090"/>
                        </a:lnSpc>
                        <a:spcBef>
                          <a:spcPts val="15"/>
                        </a:spcBef>
                        <a:spcAft>
                          <a:spcPts val="0"/>
                        </a:spcAft>
                      </a:pPr>
                      <a:r>
                        <a:rPr lang="en-US" sz="900" dirty="0">
                          <a:effectLst/>
                        </a:rPr>
                        <a:t>di-O-</a:t>
                      </a:r>
                      <a:r>
                        <a:rPr lang="en-US" sz="900" dirty="0" err="1">
                          <a:effectLst/>
                        </a:rPr>
                        <a:t>galloylbergenin</a:t>
                      </a:r>
                      <a:r>
                        <a:rPr lang="en-US" sz="900" dirty="0">
                          <a:effectLst/>
                        </a:rPr>
                        <a:t> are found to be present in B.</a:t>
                      </a:r>
                      <a:endParaRPr lang="en-US" sz="1100" dirty="0">
                        <a:effectLst/>
                      </a:endParaRPr>
                    </a:p>
                    <a:p>
                      <a:pPr marL="50165" marR="0">
                        <a:lnSpc>
                          <a:spcPts val="1090"/>
                        </a:lnSpc>
                        <a:spcBef>
                          <a:spcPts val="0"/>
                        </a:spcBef>
                        <a:spcAft>
                          <a:spcPts val="0"/>
                        </a:spcAft>
                      </a:pPr>
                      <a:r>
                        <a:rPr lang="en-US" sz="900" dirty="0" err="1">
                          <a:effectLst/>
                        </a:rPr>
                        <a:t>crassifolia</a:t>
                      </a:r>
                      <a:r>
                        <a:rPr lang="en-US" sz="900" dirty="0">
                          <a:effectLst/>
                        </a:rPr>
                        <a:t> moderates anti-lipid accumulation activities.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664867694"/>
                  </a:ext>
                </a:extLst>
              </a:tr>
            </a:tbl>
          </a:graphicData>
        </a:graphic>
      </p:graphicFrame>
    </p:spTree>
    <p:extLst>
      <p:ext uri="{BB962C8B-B14F-4D97-AF65-F5344CB8AC3E}">
        <p14:creationId xmlns:p14="http://schemas.microsoft.com/office/powerpoint/2010/main" val="2437487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90160C-7053-4DA0-969C-3763C4B94F73}"/>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08D6A5DC-FBF7-4F94-B179-CA0D8B54F7C9}"/>
              </a:ext>
            </a:extLst>
          </p:cNvPr>
          <p:cNvGraphicFramePr>
            <a:graphicFrameLocks noGrp="1"/>
          </p:cNvGraphicFramePr>
          <p:nvPr>
            <p:ph idx="1"/>
          </p:nvPr>
        </p:nvGraphicFramePr>
        <p:xfrm>
          <a:off x="2678430" y="1998186"/>
          <a:ext cx="6835140" cy="4006215"/>
        </p:xfrm>
        <a:graphic>
          <a:graphicData uri="http://schemas.openxmlformats.org/drawingml/2006/table">
            <a:tbl>
              <a:tblPr firstRow="1" firstCol="1" lastRow="1" lastCol="1" bandRow="1" bandCol="1">
                <a:tableStyleId>{5C22544A-7EE6-4342-B048-85BDC9FD1C3A}</a:tableStyleId>
              </a:tblPr>
              <a:tblGrid>
                <a:gridCol w="236855">
                  <a:extLst>
                    <a:ext uri="{9D8B030D-6E8A-4147-A177-3AD203B41FA5}">
                      <a16:colId xmlns:a16="http://schemas.microsoft.com/office/drawing/2014/main" xmlns="" val="186757048"/>
                    </a:ext>
                  </a:extLst>
                </a:gridCol>
                <a:gridCol w="1107440">
                  <a:extLst>
                    <a:ext uri="{9D8B030D-6E8A-4147-A177-3AD203B41FA5}">
                      <a16:colId xmlns:a16="http://schemas.microsoft.com/office/drawing/2014/main" xmlns="" val="1113872567"/>
                    </a:ext>
                  </a:extLst>
                </a:gridCol>
                <a:gridCol w="786130">
                  <a:extLst>
                    <a:ext uri="{9D8B030D-6E8A-4147-A177-3AD203B41FA5}">
                      <a16:colId xmlns:a16="http://schemas.microsoft.com/office/drawing/2014/main" xmlns="" val="2033839819"/>
                    </a:ext>
                  </a:extLst>
                </a:gridCol>
                <a:gridCol w="4704715">
                  <a:extLst>
                    <a:ext uri="{9D8B030D-6E8A-4147-A177-3AD203B41FA5}">
                      <a16:colId xmlns:a16="http://schemas.microsoft.com/office/drawing/2014/main" xmlns="" val="3873830003"/>
                    </a:ext>
                  </a:extLst>
                </a:gridCol>
              </a:tblGrid>
              <a:tr h="879475">
                <a:tc>
                  <a:txBody>
                    <a:bodyPr/>
                    <a:lstStyle/>
                    <a:p>
                      <a:pPr marL="17780" marR="0">
                        <a:spcBef>
                          <a:spcPts val="100"/>
                        </a:spcBef>
                        <a:spcAft>
                          <a:spcPts val="0"/>
                        </a:spcAft>
                      </a:pPr>
                      <a:r>
                        <a:rPr lang="en-US" sz="900">
                          <a:effectLst/>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213360">
                        <a:lnSpc>
                          <a:spcPct val="97000"/>
                        </a:lnSpc>
                        <a:spcBef>
                          <a:spcPts val="115"/>
                        </a:spcBef>
                        <a:spcAft>
                          <a:spcPts val="0"/>
                        </a:spcAft>
                      </a:pPr>
                      <a:r>
                        <a:rPr lang="en-US" sz="900">
                          <a:effectLst/>
                        </a:rPr>
                        <a:t>Boehmeria nivea (L.) Gaudich (Urticaceae)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1280" marR="0">
                        <a:spcBef>
                          <a:spcPts val="100"/>
                        </a:spcBef>
                        <a:spcAft>
                          <a:spcPts val="0"/>
                        </a:spcAft>
                      </a:pPr>
                      <a:r>
                        <a:rPr lang="en-US" sz="900">
                          <a:effectLst/>
                        </a:rPr>
                        <a:t>Leaf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250" marR="379730">
                        <a:lnSpc>
                          <a:spcPct val="85000"/>
                        </a:lnSpc>
                        <a:spcBef>
                          <a:spcPts val="210"/>
                        </a:spcBef>
                        <a:spcAft>
                          <a:spcPts val="0"/>
                        </a:spcAft>
                        <a:tabLst>
                          <a:tab pos="2821940" algn="l"/>
                          <a:tab pos="4136390" algn="l"/>
                        </a:tabLst>
                      </a:pPr>
                      <a:r>
                        <a:rPr lang="en-US" sz="900">
                          <a:effectLst/>
                        </a:rPr>
                        <a:t>The extracts reduces adipose tissue weight serum alkaline High fat/</a:t>
                      </a:r>
                      <a:r>
                        <a:rPr lang="en-US" sz="900" spc="-70">
                          <a:effectLst/>
                        </a:rPr>
                        <a:t> </a:t>
                      </a:r>
                      <a:r>
                        <a:rPr lang="en-US" sz="900">
                          <a:effectLst/>
                        </a:rPr>
                        <a:t>cholestrol</a:t>
                      </a:r>
                      <a:r>
                        <a:rPr lang="en-US" sz="900" spc="-20">
                          <a:effectLst/>
                        </a:rPr>
                        <a:t> </a:t>
                      </a:r>
                      <a:r>
                        <a:rPr lang="en-US" sz="900">
                          <a:effectLst/>
                        </a:rPr>
                        <a:t>diet-	</a:t>
                      </a:r>
                      <a:r>
                        <a:rPr lang="en-US" sz="900" spc="-20">
                          <a:effectLst/>
                        </a:rPr>
                        <a:t>[48] </a:t>
                      </a:r>
                      <a:r>
                        <a:rPr lang="en-US" sz="900">
                          <a:effectLst/>
                        </a:rPr>
                        <a:t>aminotransferase and lactate</a:t>
                      </a:r>
                      <a:r>
                        <a:rPr lang="en-US" sz="900" spc="-105">
                          <a:effectLst/>
                        </a:rPr>
                        <a:t> </a:t>
                      </a:r>
                      <a:r>
                        <a:rPr lang="en-US" sz="900">
                          <a:effectLst/>
                        </a:rPr>
                        <a:t>dehydrogenase</a:t>
                      </a:r>
                      <a:r>
                        <a:rPr lang="en-US" sz="900" spc="-30">
                          <a:effectLst/>
                        </a:rPr>
                        <a:t> </a:t>
                      </a:r>
                      <a:r>
                        <a:rPr lang="en-US" sz="900">
                          <a:effectLst/>
                        </a:rPr>
                        <a:t>activities.	induced Male</a:t>
                      </a:r>
                      <a:r>
                        <a:rPr lang="en-US" sz="900" spc="-10">
                          <a:effectLst/>
                        </a:rPr>
                        <a:t> </a:t>
                      </a:r>
                      <a:r>
                        <a:rPr lang="en-US" sz="900">
                          <a:effectLst/>
                        </a:rPr>
                        <a:t>Sprague-</a:t>
                      </a:r>
                      <a:endParaRPr lang="en-US" sz="1100">
                        <a:effectLst/>
                      </a:endParaRPr>
                    </a:p>
                    <a:p>
                      <a:pPr marL="95250" marR="0">
                        <a:lnSpc>
                          <a:spcPts val="1090"/>
                        </a:lnSpc>
                        <a:spcBef>
                          <a:spcPts val="0"/>
                        </a:spcBef>
                        <a:spcAft>
                          <a:spcPts val="0"/>
                        </a:spcAft>
                        <a:tabLst>
                          <a:tab pos="2821940" algn="l"/>
                        </a:tabLst>
                      </a:pPr>
                      <a:r>
                        <a:rPr lang="en-US" sz="900">
                          <a:effectLst/>
                        </a:rPr>
                        <a:t>Serum triglyceride, total</a:t>
                      </a:r>
                      <a:r>
                        <a:rPr lang="en-US" sz="900" spc="-95">
                          <a:effectLst/>
                        </a:rPr>
                        <a:t> </a:t>
                      </a:r>
                      <a:r>
                        <a:rPr lang="en-US" sz="900">
                          <a:effectLst/>
                        </a:rPr>
                        <a:t>cholesterol,</a:t>
                      </a:r>
                      <a:r>
                        <a:rPr lang="en-US" sz="900" spc="-30">
                          <a:effectLst/>
                        </a:rPr>
                        <a:t> </a:t>
                      </a:r>
                      <a:r>
                        <a:rPr lang="en-US" sz="900">
                          <a:effectLst/>
                        </a:rPr>
                        <a:t>LDL-cholesterol	Dawley</a:t>
                      </a:r>
                      <a:r>
                        <a:rPr lang="en-US" sz="900" spc="-5">
                          <a:effectLst/>
                        </a:rPr>
                        <a:t> </a:t>
                      </a:r>
                      <a:r>
                        <a:rPr lang="en-US" sz="900">
                          <a:effectLst/>
                        </a:rPr>
                        <a:t>rats.</a:t>
                      </a:r>
                      <a:endParaRPr lang="en-US" sz="1100">
                        <a:effectLst/>
                      </a:endParaRPr>
                    </a:p>
                    <a:p>
                      <a:pPr marL="95250" marR="1945640">
                        <a:lnSpc>
                          <a:spcPct val="97000"/>
                        </a:lnSpc>
                        <a:spcBef>
                          <a:spcPts val="10"/>
                        </a:spcBef>
                        <a:spcAft>
                          <a:spcPts val="0"/>
                        </a:spcAft>
                      </a:pPr>
                      <a:r>
                        <a:rPr lang="en-US" sz="900">
                          <a:effectLst/>
                        </a:rPr>
                        <a:t>level, atherogenic index and cardiac risk factors are decreased in animals fed with leaf powder and serum HDL -cholestrol levels are increased.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502248930"/>
                  </a:ext>
                </a:extLst>
              </a:tr>
              <a:tr h="742315">
                <a:tc>
                  <a:txBody>
                    <a:bodyPr/>
                    <a:lstStyle/>
                    <a:p>
                      <a:pPr marL="17780" marR="0">
                        <a:spcBef>
                          <a:spcPts val="100"/>
                        </a:spcBef>
                        <a:spcAft>
                          <a:spcPts val="0"/>
                        </a:spcAft>
                      </a:pPr>
                      <a:r>
                        <a:rPr lang="en-US" sz="900">
                          <a:effectLst/>
                        </a:rPr>
                        <a:t>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64135">
                        <a:lnSpc>
                          <a:spcPct val="97000"/>
                        </a:lnSpc>
                        <a:spcBef>
                          <a:spcPts val="115"/>
                        </a:spcBef>
                        <a:spcAft>
                          <a:spcPts val="0"/>
                        </a:spcAft>
                      </a:pPr>
                      <a:r>
                        <a:rPr lang="en-US" sz="900">
                          <a:effectLst/>
                        </a:rPr>
                        <a:t>Boerhaavia diffusa L. Root (Nyctaginaceae)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95250" marR="379730">
                        <a:lnSpc>
                          <a:spcPct val="85000"/>
                        </a:lnSpc>
                        <a:spcBef>
                          <a:spcPts val="210"/>
                        </a:spcBef>
                        <a:spcAft>
                          <a:spcPts val="0"/>
                        </a:spcAft>
                        <a:tabLst>
                          <a:tab pos="2821940" algn="l"/>
                          <a:tab pos="4136390" algn="l"/>
                        </a:tabLst>
                      </a:pPr>
                      <a:r>
                        <a:rPr lang="en-US" sz="900">
                          <a:effectLst/>
                        </a:rPr>
                        <a:t>The phytoconstituents compounds sitosterol</a:t>
                      </a:r>
                      <a:r>
                        <a:rPr lang="en-US" sz="900" spc="-150">
                          <a:effectLst/>
                        </a:rPr>
                        <a:t> </a:t>
                      </a:r>
                      <a:r>
                        <a:rPr lang="en-US" sz="900">
                          <a:effectLst/>
                        </a:rPr>
                        <a:t>found</a:t>
                      </a:r>
                      <a:r>
                        <a:rPr lang="en-US" sz="900" spc="-40">
                          <a:effectLst/>
                        </a:rPr>
                        <a:t> </a:t>
                      </a:r>
                      <a:r>
                        <a:rPr lang="en-US" sz="900">
                          <a:effectLst/>
                        </a:rPr>
                        <a:t>in	High </a:t>
                      </a:r>
                      <a:r>
                        <a:rPr lang="en-US" sz="900" spc="-10">
                          <a:effectLst/>
                        </a:rPr>
                        <a:t>fat </a:t>
                      </a:r>
                      <a:r>
                        <a:rPr lang="en-US" sz="900">
                          <a:effectLst/>
                        </a:rPr>
                        <a:t>diet</a:t>
                      </a:r>
                      <a:r>
                        <a:rPr lang="en-US" sz="900" spc="-15">
                          <a:effectLst/>
                        </a:rPr>
                        <a:t> </a:t>
                      </a:r>
                      <a:r>
                        <a:rPr lang="en-US" sz="900">
                          <a:effectLst/>
                        </a:rPr>
                        <a:t>in</a:t>
                      </a:r>
                      <a:r>
                        <a:rPr lang="en-US" sz="900" spc="-10">
                          <a:effectLst/>
                        </a:rPr>
                        <a:t> </a:t>
                      </a:r>
                      <a:r>
                        <a:rPr lang="en-US" sz="900">
                          <a:effectLst/>
                        </a:rPr>
                        <a:t>female	</a:t>
                      </a:r>
                      <a:r>
                        <a:rPr lang="en-US" sz="900" spc="-20">
                          <a:effectLst/>
                        </a:rPr>
                        <a:t>[49] </a:t>
                      </a:r>
                      <a:r>
                        <a:rPr lang="en-US" sz="900">
                          <a:effectLst/>
                        </a:rPr>
                        <a:t>this plant which is structurally similar to</a:t>
                      </a:r>
                      <a:r>
                        <a:rPr lang="en-US" sz="900" spc="-115">
                          <a:effectLst/>
                        </a:rPr>
                        <a:t> </a:t>
                      </a:r>
                      <a:r>
                        <a:rPr lang="en-US" sz="900">
                          <a:effectLst/>
                        </a:rPr>
                        <a:t>cholesterol</a:t>
                      </a:r>
                      <a:r>
                        <a:rPr lang="en-US" sz="900" spc="-20">
                          <a:effectLst/>
                        </a:rPr>
                        <a:t> </a:t>
                      </a:r>
                      <a:r>
                        <a:rPr lang="en-US" sz="900">
                          <a:effectLst/>
                        </a:rPr>
                        <a:t>has	Sprague-Dawley</a:t>
                      </a:r>
                      <a:r>
                        <a:rPr lang="en-US" sz="900" spc="-5">
                          <a:effectLst/>
                        </a:rPr>
                        <a:t> </a:t>
                      </a:r>
                      <a:r>
                        <a:rPr lang="en-US" sz="900">
                          <a:effectLst/>
                        </a:rPr>
                        <a:t>rats</a:t>
                      </a:r>
                      <a:endParaRPr lang="en-US" sz="1100">
                        <a:effectLst/>
                      </a:endParaRPr>
                    </a:p>
                    <a:p>
                      <a:pPr marL="95250" marR="1945640">
                        <a:lnSpc>
                          <a:spcPct val="97000"/>
                        </a:lnSpc>
                        <a:spcBef>
                          <a:spcPts val="20"/>
                        </a:spcBef>
                        <a:spcAft>
                          <a:spcPts val="0"/>
                        </a:spcAft>
                      </a:pPr>
                      <a:r>
                        <a:rPr lang="en-US" sz="900">
                          <a:effectLst/>
                        </a:rPr>
                        <a:t>been suggested to reduce cholesterol by lowering the level of LDL-cholesterol and cholesterol level decreased significantly in plasma without any side effects.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476860776"/>
                  </a:ext>
                </a:extLst>
              </a:tr>
              <a:tr h="742315">
                <a:tc>
                  <a:txBody>
                    <a:bodyPr/>
                    <a:lstStyle/>
                    <a:p>
                      <a:pPr marL="17780" marR="0">
                        <a:spcBef>
                          <a:spcPts val="100"/>
                        </a:spcBef>
                        <a:spcAft>
                          <a:spcPts val="0"/>
                        </a:spcAft>
                      </a:pPr>
                      <a:r>
                        <a:rPr lang="en-US" sz="900">
                          <a:effectLst/>
                        </a:rPr>
                        <a:t>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238760">
                        <a:lnSpc>
                          <a:spcPct val="97000"/>
                        </a:lnSpc>
                        <a:spcBef>
                          <a:spcPts val="115"/>
                        </a:spcBef>
                        <a:spcAft>
                          <a:spcPts val="0"/>
                        </a:spcAft>
                      </a:pPr>
                      <a:r>
                        <a:rPr lang="en-US" sz="900">
                          <a:effectLst/>
                        </a:rPr>
                        <a:t>Bombax ceiba L. (Malvaceae)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1280" marR="0">
                        <a:spcBef>
                          <a:spcPts val="100"/>
                        </a:spcBef>
                        <a:spcAft>
                          <a:spcPts val="0"/>
                        </a:spcAft>
                      </a:pPr>
                      <a:r>
                        <a:rPr lang="en-US" sz="900">
                          <a:effectLst/>
                        </a:rPr>
                        <a:t>Stem bark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250" marR="379730">
                        <a:lnSpc>
                          <a:spcPct val="97000"/>
                        </a:lnSpc>
                        <a:spcBef>
                          <a:spcPts val="110"/>
                        </a:spcBef>
                        <a:spcAft>
                          <a:spcPts val="0"/>
                        </a:spcAft>
                        <a:tabLst>
                          <a:tab pos="2821940" algn="l"/>
                          <a:tab pos="4136390" algn="l"/>
                        </a:tabLst>
                      </a:pPr>
                      <a:r>
                        <a:rPr lang="en-US" sz="900">
                          <a:effectLst/>
                        </a:rPr>
                        <a:t>The</a:t>
                      </a:r>
                      <a:r>
                        <a:rPr lang="en-US" sz="900" spc="-35">
                          <a:effectLst/>
                        </a:rPr>
                        <a:t> </a:t>
                      </a:r>
                      <a:r>
                        <a:rPr lang="en-US" sz="900">
                          <a:effectLst/>
                        </a:rPr>
                        <a:t>extract</a:t>
                      </a:r>
                      <a:r>
                        <a:rPr lang="en-US" sz="900" spc="-35">
                          <a:effectLst/>
                        </a:rPr>
                        <a:t> </a:t>
                      </a:r>
                      <a:r>
                        <a:rPr lang="en-US" sz="900">
                          <a:effectLst/>
                        </a:rPr>
                        <a:t>and</a:t>
                      </a:r>
                      <a:r>
                        <a:rPr lang="en-US" sz="900" spc="-35">
                          <a:effectLst/>
                        </a:rPr>
                        <a:t> </a:t>
                      </a:r>
                      <a:r>
                        <a:rPr lang="en-US" sz="900">
                          <a:effectLst/>
                        </a:rPr>
                        <a:t>active</a:t>
                      </a:r>
                      <a:r>
                        <a:rPr lang="en-US" sz="900" spc="-30">
                          <a:effectLst/>
                        </a:rPr>
                        <a:t> </a:t>
                      </a:r>
                      <a:r>
                        <a:rPr lang="en-US" sz="900">
                          <a:effectLst/>
                        </a:rPr>
                        <a:t>constituent</a:t>
                      </a:r>
                      <a:r>
                        <a:rPr lang="en-US" sz="900" spc="-25">
                          <a:effectLst/>
                        </a:rPr>
                        <a:t> </a:t>
                      </a:r>
                      <a:r>
                        <a:rPr lang="en-US" sz="900">
                          <a:effectLst/>
                        </a:rPr>
                        <a:t>gemfibrozil</a:t>
                      </a:r>
                      <a:r>
                        <a:rPr lang="en-US" sz="900" spc="-35">
                          <a:effectLst/>
                        </a:rPr>
                        <a:t> </a:t>
                      </a:r>
                      <a:r>
                        <a:rPr lang="en-US" sz="900">
                          <a:effectLst/>
                        </a:rPr>
                        <a:t>reverses	Male, Wistar</a:t>
                      </a:r>
                      <a:r>
                        <a:rPr lang="en-US" sz="900" spc="-25">
                          <a:effectLst/>
                        </a:rPr>
                        <a:t> </a:t>
                      </a:r>
                      <a:r>
                        <a:rPr lang="en-US" sz="900">
                          <a:effectLst/>
                        </a:rPr>
                        <a:t>albino</a:t>
                      </a:r>
                      <a:r>
                        <a:rPr lang="en-US" sz="900" spc="-10">
                          <a:effectLst/>
                        </a:rPr>
                        <a:t> </a:t>
                      </a:r>
                      <a:r>
                        <a:rPr lang="en-US" sz="900">
                          <a:effectLst/>
                        </a:rPr>
                        <a:t>rats	</a:t>
                      </a:r>
                      <a:r>
                        <a:rPr lang="en-US" sz="900" spc="-20">
                          <a:effectLst/>
                        </a:rPr>
                        <a:t>[50] </a:t>
                      </a:r>
                      <a:r>
                        <a:rPr lang="en-US" sz="900">
                          <a:effectLst/>
                        </a:rPr>
                        <a:t>the effects of HFD treatment on serum parameters.</a:t>
                      </a:r>
                      <a:r>
                        <a:rPr lang="en-US" sz="900" spc="-50">
                          <a:effectLst/>
                        </a:rPr>
                        <a:t> </a:t>
                      </a:r>
                      <a:r>
                        <a:rPr lang="en-US" sz="900">
                          <a:effectLst/>
                        </a:rPr>
                        <a:t>This</a:t>
                      </a:r>
                      <a:endParaRPr lang="en-US" sz="1100">
                        <a:effectLst/>
                      </a:endParaRPr>
                    </a:p>
                    <a:p>
                      <a:pPr marL="95250" marR="1632585">
                        <a:lnSpc>
                          <a:spcPct val="97000"/>
                        </a:lnSpc>
                        <a:spcBef>
                          <a:spcPts val="5"/>
                        </a:spcBef>
                        <a:spcAft>
                          <a:spcPts val="0"/>
                        </a:spcAft>
                      </a:pPr>
                      <a:r>
                        <a:rPr lang="en-US" sz="900">
                          <a:effectLst/>
                        </a:rPr>
                        <a:t>activity may be due to the inactivation of acetyl-coA carboxylase, as a result of AMPK activation that mediates thermogenesis and FAS inhibition.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411609476"/>
                  </a:ext>
                </a:extLst>
              </a:tr>
              <a:tr h="605155">
                <a:tc>
                  <a:txBody>
                    <a:bodyPr/>
                    <a:lstStyle/>
                    <a:p>
                      <a:pPr marL="17780" marR="0">
                        <a:spcBef>
                          <a:spcPts val="100"/>
                        </a:spcBef>
                        <a:spcAft>
                          <a:spcPts val="0"/>
                        </a:spcAft>
                      </a:pPr>
                      <a:r>
                        <a:rPr lang="en-US" sz="900">
                          <a:effectLst/>
                        </a:rPr>
                        <a:t>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67310">
                        <a:lnSpc>
                          <a:spcPct val="97000"/>
                        </a:lnSpc>
                        <a:spcBef>
                          <a:spcPts val="120"/>
                        </a:spcBef>
                        <a:spcAft>
                          <a:spcPts val="0"/>
                        </a:spcAft>
                      </a:pPr>
                      <a:r>
                        <a:rPr lang="en-US" sz="900">
                          <a:effectLst/>
                        </a:rPr>
                        <a:t>Anredera cordifolia (Ten.) Steenis (Basellaceae)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1280" marR="0">
                        <a:spcBef>
                          <a:spcPts val="100"/>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250" marR="0">
                        <a:lnSpc>
                          <a:spcPts val="1165"/>
                        </a:lnSpc>
                        <a:spcBef>
                          <a:spcPts val="90"/>
                        </a:spcBef>
                        <a:spcAft>
                          <a:spcPts val="0"/>
                        </a:spcAft>
                        <a:tabLst>
                          <a:tab pos="2821940" algn="l"/>
                          <a:tab pos="4136390" algn="l"/>
                        </a:tabLst>
                      </a:pPr>
                      <a:r>
                        <a:rPr lang="en-US" sz="900">
                          <a:effectLst/>
                        </a:rPr>
                        <a:t>The extract suppresses lipid accumulation</a:t>
                      </a:r>
                      <a:r>
                        <a:rPr lang="en-US" sz="900" spc="-100">
                          <a:effectLst/>
                        </a:rPr>
                        <a:t> </a:t>
                      </a:r>
                      <a:r>
                        <a:rPr lang="en-US" sz="900">
                          <a:effectLst/>
                        </a:rPr>
                        <a:t>and</a:t>
                      </a:r>
                      <a:r>
                        <a:rPr lang="en-US" sz="900" spc="-20">
                          <a:effectLst/>
                        </a:rPr>
                        <a:t> </a:t>
                      </a:r>
                      <a:r>
                        <a:rPr lang="en-US" sz="900">
                          <a:effectLst/>
                        </a:rPr>
                        <a:t>down-	High-fat</a:t>
                      </a:r>
                      <a:r>
                        <a:rPr lang="en-US" sz="900" spc="-30">
                          <a:effectLst/>
                        </a:rPr>
                        <a:t> </a:t>
                      </a:r>
                      <a:r>
                        <a:rPr lang="en-US" sz="900">
                          <a:effectLst/>
                        </a:rPr>
                        <a:t>diet-induced	[51]</a:t>
                      </a:r>
                      <a:endParaRPr lang="en-US" sz="1100">
                        <a:effectLst/>
                      </a:endParaRPr>
                    </a:p>
                    <a:p>
                      <a:pPr marL="95250" marR="1402080">
                        <a:lnSpc>
                          <a:spcPts val="1080"/>
                        </a:lnSpc>
                        <a:spcBef>
                          <a:spcPts val="60"/>
                        </a:spcBef>
                        <a:spcAft>
                          <a:spcPts val="0"/>
                        </a:spcAft>
                        <a:tabLst>
                          <a:tab pos="2821940" algn="l"/>
                        </a:tabLst>
                      </a:pPr>
                      <a:r>
                        <a:rPr lang="en-US" sz="900">
                          <a:effectLst/>
                        </a:rPr>
                        <a:t>regulates </a:t>
                      </a:r>
                      <a:r>
                        <a:rPr lang="en-US" sz="900" spc="-15">
                          <a:effectLst/>
                        </a:rPr>
                        <a:t>PPARγ, CCAAT/enhancer</a:t>
                      </a:r>
                      <a:r>
                        <a:rPr lang="en-US" sz="900">
                          <a:effectLst/>
                        </a:rPr>
                        <a:t> binding</a:t>
                      </a:r>
                      <a:r>
                        <a:rPr lang="en-US" sz="900" spc="-10">
                          <a:effectLst/>
                        </a:rPr>
                        <a:t> </a:t>
                      </a:r>
                      <a:r>
                        <a:rPr lang="en-US" sz="900">
                          <a:effectLst/>
                        </a:rPr>
                        <a:t>protein	obese </a:t>
                      </a:r>
                      <a:r>
                        <a:rPr lang="en-US" sz="900" spc="-25">
                          <a:effectLst/>
                        </a:rPr>
                        <a:t>rats </a:t>
                      </a:r>
                      <a:r>
                        <a:rPr lang="en-US" sz="900">
                          <a:effectLst/>
                        </a:rPr>
                        <a:t>α, </a:t>
                      </a:r>
                      <a:r>
                        <a:rPr lang="en-US" sz="900" spc="-25">
                          <a:effectLst/>
                        </a:rPr>
                        <a:t>SREBP, </a:t>
                      </a:r>
                      <a:r>
                        <a:rPr lang="en-US" sz="900">
                          <a:effectLst/>
                        </a:rPr>
                        <a:t>and their target genes. It also</a:t>
                      </a:r>
                      <a:r>
                        <a:rPr lang="en-US" sz="900" spc="-5">
                          <a:effectLst/>
                        </a:rPr>
                        <a:t> </a:t>
                      </a:r>
                      <a:r>
                        <a:rPr lang="en-US" sz="900">
                          <a:effectLst/>
                        </a:rPr>
                        <a:t>increases</a:t>
                      </a:r>
                      <a:endParaRPr lang="en-US" sz="1100">
                        <a:effectLst/>
                      </a:endParaRPr>
                    </a:p>
                    <a:p>
                      <a:pPr marL="95250" marR="0">
                        <a:spcBef>
                          <a:spcPts val="5"/>
                        </a:spcBef>
                        <a:spcAft>
                          <a:spcPts val="0"/>
                        </a:spcAft>
                      </a:pPr>
                      <a:r>
                        <a:rPr lang="en-US" sz="900">
                          <a:effectLst/>
                        </a:rPr>
                        <a:t>phosphorylation of AMPK.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293902275"/>
                  </a:ext>
                </a:extLst>
              </a:tr>
              <a:tr h="605155">
                <a:tc>
                  <a:txBody>
                    <a:bodyPr/>
                    <a:lstStyle/>
                    <a:p>
                      <a:pPr marL="17780" marR="0">
                        <a:spcBef>
                          <a:spcPts val="100"/>
                        </a:spcBef>
                        <a:spcAft>
                          <a:spcPts val="0"/>
                        </a:spcAft>
                      </a:pPr>
                      <a:r>
                        <a:rPr lang="en-US" sz="900">
                          <a:effectLst/>
                        </a:rPr>
                        <a:t>24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266065">
                        <a:lnSpc>
                          <a:spcPct val="97000"/>
                        </a:lnSpc>
                        <a:spcBef>
                          <a:spcPts val="120"/>
                        </a:spcBef>
                        <a:spcAft>
                          <a:spcPts val="0"/>
                        </a:spcAft>
                      </a:pPr>
                      <a:r>
                        <a:rPr lang="en-US" sz="900">
                          <a:effectLst/>
                        </a:rPr>
                        <a:t>Brassica rapa L. (Brassicaceae)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1280" marR="0">
                        <a:spcBef>
                          <a:spcPts val="100"/>
                        </a:spcBef>
                        <a:spcAft>
                          <a:spcPts val="0"/>
                        </a:spcAft>
                      </a:pPr>
                      <a:r>
                        <a:rPr lang="en-US" sz="900">
                          <a:effectLst/>
                        </a:rPr>
                        <a:t>Root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250" marR="0">
                        <a:lnSpc>
                          <a:spcPts val="1040"/>
                        </a:lnSpc>
                        <a:spcBef>
                          <a:spcPts val="90"/>
                        </a:spcBef>
                        <a:spcAft>
                          <a:spcPts val="0"/>
                        </a:spcAft>
                        <a:tabLst>
                          <a:tab pos="2822575" algn="l"/>
                        </a:tabLst>
                      </a:pPr>
                      <a:r>
                        <a:rPr lang="en-US" sz="900">
                          <a:effectLst/>
                        </a:rPr>
                        <a:t>Lipolysis-related genes including β</a:t>
                      </a:r>
                      <a:r>
                        <a:rPr lang="en-US" sz="900" spc="-30">
                          <a:effectLst/>
                        </a:rPr>
                        <a:t> </a:t>
                      </a:r>
                      <a:r>
                        <a:rPr lang="en-US" sz="900">
                          <a:effectLst/>
                        </a:rPr>
                        <a:t>-adrenergic</a:t>
                      </a:r>
                      <a:r>
                        <a:rPr lang="en-US" sz="900" spc="-20">
                          <a:effectLst/>
                        </a:rPr>
                        <a:t> </a:t>
                      </a:r>
                      <a:r>
                        <a:rPr lang="en-US" sz="900" spc="-15">
                          <a:effectLst/>
                        </a:rPr>
                        <a:t>receptor,	</a:t>
                      </a:r>
                      <a:r>
                        <a:rPr lang="en-US" sz="900">
                          <a:effectLst/>
                        </a:rPr>
                        <a:t>High </a:t>
                      </a:r>
                      <a:r>
                        <a:rPr lang="en-US" sz="900" spc="-10">
                          <a:effectLst/>
                        </a:rPr>
                        <a:t>fat </a:t>
                      </a:r>
                      <a:r>
                        <a:rPr lang="en-US" sz="900">
                          <a:effectLst/>
                        </a:rPr>
                        <a:t>diet induced mice</a:t>
                      </a:r>
                      <a:r>
                        <a:rPr lang="en-US" sz="900" spc="160">
                          <a:effectLst/>
                        </a:rPr>
                        <a:t> </a:t>
                      </a:r>
                      <a:r>
                        <a:rPr lang="en-US" sz="900">
                          <a:effectLst/>
                        </a:rPr>
                        <a:t>[52]</a:t>
                      </a:r>
                      <a:endParaRPr lang="en-US" sz="1100">
                        <a:effectLst/>
                      </a:endParaRPr>
                    </a:p>
                    <a:p>
                      <a:pPr marL="0" marR="1313815" algn="ctr">
                        <a:lnSpc>
                          <a:spcPts val="295"/>
                        </a:lnSpc>
                        <a:spcBef>
                          <a:spcPts val="0"/>
                        </a:spcBef>
                        <a:spcAft>
                          <a:spcPts val="0"/>
                        </a:spcAft>
                      </a:pPr>
                      <a:r>
                        <a:rPr lang="en-US" sz="500">
                          <a:effectLst/>
                        </a:rPr>
                        <a:t>3</a:t>
                      </a:r>
                      <a:endParaRPr lang="en-US" sz="1100">
                        <a:effectLst/>
                      </a:endParaRPr>
                    </a:p>
                    <a:p>
                      <a:pPr marL="95250" marR="0">
                        <a:lnSpc>
                          <a:spcPts val="985"/>
                        </a:lnSpc>
                        <a:spcBef>
                          <a:spcPts val="0"/>
                        </a:spcBef>
                        <a:spcAft>
                          <a:spcPts val="0"/>
                        </a:spcAft>
                      </a:pPr>
                      <a:r>
                        <a:rPr lang="en-US" sz="900">
                          <a:effectLst/>
                        </a:rPr>
                        <a:t>hormone-sensitive lipase, adipose triglyceride lipase, and</a:t>
                      </a:r>
                      <a:endParaRPr lang="en-US" sz="1100">
                        <a:effectLst/>
                      </a:endParaRPr>
                    </a:p>
                    <a:p>
                      <a:pPr marL="95250" marR="1945640">
                        <a:lnSpc>
                          <a:spcPct val="97000"/>
                        </a:lnSpc>
                        <a:spcBef>
                          <a:spcPts val="10"/>
                        </a:spcBef>
                        <a:spcAft>
                          <a:spcPts val="0"/>
                        </a:spcAft>
                      </a:pPr>
                      <a:r>
                        <a:rPr lang="en-US" sz="900">
                          <a:effectLst/>
                        </a:rPr>
                        <a:t>uncoupling protein are induced in white adipocytes of animals treated with extract of B. campestris.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491566359"/>
                  </a:ext>
                </a:extLst>
              </a:tr>
              <a:tr h="431800">
                <a:tc>
                  <a:txBody>
                    <a:bodyPr/>
                    <a:lstStyle/>
                    <a:p>
                      <a:pPr marL="17780" marR="0">
                        <a:spcBef>
                          <a:spcPts val="100"/>
                        </a:spcBef>
                        <a:spcAft>
                          <a:spcPts val="0"/>
                        </a:spcAft>
                      </a:pPr>
                      <a:r>
                        <a:rPr lang="en-US" sz="900">
                          <a:effectLst/>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67310">
                        <a:lnSpc>
                          <a:spcPts val="1080"/>
                        </a:lnSpc>
                        <a:spcBef>
                          <a:spcPts val="95"/>
                        </a:spcBef>
                        <a:spcAft>
                          <a:spcPts val="0"/>
                        </a:spcAft>
                      </a:pPr>
                      <a:r>
                        <a:rPr lang="en-US" sz="900">
                          <a:effectLst/>
                        </a:rPr>
                        <a:t>Buddleja officinalis Maxim (Scrophulariaceae)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1280" marR="0">
                        <a:spcBef>
                          <a:spcPts val="100"/>
                        </a:spcBef>
                        <a:spcAft>
                          <a:spcPts val="0"/>
                        </a:spcAft>
                      </a:pPr>
                      <a:r>
                        <a:rPr lang="en-US" sz="900">
                          <a:effectLst/>
                        </a:rPr>
                        <a:t>Whole 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250" marR="379730">
                        <a:lnSpc>
                          <a:spcPct val="85000"/>
                        </a:lnSpc>
                        <a:spcBef>
                          <a:spcPts val="210"/>
                        </a:spcBef>
                        <a:spcAft>
                          <a:spcPts val="0"/>
                        </a:spcAft>
                        <a:tabLst>
                          <a:tab pos="2822575" algn="l"/>
                          <a:tab pos="4137025" algn="l"/>
                        </a:tabLst>
                      </a:pPr>
                      <a:r>
                        <a:rPr lang="en-US" sz="900" dirty="0">
                          <a:effectLst/>
                        </a:rPr>
                        <a:t>The extract reduces body weight gain</a:t>
                      </a:r>
                      <a:r>
                        <a:rPr lang="en-US" sz="900" spc="-125" dirty="0">
                          <a:effectLst/>
                        </a:rPr>
                        <a:t> </a:t>
                      </a:r>
                      <a:r>
                        <a:rPr lang="en-US" sz="900" dirty="0">
                          <a:effectLst/>
                        </a:rPr>
                        <a:t>induced</a:t>
                      </a:r>
                      <a:r>
                        <a:rPr lang="en-US" sz="900" spc="-25" dirty="0">
                          <a:effectLst/>
                        </a:rPr>
                        <a:t> </a:t>
                      </a:r>
                      <a:r>
                        <a:rPr lang="en-US" sz="900" dirty="0">
                          <a:effectLst/>
                        </a:rPr>
                        <a:t>through	High-fat diet</a:t>
                      </a:r>
                      <a:r>
                        <a:rPr lang="en-US" sz="900" spc="-30" dirty="0">
                          <a:effectLst/>
                        </a:rPr>
                        <a:t> </a:t>
                      </a:r>
                      <a:r>
                        <a:rPr lang="en-US" sz="900" dirty="0">
                          <a:effectLst/>
                        </a:rPr>
                        <a:t>to</a:t>
                      </a:r>
                      <a:r>
                        <a:rPr lang="en-US" sz="900" spc="-20" dirty="0">
                          <a:effectLst/>
                        </a:rPr>
                        <a:t> </a:t>
                      </a:r>
                      <a:r>
                        <a:rPr lang="en-US" sz="900" dirty="0">
                          <a:effectLst/>
                        </a:rPr>
                        <a:t>C57BL/6	</a:t>
                      </a:r>
                      <a:r>
                        <a:rPr lang="en-US" sz="900" spc="-25" dirty="0">
                          <a:effectLst/>
                        </a:rPr>
                        <a:t>[53] </a:t>
                      </a:r>
                      <a:r>
                        <a:rPr lang="en-US" sz="900" dirty="0">
                          <a:effectLst/>
                        </a:rPr>
                        <a:t>adipocyte</a:t>
                      </a:r>
                      <a:r>
                        <a:rPr lang="en-US" sz="900" spc="-40" dirty="0">
                          <a:effectLst/>
                        </a:rPr>
                        <a:t> </a:t>
                      </a:r>
                      <a:r>
                        <a:rPr lang="en-US" sz="900" dirty="0">
                          <a:effectLst/>
                        </a:rPr>
                        <a:t>differentiation.	mice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59582945"/>
                  </a:ext>
                </a:extLst>
              </a:tr>
            </a:tbl>
          </a:graphicData>
        </a:graphic>
      </p:graphicFrame>
    </p:spTree>
    <p:extLst>
      <p:ext uri="{BB962C8B-B14F-4D97-AF65-F5344CB8AC3E}">
        <p14:creationId xmlns:p14="http://schemas.microsoft.com/office/powerpoint/2010/main" val="3039701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554EE7-F9F4-4265-A2BB-F9974968CCDD}"/>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FBF7677F-3DDB-44CA-8C07-86D0542B7979}"/>
              </a:ext>
            </a:extLst>
          </p:cNvPr>
          <p:cNvGraphicFramePr>
            <a:graphicFrameLocks noGrp="1"/>
          </p:cNvGraphicFramePr>
          <p:nvPr>
            <p:ph idx="1"/>
          </p:nvPr>
        </p:nvGraphicFramePr>
        <p:xfrm>
          <a:off x="2804054" y="1578471"/>
          <a:ext cx="6583891" cy="4962232"/>
        </p:xfrm>
        <a:graphic>
          <a:graphicData uri="http://schemas.openxmlformats.org/drawingml/2006/table">
            <a:tbl>
              <a:tblPr firstRow="1" firstCol="1" lastRow="1" lastCol="1" bandRow="1" bandCol="1">
                <a:tableStyleId>{5C22544A-7EE6-4342-B048-85BDC9FD1C3A}</a:tableStyleId>
              </a:tblPr>
              <a:tblGrid>
                <a:gridCol w="228149">
                  <a:extLst>
                    <a:ext uri="{9D8B030D-6E8A-4147-A177-3AD203B41FA5}">
                      <a16:colId xmlns:a16="http://schemas.microsoft.com/office/drawing/2014/main" xmlns="" val="1560483949"/>
                    </a:ext>
                  </a:extLst>
                </a:gridCol>
                <a:gridCol w="1066732">
                  <a:extLst>
                    <a:ext uri="{9D8B030D-6E8A-4147-A177-3AD203B41FA5}">
                      <a16:colId xmlns:a16="http://schemas.microsoft.com/office/drawing/2014/main" xmlns="" val="601408271"/>
                    </a:ext>
                  </a:extLst>
                </a:gridCol>
                <a:gridCol w="757233">
                  <a:extLst>
                    <a:ext uri="{9D8B030D-6E8A-4147-A177-3AD203B41FA5}">
                      <a16:colId xmlns:a16="http://schemas.microsoft.com/office/drawing/2014/main" xmlns="" val="1926168099"/>
                    </a:ext>
                  </a:extLst>
                </a:gridCol>
                <a:gridCol w="4531777">
                  <a:extLst>
                    <a:ext uri="{9D8B030D-6E8A-4147-A177-3AD203B41FA5}">
                      <a16:colId xmlns:a16="http://schemas.microsoft.com/office/drawing/2014/main" xmlns="" val="1416221663"/>
                    </a:ext>
                  </a:extLst>
                </a:gridCol>
              </a:tblGrid>
              <a:tr h="415928">
                <a:tc>
                  <a:txBody>
                    <a:bodyPr/>
                    <a:lstStyle/>
                    <a:p>
                      <a:pPr marL="17780" marR="0">
                        <a:spcBef>
                          <a:spcPts val="100"/>
                        </a:spcBef>
                        <a:spcAft>
                          <a:spcPts val="0"/>
                        </a:spcAft>
                      </a:pPr>
                      <a:r>
                        <a:rPr lang="en-US" sz="900">
                          <a:effectLst/>
                        </a:rPr>
                        <a:t>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90170">
                        <a:lnSpc>
                          <a:spcPts val="1080"/>
                        </a:lnSpc>
                        <a:spcBef>
                          <a:spcPts val="95"/>
                        </a:spcBef>
                        <a:spcAft>
                          <a:spcPts val="0"/>
                        </a:spcAft>
                      </a:pPr>
                      <a:r>
                        <a:rPr lang="en-US" sz="900">
                          <a:effectLst/>
                        </a:rPr>
                        <a:t>Bursera grandiflora (Schltdl.) Engl (Burseraceae)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1280" marR="0">
                        <a:spcBef>
                          <a:spcPts val="100"/>
                        </a:spcBef>
                        <a:spcAft>
                          <a:spcPts val="0"/>
                        </a:spcAft>
                      </a:pPr>
                      <a:r>
                        <a:rPr lang="en-US" sz="900">
                          <a:effectLst/>
                        </a:rPr>
                        <a:t>Roots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250" marR="379730">
                        <a:lnSpc>
                          <a:spcPct val="85000"/>
                        </a:lnSpc>
                        <a:spcBef>
                          <a:spcPts val="210"/>
                        </a:spcBef>
                        <a:spcAft>
                          <a:spcPts val="0"/>
                        </a:spcAft>
                        <a:tabLst>
                          <a:tab pos="2822575" algn="l"/>
                        </a:tabLst>
                      </a:pPr>
                      <a:r>
                        <a:rPr lang="en-US" sz="900">
                          <a:effectLst/>
                        </a:rPr>
                        <a:t>B. grandiflora exerts anti-obesity activity by decreasing in Mice of the C57B1/6 strain [54] the</a:t>
                      </a:r>
                      <a:r>
                        <a:rPr lang="en-US" sz="900" spc="-20">
                          <a:effectLst/>
                        </a:rPr>
                        <a:t> </a:t>
                      </a:r>
                      <a:r>
                        <a:rPr lang="en-US" sz="900">
                          <a:effectLst/>
                        </a:rPr>
                        <a:t>plasma-triglyceride</a:t>
                      </a:r>
                      <a:r>
                        <a:rPr lang="en-US" sz="900" spc="-20">
                          <a:effectLst/>
                        </a:rPr>
                        <a:t> </a:t>
                      </a:r>
                      <a:r>
                        <a:rPr lang="en-US" sz="900">
                          <a:effectLst/>
                        </a:rPr>
                        <a:t>levels.	with hypercaloric</a:t>
                      </a:r>
                      <a:r>
                        <a:rPr lang="en-US" sz="900" spc="-15">
                          <a:effectLst/>
                        </a:rPr>
                        <a:t> </a:t>
                      </a:r>
                      <a:r>
                        <a:rPr lang="en-US" sz="900">
                          <a:effectLst/>
                        </a:rPr>
                        <a:t>diet.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391477172"/>
                  </a:ext>
                </a:extLst>
              </a:tr>
              <a:tr h="715029">
                <a:tc>
                  <a:txBody>
                    <a:bodyPr/>
                    <a:lstStyle/>
                    <a:p>
                      <a:pPr marL="17780" marR="0">
                        <a:spcBef>
                          <a:spcPts val="100"/>
                        </a:spcBef>
                        <a:spcAft>
                          <a:spcPts val="0"/>
                        </a:spcAft>
                      </a:pPr>
                      <a:r>
                        <a:rPr lang="en-US" sz="900">
                          <a:effectLst/>
                        </a:rPr>
                        <a:t>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64135">
                        <a:lnSpc>
                          <a:spcPct val="97000"/>
                        </a:lnSpc>
                        <a:spcBef>
                          <a:spcPts val="120"/>
                        </a:spcBef>
                        <a:spcAft>
                          <a:spcPts val="0"/>
                        </a:spcAft>
                      </a:pPr>
                      <a:r>
                        <a:rPr lang="en-US" sz="900">
                          <a:effectLst/>
                        </a:rPr>
                        <a:t>Calanus finmarchicus Wax (Calanidae)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95250" marR="0">
                        <a:lnSpc>
                          <a:spcPts val="1165"/>
                        </a:lnSpc>
                        <a:spcBef>
                          <a:spcPts val="90"/>
                        </a:spcBef>
                        <a:spcAft>
                          <a:spcPts val="0"/>
                        </a:spcAft>
                        <a:tabLst>
                          <a:tab pos="2822575" algn="l"/>
                          <a:tab pos="4137025" algn="l"/>
                        </a:tabLst>
                      </a:pPr>
                      <a:r>
                        <a:rPr lang="en-US" sz="900">
                          <a:effectLst/>
                        </a:rPr>
                        <a:t>C. finmarchicus reduces macrophage</a:t>
                      </a:r>
                      <a:r>
                        <a:rPr lang="en-US" sz="900" spc="-115">
                          <a:effectLst/>
                        </a:rPr>
                        <a:t> </a:t>
                      </a:r>
                      <a:r>
                        <a:rPr lang="en-US" sz="900">
                          <a:effectLst/>
                        </a:rPr>
                        <a:t>infiltration</a:t>
                      </a:r>
                      <a:r>
                        <a:rPr lang="en-US" sz="900" spc="-30">
                          <a:effectLst/>
                        </a:rPr>
                        <a:t> </a:t>
                      </a:r>
                      <a:r>
                        <a:rPr lang="en-US" sz="900">
                          <a:effectLst/>
                        </a:rPr>
                        <a:t>and	C57BL/6J mice</a:t>
                      </a:r>
                      <a:r>
                        <a:rPr lang="en-US" sz="900" spc="-25">
                          <a:effectLst/>
                        </a:rPr>
                        <a:t> </a:t>
                      </a:r>
                      <a:r>
                        <a:rPr lang="en-US" sz="900">
                          <a:effectLst/>
                        </a:rPr>
                        <a:t>with</a:t>
                      </a:r>
                      <a:r>
                        <a:rPr lang="en-US" sz="900" spc="-10">
                          <a:effectLst/>
                        </a:rPr>
                        <a:t> </a:t>
                      </a:r>
                      <a:r>
                        <a:rPr lang="en-US" sz="900">
                          <a:effectLst/>
                        </a:rPr>
                        <a:t>high-	[55]</a:t>
                      </a:r>
                      <a:endParaRPr lang="en-US" sz="1100">
                        <a:effectLst/>
                      </a:endParaRPr>
                    </a:p>
                    <a:p>
                      <a:pPr marL="95250" marR="0">
                        <a:lnSpc>
                          <a:spcPts val="1155"/>
                        </a:lnSpc>
                        <a:spcBef>
                          <a:spcPts val="0"/>
                        </a:spcBef>
                        <a:spcAft>
                          <a:spcPts val="0"/>
                        </a:spcAft>
                        <a:tabLst>
                          <a:tab pos="2822575" algn="l"/>
                        </a:tabLst>
                      </a:pPr>
                      <a:r>
                        <a:rPr lang="en-US" sz="900">
                          <a:effectLst/>
                        </a:rPr>
                        <a:t>downregulates expression of</a:t>
                      </a:r>
                      <a:r>
                        <a:rPr lang="en-US" sz="900" spc="-90">
                          <a:effectLst/>
                        </a:rPr>
                        <a:t> </a:t>
                      </a:r>
                      <a:r>
                        <a:rPr lang="en-US" sz="900">
                          <a:effectLst/>
                        </a:rPr>
                        <a:t>proinflammatory</a:t>
                      </a:r>
                      <a:r>
                        <a:rPr lang="en-US" sz="900" spc="-25">
                          <a:effectLst/>
                        </a:rPr>
                        <a:t> </a:t>
                      </a:r>
                      <a:r>
                        <a:rPr lang="en-US" sz="900">
                          <a:effectLst/>
                        </a:rPr>
                        <a:t>genes	</a:t>
                      </a:r>
                      <a:r>
                        <a:rPr lang="en-US" sz="900" spc="-10">
                          <a:effectLst/>
                        </a:rPr>
                        <a:t>fat</a:t>
                      </a:r>
                      <a:r>
                        <a:rPr lang="en-US" sz="900">
                          <a:effectLst/>
                        </a:rPr>
                        <a:t> diet</a:t>
                      </a:r>
                      <a:endParaRPr lang="en-US" sz="1100">
                        <a:effectLst/>
                      </a:endParaRPr>
                    </a:p>
                    <a:p>
                      <a:pPr marL="95250" marR="1945640">
                        <a:lnSpc>
                          <a:spcPct val="97000"/>
                        </a:lnSpc>
                        <a:spcBef>
                          <a:spcPts val="10"/>
                        </a:spcBef>
                        <a:spcAft>
                          <a:spcPts val="0"/>
                        </a:spcAft>
                      </a:pPr>
                      <a:r>
                        <a:rPr lang="en-US" sz="900">
                          <a:effectLst/>
                        </a:rPr>
                        <a:t>including tumor necrosis factor-α, interleukin–6, and monocyte chemoattractant protein–1, whereas up- regulates adiponectin expression.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357283198"/>
                  </a:ext>
                </a:extLst>
              </a:tr>
              <a:tr h="582910">
                <a:tc>
                  <a:txBody>
                    <a:bodyPr/>
                    <a:lstStyle/>
                    <a:p>
                      <a:pPr marL="17780" marR="0">
                        <a:spcBef>
                          <a:spcPts val="100"/>
                        </a:spcBef>
                        <a:spcAft>
                          <a:spcPts val="0"/>
                        </a:spcAft>
                      </a:pPr>
                      <a:r>
                        <a:rPr lang="en-US" sz="900">
                          <a:effectLst/>
                        </a:rPr>
                        <a:t>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67310">
                        <a:lnSpc>
                          <a:spcPct val="97000"/>
                        </a:lnSpc>
                        <a:spcBef>
                          <a:spcPts val="120"/>
                        </a:spcBef>
                        <a:spcAft>
                          <a:spcPts val="0"/>
                        </a:spcAft>
                      </a:pPr>
                      <a:r>
                        <a:rPr lang="en-US" sz="900">
                          <a:effectLst/>
                        </a:rPr>
                        <a:t>Camellia japonica L. (Theaceae)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1280" marR="0">
                        <a:spcBef>
                          <a:spcPts val="100"/>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250" marR="379730">
                        <a:lnSpc>
                          <a:spcPct val="85000"/>
                        </a:lnSpc>
                        <a:spcBef>
                          <a:spcPts val="210"/>
                        </a:spcBef>
                        <a:spcAft>
                          <a:spcPts val="0"/>
                        </a:spcAft>
                        <a:tabLst>
                          <a:tab pos="2822575" algn="l"/>
                          <a:tab pos="4137025" algn="l"/>
                        </a:tabLst>
                      </a:pPr>
                      <a:r>
                        <a:rPr lang="en-US" sz="900">
                          <a:effectLst/>
                        </a:rPr>
                        <a:t>C. japonica control insulin which is a modulator</a:t>
                      </a:r>
                      <a:r>
                        <a:rPr lang="en-US" sz="900" spc="-145">
                          <a:effectLst/>
                        </a:rPr>
                        <a:t> </a:t>
                      </a:r>
                      <a:r>
                        <a:rPr lang="en-US" sz="900">
                          <a:effectLst/>
                        </a:rPr>
                        <a:t>of</a:t>
                      </a:r>
                      <a:r>
                        <a:rPr lang="en-US" sz="900" spc="-20">
                          <a:effectLst/>
                        </a:rPr>
                        <a:t> </a:t>
                      </a:r>
                      <a:r>
                        <a:rPr lang="en-US" sz="900">
                          <a:effectLst/>
                        </a:rPr>
                        <a:t>lipid	High </a:t>
                      </a:r>
                      <a:r>
                        <a:rPr lang="en-US" sz="900" spc="-10">
                          <a:effectLst/>
                        </a:rPr>
                        <a:t>fat</a:t>
                      </a:r>
                      <a:r>
                        <a:rPr lang="en-US" sz="900" spc="-20">
                          <a:effectLst/>
                        </a:rPr>
                        <a:t> </a:t>
                      </a:r>
                      <a:r>
                        <a:rPr lang="en-US" sz="900">
                          <a:effectLst/>
                        </a:rPr>
                        <a:t>diet</a:t>
                      </a:r>
                      <a:r>
                        <a:rPr lang="en-US" sz="900" spc="-5">
                          <a:effectLst/>
                        </a:rPr>
                        <a:t> </a:t>
                      </a:r>
                      <a:r>
                        <a:rPr lang="en-US" sz="900">
                          <a:effectLst/>
                        </a:rPr>
                        <a:t>induced	</a:t>
                      </a:r>
                      <a:r>
                        <a:rPr lang="en-US" sz="900" spc="-25">
                          <a:effectLst/>
                        </a:rPr>
                        <a:t>[56] </a:t>
                      </a:r>
                      <a:r>
                        <a:rPr lang="en-US" sz="900">
                          <a:effectLst/>
                        </a:rPr>
                        <a:t>synthesis via sterol regulatory element</a:t>
                      </a:r>
                      <a:r>
                        <a:rPr lang="en-US" sz="900" spc="-110">
                          <a:effectLst/>
                        </a:rPr>
                        <a:t> </a:t>
                      </a:r>
                      <a:r>
                        <a:rPr lang="en-US" sz="900">
                          <a:effectLst/>
                        </a:rPr>
                        <a:t>binding</a:t>
                      </a:r>
                      <a:r>
                        <a:rPr lang="en-US" sz="900" spc="-25">
                          <a:effectLst/>
                        </a:rPr>
                        <a:t> </a:t>
                      </a:r>
                      <a:r>
                        <a:rPr lang="en-US" sz="900">
                          <a:effectLst/>
                        </a:rPr>
                        <a:t>protein-	Sprague−Dawley</a:t>
                      </a:r>
                      <a:r>
                        <a:rPr lang="en-US" sz="900" spc="-5">
                          <a:effectLst/>
                        </a:rPr>
                        <a:t> </a:t>
                      </a:r>
                      <a:r>
                        <a:rPr lang="en-US" sz="900">
                          <a:effectLst/>
                        </a:rPr>
                        <a:t>rats</a:t>
                      </a:r>
                      <a:endParaRPr lang="en-US" sz="1100">
                        <a:effectLst/>
                      </a:endParaRPr>
                    </a:p>
                    <a:p>
                      <a:pPr marL="95250" marR="1945640">
                        <a:lnSpc>
                          <a:spcPct val="97000"/>
                        </a:lnSpc>
                        <a:spcBef>
                          <a:spcPts val="20"/>
                        </a:spcBef>
                        <a:spcAft>
                          <a:spcPts val="0"/>
                        </a:spcAft>
                      </a:pPr>
                      <a:r>
                        <a:rPr lang="en-US" sz="900">
                          <a:effectLst/>
                        </a:rPr>
                        <a:t>1c (SREBP-1c), decreased levels of insulin affects hepatic triglyceride synthesis.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588541180"/>
                  </a:ext>
                </a:extLst>
              </a:tr>
              <a:tr h="582910">
                <a:tc>
                  <a:txBody>
                    <a:bodyPr/>
                    <a:lstStyle/>
                    <a:p>
                      <a:pPr marL="17780" marR="0">
                        <a:spcBef>
                          <a:spcPts val="100"/>
                        </a:spcBef>
                        <a:spcAft>
                          <a:spcPts val="0"/>
                        </a:spcAft>
                      </a:pPr>
                      <a:r>
                        <a:rPr lang="en-US" sz="900">
                          <a:effectLst/>
                        </a:rPr>
                        <a:t>29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1090"/>
                        </a:lnSpc>
                        <a:spcBef>
                          <a:spcPts val="100"/>
                        </a:spcBef>
                        <a:spcAft>
                          <a:spcPts val="0"/>
                        </a:spcAft>
                      </a:pPr>
                      <a:r>
                        <a:rPr lang="en-US" sz="900">
                          <a:effectLst/>
                        </a:rPr>
                        <a:t>Camellia oleifera Abel Fruit hull</a:t>
                      </a:r>
                      <a:endParaRPr lang="en-US" sz="1100">
                        <a:effectLst/>
                      </a:endParaRPr>
                    </a:p>
                    <a:p>
                      <a:pPr marL="102870" marR="0">
                        <a:lnSpc>
                          <a:spcPts val="1090"/>
                        </a:lnSpc>
                        <a:spcBef>
                          <a:spcPts val="0"/>
                        </a:spcBef>
                        <a:spcAft>
                          <a:spcPts val="0"/>
                        </a:spcAft>
                      </a:pPr>
                      <a:r>
                        <a:rPr lang="en-US" sz="900">
                          <a:effectLst/>
                        </a:rPr>
                        <a:t>(Theaceae)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95250" marR="0">
                        <a:lnSpc>
                          <a:spcPts val="1165"/>
                        </a:lnSpc>
                        <a:spcBef>
                          <a:spcPts val="90"/>
                        </a:spcBef>
                        <a:spcAft>
                          <a:spcPts val="0"/>
                        </a:spcAft>
                        <a:tabLst>
                          <a:tab pos="2822575" algn="l"/>
                          <a:tab pos="4137025" algn="l"/>
                        </a:tabLst>
                      </a:pPr>
                      <a:r>
                        <a:rPr lang="en-US" sz="900">
                          <a:effectLst/>
                        </a:rPr>
                        <a:t>Serum levels of total cholesterol</a:t>
                      </a:r>
                      <a:r>
                        <a:rPr lang="en-US" sz="900" spc="-80">
                          <a:effectLst/>
                        </a:rPr>
                        <a:t> </a:t>
                      </a:r>
                      <a:r>
                        <a:rPr lang="en-US" sz="900">
                          <a:effectLst/>
                        </a:rPr>
                        <a:t>and</a:t>
                      </a:r>
                      <a:r>
                        <a:rPr lang="en-US" sz="900" spc="-20">
                          <a:effectLst/>
                        </a:rPr>
                        <a:t> </a:t>
                      </a:r>
                      <a:r>
                        <a:rPr lang="en-US" sz="900">
                          <a:effectLst/>
                        </a:rPr>
                        <a:t>triacylglycerols	Male ICR mice were</a:t>
                      </a:r>
                      <a:r>
                        <a:rPr lang="en-US" sz="900" spc="-25">
                          <a:effectLst/>
                        </a:rPr>
                        <a:t> </a:t>
                      </a:r>
                      <a:r>
                        <a:rPr lang="en-US" sz="900">
                          <a:effectLst/>
                        </a:rPr>
                        <a:t>fed</a:t>
                      </a:r>
                      <a:r>
                        <a:rPr lang="en-US" sz="900" spc="-5">
                          <a:effectLst/>
                        </a:rPr>
                        <a:t> </a:t>
                      </a:r>
                      <a:r>
                        <a:rPr lang="en-US" sz="900">
                          <a:effectLst/>
                        </a:rPr>
                        <a:t>a	[57]</a:t>
                      </a:r>
                      <a:endParaRPr lang="en-US" sz="1100">
                        <a:effectLst/>
                      </a:endParaRPr>
                    </a:p>
                    <a:p>
                      <a:pPr marL="95250" marR="0">
                        <a:lnSpc>
                          <a:spcPts val="1155"/>
                        </a:lnSpc>
                        <a:spcBef>
                          <a:spcPts val="0"/>
                        </a:spcBef>
                        <a:spcAft>
                          <a:spcPts val="0"/>
                        </a:spcAft>
                        <a:tabLst>
                          <a:tab pos="2822575" algn="l"/>
                        </a:tabLst>
                      </a:pPr>
                      <a:r>
                        <a:rPr lang="en-US" sz="900">
                          <a:effectLst/>
                        </a:rPr>
                        <a:t>are decreased but high-density</a:t>
                      </a:r>
                      <a:r>
                        <a:rPr lang="en-US" sz="900" spc="-110">
                          <a:effectLst/>
                        </a:rPr>
                        <a:t> </a:t>
                      </a:r>
                      <a:r>
                        <a:rPr lang="en-US" sz="900">
                          <a:effectLst/>
                        </a:rPr>
                        <a:t>lipoprotein</a:t>
                      </a:r>
                      <a:r>
                        <a:rPr lang="en-US" sz="900" spc="-25">
                          <a:effectLst/>
                        </a:rPr>
                        <a:t> </a:t>
                      </a:r>
                      <a:r>
                        <a:rPr lang="en-US" sz="900">
                          <a:effectLst/>
                        </a:rPr>
                        <a:t>cholesterol	HFD</a:t>
                      </a:r>
                      <a:endParaRPr lang="en-US" sz="1100">
                        <a:effectLst/>
                      </a:endParaRPr>
                    </a:p>
                    <a:p>
                      <a:pPr marL="95250" marR="0">
                        <a:lnSpc>
                          <a:spcPts val="1080"/>
                        </a:lnSpc>
                        <a:spcBef>
                          <a:spcPts val="0"/>
                        </a:spcBef>
                        <a:spcAft>
                          <a:spcPts val="0"/>
                        </a:spcAft>
                      </a:pPr>
                      <a:r>
                        <a:rPr lang="en-US" sz="900">
                          <a:effectLst/>
                        </a:rPr>
                        <a:t>increased.Activity of fatty acid in animal liver is lowered</a:t>
                      </a:r>
                      <a:endParaRPr lang="en-US" sz="1100">
                        <a:effectLst/>
                      </a:endParaRPr>
                    </a:p>
                    <a:p>
                      <a:pPr marL="95250" marR="0">
                        <a:lnSpc>
                          <a:spcPts val="1090"/>
                        </a:lnSpc>
                        <a:spcBef>
                          <a:spcPts val="0"/>
                        </a:spcBef>
                        <a:spcAft>
                          <a:spcPts val="0"/>
                        </a:spcAft>
                      </a:pPr>
                      <a:r>
                        <a:rPr lang="en-US" sz="900">
                          <a:effectLst/>
                        </a:rPr>
                        <a:t>by.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476077555"/>
                  </a:ext>
                </a:extLst>
              </a:tr>
              <a:tr h="1507738">
                <a:tc>
                  <a:txBody>
                    <a:bodyPr/>
                    <a:lstStyle/>
                    <a:p>
                      <a:pPr marL="17780" marR="0">
                        <a:spcBef>
                          <a:spcPts val="100"/>
                        </a:spcBef>
                        <a:spcAft>
                          <a:spcPts val="0"/>
                        </a:spcAft>
                      </a:pPr>
                      <a:r>
                        <a:rPr lang="en-US" sz="900">
                          <a:effectLst/>
                        </a:rPr>
                        <a:t>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93980">
                        <a:lnSpc>
                          <a:spcPct val="97000"/>
                        </a:lnSpc>
                        <a:spcBef>
                          <a:spcPts val="120"/>
                        </a:spcBef>
                        <a:spcAft>
                          <a:spcPts val="0"/>
                        </a:spcAft>
                        <a:tabLst>
                          <a:tab pos="1188720" algn="l"/>
                        </a:tabLst>
                      </a:pPr>
                      <a:r>
                        <a:rPr lang="en-US" sz="900">
                          <a:effectLst/>
                        </a:rPr>
                        <a:t>Camellia</a:t>
                      </a:r>
                      <a:r>
                        <a:rPr lang="en-US" sz="900" spc="-25">
                          <a:effectLst/>
                        </a:rPr>
                        <a:t> </a:t>
                      </a:r>
                      <a:r>
                        <a:rPr lang="en-US" sz="900">
                          <a:effectLst/>
                        </a:rPr>
                        <a:t>sinensis</a:t>
                      </a:r>
                      <a:r>
                        <a:rPr lang="en-US" sz="900" spc="-15">
                          <a:effectLst/>
                        </a:rPr>
                        <a:t> </a:t>
                      </a:r>
                      <a:r>
                        <a:rPr lang="en-US" sz="900">
                          <a:effectLst/>
                        </a:rPr>
                        <a:t>(L.)	Leaves, </a:t>
                      </a:r>
                      <a:r>
                        <a:rPr lang="en-US" sz="900" spc="-15">
                          <a:effectLst/>
                        </a:rPr>
                        <a:t>twigs </a:t>
                      </a:r>
                      <a:r>
                        <a:rPr lang="en-US" sz="900">
                          <a:effectLst/>
                        </a:rPr>
                        <a:t>Kuntze	and</a:t>
                      </a:r>
                      <a:r>
                        <a:rPr lang="en-US" sz="900" spc="-10">
                          <a:effectLst/>
                        </a:rPr>
                        <a:t> </a:t>
                      </a:r>
                      <a:r>
                        <a:rPr lang="en-US" sz="900">
                          <a:effectLst/>
                        </a:rPr>
                        <a:t>stems,</a:t>
                      </a:r>
                      <a:endParaRPr lang="en-US" sz="1100">
                        <a:effectLst/>
                      </a:endParaRPr>
                    </a:p>
                    <a:p>
                      <a:pPr marL="102870" marR="0">
                        <a:lnSpc>
                          <a:spcPts val="1090"/>
                        </a:lnSpc>
                        <a:spcBef>
                          <a:spcPts val="0"/>
                        </a:spcBef>
                        <a:spcAft>
                          <a:spcPts val="0"/>
                        </a:spcAft>
                        <a:tabLst>
                          <a:tab pos="1188720" algn="l"/>
                        </a:tabLst>
                      </a:pPr>
                      <a:r>
                        <a:rPr lang="en-US" sz="900">
                          <a:effectLst/>
                        </a:rPr>
                        <a:t>(Theaceae)	flower</a:t>
                      </a:r>
                      <a:r>
                        <a:rPr lang="en-US" sz="900" spc="-10">
                          <a:effectLst/>
                        </a:rPr>
                        <a:t> </a:t>
                      </a:r>
                      <a:r>
                        <a:rPr lang="en-US" sz="900">
                          <a:effectLst/>
                        </a:rPr>
                        <a:t>buds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95250" marR="229235">
                        <a:lnSpc>
                          <a:spcPct val="85000"/>
                        </a:lnSpc>
                        <a:spcBef>
                          <a:spcPts val="210"/>
                        </a:spcBef>
                        <a:spcAft>
                          <a:spcPts val="0"/>
                        </a:spcAft>
                        <a:tabLst>
                          <a:tab pos="2822575" algn="l"/>
                        </a:tabLst>
                      </a:pPr>
                      <a:r>
                        <a:rPr lang="en-US" sz="900">
                          <a:effectLst/>
                        </a:rPr>
                        <a:t>C. sinesis attenuates the gene expression</a:t>
                      </a:r>
                      <a:r>
                        <a:rPr lang="en-US" sz="900" spc="-145">
                          <a:effectLst/>
                        </a:rPr>
                        <a:t> </a:t>
                      </a:r>
                      <a:r>
                        <a:rPr lang="en-US" sz="900">
                          <a:effectLst/>
                        </a:rPr>
                        <a:t>of</a:t>
                      </a:r>
                      <a:r>
                        <a:rPr lang="en-US" sz="900" spc="-30">
                          <a:effectLst/>
                        </a:rPr>
                        <a:t> </a:t>
                      </a:r>
                      <a:r>
                        <a:rPr lang="en-US" sz="900">
                          <a:effectLst/>
                        </a:rPr>
                        <a:t>(SREBP-1c),	Albino rats fed on high-fat [58-64] fatty acid synthase and </a:t>
                      </a:r>
                      <a:r>
                        <a:rPr lang="en-US" sz="900" spc="-15">
                          <a:effectLst/>
                        </a:rPr>
                        <a:t>CCAAT/enhancer</a:t>
                      </a:r>
                      <a:r>
                        <a:rPr lang="en-US" sz="900" spc="-80">
                          <a:effectLst/>
                        </a:rPr>
                        <a:t> </a:t>
                      </a:r>
                      <a:r>
                        <a:rPr lang="en-US" sz="900">
                          <a:effectLst/>
                        </a:rPr>
                        <a:t>binding</a:t>
                      </a:r>
                      <a:r>
                        <a:rPr lang="en-US" sz="900" spc="-15">
                          <a:effectLst/>
                        </a:rPr>
                        <a:t> </a:t>
                      </a:r>
                      <a:r>
                        <a:rPr lang="en-US" sz="900">
                          <a:effectLst/>
                        </a:rPr>
                        <a:t>protein	diet, diet-induced</a:t>
                      </a:r>
                      <a:r>
                        <a:rPr lang="en-US" sz="900" spc="-20">
                          <a:effectLst/>
                        </a:rPr>
                        <a:t> </a:t>
                      </a:r>
                      <a:r>
                        <a:rPr lang="en-US" sz="900">
                          <a:effectLst/>
                        </a:rPr>
                        <a:t>obesity</a:t>
                      </a:r>
                      <a:endParaRPr lang="en-US" sz="1100">
                        <a:effectLst/>
                      </a:endParaRPr>
                    </a:p>
                    <a:p>
                      <a:pPr marL="95250" marR="727075">
                        <a:lnSpc>
                          <a:spcPct val="85000"/>
                        </a:lnSpc>
                        <a:spcBef>
                          <a:spcPts val="0"/>
                        </a:spcBef>
                        <a:spcAft>
                          <a:spcPts val="0"/>
                        </a:spcAft>
                        <a:tabLst>
                          <a:tab pos="2822575" algn="l"/>
                        </a:tabLst>
                      </a:pPr>
                      <a:r>
                        <a:rPr lang="en-US" sz="900">
                          <a:effectLst/>
                        </a:rPr>
                        <a:t>α. Extract found to reduce sICAM-1 release</a:t>
                      </a:r>
                      <a:r>
                        <a:rPr lang="en-US" sz="900" spc="-145">
                          <a:effectLst/>
                        </a:rPr>
                        <a:t> </a:t>
                      </a:r>
                      <a:r>
                        <a:rPr lang="en-US" sz="900">
                          <a:effectLst/>
                        </a:rPr>
                        <a:t>followed</a:t>
                      </a:r>
                      <a:r>
                        <a:rPr lang="en-US" sz="900" spc="-20">
                          <a:effectLst/>
                        </a:rPr>
                        <a:t> </a:t>
                      </a:r>
                      <a:r>
                        <a:rPr lang="en-US" sz="900">
                          <a:effectLst/>
                        </a:rPr>
                        <a:t>by	in Female ddY mice,</a:t>
                      </a:r>
                      <a:r>
                        <a:rPr lang="en-US" sz="900" spc="-55">
                          <a:effectLst/>
                        </a:rPr>
                        <a:t> </a:t>
                      </a:r>
                      <a:r>
                        <a:rPr lang="en-US" sz="900">
                          <a:effectLst/>
                        </a:rPr>
                        <a:t>high nonpharmacological HGTE supplementation</a:t>
                      </a:r>
                      <a:r>
                        <a:rPr lang="en-US" sz="900" spc="-110">
                          <a:effectLst/>
                        </a:rPr>
                        <a:t> </a:t>
                      </a:r>
                      <a:r>
                        <a:rPr lang="en-US" sz="900">
                          <a:effectLst/>
                        </a:rPr>
                        <a:t>in</a:t>
                      </a:r>
                      <a:r>
                        <a:rPr lang="en-US" sz="900" spc="-35">
                          <a:effectLst/>
                        </a:rPr>
                        <a:t> </a:t>
                      </a:r>
                      <a:r>
                        <a:rPr lang="en-US" sz="900">
                          <a:effectLst/>
                        </a:rPr>
                        <a:t>db/db	</a:t>
                      </a:r>
                      <a:r>
                        <a:rPr lang="en-US" sz="900" spc="-10">
                          <a:effectLst/>
                        </a:rPr>
                        <a:t>fat </a:t>
                      </a:r>
                      <a:r>
                        <a:rPr lang="en-US" sz="900">
                          <a:effectLst/>
                        </a:rPr>
                        <a:t>induced- C57BL/6J- mice causing no adiponectin-inducing</a:t>
                      </a:r>
                      <a:r>
                        <a:rPr lang="en-US" sz="900" spc="-60">
                          <a:effectLst/>
                        </a:rPr>
                        <a:t> </a:t>
                      </a:r>
                      <a:r>
                        <a:rPr lang="en-US" sz="900">
                          <a:effectLst/>
                        </a:rPr>
                        <a:t>or</a:t>
                      </a:r>
                      <a:r>
                        <a:rPr lang="en-US" sz="900" spc="-15">
                          <a:effectLst/>
                        </a:rPr>
                        <a:t> </a:t>
                      </a:r>
                      <a:r>
                        <a:rPr lang="en-US" sz="900">
                          <a:effectLst/>
                        </a:rPr>
                        <a:t>antiadipogenic	Lepob/ob mice, high </a:t>
                      </a:r>
                      <a:r>
                        <a:rPr lang="en-US" sz="900" spc="-10">
                          <a:effectLst/>
                        </a:rPr>
                        <a:t>fat </a:t>
                      </a:r>
                      <a:r>
                        <a:rPr lang="en-US" sz="900">
                          <a:effectLst/>
                        </a:rPr>
                        <a:t>effects, reduced sICAM-1 release. Chakasaponin</a:t>
                      </a:r>
                      <a:r>
                        <a:rPr lang="en-US" sz="900" spc="-110">
                          <a:effectLst/>
                        </a:rPr>
                        <a:t> </a:t>
                      </a:r>
                      <a:r>
                        <a:rPr lang="en-US" sz="900">
                          <a:effectLst/>
                        </a:rPr>
                        <a:t>II</a:t>
                      </a:r>
                      <a:r>
                        <a:rPr lang="en-US" sz="900" spc="-20">
                          <a:effectLst/>
                        </a:rPr>
                        <a:t> </a:t>
                      </a:r>
                      <a:r>
                        <a:rPr lang="en-US" sz="900">
                          <a:effectLst/>
                        </a:rPr>
                        <a:t>from	diet- induced C57BL/6J flower bud, suppresses mRNA levels</a:t>
                      </a:r>
                      <a:r>
                        <a:rPr lang="en-US" sz="900" spc="-110">
                          <a:effectLst/>
                        </a:rPr>
                        <a:t> </a:t>
                      </a:r>
                      <a:r>
                        <a:rPr lang="en-US" sz="900">
                          <a:effectLst/>
                        </a:rPr>
                        <a:t>of</a:t>
                      </a:r>
                      <a:r>
                        <a:rPr lang="en-US" sz="900" spc="-20">
                          <a:effectLst/>
                        </a:rPr>
                        <a:t> </a:t>
                      </a:r>
                      <a:r>
                        <a:rPr lang="en-US" sz="900">
                          <a:effectLst/>
                        </a:rPr>
                        <a:t>neuropeptide	mice</a:t>
                      </a:r>
                      <a:endParaRPr lang="en-US" sz="1100">
                        <a:effectLst/>
                      </a:endParaRPr>
                    </a:p>
                    <a:p>
                      <a:pPr marL="95250" marR="1987550">
                        <a:lnSpc>
                          <a:spcPct val="97000"/>
                        </a:lnSpc>
                        <a:spcBef>
                          <a:spcPts val="0"/>
                        </a:spcBef>
                        <a:spcAft>
                          <a:spcPts val="0"/>
                        </a:spcAft>
                      </a:pPr>
                      <a:r>
                        <a:rPr lang="en-US" sz="900">
                          <a:effectLst/>
                        </a:rPr>
                        <a:t>Y (NPY). The mRNA levels of adipogenic genes such as PPAR-γ, C/EBP-α, SREBP-1c, adipocyte fatty acid-binding protein, lipoprotein lipase and fatty acid synthase are decreased in C. Sinensis treated animals.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323982036"/>
                  </a:ext>
                </a:extLst>
              </a:tr>
              <a:tr h="164536">
                <a:tc>
                  <a:txBody>
                    <a:bodyPr/>
                    <a:lstStyle/>
                    <a:p>
                      <a:pPr marL="17780" marR="0">
                        <a:spcBef>
                          <a:spcPts val="100"/>
                        </a:spcBef>
                        <a:spcAft>
                          <a:spcPts val="0"/>
                        </a:spcAft>
                      </a:pPr>
                      <a:r>
                        <a:rPr lang="en-US" sz="900">
                          <a:effectLst/>
                        </a:rPr>
                        <a:t>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spcBef>
                          <a:spcPts val="100"/>
                        </a:spcBef>
                        <a:spcAft>
                          <a:spcPts val="0"/>
                        </a:spcAft>
                      </a:pPr>
                      <a:r>
                        <a:rPr lang="en-US" sz="900">
                          <a:effectLst/>
                        </a:rPr>
                        <a:t>Cheilanthes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1280" marR="0">
                        <a:spcBef>
                          <a:spcPts val="100"/>
                        </a:spcBef>
                        <a:spcAft>
                          <a:spcPts val="0"/>
                        </a:spcAft>
                      </a:pPr>
                      <a:r>
                        <a:rPr lang="en-US" sz="900">
                          <a:effectLst/>
                        </a:rPr>
                        <a:t>Rhizome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250" marR="0">
                        <a:lnSpc>
                          <a:spcPts val="1150"/>
                        </a:lnSpc>
                        <a:spcBef>
                          <a:spcPts val="90"/>
                        </a:spcBef>
                        <a:spcAft>
                          <a:spcPts val="0"/>
                        </a:spcAft>
                        <a:tabLst>
                          <a:tab pos="2822575" algn="l"/>
                        </a:tabLst>
                      </a:pPr>
                      <a:r>
                        <a:rPr lang="en-US" sz="900">
                          <a:effectLst/>
                        </a:rPr>
                        <a:t>Extract of C. albomarginata lowers</a:t>
                      </a:r>
                      <a:r>
                        <a:rPr lang="en-US" sz="900" spc="-125">
                          <a:effectLst/>
                        </a:rPr>
                        <a:t> </a:t>
                      </a:r>
                      <a:r>
                        <a:rPr lang="en-US" sz="900">
                          <a:effectLst/>
                        </a:rPr>
                        <a:t>plasma</a:t>
                      </a:r>
                      <a:r>
                        <a:rPr lang="en-US" sz="900" spc="-25">
                          <a:effectLst/>
                        </a:rPr>
                        <a:t> </a:t>
                      </a:r>
                      <a:r>
                        <a:rPr lang="en-US" sz="900">
                          <a:effectLst/>
                        </a:rPr>
                        <a:t>triglyceride	High </a:t>
                      </a:r>
                      <a:r>
                        <a:rPr lang="en-US" sz="900" spc="-10">
                          <a:effectLst/>
                        </a:rPr>
                        <a:t>fat </a:t>
                      </a:r>
                      <a:r>
                        <a:rPr lang="en-US" sz="900">
                          <a:effectLst/>
                        </a:rPr>
                        <a:t>diet induced obese</a:t>
                      </a:r>
                      <a:r>
                        <a:rPr lang="en-US" sz="900" spc="125">
                          <a:effectLst/>
                        </a:rPr>
                        <a:t> </a:t>
                      </a:r>
                      <a:r>
                        <a:rPr lang="en-US" sz="900">
                          <a:effectLst/>
                        </a:rPr>
                        <a:t>[65]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505375700"/>
                  </a:ext>
                </a:extLst>
              </a:tr>
              <a:tr h="131507">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935"/>
                        </a:lnSpc>
                        <a:spcBef>
                          <a:spcPts val="0"/>
                        </a:spcBef>
                        <a:spcAft>
                          <a:spcPts val="0"/>
                        </a:spcAft>
                      </a:pPr>
                      <a:r>
                        <a:rPr lang="en-US" sz="900">
                          <a:effectLst/>
                        </a:rPr>
                        <a:t>albomarginata C.B.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95250" marR="0">
                        <a:lnSpc>
                          <a:spcPts val="980"/>
                        </a:lnSpc>
                        <a:spcBef>
                          <a:spcPts val="0"/>
                        </a:spcBef>
                        <a:spcAft>
                          <a:spcPts val="0"/>
                        </a:spcAft>
                        <a:tabLst>
                          <a:tab pos="2822575" algn="l"/>
                        </a:tabLst>
                      </a:pPr>
                      <a:r>
                        <a:rPr lang="en-US" sz="900">
                          <a:effectLst/>
                        </a:rPr>
                        <a:t>activity as well as reduces weight of</a:t>
                      </a:r>
                      <a:r>
                        <a:rPr lang="en-US" sz="900" spc="-80">
                          <a:effectLst/>
                        </a:rPr>
                        <a:t> </a:t>
                      </a:r>
                      <a:r>
                        <a:rPr lang="en-US" sz="900">
                          <a:effectLst/>
                        </a:rPr>
                        <a:t>adipose</a:t>
                      </a:r>
                      <a:r>
                        <a:rPr lang="en-US" sz="900" spc="-15">
                          <a:effectLst/>
                        </a:rPr>
                        <a:t> </a:t>
                      </a:r>
                      <a:r>
                        <a:rPr lang="en-US" sz="900">
                          <a:effectLst/>
                        </a:rPr>
                        <a:t>tissue.	male Sprague</a:t>
                      </a:r>
                      <a:r>
                        <a:rPr lang="en-US" sz="900" spc="-10">
                          <a:effectLst/>
                        </a:rPr>
                        <a:t> </a:t>
                      </a:r>
                      <a:r>
                        <a:rPr lang="en-US" sz="900">
                          <a:effectLst/>
                        </a:rPr>
                        <a:t>Dawleyrats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053640163"/>
                  </a:ext>
                </a:extLst>
              </a:tr>
              <a:tr h="122943">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910"/>
                        </a:lnSpc>
                        <a:spcBef>
                          <a:spcPts val="0"/>
                        </a:spcBef>
                        <a:spcAft>
                          <a:spcPts val="0"/>
                        </a:spcAft>
                      </a:pPr>
                      <a:r>
                        <a:rPr lang="en-US" sz="900">
                          <a:effectLst/>
                        </a:rPr>
                        <a:t>Clarke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796775003"/>
                  </a:ext>
                </a:extLst>
              </a:tr>
              <a:tr h="127837">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945"/>
                        </a:lnSpc>
                        <a:spcBef>
                          <a:spcPts val="0"/>
                        </a:spcBef>
                        <a:spcAft>
                          <a:spcPts val="0"/>
                        </a:spcAft>
                      </a:pPr>
                      <a:r>
                        <a:rPr lang="en-US" sz="900">
                          <a:effectLst/>
                        </a:rPr>
                        <a:t>(Pteridaceae)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0" marR="0">
                        <a:spcBef>
                          <a:spcPts val="0"/>
                        </a:spcBef>
                        <a:spcAft>
                          <a:spcPts val="0"/>
                        </a:spcAft>
                      </a:pPr>
                      <a:r>
                        <a:rPr lang="en-US" sz="7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50618781"/>
                  </a:ext>
                </a:extLst>
              </a:tr>
            </a:tbl>
          </a:graphicData>
        </a:graphic>
      </p:graphicFrame>
    </p:spTree>
    <p:extLst>
      <p:ext uri="{BB962C8B-B14F-4D97-AF65-F5344CB8AC3E}">
        <p14:creationId xmlns:p14="http://schemas.microsoft.com/office/powerpoint/2010/main" val="4017943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0876B7-3A9A-4652-8C12-0F5A6D780096}"/>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E3803E7B-1AB7-4E8E-AFFC-1EAF66D7FDFA}"/>
              </a:ext>
            </a:extLst>
          </p:cNvPr>
          <p:cNvGraphicFramePr>
            <a:graphicFrameLocks noGrp="1"/>
          </p:cNvGraphicFramePr>
          <p:nvPr>
            <p:ph idx="1"/>
          </p:nvPr>
        </p:nvGraphicFramePr>
        <p:xfrm>
          <a:off x="3102596" y="1196687"/>
          <a:ext cx="5986808" cy="5868359"/>
        </p:xfrm>
        <a:graphic>
          <a:graphicData uri="http://schemas.openxmlformats.org/drawingml/2006/table">
            <a:tbl>
              <a:tblPr firstRow="1" firstCol="1" lastRow="1" lastCol="1" bandRow="1" bandCol="1">
                <a:tableStyleId>{5C22544A-7EE6-4342-B048-85BDC9FD1C3A}</a:tableStyleId>
              </a:tblPr>
              <a:tblGrid>
                <a:gridCol w="207458">
                  <a:extLst>
                    <a:ext uri="{9D8B030D-6E8A-4147-A177-3AD203B41FA5}">
                      <a16:colId xmlns:a16="http://schemas.microsoft.com/office/drawing/2014/main" xmlns="" val="2975995779"/>
                    </a:ext>
                  </a:extLst>
                </a:gridCol>
                <a:gridCol w="971104">
                  <a:extLst>
                    <a:ext uri="{9D8B030D-6E8A-4147-A177-3AD203B41FA5}">
                      <a16:colId xmlns:a16="http://schemas.microsoft.com/office/drawing/2014/main" xmlns="" val="3606479908"/>
                    </a:ext>
                  </a:extLst>
                </a:gridCol>
                <a:gridCol w="670207">
                  <a:extLst>
                    <a:ext uri="{9D8B030D-6E8A-4147-A177-3AD203B41FA5}">
                      <a16:colId xmlns:a16="http://schemas.microsoft.com/office/drawing/2014/main" xmlns="" val="2155392941"/>
                    </a:ext>
                  </a:extLst>
                </a:gridCol>
                <a:gridCol w="4138039">
                  <a:extLst>
                    <a:ext uri="{9D8B030D-6E8A-4147-A177-3AD203B41FA5}">
                      <a16:colId xmlns:a16="http://schemas.microsoft.com/office/drawing/2014/main" xmlns="" val="409273563"/>
                    </a:ext>
                  </a:extLst>
                </a:gridCol>
              </a:tblGrid>
              <a:tr h="738618">
                <a:tc>
                  <a:txBody>
                    <a:bodyPr/>
                    <a:lstStyle/>
                    <a:p>
                      <a:pPr marL="17780" marR="0">
                        <a:spcBef>
                          <a:spcPts val="100"/>
                        </a:spcBef>
                        <a:spcAft>
                          <a:spcPts val="0"/>
                        </a:spcAft>
                      </a:pPr>
                      <a:r>
                        <a:rPr lang="en-US" sz="800">
                          <a:effectLst/>
                        </a:rPr>
                        <a:t>32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368300">
                        <a:lnSpc>
                          <a:spcPct val="97000"/>
                        </a:lnSpc>
                        <a:spcBef>
                          <a:spcPts val="115"/>
                        </a:spcBef>
                        <a:spcAft>
                          <a:spcPts val="0"/>
                        </a:spcAft>
                      </a:pPr>
                      <a:r>
                        <a:rPr lang="en-US" sz="800">
                          <a:effectLst/>
                        </a:rPr>
                        <a:t>Chenopodium quinoa Seeds Willd</a:t>
                      </a:r>
                      <a:endParaRPr lang="en-US" sz="1000">
                        <a:effectLst/>
                      </a:endParaRPr>
                    </a:p>
                    <a:p>
                      <a:pPr marL="102870" marR="0">
                        <a:lnSpc>
                          <a:spcPts val="1090"/>
                        </a:lnSpc>
                        <a:spcBef>
                          <a:spcPts val="0"/>
                        </a:spcBef>
                        <a:spcAft>
                          <a:spcPts val="0"/>
                        </a:spcAft>
                      </a:pPr>
                      <a:r>
                        <a:rPr lang="en-US" sz="800">
                          <a:effectLst/>
                        </a:rPr>
                        <a:t>(Amaranthaceae)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4935" marR="379730">
                        <a:lnSpc>
                          <a:spcPct val="97000"/>
                        </a:lnSpc>
                        <a:spcBef>
                          <a:spcPts val="115"/>
                        </a:spcBef>
                        <a:spcAft>
                          <a:spcPts val="0"/>
                        </a:spcAft>
                        <a:tabLst>
                          <a:tab pos="2841625" algn="l"/>
                          <a:tab pos="4156075" algn="l"/>
                        </a:tabLst>
                      </a:pPr>
                      <a:r>
                        <a:rPr lang="en-US" sz="800">
                          <a:effectLst/>
                        </a:rPr>
                        <a:t>C. quinoa extract attenuate mRNA levels</a:t>
                      </a:r>
                      <a:r>
                        <a:rPr lang="en-US" sz="800" spc="-140">
                          <a:effectLst/>
                        </a:rPr>
                        <a:t> </a:t>
                      </a:r>
                      <a:r>
                        <a:rPr lang="en-US" sz="800">
                          <a:effectLst/>
                        </a:rPr>
                        <a:t>of</a:t>
                      </a:r>
                      <a:r>
                        <a:rPr lang="en-US" sz="800" spc="-25">
                          <a:effectLst/>
                        </a:rPr>
                        <a:t> </a:t>
                      </a:r>
                      <a:r>
                        <a:rPr lang="en-US" sz="800">
                          <a:effectLst/>
                        </a:rPr>
                        <a:t>several	Mice fed</a:t>
                      </a:r>
                      <a:r>
                        <a:rPr lang="en-US" sz="800" spc="-25">
                          <a:effectLst/>
                        </a:rPr>
                        <a:t> </a:t>
                      </a:r>
                      <a:r>
                        <a:rPr lang="en-US" sz="800">
                          <a:effectLst/>
                        </a:rPr>
                        <a:t>with</a:t>
                      </a:r>
                      <a:r>
                        <a:rPr lang="en-US" sz="800" spc="-10">
                          <a:effectLst/>
                        </a:rPr>
                        <a:t> </a:t>
                      </a:r>
                      <a:r>
                        <a:rPr lang="en-US" sz="800">
                          <a:effectLst/>
                        </a:rPr>
                        <a:t>standard	</a:t>
                      </a:r>
                      <a:r>
                        <a:rPr lang="en-US" sz="800" spc="-20">
                          <a:effectLst/>
                        </a:rPr>
                        <a:t>[66] </a:t>
                      </a:r>
                      <a:r>
                        <a:rPr lang="en-US" sz="800">
                          <a:effectLst/>
                        </a:rPr>
                        <a:t>inflammation markers including</a:t>
                      </a:r>
                      <a:r>
                        <a:rPr lang="en-US" sz="800" spc="-100">
                          <a:effectLst/>
                        </a:rPr>
                        <a:t> </a:t>
                      </a:r>
                      <a:r>
                        <a:rPr lang="en-US" sz="800">
                          <a:effectLst/>
                        </a:rPr>
                        <a:t>monocyte</a:t>
                      </a:r>
                      <a:r>
                        <a:rPr lang="en-US" sz="800" spc="-30">
                          <a:effectLst/>
                        </a:rPr>
                        <a:t> </a:t>
                      </a:r>
                      <a:r>
                        <a:rPr lang="en-US" sz="800">
                          <a:effectLst/>
                        </a:rPr>
                        <a:t>chemotactic	low-fat or a high-fat</a:t>
                      </a:r>
                      <a:r>
                        <a:rPr lang="en-US" sz="800" spc="-40">
                          <a:effectLst/>
                        </a:rPr>
                        <a:t> </a:t>
                      </a:r>
                      <a:r>
                        <a:rPr lang="en-US" sz="800">
                          <a:effectLst/>
                        </a:rPr>
                        <a:t>diet</a:t>
                      </a:r>
                      <a:endParaRPr lang="en-US" sz="1000">
                        <a:effectLst/>
                      </a:endParaRPr>
                    </a:p>
                    <a:p>
                      <a:pPr marL="114935" marR="1657350">
                        <a:lnSpc>
                          <a:spcPct val="97000"/>
                        </a:lnSpc>
                        <a:spcBef>
                          <a:spcPts val="10"/>
                        </a:spcBef>
                        <a:spcAft>
                          <a:spcPts val="0"/>
                        </a:spcAft>
                      </a:pPr>
                      <a:r>
                        <a:rPr lang="en-US" sz="800">
                          <a:effectLst/>
                        </a:rPr>
                        <a:t>protein-1, CD68 and insulin resistance osteopontin, plasminogen activator inhibitor-1 and it also reverses the effects of HF-induced downregulation of the uncoupling</a:t>
                      </a:r>
                      <a:endParaRPr lang="en-US" sz="1000">
                        <a:effectLst/>
                      </a:endParaRPr>
                    </a:p>
                    <a:p>
                      <a:pPr marL="114935" marR="0">
                        <a:lnSpc>
                          <a:spcPts val="1035"/>
                        </a:lnSpc>
                        <a:spcBef>
                          <a:spcPts val="0"/>
                        </a:spcBef>
                        <a:spcAft>
                          <a:spcPts val="0"/>
                        </a:spcAft>
                      </a:pPr>
                      <a:r>
                        <a:rPr lang="en-US" sz="800">
                          <a:effectLst/>
                        </a:rPr>
                        <a:t>protein(s) mRNA levels in muscle.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085713258"/>
                  </a:ext>
                </a:extLst>
              </a:tr>
              <a:tr h="618481">
                <a:tc>
                  <a:txBody>
                    <a:bodyPr/>
                    <a:lstStyle/>
                    <a:p>
                      <a:pPr marL="17780" marR="0">
                        <a:spcBef>
                          <a:spcPts val="100"/>
                        </a:spcBef>
                        <a:spcAft>
                          <a:spcPts val="0"/>
                        </a:spcAft>
                      </a:pPr>
                      <a:r>
                        <a:rPr lang="en-US" sz="800">
                          <a:effectLst/>
                        </a:rPr>
                        <a:t>33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1090"/>
                        </a:lnSpc>
                        <a:spcBef>
                          <a:spcPts val="100"/>
                        </a:spcBef>
                        <a:spcAft>
                          <a:spcPts val="0"/>
                        </a:spcAft>
                      </a:pPr>
                      <a:r>
                        <a:rPr lang="en-US" sz="800">
                          <a:effectLst/>
                        </a:rPr>
                        <a:t>Cirsium brevicaule A. Leaves</a:t>
                      </a:r>
                      <a:endParaRPr lang="en-US" sz="1000">
                        <a:effectLst/>
                      </a:endParaRPr>
                    </a:p>
                    <a:p>
                      <a:pPr marL="102870" marR="0">
                        <a:lnSpc>
                          <a:spcPts val="1080"/>
                        </a:lnSpc>
                        <a:spcBef>
                          <a:spcPts val="0"/>
                        </a:spcBef>
                        <a:spcAft>
                          <a:spcPts val="0"/>
                        </a:spcAft>
                      </a:pPr>
                      <a:r>
                        <a:rPr lang="en-US" sz="800">
                          <a:effectLst/>
                        </a:rPr>
                        <a:t>Gray</a:t>
                      </a:r>
                      <a:endParaRPr lang="en-US" sz="1000">
                        <a:effectLst/>
                      </a:endParaRPr>
                    </a:p>
                    <a:p>
                      <a:pPr marL="102870" marR="0">
                        <a:lnSpc>
                          <a:spcPts val="1090"/>
                        </a:lnSpc>
                        <a:spcBef>
                          <a:spcPts val="0"/>
                        </a:spcBef>
                        <a:spcAft>
                          <a:spcPts val="0"/>
                        </a:spcAft>
                      </a:pPr>
                      <a:r>
                        <a:rPr lang="en-US" sz="800">
                          <a:effectLst/>
                        </a:rPr>
                        <a:t>(Compositae)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4935" marR="379730">
                        <a:lnSpc>
                          <a:spcPct val="97000"/>
                        </a:lnSpc>
                        <a:spcBef>
                          <a:spcPts val="115"/>
                        </a:spcBef>
                        <a:spcAft>
                          <a:spcPts val="0"/>
                        </a:spcAft>
                        <a:tabLst>
                          <a:tab pos="2841625" algn="l"/>
                          <a:tab pos="4156075" algn="l"/>
                        </a:tabLst>
                      </a:pPr>
                      <a:r>
                        <a:rPr lang="en-US" sz="800">
                          <a:effectLst/>
                        </a:rPr>
                        <a:t>C.</a:t>
                      </a:r>
                      <a:r>
                        <a:rPr lang="en-US" sz="800" spc="-30">
                          <a:effectLst/>
                        </a:rPr>
                        <a:t> </a:t>
                      </a:r>
                      <a:r>
                        <a:rPr lang="en-US" sz="800">
                          <a:effectLst/>
                        </a:rPr>
                        <a:t>brevicaule</a:t>
                      </a:r>
                      <a:r>
                        <a:rPr lang="en-US" sz="800" spc="-25">
                          <a:effectLst/>
                        </a:rPr>
                        <a:t> </a:t>
                      </a:r>
                      <a:r>
                        <a:rPr lang="en-US" sz="800">
                          <a:effectLst/>
                        </a:rPr>
                        <a:t>inhibits</a:t>
                      </a:r>
                      <a:r>
                        <a:rPr lang="en-US" sz="800" spc="-30">
                          <a:effectLst/>
                        </a:rPr>
                        <a:t> </a:t>
                      </a:r>
                      <a:r>
                        <a:rPr lang="en-US" sz="800">
                          <a:effectLst/>
                        </a:rPr>
                        <a:t>fatty</a:t>
                      </a:r>
                      <a:r>
                        <a:rPr lang="en-US" sz="800" spc="-25">
                          <a:effectLst/>
                        </a:rPr>
                        <a:t> </a:t>
                      </a:r>
                      <a:r>
                        <a:rPr lang="en-US" sz="800">
                          <a:effectLst/>
                        </a:rPr>
                        <a:t>acid</a:t>
                      </a:r>
                      <a:r>
                        <a:rPr lang="en-US" sz="800" spc="-30">
                          <a:effectLst/>
                        </a:rPr>
                        <a:t> </a:t>
                      </a:r>
                      <a:r>
                        <a:rPr lang="en-US" sz="800">
                          <a:effectLst/>
                        </a:rPr>
                        <a:t>synthase</a:t>
                      </a:r>
                      <a:r>
                        <a:rPr lang="en-US" sz="800" spc="-20">
                          <a:effectLst/>
                        </a:rPr>
                        <a:t> </a:t>
                      </a:r>
                      <a:r>
                        <a:rPr lang="en-US" sz="800">
                          <a:effectLst/>
                        </a:rPr>
                        <a:t>and</a:t>
                      </a:r>
                      <a:r>
                        <a:rPr lang="en-US" sz="800" spc="-25">
                          <a:effectLst/>
                        </a:rPr>
                        <a:t> </a:t>
                      </a:r>
                      <a:r>
                        <a:rPr lang="en-US" sz="800">
                          <a:effectLst/>
                        </a:rPr>
                        <a:t>suppress	C57BL/6 mice</a:t>
                      </a:r>
                      <a:r>
                        <a:rPr lang="en-US" sz="800" spc="-30">
                          <a:effectLst/>
                        </a:rPr>
                        <a:t> </a:t>
                      </a:r>
                      <a:r>
                        <a:rPr lang="en-US" sz="800">
                          <a:effectLst/>
                        </a:rPr>
                        <a:t>that</a:t>
                      </a:r>
                      <a:r>
                        <a:rPr lang="en-US" sz="800" spc="-10">
                          <a:effectLst/>
                        </a:rPr>
                        <a:t> </a:t>
                      </a:r>
                      <a:r>
                        <a:rPr lang="en-US" sz="800">
                          <a:effectLst/>
                        </a:rPr>
                        <a:t>were	</a:t>
                      </a:r>
                      <a:r>
                        <a:rPr lang="en-US" sz="800" spc="-20">
                          <a:effectLst/>
                        </a:rPr>
                        <a:t>[67] </a:t>
                      </a:r>
                      <a:r>
                        <a:rPr lang="en-US" sz="800">
                          <a:effectLst/>
                        </a:rPr>
                        <a:t>the</a:t>
                      </a:r>
                      <a:r>
                        <a:rPr lang="en-US" sz="800" spc="-30">
                          <a:effectLst/>
                        </a:rPr>
                        <a:t> </a:t>
                      </a:r>
                      <a:r>
                        <a:rPr lang="en-US" sz="800">
                          <a:effectLst/>
                        </a:rPr>
                        <a:t>differentiation</a:t>
                      </a:r>
                      <a:r>
                        <a:rPr lang="en-US" sz="800" spc="-35">
                          <a:effectLst/>
                        </a:rPr>
                        <a:t> </a:t>
                      </a:r>
                      <a:r>
                        <a:rPr lang="en-US" sz="800">
                          <a:effectLst/>
                        </a:rPr>
                        <a:t>and</a:t>
                      </a:r>
                      <a:r>
                        <a:rPr lang="en-US" sz="800" spc="-30">
                          <a:effectLst/>
                        </a:rPr>
                        <a:t> </a:t>
                      </a:r>
                      <a:r>
                        <a:rPr lang="en-US" sz="800">
                          <a:effectLst/>
                        </a:rPr>
                        <a:t>lipid</a:t>
                      </a:r>
                      <a:r>
                        <a:rPr lang="en-US" sz="800" spc="-35">
                          <a:effectLst/>
                        </a:rPr>
                        <a:t> </a:t>
                      </a:r>
                      <a:r>
                        <a:rPr lang="en-US" sz="800">
                          <a:effectLst/>
                        </a:rPr>
                        <a:t>accumulation</a:t>
                      </a:r>
                      <a:r>
                        <a:rPr lang="en-US" sz="800" spc="-30">
                          <a:effectLst/>
                        </a:rPr>
                        <a:t> </a:t>
                      </a:r>
                      <a:r>
                        <a:rPr lang="en-US" sz="800">
                          <a:effectLst/>
                        </a:rPr>
                        <a:t>and</a:t>
                      </a:r>
                      <a:r>
                        <a:rPr lang="en-US" sz="800" spc="-35">
                          <a:effectLst/>
                        </a:rPr>
                        <a:t> </a:t>
                      </a:r>
                      <a:r>
                        <a:rPr lang="en-US" sz="800">
                          <a:effectLst/>
                        </a:rPr>
                        <a:t>affecting	fed a high-fat</a:t>
                      </a:r>
                      <a:r>
                        <a:rPr lang="en-US" sz="800" spc="-15">
                          <a:effectLst/>
                        </a:rPr>
                        <a:t> </a:t>
                      </a:r>
                      <a:r>
                        <a:rPr lang="en-US" sz="800">
                          <a:effectLst/>
                        </a:rPr>
                        <a:t>diet</a:t>
                      </a:r>
                      <a:endParaRPr lang="en-US" sz="1000">
                        <a:effectLst/>
                      </a:endParaRPr>
                    </a:p>
                    <a:p>
                      <a:pPr marL="114935" marR="2232660">
                        <a:lnSpc>
                          <a:spcPct val="97000"/>
                        </a:lnSpc>
                        <a:spcBef>
                          <a:spcPts val="10"/>
                        </a:spcBef>
                        <a:spcAft>
                          <a:spcPts val="0"/>
                        </a:spcAft>
                      </a:pPr>
                      <a:r>
                        <a:rPr lang="en-US" sz="800">
                          <a:effectLst/>
                        </a:rPr>
                        <a:t>transcription factors such as SREBP-1c, C/EBPα, and</a:t>
                      </a:r>
                      <a:r>
                        <a:rPr lang="en-US" sz="800" spc="-25">
                          <a:effectLst/>
                        </a:rPr>
                        <a:t> </a:t>
                      </a:r>
                      <a:r>
                        <a:rPr lang="en-US" sz="800" spc="-15">
                          <a:effectLst/>
                        </a:rPr>
                        <a:t>PPARγ</a:t>
                      </a:r>
                      <a:r>
                        <a:rPr lang="en-US" sz="800" spc="-20">
                          <a:effectLst/>
                        </a:rPr>
                        <a:t> </a:t>
                      </a:r>
                      <a:r>
                        <a:rPr lang="en-US" sz="800">
                          <a:effectLst/>
                        </a:rPr>
                        <a:t>known</a:t>
                      </a:r>
                      <a:r>
                        <a:rPr lang="en-US" sz="800" spc="-20">
                          <a:effectLst/>
                        </a:rPr>
                        <a:t> </a:t>
                      </a:r>
                      <a:r>
                        <a:rPr lang="en-US" sz="800">
                          <a:effectLst/>
                        </a:rPr>
                        <a:t>to</a:t>
                      </a:r>
                      <a:r>
                        <a:rPr lang="en-US" sz="800" spc="-20">
                          <a:effectLst/>
                        </a:rPr>
                        <a:t> </a:t>
                      </a:r>
                      <a:r>
                        <a:rPr lang="en-US" sz="800">
                          <a:effectLst/>
                        </a:rPr>
                        <a:t>control</a:t>
                      </a:r>
                      <a:r>
                        <a:rPr lang="en-US" sz="800" spc="-25">
                          <a:effectLst/>
                        </a:rPr>
                        <a:t> </a:t>
                      </a:r>
                      <a:r>
                        <a:rPr lang="en-US" sz="800">
                          <a:effectLst/>
                        </a:rPr>
                        <a:t>the</a:t>
                      </a:r>
                      <a:r>
                        <a:rPr lang="en-US" sz="800" spc="-20">
                          <a:effectLst/>
                        </a:rPr>
                        <a:t> </a:t>
                      </a:r>
                      <a:r>
                        <a:rPr lang="en-US" sz="800">
                          <a:effectLst/>
                        </a:rPr>
                        <a:t>fatty</a:t>
                      </a:r>
                      <a:r>
                        <a:rPr lang="en-US" sz="800" spc="-25">
                          <a:effectLst/>
                        </a:rPr>
                        <a:t> </a:t>
                      </a:r>
                      <a:r>
                        <a:rPr lang="en-US" sz="800">
                          <a:effectLst/>
                        </a:rPr>
                        <a:t>acid</a:t>
                      </a:r>
                      <a:r>
                        <a:rPr lang="en-US" sz="800" spc="-20">
                          <a:effectLst/>
                        </a:rPr>
                        <a:t> </a:t>
                      </a:r>
                      <a:r>
                        <a:rPr lang="en-US" sz="800">
                          <a:effectLst/>
                        </a:rPr>
                        <a:t>synthase</a:t>
                      </a:r>
                      <a:endParaRPr lang="en-US" sz="1000">
                        <a:effectLst/>
                      </a:endParaRPr>
                    </a:p>
                    <a:p>
                      <a:pPr marL="114935" marR="0">
                        <a:lnSpc>
                          <a:spcPts val="1030"/>
                        </a:lnSpc>
                        <a:spcBef>
                          <a:spcPts val="0"/>
                        </a:spcBef>
                        <a:spcAft>
                          <a:spcPts val="0"/>
                        </a:spcAft>
                      </a:pPr>
                      <a:r>
                        <a:rPr lang="en-US" sz="800">
                          <a:effectLst/>
                        </a:rPr>
                        <a:t>expression.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682218854"/>
                  </a:ext>
                </a:extLst>
              </a:tr>
              <a:tr h="378208">
                <a:tc>
                  <a:txBody>
                    <a:bodyPr/>
                    <a:lstStyle/>
                    <a:p>
                      <a:pPr marL="17780" marR="0">
                        <a:spcBef>
                          <a:spcPts val="100"/>
                        </a:spcBef>
                        <a:spcAft>
                          <a:spcPts val="0"/>
                        </a:spcAft>
                      </a:pPr>
                      <a:r>
                        <a:rPr lang="en-US" sz="800">
                          <a:effectLst/>
                        </a:rPr>
                        <a:t>34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205105">
                        <a:lnSpc>
                          <a:spcPts val="1080"/>
                        </a:lnSpc>
                        <a:spcBef>
                          <a:spcPts val="95"/>
                        </a:spcBef>
                        <a:spcAft>
                          <a:spcPts val="0"/>
                        </a:spcAft>
                      </a:pPr>
                      <a:r>
                        <a:rPr lang="en-US" sz="800">
                          <a:effectLst/>
                        </a:rPr>
                        <a:t>Citrus reticulata Blanco (Rutaceae)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0010" marR="0">
                        <a:spcBef>
                          <a:spcPts val="100"/>
                        </a:spcBef>
                        <a:spcAft>
                          <a:spcPts val="0"/>
                        </a:spcAft>
                      </a:pPr>
                      <a:r>
                        <a:rPr lang="en-US" sz="800">
                          <a:effectLst/>
                        </a:rPr>
                        <a:t>Peel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4935" marR="379730">
                        <a:lnSpc>
                          <a:spcPct val="97000"/>
                        </a:lnSpc>
                        <a:spcBef>
                          <a:spcPts val="115"/>
                        </a:spcBef>
                        <a:spcAft>
                          <a:spcPts val="0"/>
                        </a:spcAft>
                        <a:tabLst>
                          <a:tab pos="2841625" algn="l"/>
                        </a:tabLst>
                      </a:pPr>
                      <a:r>
                        <a:rPr lang="en-US" sz="800">
                          <a:effectLst/>
                        </a:rPr>
                        <a:t>mRNA expression levels of lipogenesis</a:t>
                      </a:r>
                      <a:r>
                        <a:rPr lang="en-US" sz="800" spc="-90">
                          <a:effectLst/>
                        </a:rPr>
                        <a:t> </a:t>
                      </a:r>
                      <a:r>
                        <a:rPr lang="en-US" sz="800">
                          <a:effectLst/>
                        </a:rPr>
                        <a:t>rrelated</a:t>
                      </a:r>
                      <a:r>
                        <a:rPr lang="en-US" sz="800" spc="-15">
                          <a:effectLst/>
                        </a:rPr>
                        <a:t> </a:t>
                      </a:r>
                      <a:r>
                        <a:rPr lang="en-US" sz="800">
                          <a:effectLst/>
                        </a:rPr>
                        <a:t>genes	High </a:t>
                      </a:r>
                      <a:r>
                        <a:rPr lang="en-US" sz="800" spc="-10">
                          <a:effectLst/>
                        </a:rPr>
                        <a:t>fat </a:t>
                      </a:r>
                      <a:r>
                        <a:rPr lang="en-US" sz="800">
                          <a:effectLst/>
                        </a:rPr>
                        <a:t>diet induced mice [68] such as SREBP1c, </a:t>
                      </a:r>
                      <a:r>
                        <a:rPr lang="en-US" sz="800" spc="-20">
                          <a:effectLst/>
                        </a:rPr>
                        <a:t>FAS </a:t>
                      </a:r>
                      <a:r>
                        <a:rPr lang="en-US" sz="800">
                          <a:effectLst/>
                        </a:rPr>
                        <a:t>and ACC1 in the liver are</a:t>
                      </a:r>
                      <a:r>
                        <a:rPr lang="en-US" sz="800" spc="-30">
                          <a:effectLst/>
                        </a:rPr>
                        <a:t> </a:t>
                      </a:r>
                      <a:r>
                        <a:rPr lang="en-US" sz="800">
                          <a:effectLst/>
                        </a:rPr>
                        <a:t>lowered</a:t>
                      </a:r>
                      <a:endParaRPr lang="en-US" sz="1000">
                        <a:effectLst/>
                      </a:endParaRPr>
                    </a:p>
                    <a:p>
                      <a:pPr marL="114935" marR="0">
                        <a:lnSpc>
                          <a:spcPts val="1030"/>
                        </a:lnSpc>
                        <a:spcBef>
                          <a:spcPts val="0"/>
                        </a:spcBef>
                        <a:spcAft>
                          <a:spcPts val="0"/>
                        </a:spcAft>
                      </a:pPr>
                      <a:r>
                        <a:rPr lang="en-US" sz="800">
                          <a:effectLst/>
                        </a:rPr>
                        <a:t>and the size of adipocytes are reduced.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994441638"/>
                  </a:ext>
                </a:extLst>
              </a:tr>
              <a:tr h="378208">
                <a:tc>
                  <a:txBody>
                    <a:bodyPr/>
                    <a:lstStyle/>
                    <a:p>
                      <a:pPr marL="17780" marR="0">
                        <a:spcBef>
                          <a:spcPts val="100"/>
                        </a:spcBef>
                        <a:spcAft>
                          <a:spcPts val="0"/>
                        </a:spcAft>
                      </a:pPr>
                      <a:r>
                        <a:rPr lang="en-US" sz="800">
                          <a:effectLst/>
                        </a:rPr>
                        <a:t>35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486410">
                        <a:lnSpc>
                          <a:spcPct val="97000"/>
                        </a:lnSpc>
                        <a:spcBef>
                          <a:spcPts val="115"/>
                        </a:spcBef>
                        <a:spcAft>
                          <a:spcPts val="0"/>
                        </a:spcAft>
                        <a:tabLst>
                          <a:tab pos="1188720" algn="l"/>
                        </a:tabLst>
                      </a:pPr>
                      <a:r>
                        <a:rPr lang="en-US" sz="800">
                          <a:effectLst/>
                        </a:rPr>
                        <a:t>Citrus</a:t>
                      </a:r>
                      <a:r>
                        <a:rPr lang="en-US" sz="800" spc="-30">
                          <a:effectLst/>
                        </a:rPr>
                        <a:t> </a:t>
                      </a:r>
                      <a:r>
                        <a:rPr lang="en-US" sz="800">
                          <a:effectLst/>
                        </a:rPr>
                        <a:t>sunki</a:t>
                      </a:r>
                      <a:r>
                        <a:rPr lang="en-US" sz="800" spc="-20">
                          <a:effectLst/>
                        </a:rPr>
                        <a:t> </a:t>
                      </a:r>
                      <a:r>
                        <a:rPr lang="en-US" sz="800">
                          <a:effectLst/>
                        </a:rPr>
                        <a:t>(Hayata)	</a:t>
                      </a:r>
                      <a:r>
                        <a:rPr lang="en-US" sz="800" spc="-30">
                          <a:effectLst/>
                        </a:rPr>
                        <a:t>Peel </a:t>
                      </a:r>
                      <a:r>
                        <a:rPr lang="en-US" sz="800" spc="-25">
                          <a:effectLst/>
                        </a:rPr>
                        <a:t>Yu.Tanaka</a:t>
                      </a:r>
                      <a:endParaRPr lang="en-US" sz="1000">
                        <a:effectLst/>
                      </a:endParaRPr>
                    </a:p>
                    <a:p>
                      <a:pPr marL="102870" marR="0">
                        <a:lnSpc>
                          <a:spcPts val="1030"/>
                        </a:lnSpc>
                        <a:spcBef>
                          <a:spcPts val="0"/>
                        </a:spcBef>
                        <a:spcAft>
                          <a:spcPts val="0"/>
                        </a:spcAft>
                      </a:pPr>
                      <a:r>
                        <a:rPr lang="en-US" sz="800">
                          <a:effectLst/>
                        </a:rPr>
                        <a:t>(Rutaceae)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4935" marR="379730">
                        <a:lnSpc>
                          <a:spcPct val="97000"/>
                        </a:lnSpc>
                        <a:spcBef>
                          <a:spcPts val="115"/>
                        </a:spcBef>
                        <a:spcAft>
                          <a:spcPts val="0"/>
                        </a:spcAft>
                        <a:tabLst>
                          <a:tab pos="2841625" algn="l"/>
                        </a:tabLst>
                      </a:pPr>
                      <a:r>
                        <a:rPr lang="en-US" sz="800">
                          <a:effectLst/>
                        </a:rPr>
                        <a:t>Phosphorylation levels of AMPK</a:t>
                      </a:r>
                      <a:r>
                        <a:rPr lang="en-US" sz="800" spc="-40">
                          <a:effectLst/>
                        </a:rPr>
                        <a:t> </a:t>
                      </a:r>
                      <a:r>
                        <a:rPr lang="en-US" sz="800">
                          <a:effectLst/>
                        </a:rPr>
                        <a:t>and</a:t>
                      </a:r>
                      <a:r>
                        <a:rPr lang="en-US" sz="800" spc="-15">
                          <a:effectLst/>
                        </a:rPr>
                        <a:t> </a:t>
                      </a:r>
                      <a:r>
                        <a:rPr lang="en-US" sz="800">
                          <a:effectLst/>
                        </a:rPr>
                        <a:t>acetyl-CoA	High-fat diet induced obese [69] carboxylase</a:t>
                      </a:r>
                      <a:r>
                        <a:rPr lang="en-US" sz="800" spc="-30">
                          <a:effectLst/>
                        </a:rPr>
                        <a:t> </a:t>
                      </a:r>
                      <a:r>
                        <a:rPr lang="en-US" sz="800">
                          <a:effectLst/>
                        </a:rPr>
                        <a:t>are</a:t>
                      </a:r>
                      <a:r>
                        <a:rPr lang="en-US" sz="800" spc="-20">
                          <a:effectLst/>
                        </a:rPr>
                        <a:t> </a:t>
                      </a:r>
                      <a:r>
                        <a:rPr lang="en-US" sz="800">
                          <a:effectLst/>
                        </a:rPr>
                        <a:t>decreased.	C57BL/6</a:t>
                      </a:r>
                      <a:r>
                        <a:rPr lang="en-US" sz="800" spc="-5">
                          <a:effectLst/>
                        </a:rPr>
                        <a:t> </a:t>
                      </a:r>
                      <a:r>
                        <a:rPr lang="en-US" sz="800">
                          <a:effectLst/>
                        </a:rPr>
                        <a:t>mice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009680676"/>
                  </a:ext>
                </a:extLst>
              </a:tr>
              <a:tr h="485275">
                <a:tc>
                  <a:txBody>
                    <a:bodyPr/>
                    <a:lstStyle/>
                    <a:p>
                      <a:pPr marL="17780" marR="0">
                        <a:spcBef>
                          <a:spcPts val="100"/>
                        </a:spcBef>
                        <a:spcAft>
                          <a:spcPts val="0"/>
                        </a:spcAft>
                      </a:pPr>
                      <a:r>
                        <a:rPr lang="en-US" sz="800">
                          <a:effectLst/>
                        </a:rPr>
                        <a:t>36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347345" algn="just">
                        <a:lnSpc>
                          <a:spcPts val="1080"/>
                        </a:lnSpc>
                        <a:spcBef>
                          <a:spcPts val="95"/>
                        </a:spcBef>
                        <a:spcAft>
                          <a:spcPts val="0"/>
                        </a:spcAft>
                      </a:pPr>
                      <a:r>
                        <a:rPr lang="en-US" sz="800">
                          <a:effectLst/>
                        </a:rPr>
                        <a:t>Clerodendrum phlomidis L. f. (Lamiaceae)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0010" marR="0">
                        <a:spcBef>
                          <a:spcPts val="100"/>
                        </a:spcBef>
                        <a:spcAft>
                          <a:spcPts val="0"/>
                        </a:spcAft>
                      </a:pPr>
                      <a:r>
                        <a:rPr lang="en-US" sz="800">
                          <a:effectLst/>
                        </a:rPr>
                        <a:t>Roots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4935" marR="379730">
                        <a:lnSpc>
                          <a:spcPct val="97000"/>
                        </a:lnSpc>
                        <a:spcBef>
                          <a:spcPts val="120"/>
                        </a:spcBef>
                        <a:spcAft>
                          <a:spcPts val="0"/>
                        </a:spcAft>
                        <a:tabLst>
                          <a:tab pos="2841625" algn="l"/>
                          <a:tab pos="4156075" algn="l"/>
                        </a:tabLst>
                      </a:pPr>
                      <a:r>
                        <a:rPr lang="en-US" sz="800">
                          <a:effectLst/>
                        </a:rPr>
                        <a:t>It</a:t>
                      </a:r>
                      <a:r>
                        <a:rPr lang="en-US" sz="800" spc="-30">
                          <a:effectLst/>
                        </a:rPr>
                        <a:t> </a:t>
                      </a:r>
                      <a:r>
                        <a:rPr lang="en-US" sz="800">
                          <a:effectLst/>
                        </a:rPr>
                        <a:t>nhibits</a:t>
                      </a:r>
                      <a:r>
                        <a:rPr lang="en-US" sz="800" spc="-30">
                          <a:effectLst/>
                        </a:rPr>
                        <a:t> </a:t>
                      </a:r>
                      <a:r>
                        <a:rPr lang="en-US" sz="800">
                          <a:effectLst/>
                        </a:rPr>
                        <a:t>pancreatic</a:t>
                      </a:r>
                      <a:r>
                        <a:rPr lang="en-US" sz="800" spc="-35">
                          <a:effectLst/>
                        </a:rPr>
                        <a:t> </a:t>
                      </a:r>
                      <a:r>
                        <a:rPr lang="en-US" sz="800">
                          <a:effectLst/>
                        </a:rPr>
                        <a:t>lipase</a:t>
                      </a:r>
                      <a:r>
                        <a:rPr lang="en-US" sz="800" spc="-30">
                          <a:effectLst/>
                        </a:rPr>
                        <a:t> </a:t>
                      </a:r>
                      <a:r>
                        <a:rPr lang="en-US" sz="800">
                          <a:effectLst/>
                        </a:rPr>
                        <a:t>activity.</a:t>
                      </a:r>
                      <a:r>
                        <a:rPr lang="en-US" sz="800" spc="-35">
                          <a:effectLst/>
                        </a:rPr>
                        <a:t> </a:t>
                      </a:r>
                      <a:r>
                        <a:rPr lang="en-US" sz="800">
                          <a:effectLst/>
                        </a:rPr>
                        <a:t>The</a:t>
                      </a:r>
                      <a:r>
                        <a:rPr lang="en-US" sz="800" spc="-30">
                          <a:effectLst/>
                        </a:rPr>
                        <a:t> </a:t>
                      </a:r>
                      <a:r>
                        <a:rPr lang="en-US" sz="800">
                          <a:effectLst/>
                        </a:rPr>
                        <a:t>extract</a:t>
                      </a:r>
                      <a:r>
                        <a:rPr lang="en-US" sz="800" spc="-30">
                          <a:effectLst/>
                        </a:rPr>
                        <a:t> </a:t>
                      </a:r>
                      <a:r>
                        <a:rPr lang="en-US" sz="800">
                          <a:effectLst/>
                        </a:rPr>
                        <a:t>contains	High </a:t>
                      </a:r>
                      <a:r>
                        <a:rPr lang="en-US" sz="800" spc="-10">
                          <a:effectLst/>
                        </a:rPr>
                        <a:t>fat</a:t>
                      </a:r>
                      <a:r>
                        <a:rPr lang="en-US" sz="800" spc="-20">
                          <a:effectLst/>
                        </a:rPr>
                        <a:t> </a:t>
                      </a:r>
                      <a:r>
                        <a:rPr lang="en-US" sz="800">
                          <a:effectLst/>
                        </a:rPr>
                        <a:t>diet</a:t>
                      </a:r>
                      <a:r>
                        <a:rPr lang="en-US" sz="800" spc="-10">
                          <a:effectLst/>
                        </a:rPr>
                        <a:t> </a:t>
                      </a:r>
                      <a:r>
                        <a:rPr lang="en-US" sz="800">
                          <a:effectLst/>
                        </a:rPr>
                        <a:t>induced	</a:t>
                      </a:r>
                      <a:r>
                        <a:rPr lang="en-US" sz="800" spc="-20">
                          <a:effectLst/>
                        </a:rPr>
                        <a:t>[70] </a:t>
                      </a:r>
                      <a:r>
                        <a:rPr lang="en-US" sz="800">
                          <a:effectLst/>
                        </a:rPr>
                        <a:t>β-sitosterol.	obesity in C57BL/6J</a:t>
                      </a:r>
                      <a:r>
                        <a:rPr lang="en-US" sz="800" spc="-30">
                          <a:effectLst/>
                        </a:rPr>
                        <a:t> </a:t>
                      </a:r>
                      <a:r>
                        <a:rPr lang="en-US" sz="800">
                          <a:effectLst/>
                        </a:rPr>
                        <a:t>mice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15029225"/>
                  </a:ext>
                </a:extLst>
              </a:tr>
              <a:tr h="378208">
                <a:tc>
                  <a:txBody>
                    <a:bodyPr/>
                    <a:lstStyle/>
                    <a:p>
                      <a:pPr marL="17780" marR="0">
                        <a:spcBef>
                          <a:spcPts val="100"/>
                        </a:spcBef>
                        <a:spcAft>
                          <a:spcPts val="0"/>
                        </a:spcAft>
                      </a:pPr>
                      <a:r>
                        <a:rPr lang="en-US" sz="800">
                          <a:effectLst/>
                        </a:rPr>
                        <a:t>37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66675">
                        <a:lnSpc>
                          <a:spcPts val="1080"/>
                        </a:lnSpc>
                        <a:spcBef>
                          <a:spcPts val="95"/>
                        </a:spcBef>
                        <a:spcAft>
                          <a:spcPts val="0"/>
                        </a:spcAft>
                      </a:pPr>
                      <a:r>
                        <a:rPr lang="en-US" sz="800">
                          <a:effectLst/>
                        </a:rPr>
                        <a:t>Coccinia grandis (L.) Voigt (Cucurbitaceae)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0010" marR="0">
                        <a:spcBef>
                          <a:spcPts val="100"/>
                        </a:spcBef>
                        <a:spcAft>
                          <a:spcPts val="0"/>
                        </a:spcAft>
                      </a:pPr>
                      <a:r>
                        <a:rPr lang="en-US" sz="800">
                          <a:effectLst/>
                        </a:rPr>
                        <a:t>Fruit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4935" marR="379730">
                        <a:lnSpc>
                          <a:spcPts val="1080"/>
                        </a:lnSpc>
                        <a:spcBef>
                          <a:spcPts val="95"/>
                        </a:spcBef>
                        <a:spcAft>
                          <a:spcPts val="0"/>
                        </a:spcAft>
                        <a:tabLst>
                          <a:tab pos="2841625" algn="l"/>
                          <a:tab pos="4156075" algn="l"/>
                        </a:tabLst>
                      </a:pPr>
                      <a:r>
                        <a:rPr lang="en-US" sz="800">
                          <a:effectLst/>
                        </a:rPr>
                        <a:t>Reduces body weight, food intake, organ</a:t>
                      </a:r>
                      <a:r>
                        <a:rPr lang="en-US" sz="800" spc="-130">
                          <a:effectLst/>
                        </a:rPr>
                        <a:t> </a:t>
                      </a:r>
                      <a:r>
                        <a:rPr lang="en-US" sz="800">
                          <a:effectLst/>
                        </a:rPr>
                        <a:t>and</a:t>
                      </a:r>
                      <a:r>
                        <a:rPr lang="en-US" sz="800" spc="-25">
                          <a:effectLst/>
                        </a:rPr>
                        <a:t> </a:t>
                      </a:r>
                      <a:r>
                        <a:rPr lang="en-US" sz="800" spc="-10">
                          <a:effectLst/>
                        </a:rPr>
                        <a:t>fat	</a:t>
                      </a:r>
                      <a:r>
                        <a:rPr lang="en-US" sz="800">
                          <a:effectLst/>
                        </a:rPr>
                        <a:t>Cafeteria</a:t>
                      </a:r>
                      <a:r>
                        <a:rPr lang="en-US" sz="800" spc="-15">
                          <a:effectLst/>
                        </a:rPr>
                        <a:t> </a:t>
                      </a:r>
                      <a:r>
                        <a:rPr lang="en-US" sz="800">
                          <a:effectLst/>
                        </a:rPr>
                        <a:t>diet</a:t>
                      </a:r>
                      <a:r>
                        <a:rPr lang="en-US" sz="800" spc="-15">
                          <a:effectLst/>
                        </a:rPr>
                        <a:t> </a:t>
                      </a:r>
                      <a:r>
                        <a:rPr lang="en-US" sz="800">
                          <a:effectLst/>
                        </a:rPr>
                        <a:t>and	</a:t>
                      </a:r>
                      <a:r>
                        <a:rPr lang="en-US" sz="800" spc="-20">
                          <a:effectLst/>
                        </a:rPr>
                        <a:t>[71] </a:t>
                      </a:r>
                      <a:r>
                        <a:rPr lang="en-US" sz="800">
                          <a:effectLst/>
                        </a:rPr>
                        <a:t>pads weight and serum GLU, CHO, TRG, LDL</a:t>
                      </a:r>
                      <a:r>
                        <a:rPr lang="en-US" sz="800" spc="-135">
                          <a:effectLst/>
                        </a:rPr>
                        <a:t> </a:t>
                      </a:r>
                      <a:r>
                        <a:rPr lang="en-US" sz="800">
                          <a:effectLst/>
                        </a:rPr>
                        <a:t>and</a:t>
                      </a:r>
                      <a:r>
                        <a:rPr lang="en-US" sz="800" spc="-20">
                          <a:effectLst/>
                        </a:rPr>
                        <a:t> </a:t>
                      </a:r>
                      <a:r>
                        <a:rPr lang="en-US" sz="800">
                          <a:effectLst/>
                        </a:rPr>
                        <a:t>VLDL	Atherogenic diet induced cholesterol levels and increases</a:t>
                      </a:r>
                      <a:r>
                        <a:rPr lang="en-US" sz="800" spc="-70">
                          <a:effectLst/>
                        </a:rPr>
                        <a:t> </a:t>
                      </a:r>
                      <a:r>
                        <a:rPr lang="en-US" sz="800">
                          <a:effectLst/>
                        </a:rPr>
                        <a:t>HDL</a:t>
                      </a:r>
                      <a:r>
                        <a:rPr lang="en-US" sz="800" spc="-20">
                          <a:effectLst/>
                        </a:rPr>
                        <a:t> </a:t>
                      </a:r>
                      <a:r>
                        <a:rPr lang="en-US" sz="800">
                          <a:effectLst/>
                        </a:rPr>
                        <a:t>levels.	obesity in female</a:t>
                      </a:r>
                      <a:r>
                        <a:rPr lang="en-US" sz="800" spc="-20">
                          <a:effectLst/>
                        </a:rPr>
                        <a:t> </a:t>
                      </a:r>
                      <a:r>
                        <a:rPr lang="en-US" sz="800">
                          <a:effectLst/>
                        </a:rPr>
                        <a:t>rats.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567158891"/>
                  </a:ext>
                </a:extLst>
              </a:tr>
              <a:tr h="141272">
                <a:tc>
                  <a:txBody>
                    <a:bodyPr/>
                    <a:lstStyle/>
                    <a:p>
                      <a:pPr marL="17780" marR="0">
                        <a:lnSpc>
                          <a:spcPts val="1070"/>
                        </a:lnSpc>
                        <a:spcBef>
                          <a:spcPts val="100"/>
                        </a:spcBef>
                        <a:spcAft>
                          <a:spcPts val="0"/>
                        </a:spcAft>
                      </a:pPr>
                      <a:r>
                        <a:rPr lang="en-US" sz="800">
                          <a:effectLst/>
                        </a:rPr>
                        <a:t>38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1070"/>
                        </a:lnSpc>
                        <a:spcBef>
                          <a:spcPts val="100"/>
                        </a:spcBef>
                        <a:spcAft>
                          <a:spcPts val="0"/>
                        </a:spcAft>
                      </a:pPr>
                      <a:r>
                        <a:rPr lang="en-US" sz="800">
                          <a:effectLst/>
                        </a:rPr>
                        <a:t>Codonopsis lanceolata Roots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4935" marR="0">
                        <a:lnSpc>
                          <a:spcPts val="1070"/>
                        </a:lnSpc>
                        <a:spcBef>
                          <a:spcPts val="100"/>
                        </a:spcBef>
                        <a:spcAft>
                          <a:spcPts val="0"/>
                        </a:spcAft>
                        <a:tabLst>
                          <a:tab pos="2841625" algn="l"/>
                          <a:tab pos="4156075" algn="l"/>
                        </a:tabLst>
                      </a:pPr>
                      <a:r>
                        <a:rPr lang="en-US" sz="800">
                          <a:effectLst/>
                        </a:rPr>
                        <a:t>Reduces weight of adipose pads and the</a:t>
                      </a:r>
                      <a:r>
                        <a:rPr lang="en-US" sz="800" spc="-90">
                          <a:effectLst/>
                        </a:rPr>
                        <a:t> </a:t>
                      </a:r>
                      <a:r>
                        <a:rPr lang="en-US" sz="800">
                          <a:effectLst/>
                        </a:rPr>
                        <a:t>serum</a:t>
                      </a:r>
                      <a:r>
                        <a:rPr lang="en-US" sz="800" spc="-10">
                          <a:effectLst/>
                        </a:rPr>
                        <a:t> </a:t>
                      </a:r>
                      <a:r>
                        <a:rPr lang="en-US" sz="800">
                          <a:effectLst/>
                        </a:rPr>
                        <a:t>levels	High-calorie/high-fat-diet	[72]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227869195"/>
                  </a:ext>
                </a:extLst>
              </a:tr>
              <a:tr h="120137">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980"/>
                        </a:lnSpc>
                        <a:spcBef>
                          <a:spcPts val="0"/>
                        </a:spcBef>
                        <a:spcAft>
                          <a:spcPts val="0"/>
                        </a:spcAft>
                      </a:pPr>
                      <a:r>
                        <a:rPr lang="en-US" sz="800">
                          <a:effectLst/>
                        </a:rPr>
                        <a:t>(Siebold &amp; Zucc.)</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4935" marR="0">
                        <a:lnSpc>
                          <a:spcPts val="980"/>
                        </a:lnSpc>
                        <a:spcBef>
                          <a:spcPts val="0"/>
                        </a:spcBef>
                        <a:spcAft>
                          <a:spcPts val="0"/>
                        </a:spcAft>
                        <a:tabLst>
                          <a:tab pos="2841625" algn="l"/>
                        </a:tabLst>
                      </a:pPr>
                      <a:r>
                        <a:rPr lang="en-US" sz="800">
                          <a:effectLst/>
                        </a:rPr>
                        <a:t>of triglycerides, total cholesterol, and</a:t>
                      </a:r>
                      <a:r>
                        <a:rPr lang="en-US" sz="800" spc="-100">
                          <a:effectLst/>
                        </a:rPr>
                        <a:t> </a:t>
                      </a:r>
                      <a:r>
                        <a:rPr lang="en-US" sz="800">
                          <a:effectLst/>
                        </a:rPr>
                        <a:t>low</a:t>
                      </a:r>
                      <a:r>
                        <a:rPr lang="en-US" sz="800" spc="-15">
                          <a:effectLst/>
                        </a:rPr>
                        <a:t> </a:t>
                      </a:r>
                      <a:r>
                        <a:rPr lang="en-US" sz="800">
                          <a:effectLst/>
                        </a:rPr>
                        <a:t>density	induced obesity</a:t>
                      </a:r>
                      <a:r>
                        <a:rPr lang="en-US" sz="800" spc="-15">
                          <a:effectLst/>
                        </a:rPr>
                        <a:t> </a:t>
                      </a:r>
                      <a:r>
                        <a:rPr lang="en-US" sz="800">
                          <a:effectLst/>
                        </a:rPr>
                        <a:t>Sprague-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213487319"/>
                  </a:ext>
                </a:extLst>
              </a:tr>
              <a:tr h="120137">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980"/>
                        </a:lnSpc>
                        <a:spcBef>
                          <a:spcPts val="0"/>
                        </a:spcBef>
                        <a:spcAft>
                          <a:spcPts val="0"/>
                        </a:spcAft>
                      </a:pPr>
                      <a:r>
                        <a:rPr lang="en-US" sz="800">
                          <a:effectLst/>
                        </a:rPr>
                        <a:t>Benth. &amp; Hook.f. ex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4935" marR="0">
                        <a:lnSpc>
                          <a:spcPts val="980"/>
                        </a:lnSpc>
                        <a:spcBef>
                          <a:spcPts val="0"/>
                        </a:spcBef>
                        <a:spcAft>
                          <a:spcPts val="0"/>
                        </a:spcAft>
                        <a:tabLst>
                          <a:tab pos="2841625" algn="l"/>
                        </a:tabLst>
                      </a:pPr>
                      <a:r>
                        <a:rPr lang="en-US" sz="800">
                          <a:effectLst/>
                        </a:rPr>
                        <a:t>lipoprotein</a:t>
                      </a:r>
                      <a:r>
                        <a:rPr lang="en-US" sz="800" spc="-30">
                          <a:effectLst/>
                        </a:rPr>
                        <a:t> </a:t>
                      </a:r>
                      <a:r>
                        <a:rPr lang="en-US" sz="800">
                          <a:effectLst/>
                        </a:rPr>
                        <a:t>cholesterol.	Dawley male rats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593114380"/>
                  </a:ext>
                </a:extLst>
              </a:tr>
              <a:tr h="120137">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980"/>
                        </a:lnSpc>
                        <a:spcBef>
                          <a:spcPts val="0"/>
                        </a:spcBef>
                        <a:spcAft>
                          <a:spcPts val="0"/>
                        </a:spcAft>
                      </a:pPr>
                      <a:r>
                        <a:rPr lang="en-US" sz="800">
                          <a:effectLst/>
                        </a:rPr>
                        <a:t>Trautv</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381255471"/>
                  </a:ext>
                </a:extLst>
              </a:tr>
              <a:tr h="116243">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950"/>
                        </a:lnSpc>
                        <a:spcBef>
                          <a:spcPts val="0"/>
                        </a:spcBef>
                        <a:spcAft>
                          <a:spcPts val="0"/>
                        </a:spcAft>
                      </a:pPr>
                      <a:r>
                        <a:rPr lang="en-US" sz="800">
                          <a:effectLst/>
                        </a:rPr>
                        <a:t>(Campanulaceae)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088224661"/>
                  </a:ext>
                </a:extLst>
              </a:tr>
              <a:tr h="378208">
                <a:tc>
                  <a:txBody>
                    <a:bodyPr/>
                    <a:lstStyle/>
                    <a:p>
                      <a:pPr marL="17780" marR="0">
                        <a:spcBef>
                          <a:spcPts val="100"/>
                        </a:spcBef>
                        <a:spcAft>
                          <a:spcPts val="0"/>
                        </a:spcAft>
                      </a:pPr>
                      <a:r>
                        <a:rPr lang="en-US" sz="800">
                          <a:effectLst/>
                        </a:rPr>
                        <a:t>39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66675">
                        <a:lnSpc>
                          <a:spcPct val="97000"/>
                        </a:lnSpc>
                        <a:spcBef>
                          <a:spcPts val="120"/>
                        </a:spcBef>
                        <a:spcAft>
                          <a:spcPts val="0"/>
                        </a:spcAft>
                      </a:pPr>
                      <a:r>
                        <a:rPr lang="en-US" sz="800">
                          <a:effectLst/>
                        </a:rPr>
                        <a:t>Coffea arabica L. (Rubiaceae)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0010" marR="0">
                        <a:spcBef>
                          <a:spcPts val="100"/>
                        </a:spcBef>
                        <a:spcAft>
                          <a:spcPts val="0"/>
                        </a:spcAft>
                      </a:pPr>
                      <a:r>
                        <a:rPr lang="en-US" sz="800">
                          <a:effectLst/>
                        </a:rPr>
                        <a:t>Seed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4935" marR="379730">
                        <a:lnSpc>
                          <a:spcPts val="1080"/>
                        </a:lnSpc>
                        <a:spcBef>
                          <a:spcPts val="95"/>
                        </a:spcBef>
                        <a:spcAft>
                          <a:spcPts val="0"/>
                        </a:spcAft>
                        <a:tabLst>
                          <a:tab pos="2841625" algn="l"/>
                        </a:tabLst>
                      </a:pPr>
                      <a:r>
                        <a:rPr lang="en-US" sz="800">
                          <a:effectLst/>
                        </a:rPr>
                        <a:t>C. arabica diet supplementation can</a:t>
                      </a:r>
                      <a:r>
                        <a:rPr lang="en-US" sz="800" spc="-135">
                          <a:effectLst/>
                        </a:rPr>
                        <a:t> </a:t>
                      </a:r>
                      <a:r>
                        <a:rPr lang="en-US" sz="800">
                          <a:effectLst/>
                        </a:rPr>
                        <a:t>impair</a:t>
                      </a:r>
                      <a:r>
                        <a:rPr lang="en-US" sz="800" spc="-30">
                          <a:effectLst/>
                        </a:rPr>
                        <a:t> </a:t>
                      </a:r>
                      <a:r>
                        <a:rPr lang="en-US" sz="800">
                          <a:effectLst/>
                        </a:rPr>
                        <a:t>glucose	High-carbohydrate, high-fat [73] tolerance, hypertension, cardiovascular remodeling, and diet-fed Wistar male rats nonalcoholic fatty liver</a:t>
                      </a:r>
                      <a:r>
                        <a:rPr lang="en-US" sz="800" spc="-15">
                          <a:effectLst/>
                        </a:rPr>
                        <a:t> </a:t>
                      </a:r>
                      <a:r>
                        <a:rPr lang="en-US" sz="800">
                          <a:effectLst/>
                        </a:rPr>
                        <a:t>disease.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339499624"/>
                  </a:ext>
                </a:extLst>
              </a:tr>
              <a:tr h="378208">
                <a:tc>
                  <a:txBody>
                    <a:bodyPr/>
                    <a:lstStyle/>
                    <a:p>
                      <a:pPr marL="17780" marR="0">
                        <a:spcBef>
                          <a:spcPts val="100"/>
                        </a:spcBef>
                        <a:spcAft>
                          <a:spcPts val="0"/>
                        </a:spcAft>
                      </a:pPr>
                      <a:r>
                        <a:rPr lang="en-US" sz="800">
                          <a:effectLst/>
                        </a:rPr>
                        <a:t>40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205105">
                        <a:lnSpc>
                          <a:spcPts val="1080"/>
                        </a:lnSpc>
                        <a:spcBef>
                          <a:spcPts val="95"/>
                        </a:spcBef>
                        <a:spcAft>
                          <a:spcPts val="0"/>
                        </a:spcAft>
                      </a:pPr>
                      <a:r>
                        <a:rPr lang="en-US" sz="800">
                          <a:effectLst/>
                        </a:rPr>
                        <a:t>Coleus forskohlii (Willd.) Briq. (Lamiaceae).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0010" marR="0">
                        <a:spcBef>
                          <a:spcPts val="100"/>
                        </a:spcBef>
                        <a:spcAft>
                          <a:spcPts val="0"/>
                        </a:spcAft>
                      </a:pPr>
                      <a:r>
                        <a:rPr lang="en-US" sz="800">
                          <a:effectLst/>
                        </a:rPr>
                        <a:t>Root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4935" marR="235585">
                        <a:lnSpc>
                          <a:spcPct val="97000"/>
                        </a:lnSpc>
                        <a:spcBef>
                          <a:spcPts val="120"/>
                        </a:spcBef>
                        <a:spcAft>
                          <a:spcPts val="0"/>
                        </a:spcAft>
                        <a:tabLst>
                          <a:tab pos="2841625" algn="l"/>
                        </a:tabLst>
                      </a:pPr>
                      <a:r>
                        <a:rPr lang="en-US" sz="800" dirty="0">
                          <a:effectLst/>
                        </a:rPr>
                        <a:t>C.</a:t>
                      </a:r>
                      <a:r>
                        <a:rPr lang="en-US" sz="800" spc="-30" dirty="0">
                          <a:effectLst/>
                        </a:rPr>
                        <a:t> </a:t>
                      </a:r>
                      <a:r>
                        <a:rPr lang="en-US" sz="800" dirty="0" err="1">
                          <a:effectLst/>
                        </a:rPr>
                        <a:t>forskohlii</a:t>
                      </a:r>
                      <a:r>
                        <a:rPr lang="en-US" sz="800" spc="-25" dirty="0">
                          <a:effectLst/>
                        </a:rPr>
                        <a:t> </a:t>
                      </a:r>
                      <a:r>
                        <a:rPr lang="en-US" sz="800" dirty="0">
                          <a:effectLst/>
                        </a:rPr>
                        <a:t>act</a:t>
                      </a:r>
                      <a:r>
                        <a:rPr lang="en-US" sz="800" spc="-30" dirty="0">
                          <a:effectLst/>
                        </a:rPr>
                        <a:t> </a:t>
                      </a:r>
                      <a:r>
                        <a:rPr lang="en-US" sz="800" dirty="0">
                          <a:effectLst/>
                        </a:rPr>
                        <a:t>as</a:t>
                      </a:r>
                      <a:r>
                        <a:rPr lang="en-US" sz="800" spc="-25" dirty="0">
                          <a:effectLst/>
                        </a:rPr>
                        <a:t> </a:t>
                      </a:r>
                      <a:r>
                        <a:rPr lang="en-US" sz="800" dirty="0">
                          <a:effectLst/>
                        </a:rPr>
                        <a:t>anti-</a:t>
                      </a:r>
                      <a:r>
                        <a:rPr lang="en-US" sz="800" dirty="0" err="1">
                          <a:effectLst/>
                        </a:rPr>
                        <a:t>obesisity</a:t>
                      </a:r>
                      <a:r>
                        <a:rPr lang="en-US" sz="800" spc="-30" dirty="0">
                          <a:effectLst/>
                        </a:rPr>
                        <a:t> </a:t>
                      </a:r>
                      <a:r>
                        <a:rPr lang="en-US" sz="800" dirty="0">
                          <a:effectLst/>
                        </a:rPr>
                        <a:t>drug</a:t>
                      </a:r>
                      <a:r>
                        <a:rPr lang="en-US" sz="800" spc="-30" dirty="0">
                          <a:effectLst/>
                        </a:rPr>
                        <a:t> </a:t>
                      </a:r>
                      <a:r>
                        <a:rPr lang="en-US" sz="800" dirty="0">
                          <a:effectLst/>
                        </a:rPr>
                        <a:t>by</a:t>
                      </a:r>
                      <a:r>
                        <a:rPr lang="en-US" sz="800" spc="-25" dirty="0">
                          <a:effectLst/>
                        </a:rPr>
                        <a:t> </a:t>
                      </a:r>
                      <a:r>
                        <a:rPr lang="en-US" sz="800" dirty="0">
                          <a:effectLst/>
                        </a:rPr>
                        <a:t>inhibiting	Diet-induced obesity in rats [74,75] dyslipidemia.</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914035790"/>
                  </a:ext>
                </a:extLst>
              </a:tr>
            </a:tbl>
          </a:graphicData>
        </a:graphic>
      </p:graphicFrame>
    </p:spTree>
    <p:extLst>
      <p:ext uri="{BB962C8B-B14F-4D97-AF65-F5344CB8AC3E}">
        <p14:creationId xmlns:p14="http://schemas.microsoft.com/office/powerpoint/2010/main" val="561550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906963-C58D-4309-A857-5A1EF4811937}"/>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663B85DD-81FA-43BA-9CAA-C3E9E760BA94}"/>
              </a:ext>
            </a:extLst>
          </p:cNvPr>
          <p:cNvGraphicFramePr>
            <a:graphicFrameLocks noGrp="1"/>
          </p:cNvGraphicFramePr>
          <p:nvPr>
            <p:ph idx="1"/>
          </p:nvPr>
        </p:nvGraphicFramePr>
        <p:xfrm>
          <a:off x="2678430" y="2147729"/>
          <a:ext cx="6835140" cy="3707130"/>
        </p:xfrm>
        <a:graphic>
          <a:graphicData uri="http://schemas.openxmlformats.org/drawingml/2006/table">
            <a:tbl>
              <a:tblPr firstRow="1" firstCol="1" lastRow="1" lastCol="1" bandRow="1" bandCol="1">
                <a:tableStyleId>{5C22544A-7EE6-4342-B048-85BDC9FD1C3A}</a:tableStyleId>
              </a:tblPr>
              <a:tblGrid>
                <a:gridCol w="236855">
                  <a:extLst>
                    <a:ext uri="{9D8B030D-6E8A-4147-A177-3AD203B41FA5}">
                      <a16:colId xmlns:a16="http://schemas.microsoft.com/office/drawing/2014/main" xmlns="" val="2906691567"/>
                    </a:ext>
                  </a:extLst>
                </a:gridCol>
                <a:gridCol w="1108710">
                  <a:extLst>
                    <a:ext uri="{9D8B030D-6E8A-4147-A177-3AD203B41FA5}">
                      <a16:colId xmlns:a16="http://schemas.microsoft.com/office/drawing/2014/main" xmlns="" val="3228701349"/>
                    </a:ext>
                  </a:extLst>
                </a:gridCol>
                <a:gridCol w="765175">
                  <a:extLst>
                    <a:ext uri="{9D8B030D-6E8A-4147-A177-3AD203B41FA5}">
                      <a16:colId xmlns:a16="http://schemas.microsoft.com/office/drawing/2014/main" xmlns="" val="2461367191"/>
                    </a:ext>
                  </a:extLst>
                </a:gridCol>
                <a:gridCol w="4724400">
                  <a:extLst>
                    <a:ext uri="{9D8B030D-6E8A-4147-A177-3AD203B41FA5}">
                      <a16:colId xmlns:a16="http://schemas.microsoft.com/office/drawing/2014/main" xmlns="" val="1324752292"/>
                    </a:ext>
                  </a:extLst>
                </a:gridCol>
              </a:tblGrid>
              <a:tr h="568960">
                <a:tc>
                  <a:txBody>
                    <a:bodyPr/>
                    <a:lstStyle/>
                    <a:p>
                      <a:pPr marL="17780" marR="0">
                        <a:spcBef>
                          <a:spcPts val="100"/>
                        </a:spcBef>
                        <a:spcAft>
                          <a:spcPts val="0"/>
                        </a:spcAft>
                      </a:pPr>
                      <a:r>
                        <a:rPr lang="en-US" sz="900">
                          <a:effectLst/>
                        </a:rPr>
                        <a:t>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368300">
                        <a:lnSpc>
                          <a:spcPct val="97000"/>
                        </a:lnSpc>
                        <a:spcBef>
                          <a:spcPts val="120"/>
                        </a:spcBef>
                        <a:spcAft>
                          <a:spcPts val="0"/>
                        </a:spcAft>
                      </a:pPr>
                      <a:r>
                        <a:rPr lang="en-US" sz="900">
                          <a:effectLst/>
                        </a:rPr>
                        <a:t>Corchorus olitorius L. Leaves (Malvaceae)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4935" marR="379730">
                        <a:lnSpc>
                          <a:spcPct val="97000"/>
                        </a:lnSpc>
                        <a:spcBef>
                          <a:spcPts val="120"/>
                        </a:spcBef>
                        <a:spcAft>
                          <a:spcPts val="0"/>
                        </a:spcAft>
                        <a:tabLst>
                          <a:tab pos="2841625" algn="l"/>
                        </a:tabLst>
                      </a:pPr>
                      <a:r>
                        <a:rPr lang="en-US" sz="900">
                          <a:effectLst/>
                        </a:rPr>
                        <a:t>Liver tissue gene expression of gp91phox (NOX2) involved High </a:t>
                      </a:r>
                      <a:r>
                        <a:rPr lang="en-US" sz="900" spc="-10">
                          <a:effectLst/>
                        </a:rPr>
                        <a:t>fat </a:t>
                      </a:r>
                      <a:r>
                        <a:rPr lang="en-US" sz="900">
                          <a:effectLst/>
                        </a:rPr>
                        <a:t>diet - induced LDL [76] in</a:t>
                      </a:r>
                      <a:r>
                        <a:rPr lang="en-US" sz="900" spc="-25">
                          <a:effectLst/>
                        </a:rPr>
                        <a:t> </a:t>
                      </a:r>
                      <a:r>
                        <a:rPr lang="en-US" sz="900">
                          <a:effectLst/>
                        </a:rPr>
                        <a:t>oxidative</a:t>
                      </a:r>
                      <a:r>
                        <a:rPr lang="en-US" sz="900" spc="-20">
                          <a:effectLst/>
                        </a:rPr>
                        <a:t> </a:t>
                      </a:r>
                      <a:r>
                        <a:rPr lang="en-US" sz="900">
                          <a:effectLst/>
                        </a:rPr>
                        <a:t>stress</a:t>
                      </a:r>
                      <a:r>
                        <a:rPr lang="en-US" sz="900" spc="-20">
                          <a:effectLst/>
                        </a:rPr>
                        <a:t> </a:t>
                      </a:r>
                      <a:r>
                        <a:rPr lang="en-US" sz="900">
                          <a:effectLst/>
                        </a:rPr>
                        <a:t>is</a:t>
                      </a:r>
                      <a:r>
                        <a:rPr lang="en-US" sz="900" spc="-25">
                          <a:effectLst/>
                        </a:rPr>
                        <a:t> </a:t>
                      </a:r>
                      <a:r>
                        <a:rPr lang="en-US" sz="900">
                          <a:effectLst/>
                        </a:rPr>
                        <a:t>down-regulated</a:t>
                      </a:r>
                      <a:r>
                        <a:rPr lang="en-US" sz="900" spc="-20">
                          <a:effectLst/>
                        </a:rPr>
                        <a:t> </a:t>
                      </a:r>
                      <a:r>
                        <a:rPr lang="en-US" sz="900">
                          <a:effectLst/>
                        </a:rPr>
                        <a:t>by</a:t>
                      </a:r>
                      <a:r>
                        <a:rPr lang="en-US" sz="900" spc="-20">
                          <a:effectLst/>
                        </a:rPr>
                        <a:t> </a:t>
                      </a:r>
                      <a:r>
                        <a:rPr lang="en-US" sz="900">
                          <a:effectLst/>
                        </a:rPr>
                        <a:t>C.</a:t>
                      </a:r>
                      <a:r>
                        <a:rPr lang="en-US" sz="900" spc="-25">
                          <a:effectLst/>
                        </a:rPr>
                        <a:t> </a:t>
                      </a:r>
                      <a:r>
                        <a:rPr lang="en-US" sz="900">
                          <a:effectLst/>
                        </a:rPr>
                        <a:t>olitorius</a:t>
                      </a:r>
                      <a:r>
                        <a:rPr lang="en-US" sz="900" spc="-25">
                          <a:effectLst/>
                        </a:rPr>
                        <a:t> </a:t>
                      </a:r>
                      <a:r>
                        <a:rPr lang="en-US" sz="900">
                          <a:effectLst/>
                        </a:rPr>
                        <a:t>and	receptor deficient</a:t>
                      </a:r>
                      <a:r>
                        <a:rPr lang="en-US" sz="900" spc="-15">
                          <a:effectLst/>
                        </a:rPr>
                        <a:t> </a:t>
                      </a:r>
                      <a:r>
                        <a:rPr lang="en-US" sz="900">
                          <a:effectLst/>
                        </a:rPr>
                        <a:t>mice</a:t>
                      </a:r>
                      <a:endParaRPr lang="en-US" sz="1100">
                        <a:effectLst/>
                      </a:endParaRPr>
                    </a:p>
                    <a:p>
                      <a:pPr marL="114935" marR="0">
                        <a:lnSpc>
                          <a:spcPts val="1080"/>
                        </a:lnSpc>
                        <a:spcBef>
                          <a:spcPts val="0"/>
                        </a:spcBef>
                        <a:spcAft>
                          <a:spcPts val="0"/>
                        </a:spcAft>
                      </a:pPr>
                      <a:r>
                        <a:rPr lang="en-US" sz="900">
                          <a:effectLst/>
                        </a:rPr>
                        <a:t>genes related to the activation of β-oxidation like PPARα</a:t>
                      </a:r>
                      <a:endParaRPr lang="en-US" sz="1100">
                        <a:effectLst/>
                      </a:endParaRPr>
                    </a:p>
                    <a:p>
                      <a:pPr marL="114935" marR="0">
                        <a:lnSpc>
                          <a:spcPts val="1030"/>
                        </a:lnSpc>
                        <a:spcBef>
                          <a:spcPts val="0"/>
                        </a:spcBef>
                        <a:spcAft>
                          <a:spcPts val="0"/>
                        </a:spcAft>
                      </a:pPr>
                      <a:r>
                        <a:rPr lang="en-US" sz="900">
                          <a:effectLst/>
                        </a:rPr>
                        <a:t>and CPT1A are up-regulated by the 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880521086"/>
                  </a:ext>
                </a:extLst>
              </a:tr>
              <a:tr h="431800">
                <a:tc>
                  <a:txBody>
                    <a:bodyPr/>
                    <a:lstStyle/>
                    <a:p>
                      <a:pPr marL="17780" marR="0">
                        <a:spcBef>
                          <a:spcPts val="100"/>
                        </a:spcBef>
                        <a:spcAft>
                          <a:spcPts val="0"/>
                        </a:spcAft>
                      </a:pPr>
                      <a:r>
                        <a:rPr lang="en-US" sz="900">
                          <a:effectLst/>
                        </a:rPr>
                        <a:t>42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107950">
                        <a:lnSpc>
                          <a:spcPct val="97000"/>
                        </a:lnSpc>
                        <a:spcBef>
                          <a:spcPts val="120"/>
                        </a:spcBef>
                        <a:spcAft>
                          <a:spcPts val="0"/>
                        </a:spcAft>
                      </a:pPr>
                      <a:r>
                        <a:rPr lang="en-US" sz="900">
                          <a:effectLst/>
                        </a:rPr>
                        <a:t>Cordia ecalyculata Vell Whole plant (Boraginaceae)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4935" marR="0">
                        <a:lnSpc>
                          <a:spcPts val="1090"/>
                        </a:lnSpc>
                        <a:spcBef>
                          <a:spcPts val="100"/>
                        </a:spcBef>
                        <a:spcAft>
                          <a:spcPts val="0"/>
                        </a:spcAft>
                        <a:tabLst>
                          <a:tab pos="4156075" algn="l"/>
                        </a:tabLst>
                      </a:pPr>
                      <a:r>
                        <a:rPr lang="en-US" sz="900">
                          <a:effectLst/>
                        </a:rPr>
                        <a:t>Anti-obesity activity of the C. ecalyculata is medicated by   Mice</a:t>
                      </a:r>
                      <a:r>
                        <a:rPr lang="en-US" sz="900" spc="-120">
                          <a:effectLst/>
                        </a:rPr>
                        <a:t> </a:t>
                      </a:r>
                      <a:r>
                        <a:rPr lang="en-US" sz="900">
                          <a:effectLst/>
                        </a:rPr>
                        <a:t>(albino,</a:t>
                      </a:r>
                      <a:r>
                        <a:rPr lang="en-US" sz="900" spc="-10">
                          <a:effectLst/>
                        </a:rPr>
                        <a:t> </a:t>
                      </a:r>
                      <a:r>
                        <a:rPr lang="en-US" sz="900">
                          <a:effectLst/>
                        </a:rPr>
                        <a:t>swiss	[77]</a:t>
                      </a:r>
                      <a:endParaRPr lang="en-US" sz="1100">
                        <a:effectLst/>
                      </a:endParaRPr>
                    </a:p>
                    <a:p>
                      <a:pPr marL="114935" marR="0">
                        <a:lnSpc>
                          <a:spcPts val="1080"/>
                        </a:lnSpc>
                        <a:spcBef>
                          <a:spcPts val="0"/>
                        </a:spcBef>
                        <a:spcAft>
                          <a:spcPts val="0"/>
                        </a:spcAft>
                      </a:pPr>
                      <a:r>
                        <a:rPr lang="en-US" sz="900">
                          <a:effectLst/>
                        </a:rPr>
                        <a:t>anorectic central action, facilitating binding to adenosine   strain) treated</a:t>
                      </a:r>
                      <a:r>
                        <a:rPr lang="en-US" sz="900" spc="-105">
                          <a:effectLst/>
                        </a:rPr>
                        <a:t> </a:t>
                      </a:r>
                      <a:r>
                        <a:rPr lang="en-US" sz="900">
                          <a:effectLst/>
                        </a:rPr>
                        <a:t>with</a:t>
                      </a:r>
                      <a:endParaRPr lang="en-US" sz="1100">
                        <a:effectLst/>
                      </a:endParaRPr>
                    </a:p>
                    <a:p>
                      <a:pPr marL="114935" marR="0">
                        <a:lnSpc>
                          <a:spcPts val="1030"/>
                        </a:lnSpc>
                        <a:spcBef>
                          <a:spcPts val="0"/>
                        </a:spcBef>
                        <a:spcAft>
                          <a:spcPts val="0"/>
                        </a:spcAft>
                        <a:tabLst>
                          <a:tab pos="2841625" algn="l"/>
                        </a:tabLst>
                      </a:pPr>
                      <a:r>
                        <a:rPr lang="en-US" sz="900">
                          <a:effectLst/>
                        </a:rPr>
                        <a:t>receptors, thereby promoting an extension</a:t>
                      </a:r>
                      <a:r>
                        <a:rPr lang="en-US" sz="900" spc="-125">
                          <a:effectLst/>
                        </a:rPr>
                        <a:t> </a:t>
                      </a:r>
                      <a:r>
                        <a:rPr lang="en-US" sz="900">
                          <a:effectLst/>
                        </a:rPr>
                        <a:t>of</a:t>
                      </a:r>
                      <a:r>
                        <a:rPr lang="en-US" sz="900" spc="-25">
                          <a:effectLst/>
                        </a:rPr>
                        <a:t> </a:t>
                      </a:r>
                      <a:r>
                        <a:rPr lang="en-US" sz="900">
                          <a:effectLst/>
                        </a:rPr>
                        <a:t>adrenalin.	cyclophosphamide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511487860"/>
                  </a:ext>
                </a:extLst>
              </a:tr>
              <a:tr h="431800">
                <a:tc>
                  <a:txBody>
                    <a:bodyPr/>
                    <a:lstStyle/>
                    <a:p>
                      <a:pPr marL="17780" marR="0">
                        <a:spcBef>
                          <a:spcPts val="100"/>
                        </a:spcBef>
                        <a:spcAft>
                          <a:spcPts val="0"/>
                        </a:spcAft>
                      </a:pPr>
                      <a:r>
                        <a:rPr lang="en-US" sz="900">
                          <a:effectLst/>
                        </a:rPr>
                        <a:t>43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66675">
                        <a:lnSpc>
                          <a:spcPts val="1080"/>
                        </a:lnSpc>
                        <a:spcBef>
                          <a:spcPts val="95"/>
                        </a:spcBef>
                        <a:spcAft>
                          <a:spcPts val="0"/>
                        </a:spcAft>
                      </a:pPr>
                      <a:r>
                        <a:rPr lang="en-US" sz="900">
                          <a:effectLst/>
                        </a:rPr>
                        <a:t>Cornus officinalis Siebold &amp; Zucc. (Cornaceae)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0010" marR="0">
                        <a:spcBef>
                          <a:spcPts val="100"/>
                        </a:spcBef>
                        <a:spcAft>
                          <a:spcPts val="0"/>
                        </a:spcAft>
                      </a:pPr>
                      <a:r>
                        <a:rPr lang="en-US" sz="900">
                          <a:effectLst/>
                        </a:rPr>
                        <a:t>Rhizome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4935" marR="0">
                        <a:lnSpc>
                          <a:spcPts val="1090"/>
                        </a:lnSpc>
                        <a:spcBef>
                          <a:spcPts val="100"/>
                        </a:spcBef>
                        <a:spcAft>
                          <a:spcPts val="0"/>
                        </a:spcAft>
                      </a:pPr>
                      <a:r>
                        <a:rPr lang="en-US" sz="900">
                          <a:effectLst/>
                        </a:rPr>
                        <a:t>Platycodin D is the major component effective to activate C57BL/6J mice were fed a [78]</a:t>
                      </a:r>
                      <a:endParaRPr lang="en-US" sz="1100">
                        <a:effectLst/>
                      </a:endParaRPr>
                    </a:p>
                    <a:p>
                      <a:pPr marL="114935" marR="0">
                        <a:lnSpc>
                          <a:spcPts val="1080"/>
                        </a:lnSpc>
                        <a:spcBef>
                          <a:spcPts val="0"/>
                        </a:spcBef>
                        <a:spcAft>
                          <a:spcPts val="0"/>
                        </a:spcAft>
                        <a:tabLst>
                          <a:tab pos="2841625" algn="l"/>
                        </a:tabLst>
                      </a:pPr>
                      <a:r>
                        <a:rPr lang="en-US" sz="900">
                          <a:effectLst/>
                        </a:rPr>
                        <a:t>AMPK-α. The extract reduces serum levels</a:t>
                      </a:r>
                      <a:r>
                        <a:rPr lang="en-US" sz="900" spc="-130">
                          <a:effectLst/>
                        </a:rPr>
                        <a:t> </a:t>
                      </a:r>
                      <a:r>
                        <a:rPr lang="en-US" sz="900">
                          <a:effectLst/>
                        </a:rPr>
                        <a:t>of</a:t>
                      </a:r>
                      <a:r>
                        <a:rPr lang="en-US" sz="900" spc="-25">
                          <a:effectLst/>
                        </a:rPr>
                        <a:t> </a:t>
                      </a:r>
                      <a:r>
                        <a:rPr lang="en-US" sz="900">
                          <a:effectLst/>
                        </a:rPr>
                        <a:t>aspartate	HF</a:t>
                      </a:r>
                      <a:r>
                        <a:rPr lang="en-US" sz="900" spc="-5">
                          <a:effectLst/>
                        </a:rPr>
                        <a:t> </a:t>
                      </a:r>
                      <a:r>
                        <a:rPr lang="en-US" sz="900">
                          <a:effectLst/>
                        </a:rPr>
                        <a:t>diet</a:t>
                      </a:r>
                      <a:endParaRPr lang="en-US" sz="1100">
                        <a:effectLst/>
                      </a:endParaRPr>
                    </a:p>
                    <a:p>
                      <a:pPr marL="114935" marR="0">
                        <a:lnSpc>
                          <a:spcPts val="1030"/>
                        </a:lnSpc>
                        <a:spcBef>
                          <a:spcPts val="0"/>
                        </a:spcBef>
                        <a:spcAft>
                          <a:spcPts val="0"/>
                        </a:spcAft>
                      </a:pPr>
                      <a:r>
                        <a:rPr lang="en-US" sz="900">
                          <a:effectLst/>
                        </a:rPr>
                        <a:t>transaminase and alanine transaminase.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4005961806"/>
                  </a:ext>
                </a:extLst>
              </a:tr>
              <a:tr h="431800">
                <a:tc>
                  <a:txBody>
                    <a:bodyPr/>
                    <a:lstStyle/>
                    <a:p>
                      <a:pPr marL="17780" marR="0">
                        <a:spcBef>
                          <a:spcPts val="100"/>
                        </a:spcBef>
                        <a:spcAft>
                          <a:spcPts val="0"/>
                        </a:spcAft>
                      </a:pPr>
                      <a:r>
                        <a:rPr lang="en-US" sz="900">
                          <a:effectLst/>
                        </a:rPr>
                        <a:t>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248285">
                        <a:lnSpc>
                          <a:spcPct val="97000"/>
                        </a:lnSpc>
                        <a:spcBef>
                          <a:spcPts val="120"/>
                        </a:spcBef>
                        <a:spcAft>
                          <a:spcPts val="0"/>
                        </a:spcAft>
                      </a:pPr>
                      <a:r>
                        <a:rPr lang="en-US" sz="900">
                          <a:effectLst/>
                        </a:rPr>
                        <a:t>Cucumis melo L. (Cucurbitaceae)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0010" marR="0">
                        <a:spcBef>
                          <a:spcPts val="100"/>
                        </a:spcBef>
                        <a:spcAft>
                          <a:spcPts val="0"/>
                        </a:spcAft>
                      </a:pPr>
                      <a:r>
                        <a:rPr lang="en-US" sz="900">
                          <a:effectLst/>
                        </a:rPr>
                        <a:t>Fruit peel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4935" marR="379730">
                        <a:lnSpc>
                          <a:spcPct val="97000"/>
                        </a:lnSpc>
                        <a:spcBef>
                          <a:spcPts val="120"/>
                        </a:spcBef>
                        <a:spcAft>
                          <a:spcPts val="0"/>
                        </a:spcAft>
                        <a:tabLst>
                          <a:tab pos="2841625" algn="l"/>
                          <a:tab pos="4156075" algn="l"/>
                        </a:tabLst>
                      </a:pPr>
                      <a:r>
                        <a:rPr lang="en-US" sz="900">
                          <a:effectLst/>
                        </a:rPr>
                        <a:t>C. melo reduces gain in body weight, serum</a:t>
                      </a:r>
                      <a:r>
                        <a:rPr lang="en-US" sz="900" spc="-140">
                          <a:effectLst/>
                        </a:rPr>
                        <a:t> </a:t>
                      </a:r>
                      <a:r>
                        <a:rPr lang="en-US" sz="900">
                          <a:effectLst/>
                        </a:rPr>
                        <a:t>lipid</a:t>
                      </a:r>
                      <a:r>
                        <a:rPr lang="en-US" sz="900" spc="-20">
                          <a:effectLst/>
                        </a:rPr>
                        <a:t> </a:t>
                      </a:r>
                      <a:r>
                        <a:rPr lang="en-US" sz="900">
                          <a:effectLst/>
                        </a:rPr>
                        <a:t>profile	High</a:t>
                      </a:r>
                      <a:r>
                        <a:rPr lang="en-US" sz="900" spc="-15">
                          <a:effectLst/>
                        </a:rPr>
                        <a:t> </a:t>
                      </a:r>
                      <a:r>
                        <a:rPr lang="en-US" sz="900">
                          <a:effectLst/>
                        </a:rPr>
                        <a:t>cholesterol</a:t>
                      </a:r>
                      <a:r>
                        <a:rPr lang="en-US" sz="900" spc="-15">
                          <a:effectLst/>
                        </a:rPr>
                        <a:t> </a:t>
                      </a:r>
                      <a:r>
                        <a:rPr lang="en-US" sz="900">
                          <a:effectLst/>
                        </a:rPr>
                        <a:t>diet	</a:t>
                      </a:r>
                      <a:r>
                        <a:rPr lang="en-US" sz="900" spc="-20">
                          <a:effectLst/>
                        </a:rPr>
                        <a:t>[79] </a:t>
                      </a:r>
                      <a:r>
                        <a:rPr lang="en-US" sz="900">
                          <a:effectLst/>
                        </a:rPr>
                        <a:t>like total cholesterol, triglyceride, LDL-C level, atherogenic induced in</a:t>
                      </a:r>
                      <a:r>
                        <a:rPr lang="en-US" sz="900" spc="-130">
                          <a:effectLst/>
                        </a:rPr>
                        <a:t> </a:t>
                      </a:r>
                      <a:r>
                        <a:rPr lang="en-US" sz="900">
                          <a:effectLst/>
                        </a:rPr>
                        <a:t>rats</a:t>
                      </a:r>
                      <a:endParaRPr lang="en-US" sz="1100">
                        <a:effectLst/>
                      </a:endParaRPr>
                    </a:p>
                    <a:p>
                      <a:pPr marL="114935" marR="0">
                        <a:lnSpc>
                          <a:spcPts val="1030"/>
                        </a:lnSpc>
                        <a:spcBef>
                          <a:spcPts val="0"/>
                        </a:spcBef>
                        <a:spcAft>
                          <a:spcPts val="0"/>
                        </a:spcAft>
                      </a:pPr>
                      <a:r>
                        <a:rPr lang="en-US" sz="900">
                          <a:effectLst/>
                        </a:rPr>
                        <a:t>index and increases serum HDL-C levels.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547014563"/>
                  </a:ext>
                </a:extLst>
              </a:tr>
              <a:tr h="161290">
                <a:tc>
                  <a:txBody>
                    <a:bodyPr/>
                    <a:lstStyle/>
                    <a:p>
                      <a:pPr marL="17780" marR="0">
                        <a:lnSpc>
                          <a:spcPts val="1070"/>
                        </a:lnSpc>
                        <a:spcBef>
                          <a:spcPts val="100"/>
                        </a:spcBef>
                        <a:spcAft>
                          <a:spcPts val="0"/>
                        </a:spcAft>
                      </a:pPr>
                      <a:r>
                        <a:rPr lang="en-US" sz="900">
                          <a:effectLst/>
                        </a:rPr>
                        <a:t>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1070"/>
                        </a:lnSpc>
                        <a:spcBef>
                          <a:spcPts val="100"/>
                        </a:spcBef>
                        <a:spcAft>
                          <a:spcPts val="0"/>
                        </a:spcAft>
                      </a:pPr>
                      <a:r>
                        <a:rPr lang="en-US" sz="900">
                          <a:effectLst/>
                        </a:rPr>
                        <a:t>Cyamopsis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0010" marR="0">
                        <a:lnSpc>
                          <a:spcPts val="1070"/>
                        </a:lnSpc>
                        <a:spcBef>
                          <a:spcPts val="100"/>
                        </a:spcBef>
                        <a:spcAft>
                          <a:spcPts val="0"/>
                        </a:spcAft>
                      </a:pPr>
                      <a:r>
                        <a:rPr lang="en-US" sz="900">
                          <a:effectLst/>
                        </a:rPr>
                        <a:t>Beans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4935" marR="0">
                        <a:lnSpc>
                          <a:spcPts val="1070"/>
                        </a:lnSpc>
                        <a:spcBef>
                          <a:spcPts val="100"/>
                        </a:spcBef>
                        <a:spcAft>
                          <a:spcPts val="0"/>
                        </a:spcAft>
                        <a:tabLst>
                          <a:tab pos="2841625" algn="l"/>
                          <a:tab pos="4156075" algn="l"/>
                        </a:tabLst>
                      </a:pPr>
                      <a:r>
                        <a:rPr lang="en-US" sz="900">
                          <a:effectLst/>
                        </a:rPr>
                        <a:t>It decreases adipose triglyceride</a:t>
                      </a:r>
                      <a:r>
                        <a:rPr lang="en-US" sz="900" spc="-55">
                          <a:effectLst/>
                        </a:rPr>
                        <a:t> </a:t>
                      </a:r>
                      <a:r>
                        <a:rPr lang="en-US" sz="900">
                          <a:effectLst/>
                        </a:rPr>
                        <a:t>accompanied</a:t>
                      </a:r>
                      <a:r>
                        <a:rPr lang="en-US" sz="900" spc="-20">
                          <a:effectLst/>
                        </a:rPr>
                        <a:t> </a:t>
                      </a:r>
                      <a:r>
                        <a:rPr lang="en-US" sz="900">
                          <a:effectLst/>
                        </a:rPr>
                        <a:t>by	High-fat-fed</a:t>
                      </a:r>
                      <a:r>
                        <a:rPr lang="en-US" sz="900" spc="-35">
                          <a:effectLst/>
                        </a:rPr>
                        <a:t> </a:t>
                      </a:r>
                      <a:r>
                        <a:rPr lang="en-US" sz="900">
                          <a:effectLst/>
                        </a:rPr>
                        <a:t>Wistar</a:t>
                      </a:r>
                      <a:r>
                        <a:rPr lang="en-US" sz="900" spc="-35">
                          <a:effectLst/>
                        </a:rPr>
                        <a:t> </a:t>
                      </a:r>
                      <a:r>
                        <a:rPr lang="en-US" sz="900">
                          <a:effectLst/>
                        </a:rPr>
                        <a:t>rats	[80]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891310420"/>
                  </a:ext>
                </a:extLst>
              </a:tr>
              <a:tr h="136525">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980"/>
                        </a:lnSpc>
                        <a:spcBef>
                          <a:spcPts val="0"/>
                        </a:spcBef>
                        <a:spcAft>
                          <a:spcPts val="0"/>
                        </a:spcAft>
                      </a:pPr>
                      <a:r>
                        <a:rPr lang="en-US" sz="900">
                          <a:effectLst/>
                        </a:rPr>
                        <a:t>tetragonoloba (L.)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4935" marR="0">
                        <a:lnSpc>
                          <a:spcPts val="980"/>
                        </a:lnSpc>
                        <a:spcBef>
                          <a:spcPts val="0"/>
                        </a:spcBef>
                        <a:spcAft>
                          <a:spcPts val="0"/>
                        </a:spcAft>
                      </a:pPr>
                      <a:r>
                        <a:rPr lang="en-US" sz="900">
                          <a:effectLst/>
                        </a:rPr>
                        <a:t>enhancing activity of hormone-sensitive lipase-facilitating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586471698"/>
                  </a:ext>
                </a:extLst>
              </a:tr>
              <a:tr h="137160">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980"/>
                        </a:lnSpc>
                        <a:spcBef>
                          <a:spcPts val="0"/>
                        </a:spcBef>
                        <a:spcAft>
                          <a:spcPts val="0"/>
                        </a:spcAft>
                      </a:pPr>
                      <a:r>
                        <a:rPr lang="en-US" sz="900">
                          <a:effectLst/>
                        </a:rPr>
                        <a:t>Taub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4935" marR="0">
                        <a:lnSpc>
                          <a:spcPts val="980"/>
                        </a:lnSpc>
                        <a:spcBef>
                          <a:spcPts val="0"/>
                        </a:spcBef>
                        <a:spcAft>
                          <a:spcPts val="0"/>
                        </a:spcAft>
                      </a:pPr>
                      <a:r>
                        <a:rPr lang="en-US" sz="900">
                          <a:effectLst/>
                        </a:rPr>
                        <a:t>mobilization of depot fat.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93308384"/>
                  </a:ext>
                </a:extLst>
              </a:tr>
              <a:tr h="132715">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950"/>
                        </a:lnSpc>
                        <a:spcBef>
                          <a:spcPts val="0"/>
                        </a:spcBef>
                        <a:spcAft>
                          <a:spcPts val="0"/>
                        </a:spcAft>
                      </a:pPr>
                      <a:r>
                        <a:rPr lang="en-US" sz="900">
                          <a:effectLst/>
                        </a:rPr>
                        <a:t>(Leguminosae)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906347629"/>
                  </a:ext>
                </a:extLst>
              </a:tr>
              <a:tr h="706120">
                <a:tc>
                  <a:txBody>
                    <a:bodyPr/>
                    <a:lstStyle/>
                    <a:p>
                      <a:pPr marL="17780" marR="0">
                        <a:spcBef>
                          <a:spcPts val="100"/>
                        </a:spcBef>
                        <a:spcAft>
                          <a:spcPts val="0"/>
                        </a:spcAft>
                      </a:pPr>
                      <a:r>
                        <a:rPr lang="en-US" sz="900">
                          <a:effectLst/>
                        </a:rPr>
                        <a:t>46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367030">
                        <a:lnSpc>
                          <a:spcPct val="97000"/>
                        </a:lnSpc>
                        <a:spcBef>
                          <a:spcPts val="120"/>
                        </a:spcBef>
                        <a:spcAft>
                          <a:spcPts val="0"/>
                        </a:spcAft>
                        <a:tabLst>
                          <a:tab pos="1188720" algn="l"/>
                        </a:tabLst>
                      </a:pPr>
                      <a:r>
                        <a:rPr lang="en-US" sz="900">
                          <a:effectLst/>
                        </a:rPr>
                        <a:t>Dimocarpus</a:t>
                      </a:r>
                      <a:r>
                        <a:rPr lang="en-US" sz="900" spc="-30">
                          <a:effectLst/>
                        </a:rPr>
                        <a:t> </a:t>
                      </a:r>
                      <a:r>
                        <a:rPr lang="en-US" sz="900">
                          <a:effectLst/>
                        </a:rPr>
                        <a:t>longans	</a:t>
                      </a:r>
                      <a:r>
                        <a:rPr lang="en-US" sz="900" spc="-20">
                          <a:effectLst/>
                        </a:rPr>
                        <a:t>Flower </a:t>
                      </a:r>
                      <a:r>
                        <a:rPr lang="en-US" sz="900">
                          <a:effectLst/>
                        </a:rPr>
                        <a:t>Leenh</a:t>
                      </a:r>
                      <a:endParaRPr lang="en-US" sz="1100">
                        <a:effectLst/>
                      </a:endParaRPr>
                    </a:p>
                    <a:p>
                      <a:pPr marL="102870" marR="0">
                        <a:lnSpc>
                          <a:spcPts val="1090"/>
                        </a:lnSpc>
                        <a:spcBef>
                          <a:spcPts val="0"/>
                        </a:spcBef>
                        <a:spcAft>
                          <a:spcPts val="0"/>
                        </a:spcAft>
                      </a:pPr>
                      <a:r>
                        <a:rPr lang="en-US" sz="900">
                          <a:effectLst/>
                        </a:rPr>
                        <a:t>(Sapindaceae)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4935" marR="379730">
                        <a:lnSpc>
                          <a:spcPct val="97000"/>
                        </a:lnSpc>
                        <a:spcBef>
                          <a:spcPts val="120"/>
                        </a:spcBef>
                        <a:spcAft>
                          <a:spcPts val="0"/>
                        </a:spcAft>
                        <a:tabLst>
                          <a:tab pos="2841625" algn="l"/>
                          <a:tab pos="4156075" algn="l"/>
                        </a:tabLst>
                      </a:pPr>
                      <a:r>
                        <a:rPr lang="en-US" sz="900">
                          <a:effectLst/>
                        </a:rPr>
                        <a:t>By combined effect of decreased</a:t>
                      </a:r>
                      <a:r>
                        <a:rPr lang="en-US" sz="900" spc="-140">
                          <a:effectLst/>
                        </a:rPr>
                        <a:t> </a:t>
                      </a:r>
                      <a:r>
                        <a:rPr lang="en-US" sz="900">
                          <a:effectLst/>
                        </a:rPr>
                        <a:t>exogenous</a:t>
                      </a:r>
                      <a:r>
                        <a:rPr lang="en-US" sz="900" spc="-25">
                          <a:effectLst/>
                        </a:rPr>
                        <a:t> </a:t>
                      </a:r>
                      <a:r>
                        <a:rPr lang="en-US" sz="900">
                          <a:effectLst/>
                        </a:rPr>
                        <a:t>lipid	Hyper caloric</a:t>
                      </a:r>
                      <a:r>
                        <a:rPr lang="en-US" sz="900" spc="-25">
                          <a:effectLst/>
                        </a:rPr>
                        <a:t> </a:t>
                      </a:r>
                      <a:r>
                        <a:rPr lang="en-US" sz="900">
                          <a:effectLst/>
                        </a:rPr>
                        <a:t>diet-</a:t>
                      </a:r>
                      <a:r>
                        <a:rPr lang="en-US" sz="900" spc="-15">
                          <a:effectLst/>
                        </a:rPr>
                        <a:t> </a:t>
                      </a:r>
                      <a:r>
                        <a:rPr lang="en-US" sz="900">
                          <a:effectLst/>
                        </a:rPr>
                        <a:t>male	</a:t>
                      </a:r>
                      <a:r>
                        <a:rPr lang="en-US" sz="900" spc="-20">
                          <a:effectLst/>
                        </a:rPr>
                        <a:t>[81] </a:t>
                      </a:r>
                      <a:r>
                        <a:rPr lang="en-US" sz="900">
                          <a:effectLst/>
                        </a:rPr>
                        <a:t>absorption, normalization of hepatic</a:t>
                      </a:r>
                      <a:r>
                        <a:rPr lang="en-US" sz="900" spc="-110">
                          <a:effectLst/>
                        </a:rPr>
                        <a:t> </a:t>
                      </a:r>
                      <a:r>
                        <a:rPr lang="en-US" sz="900" spc="-15">
                          <a:effectLst/>
                        </a:rPr>
                        <a:t>PPAR-γ</a:t>
                      </a:r>
                      <a:r>
                        <a:rPr lang="en-US" sz="900" spc="-20">
                          <a:effectLst/>
                        </a:rPr>
                        <a:t> </a:t>
                      </a:r>
                      <a:r>
                        <a:rPr lang="en-US" sz="900">
                          <a:effectLst/>
                        </a:rPr>
                        <a:t>gene	Sprague-Dawley rats. expression, suppression of pancreatic activity and</a:t>
                      </a:r>
                      <a:r>
                        <a:rPr lang="en-US" sz="900" spc="-40">
                          <a:effectLst/>
                        </a:rPr>
                        <a:t> </a:t>
                      </a:r>
                      <a:r>
                        <a:rPr lang="en-US" sz="900">
                          <a:effectLst/>
                        </a:rPr>
                        <a:t>SREBP-</a:t>
                      </a:r>
                      <a:endParaRPr lang="en-US" sz="1100">
                        <a:effectLst/>
                      </a:endParaRPr>
                    </a:p>
                    <a:p>
                      <a:pPr marL="114935" marR="0">
                        <a:lnSpc>
                          <a:spcPts val="1080"/>
                        </a:lnSpc>
                        <a:spcBef>
                          <a:spcPts val="0"/>
                        </a:spcBef>
                        <a:spcAft>
                          <a:spcPts val="0"/>
                        </a:spcAft>
                      </a:pPr>
                      <a:r>
                        <a:rPr lang="en-US" sz="900">
                          <a:effectLst/>
                        </a:rPr>
                        <a:t>1c and FAS gene expression, and higher fecal triglyceride</a:t>
                      </a:r>
                      <a:endParaRPr lang="en-US" sz="1100">
                        <a:effectLst/>
                      </a:endParaRPr>
                    </a:p>
                    <a:p>
                      <a:pPr marL="114935" marR="0">
                        <a:lnSpc>
                          <a:spcPts val="1030"/>
                        </a:lnSpc>
                        <a:spcBef>
                          <a:spcPts val="0"/>
                        </a:spcBef>
                        <a:spcAft>
                          <a:spcPts val="0"/>
                        </a:spcAft>
                      </a:pPr>
                      <a:r>
                        <a:rPr lang="en-US" sz="900">
                          <a:effectLst/>
                        </a:rPr>
                        <a:t>output.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51614850"/>
                  </a:ext>
                </a:extLst>
              </a:tr>
              <a:tr h="568960">
                <a:tc>
                  <a:txBody>
                    <a:bodyPr/>
                    <a:lstStyle/>
                    <a:p>
                      <a:pPr marL="17780" marR="0">
                        <a:spcBef>
                          <a:spcPts val="100"/>
                        </a:spcBef>
                        <a:spcAft>
                          <a:spcPts val="0"/>
                        </a:spcAft>
                      </a:pPr>
                      <a:r>
                        <a:rPr lang="en-US" sz="900">
                          <a:effectLst/>
                        </a:rPr>
                        <a:t>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368300">
                        <a:lnSpc>
                          <a:spcPct val="97000"/>
                        </a:lnSpc>
                        <a:spcBef>
                          <a:spcPts val="120"/>
                        </a:spcBef>
                        <a:spcAft>
                          <a:spcPts val="0"/>
                        </a:spcAft>
                      </a:pPr>
                      <a:r>
                        <a:rPr lang="en-US" sz="900">
                          <a:effectLst/>
                        </a:rPr>
                        <a:t>Dioscoreae tokoronis Root Linn</a:t>
                      </a:r>
                      <a:endParaRPr lang="en-US" sz="1100">
                        <a:effectLst/>
                      </a:endParaRPr>
                    </a:p>
                    <a:p>
                      <a:pPr marL="102870" marR="0">
                        <a:lnSpc>
                          <a:spcPts val="1090"/>
                        </a:lnSpc>
                        <a:spcBef>
                          <a:spcPts val="0"/>
                        </a:spcBef>
                        <a:spcAft>
                          <a:spcPts val="0"/>
                        </a:spcAft>
                      </a:pPr>
                      <a:r>
                        <a:rPr lang="en-US" sz="900">
                          <a:effectLst/>
                        </a:rPr>
                        <a:t>(Dioscoreaceae)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4935" marR="0">
                        <a:lnSpc>
                          <a:spcPts val="1090"/>
                        </a:lnSpc>
                        <a:spcBef>
                          <a:spcPts val="100"/>
                        </a:spcBef>
                        <a:spcAft>
                          <a:spcPts val="0"/>
                        </a:spcAft>
                        <a:tabLst>
                          <a:tab pos="2841625" algn="l"/>
                        </a:tabLst>
                      </a:pPr>
                      <a:r>
                        <a:rPr lang="en-US" sz="900" dirty="0">
                          <a:effectLst/>
                        </a:rPr>
                        <a:t>It decreases triglyceride, total</a:t>
                      </a:r>
                      <a:r>
                        <a:rPr lang="en-US" sz="900" spc="-85" dirty="0">
                          <a:effectLst/>
                        </a:rPr>
                        <a:t> </a:t>
                      </a:r>
                      <a:r>
                        <a:rPr lang="en-US" sz="900" dirty="0">
                          <a:effectLst/>
                        </a:rPr>
                        <a:t>plasma</a:t>
                      </a:r>
                      <a:r>
                        <a:rPr lang="en-US" sz="900" spc="-20" dirty="0">
                          <a:effectLst/>
                        </a:rPr>
                        <a:t> </a:t>
                      </a:r>
                      <a:r>
                        <a:rPr lang="en-US" sz="900" dirty="0">
                          <a:effectLst/>
                        </a:rPr>
                        <a:t>cholesterol,	High </a:t>
                      </a:r>
                      <a:r>
                        <a:rPr lang="en-US" sz="900" spc="-10" dirty="0">
                          <a:effectLst/>
                        </a:rPr>
                        <a:t>fat </a:t>
                      </a:r>
                      <a:r>
                        <a:rPr lang="en-US" sz="900" dirty="0">
                          <a:effectLst/>
                        </a:rPr>
                        <a:t>diet - induced mice</a:t>
                      </a:r>
                      <a:r>
                        <a:rPr lang="en-US" sz="900" spc="85" dirty="0">
                          <a:effectLst/>
                        </a:rPr>
                        <a:t> </a:t>
                      </a:r>
                      <a:r>
                        <a:rPr lang="en-US" sz="900" dirty="0">
                          <a:effectLst/>
                        </a:rPr>
                        <a:t>[82]</a:t>
                      </a:r>
                      <a:endParaRPr lang="en-US" sz="1100" dirty="0">
                        <a:effectLst/>
                      </a:endParaRPr>
                    </a:p>
                    <a:p>
                      <a:pPr marL="114935" marR="1971675">
                        <a:lnSpc>
                          <a:spcPct val="97000"/>
                        </a:lnSpc>
                        <a:spcBef>
                          <a:spcPts val="10"/>
                        </a:spcBef>
                        <a:spcAft>
                          <a:spcPts val="0"/>
                        </a:spcAft>
                      </a:pPr>
                      <a:r>
                        <a:rPr lang="en-US" sz="900" dirty="0">
                          <a:effectLst/>
                        </a:rPr>
                        <a:t>and low-density lipoprotein-cholesterol. It suppresses the expression of SREBP-1 as well as that of fatty acid</a:t>
                      </a:r>
                      <a:endParaRPr lang="en-US" sz="1100" dirty="0">
                        <a:effectLst/>
                      </a:endParaRPr>
                    </a:p>
                    <a:p>
                      <a:pPr marL="114935" marR="0">
                        <a:lnSpc>
                          <a:spcPts val="1030"/>
                        </a:lnSpc>
                        <a:spcBef>
                          <a:spcPts val="0"/>
                        </a:spcBef>
                        <a:spcAft>
                          <a:spcPts val="0"/>
                        </a:spcAft>
                      </a:pPr>
                      <a:r>
                        <a:rPr lang="en-US" sz="900" dirty="0">
                          <a:effectLst/>
                        </a:rPr>
                        <a:t>synthase in adipose and liver tissues.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74902945"/>
                  </a:ext>
                </a:extLst>
              </a:tr>
            </a:tbl>
          </a:graphicData>
        </a:graphic>
      </p:graphicFrame>
    </p:spTree>
    <p:extLst>
      <p:ext uri="{BB962C8B-B14F-4D97-AF65-F5344CB8AC3E}">
        <p14:creationId xmlns:p14="http://schemas.microsoft.com/office/powerpoint/2010/main" val="2237525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A1887E-3B1B-4883-9CFB-18AE20525421}"/>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3DA8ACA7-D842-41AC-B7C9-ABF93A9D3AE7}"/>
              </a:ext>
            </a:extLst>
          </p:cNvPr>
          <p:cNvGraphicFramePr>
            <a:graphicFrameLocks noGrp="1"/>
          </p:cNvGraphicFramePr>
          <p:nvPr>
            <p:ph idx="1"/>
          </p:nvPr>
        </p:nvGraphicFramePr>
        <p:xfrm>
          <a:off x="2923431" y="1604559"/>
          <a:ext cx="6345137" cy="4793471"/>
        </p:xfrm>
        <a:graphic>
          <a:graphicData uri="http://schemas.openxmlformats.org/drawingml/2006/table">
            <a:tbl>
              <a:tblPr firstRow="1" firstCol="1" lastRow="1" lastCol="1" bandRow="1" bandCol="1">
                <a:tableStyleId>{5C22544A-7EE6-4342-B048-85BDC9FD1C3A}</a:tableStyleId>
              </a:tblPr>
              <a:tblGrid>
                <a:gridCol w="219896">
                  <a:extLst>
                    <a:ext uri="{9D8B030D-6E8A-4147-A177-3AD203B41FA5}">
                      <a16:colId xmlns:a16="http://schemas.microsoft.com/office/drawing/2014/main" xmlns="" val="1323060525"/>
                    </a:ext>
                  </a:extLst>
                </a:gridCol>
                <a:gridCol w="1080023">
                  <a:extLst>
                    <a:ext uri="{9D8B030D-6E8A-4147-A177-3AD203B41FA5}">
                      <a16:colId xmlns:a16="http://schemas.microsoft.com/office/drawing/2014/main" xmlns="" val="1541535100"/>
                    </a:ext>
                  </a:extLst>
                </a:gridCol>
                <a:gridCol w="722767">
                  <a:extLst>
                    <a:ext uri="{9D8B030D-6E8A-4147-A177-3AD203B41FA5}">
                      <a16:colId xmlns:a16="http://schemas.microsoft.com/office/drawing/2014/main" xmlns="" val="2140223243"/>
                    </a:ext>
                  </a:extLst>
                </a:gridCol>
                <a:gridCol w="4322451">
                  <a:extLst>
                    <a:ext uri="{9D8B030D-6E8A-4147-A177-3AD203B41FA5}">
                      <a16:colId xmlns:a16="http://schemas.microsoft.com/office/drawing/2014/main" xmlns="" val="2267217960"/>
                    </a:ext>
                  </a:extLst>
                </a:gridCol>
              </a:tblGrid>
              <a:tr h="528221">
                <a:tc>
                  <a:txBody>
                    <a:bodyPr/>
                    <a:lstStyle/>
                    <a:p>
                      <a:pPr marL="17780" marR="0">
                        <a:spcBef>
                          <a:spcPts val="100"/>
                        </a:spcBef>
                        <a:spcAft>
                          <a:spcPts val="0"/>
                        </a:spcAft>
                      </a:pPr>
                      <a:r>
                        <a:rPr lang="en-US" sz="800">
                          <a:effectLst/>
                        </a:rPr>
                        <a:t>48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16840">
                        <a:lnSpc>
                          <a:spcPct val="97000"/>
                        </a:lnSpc>
                        <a:spcBef>
                          <a:spcPts val="115"/>
                        </a:spcBef>
                        <a:spcAft>
                          <a:spcPts val="0"/>
                        </a:spcAft>
                      </a:pPr>
                      <a:r>
                        <a:rPr lang="en-US" sz="800">
                          <a:effectLst/>
                        </a:rPr>
                        <a:t>Eucommia ulmoides Oliv (Eucommiaceae)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spcBef>
                          <a:spcPts val="100"/>
                        </a:spcBef>
                        <a:spcAft>
                          <a:spcPts val="0"/>
                        </a:spcAft>
                      </a:pPr>
                      <a:r>
                        <a:rPr lang="en-US" sz="800">
                          <a:effectLst/>
                        </a:rPr>
                        <a:t>Leaves, Bark</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234950">
                        <a:lnSpc>
                          <a:spcPct val="97000"/>
                        </a:lnSpc>
                        <a:spcBef>
                          <a:spcPts val="115"/>
                        </a:spcBef>
                        <a:spcAft>
                          <a:spcPts val="0"/>
                        </a:spcAft>
                        <a:tabLst>
                          <a:tab pos="2773680" algn="l"/>
                          <a:tab pos="4088130" algn="l"/>
                        </a:tabLst>
                      </a:pPr>
                      <a:r>
                        <a:rPr lang="en-US" sz="800">
                          <a:effectLst/>
                        </a:rPr>
                        <a:t>Asperuloside increases</a:t>
                      </a:r>
                      <a:r>
                        <a:rPr lang="en-US" sz="800" spc="-20">
                          <a:effectLst/>
                        </a:rPr>
                        <a:t> </a:t>
                      </a:r>
                      <a:r>
                        <a:rPr lang="en-US" sz="800">
                          <a:effectLst/>
                        </a:rPr>
                        <a:t>adenosine</a:t>
                      </a:r>
                      <a:r>
                        <a:rPr lang="en-US" sz="800" spc="-15">
                          <a:effectLst/>
                        </a:rPr>
                        <a:t> </a:t>
                      </a:r>
                      <a:r>
                        <a:rPr lang="en-US" sz="800">
                          <a:effectLst/>
                        </a:rPr>
                        <a:t>5′-triphosphate	Obesity</a:t>
                      </a:r>
                      <a:r>
                        <a:rPr lang="en-US" sz="800" spc="-15">
                          <a:effectLst/>
                        </a:rPr>
                        <a:t> </a:t>
                      </a:r>
                      <a:r>
                        <a:rPr lang="en-US" sz="800">
                          <a:effectLst/>
                        </a:rPr>
                        <a:t>induced</a:t>
                      </a:r>
                      <a:r>
                        <a:rPr lang="en-US" sz="800" spc="-20">
                          <a:effectLst/>
                        </a:rPr>
                        <a:t> </a:t>
                      </a:r>
                      <a:r>
                        <a:rPr lang="en-US" sz="800">
                          <a:effectLst/>
                        </a:rPr>
                        <a:t>by	</a:t>
                      </a:r>
                      <a:r>
                        <a:rPr lang="en-US" sz="800" spc="-15">
                          <a:effectLst/>
                        </a:rPr>
                        <a:t>[83,84] </a:t>
                      </a:r>
                      <a:r>
                        <a:rPr lang="en-US" sz="800">
                          <a:effectLst/>
                        </a:rPr>
                        <a:t>production in </a:t>
                      </a:r>
                      <a:r>
                        <a:rPr lang="en-US" sz="800" spc="-40">
                          <a:effectLst/>
                        </a:rPr>
                        <a:t>WAT </a:t>
                      </a:r>
                      <a:r>
                        <a:rPr lang="en-US" sz="800">
                          <a:effectLst/>
                        </a:rPr>
                        <a:t>and increases use of</a:t>
                      </a:r>
                      <a:r>
                        <a:rPr lang="en-US" sz="800" spc="-115">
                          <a:effectLst/>
                        </a:rPr>
                        <a:t> </a:t>
                      </a:r>
                      <a:r>
                        <a:rPr lang="en-US" sz="800">
                          <a:effectLst/>
                        </a:rPr>
                        <a:t>ketone</a:t>
                      </a:r>
                      <a:r>
                        <a:rPr lang="en-US" sz="800" spc="-25">
                          <a:effectLst/>
                        </a:rPr>
                        <a:t> </a:t>
                      </a:r>
                      <a:r>
                        <a:rPr lang="en-US" sz="800">
                          <a:effectLst/>
                        </a:rPr>
                        <a:t>bodies/	ovariectomy in</a:t>
                      </a:r>
                      <a:r>
                        <a:rPr lang="en-US" sz="800" spc="-10">
                          <a:effectLst/>
                        </a:rPr>
                        <a:t> </a:t>
                      </a:r>
                      <a:r>
                        <a:rPr lang="en-US" sz="800">
                          <a:effectLst/>
                        </a:rPr>
                        <a:t>female</a:t>
                      </a:r>
                      <a:endParaRPr lang="en-US" sz="1000">
                        <a:effectLst/>
                      </a:endParaRPr>
                    </a:p>
                    <a:p>
                      <a:pPr marL="46990" marR="0">
                        <a:lnSpc>
                          <a:spcPts val="1080"/>
                        </a:lnSpc>
                        <a:spcBef>
                          <a:spcPts val="0"/>
                        </a:spcBef>
                        <a:spcAft>
                          <a:spcPts val="0"/>
                        </a:spcAft>
                        <a:tabLst>
                          <a:tab pos="2773680" algn="l"/>
                        </a:tabLst>
                      </a:pPr>
                      <a:r>
                        <a:rPr lang="en-US" sz="800">
                          <a:effectLst/>
                        </a:rPr>
                        <a:t>glucose in</a:t>
                      </a:r>
                      <a:r>
                        <a:rPr lang="en-US" sz="800" spc="-40">
                          <a:effectLst/>
                        </a:rPr>
                        <a:t> </a:t>
                      </a:r>
                      <a:r>
                        <a:rPr lang="en-US" sz="800">
                          <a:effectLst/>
                        </a:rPr>
                        <a:t>skeletal</a:t>
                      </a:r>
                      <a:r>
                        <a:rPr lang="en-US" sz="800" spc="-20">
                          <a:effectLst/>
                        </a:rPr>
                        <a:t> </a:t>
                      </a:r>
                      <a:r>
                        <a:rPr lang="en-US" sz="800">
                          <a:effectLst/>
                        </a:rPr>
                        <a:t>muscle.	Wistar rats, rats fed a</a:t>
                      </a:r>
                      <a:r>
                        <a:rPr lang="en-US" sz="800" spc="-30">
                          <a:effectLst/>
                        </a:rPr>
                        <a:t> </a:t>
                      </a:r>
                      <a:r>
                        <a:rPr lang="en-US" sz="800">
                          <a:effectLst/>
                        </a:rPr>
                        <a:t>high-</a:t>
                      </a:r>
                      <a:endParaRPr lang="en-US" sz="1000">
                        <a:effectLst/>
                      </a:endParaRPr>
                    </a:p>
                    <a:p>
                      <a:pPr marL="2774315" marR="0">
                        <a:lnSpc>
                          <a:spcPts val="1030"/>
                        </a:lnSpc>
                        <a:spcBef>
                          <a:spcPts val="0"/>
                        </a:spcBef>
                        <a:spcAft>
                          <a:spcPts val="0"/>
                        </a:spcAft>
                      </a:pPr>
                      <a:r>
                        <a:rPr lang="en-US" sz="800">
                          <a:effectLst/>
                        </a:rPr>
                        <a:t>fat diet.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948478769"/>
                  </a:ext>
                </a:extLst>
              </a:tr>
              <a:tr h="400882">
                <a:tc>
                  <a:txBody>
                    <a:bodyPr/>
                    <a:lstStyle/>
                    <a:p>
                      <a:pPr marL="17780" marR="0">
                        <a:spcBef>
                          <a:spcPts val="100"/>
                        </a:spcBef>
                        <a:spcAft>
                          <a:spcPts val="0"/>
                        </a:spcAft>
                      </a:pPr>
                      <a:r>
                        <a:rPr lang="en-US" sz="800">
                          <a:effectLst/>
                        </a:rPr>
                        <a:t>49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16840">
                        <a:lnSpc>
                          <a:spcPct val="97000"/>
                        </a:lnSpc>
                        <a:spcBef>
                          <a:spcPts val="115"/>
                        </a:spcBef>
                        <a:spcAft>
                          <a:spcPts val="0"/>
                        </a:spcAft>
                      </a:pPr>
                      <a:r>
                        <a:rPr lang="en-US" sz="800">
                          <a:effectLst/>
                        </a:rPr>
                        <a:t>Fraxinus excelsior L. (Oleaceae)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spcBef>
                          <a:spcPts val="100"/>
                        </a:spcBef>
                        <a:spcAft>
                          <a:spcPts val="0"/>
                        </a:spcAft>
                      </a:pPr>
                      <a:r>
                        <a:rPr lang="en-US" sz="800">
                          <a:effectLst/>
                        </a:rPr>
                        <a:t>Seed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0">
                        <a:lnSpc>
                          <a:spcPts val="1090"/>
                        </a:lnSpc>
                        <a:spcBef>
                          <a:spcPts val="100"/>
                        </a:spcBef>
                        <a:spcAft>
                          <a:spcPts val="0"/>
                        </a:spcAft>
                        <a:tabLst>
                          <a:tab pos="2773680" algn="l"/>
                        </a:tabLst>
                      </a:pPr>
                      <a:r>
                        <a:rPr lang="en-US" sz="800">
                          <a:effectLst/>
                        </a:rPr>
                        <a:t>Secoiridoids present enhances </a:t>
                      </a:r>
                      <a:r>
                        <a:rPr lang="en-US" sz="800" spc="-10">
                          <a:effectLst/>
                        </a:rPr>
                        <a:t>fat</a:t>
                      </a:r>
                      <a:r>
                        <a:rPr lang="en-US" sz="800" spc="-80">
                          <a:effectLst/>
                        </a:rPr>
                        <a:t> </a:t>
                      </a:r>
                      <a:r>
                        <a:rPr lang="en-US" sz="800">
                          <a:effectLst/>
                        </a:rPr>
                        <a:t>metabolism</a:t>
                      </a:r>
                      <a:r>
                        <a:rPr lang="en-US" sz="800" spc="-25">
                          <a:effectLst/>
                        </a:rPr>
                        <a:t> </a:t>
                      </a:r>
                      <a:r>
                        <a:rPr lang="en-US" sz="800">
                          <a:effectLst/>
                        </a:rPr>
                        <a:t>through	High </a:t>
                      </a:r>
                      <a:r>
                        <a:rPr lang="en-US" sz="800" spc="-10">
                          <a:effectLst/>
                        </a:rPr>
                        <a:t>fat </a:t>
                      </a:r>
                      <a:r>
                        <a:rPr lang="en-US" sz="800">
                          <a:effectLst/>
                        </a:rPr>
                        <a:t>diet induced mice</a:t>
                      </a:r>
                      <a:r>
                        <a:rPr lang="en-US" sz="800" spc="165">
                          <a:effectLst/>
                        </a:rPr>
                        <a:t> </a:t>
                      </a:r>
                      <a:r>
                        <a:rPr lang="en-US" sz="800">
                          <a:effectLst/>
                        </a:rPr>
                        <a:t>[85]</a:t>
                      </a:r>
                      <a:endParaRPr lang="en-US" sz="1000">
                        <a:effectLst/>
                      </a:endParaRPr>
                    </a:p>
                    <a:p>
                      <a:pPr marL="46990" marR="0">
                        <a:lnSpc>
                          <a:spcPts val="1080"/>
                        </a:lnSpc>
                        <a:spcBef>
                          <a:spcPts val="0"/>
                        </a:spcBef>
                        <a:spcAft>
                          <a:spcPts val="0"/>
                        </a:spcAft>
                      </a:pPr>
                      <a:r>
                        <a:rPr lang="en-US" sz="800">
                          <a:effectLst/>
                        </a:rPr>
                        <a:t>β-oxidation, inhibit adipocyte differentiation during</a:t>
                      </a:r>
                      <a:endParaRPr lang="en-US" sz="1000">
                        <a:effectLst/>
                      </a:endParaRPr>
                    </a:p>
                    <a:p>
                      <a:pPr marL="46990" marR="0">
                        <a:lnSpc>
                          <a:spcPts val="1030"/>
                        </a:lnSpc>
                        <a:spcBef>
                          <a:spcPts val="0"/>
                        </a:spcBef>
                        <a:spcAft>
                          <a:spcPts val="0"/>
                        </a:spcAft>
                      </a:pPr>
                      <a:r>
                        <a:rPr lang="en-US" sz="800">
                          <a:effectLst/>
                        </a:rPr>
                        <a:t>animal growth and limit fat accumulation.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684068840"/>
                  </a:ext>
                </a:extLst>
              </a:tr>
              <a:tr h="528221">
                <a:tc>
                  <a:txBody>
                    <a:bodyPr/>
                    <a:lstStyle/>
                    <a:p>
                      <a:pPr marL="17780" marR="0">
                        <a:spcBef>
                          <a:spcPts val="100"/>
                        </a:spcBef>
                        <a:spcAft>
                          <a:spcPts val="0"/>
                        </a:spcAft>
                      </a:pPr>
                      <a:r>
                        <a:rPr lang="en-US" sz="800">
                          <a:effectLst/>
                        </a:rPr>
                        <a:t>50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80645">
                        <a:lnSpc>
                          <a:spcPct val="97000"/>
                        </a:lnSpc>
                        <a:spcBef>
                          <a:spcPts val="115"/>
                        </a:spcBef>
                        <a:spcAft>
                          <a:spcPts val="0"/>
                        </a:spcAft>
                      </a:pPr>
                      <a:r>
                        <a:rPr lang="en-US" sz="800">
                          <a:effectLst/>
                        </a:rPr>
                        <a:t>Garcinia cowa Roxb. ex Choisy (Clusiaceae)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lnSpc>
                          <a:spcPct val="97000"/>
                        </a:lnSpc>
                        <a:spcBef>
                          <a:spcPts val="115"/>
                        </a:spcBef>
                        <a:spcAft>
                          <a:spcPts val="0"/>
                        </a:spcAft>
                      </a:pPr>
                      <a:r>
                        <a:rPr lang="en-US" sz="800">
                          <a:effectLst/>
                        </a:rPr>
                        <a:t>Fruit, commercially available tablet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234950">
                        <a:lnSpc>
                          <a:spcPct val="97000"/>
                        </a:lnSpc>
                        <a:spcBef>
                          <a:spcPts val="115"/>
                        </a:spcBef>
                        <a:spcAft>
                          <a:spcPts val="0"/>
                        </a:spcAft>
                        <a:tabLst>
                          <a:tab pos="2773680" algn="l"/>
                          <a:tab pos="4088130" algn="l"/>
                        </a:tabLst>
                      </a:pPr>
                      <a:r>
                        <a:rPr lang="en-US" sz="800">
                          <a:effectLst/>
                        </a:rPr>
                        <a:t>Inhibits the enzyme </a:t>
                      </a:r>
                      <a:r>
                        <a:rPr lang="en-US" sz="800" spc="-15">
                          <a:effectLst/>
                        </a:rPr>
                        <a:t>ATP-dependent </a:t>
                      </a:r>
                      <a:r>
                        <a:rPr lang="en-US" sz="800">
                          <a:effectLst/>
                        </a:rPr>
                        <a:t>citrate</a:t>
                      </a:r>
                      <a:r>
                        <a:rPr lang="en-US" sz="800" spc="-10">
                          <a:effectLst/>
                        </a:rPr>
                        <a:t> </a:t>
                      </a:r>
                      <a:r>
                        <a:rPr lang="en-US" sz="800">
                          <a:effectLst/>
                        </a:rPr>
                        <a:t>lyase,</a:t>
                      </a:r>
                      <a:r>
                        <a:rPr lang="en-US" sz="800" spc="-5">
                          <a:effectLst/>
                        </a:rPr>
                        <a:t> </a:t>
                      </a:r>
                      <a:r>
                        <a:rPr lang="en-US" sz="800">
                          <a:effectLst/>
                        </a:rPr>
                        <a:t>which	Female</a:t>
                      </a:r>
                      <a:r>
                        <a:rPr lang="en-US" sz="800" spc="-20">
                          <a:effectLst/>
                        </a:rPr>
                        <a:t> </a:t>
                      </a:r>
                      <a:r>
                        <a:rPr lang="en-US" sz="800">
                          <a:effectLst/>
                        </a:rPr>
                        <a:t>Sprague-Dawley	</a:t>
                      </a:r>
                      <a:r>
                        <a:rPr lang="en-US" sz="800" spc="-15">
                          <a:effectLst/>
                        </a:rPr>
                        <a:t>[86,87] </a:t>
                      </a:r>
                      <a:r>
                        <a:rPr lang="en-US" sz="800">
                          <a:effectLst/>
                        </a:rPr>
                        <a:t>catalyzes</a:t>
                      </a:r>
                      <a:r>
                        <a:rPr lang="en-US" sz="800" spc="-30">
                          <a:effectLst/>
                        </a:rPr>
                        <a:t> </a:t>
                      </a:r>
                      <a:r>
                        <a:rPr lang="en-US" sz="800">
                          <a:effectLst/>
                        </a:rPr>
                        <a:t>the</a:t>
                      </a:r>
                      <a:r>
                        <a:rPr lang="en-US" sz="800" spc="-25">
                          <a:effectLst/>
                        </a:rPr>
                        <a:t> </a:t>
                      </a:r>
                      <a:r>
                        <a:rPr lang="en-US" sz="800">
                          <a:effectLst/>
                        </a:rPr>
                        <a:t>cleavage</a:t>
                      </a:r>
                      <a:r>
                        <a:rPr lang="en-US" sz="800" spc="-25">
                          <a:effectLst/>
                        </a:rPr>
                        <a:t> </a:t>
                      </a:r>
                      <a:r>
                        <a:rPr lang="en-US" sz="800">
                          <a:effectLst/>
                        </a:rPr>
                        <a:t>of</a:t>
                      </a:r>
                      <a:r>
                        <a:rPr lang="en-US" sz="800" spc="-30">
                          <a:effectLst/>
                        </a:rPr>
                        <a:t> </a:t>
                      </a:r>
                      <a:r>
                        <a:rPr lang="en-US" sz="800">
                          <a:effectLst/>
                        </a:rPr>
                        <a:t>citrate</a:t>
                      </a:r>
                      <a:r>
                        <a:rPr lang="en-US" sz="800" spc="-25">
                          <a:effectLst/>
                        </a:rPr>
                        <a:t> </a:t>
                      </a:r>
                      <a:r>
                        <a:rPr lang="en-US" sz="800">
                          <a:effectLst/>
                        </a:rPr>
                        <a:t>to</a:t>
                      </a:r>
                      <a:r>
                        <a:rPr lang="en-US" sz="800" spc="-30">
                          <a:effectLst/>
                        </a:rPr>
                        <a:t> </a:t>
                      </a:r>
                      <a:r>
                        <a:rPr lang="en-US" sz="800">
                          <a:effectLst/>
                        </a:rPr>
                        <a:t>oxaloacetate</a:t>
                      </a:r>
                      <a:r>
                        <a:rPr lang="en-US" sz="800" spc="-30">
                          <a:effectLst/>
                        </a:rPr>
                        <a:t> </a:t>
                      </a:r>
                      <a:r>
                        <a:rPr lang="en-US" sz="800">
                          <a:effectLst/>
                        </a:rPr>
                        <a:t>and	rats fed atherogenic</a:t>
                      </a:r>
                      <a:r>
                        <a:rPr lang="en-US" sz="800" spc="-10">
                          <a:effectLst/>
                        </a:rPr>
                        <a:t> </a:t>
                      </a:r>
                      <a:r>
                        <a:rPr lang="en-US" sz="800">
                          <a:effectLst/>
                        </a:rPr>
                        <a:t>diet</a:t>
                      </a:r>
                      <a:endParaRPr lang="en-US" sz="1000">
                        <a:effectLst/>
                      </a:endParaRPr>
                    </a:p>
                    <a:p>
                      <a:pPr marL="46990" marR="0">
                        <a:lnSpc>
                          <a:spcPts val="1080"/>
                        </a:lnSpc>
                        <a:spcBef>
                          <a:spcPts val="0"/>
                        </a:spcBef>
                        <a:spcAft>
                          <a:spcPts val="0"/>
                        </a:spcAft>
                      </a:pPr>
                      <a:r>
                        <a:rPr lang="en-US" sz="800">
                          <a:effectLst/>
                        </a:rPr>
                        <a:t>acetyl-CoA.Serum apo A1 levels are increased by the</a:t>
                      </a:r>
                      <a:endParaRPr lang="en-US" sz="1000">
                        <a:effectLst/>
                      </a:endParaRPr>
                    </a:p>
                    <a:p>
                      <a:pPr marL="46990" marR="0">
                        <a:lnSpc>
                          <a:spcPts val="1030"/>
                        </a:lnSpc>
                        <a:spcBef>
                          <a:spcPts val="0"/>
                        </a:spcBef>
                        <a:spcAft>
                          <a:spcPts val="0"/>
                        </a:spcAft>
                      </a:pPr>
                      <a:r>
                        <a:rPr lang="en-US" sz="800">
                          <a:effectLst/>
                        </a:rPr>
                        <a:t>plant and the serum total cholesterol levels.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569390855"/>
                  </a:ext>
                </a:extLst>
              </a:tr>
              <a:tr h="149741">
                <a:tc>
                  <a:txBody>
                    <a:bodyPr/>
                    <a:lstStyle/>
                    <a:p>
                      <a:pPr marL="17780" marR="0">
                        <a:lnSpc>
                          <a:spcPts val="1070"/>
                        </a:lnSpc>
                        <a:spcBef>
                          <a:spcPts val="100"/>
                        </a:spcBef>
                        <a:spcAft>
                          <a:spcPts val="0"/>
                        </a:spcAft>
                      </a:pPr>
                      <a:r>
                        <a:rPr lang="en-US" sz="800">
                          <a:effectLst/>
                        </a:rPr>
                        <a:t>51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1070"/>
                        </a:lnSpc>
                        <a:spcBef>
                          <a:spcPts val="100"/>
                        </a:spcBef>
                        <a:spcAft>
                          <a:spcPts val="0"/>
                        </a:spcAft>
                      </a:pPr>
                      <a:r>
                        <a:rPr lang="en-US" sz="800">
                          <a:effectLst/>
                        </a:rPr>
                        <a:t>Geranium thunbergii</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lnSpc>
                          <a:spcPts val="1070"/>
                        </a:lnSpc>
                        <a:spcBef>
                          <a:spcPts val="100"/>
                        </a:spcBef>
                        <a:spcAft>
                          <a:spcPts val="0"/>
                        </a:spcAft>
                      </a:pPr>
                      <a:r>
                        <a:rPr lang="en-US" sz="800">
                          <a:effectLst/>
                        </a:rPr>
                        <a:t>Leaf</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0">
                        <a:lnSpc>
                          <a:spcPts val="1070"/>
                        </a:lnSpc>
                        <a:spcBef>
                          <a:spcPts val="100"/>
                        </a:spcBef>
                        <a:spcAft>
                          <a:spcPts val="0"/>
                        </a:spcAft>
                        <a:tabLst>
                          <a:tab pos="2773680" algn="l"/>
                        </a:tabLst>
                      </a:pPr>
                      <a:r>
                        <a:rPr lang="en-US" sz="800">
                          <a:effectLst/>
                        </a:rPr>
                        <a:t>The extract ameliorates high-fat</a:t>
                      </a:r>
                      <a:r>
                        <a:rPr lang="en-US" sz="800" spc="-145">
                          <a:effectLst/>
                        </a:rPr>
                        <a:t> </a:t>
                      </a:r>
                      <a:r>
                        <a:rPr lang="en-US" sz="800">
                          <a:effectLst/>
                        </a:rPr>
                        <a:t>diet-induced</a:t>
                      </a:r>
                      <a:r>
                        <a:rPr lang="en-US" sz="800" spc="-35">
                          <a:effectLst/>
                        </a:rPr>
                        <a:t> </a:t>
                      </a:r>
                      <a:r>
                        <a:rPr lang="en-US" sz="800">
                          <a:effectLst/>
                        </a:rPr>
                        <a:t>obesity	High </a:t>
                      </a:r>
                      <a:r>
                        <a:rPr lang="en-US" sz="800" spc="-10">
                          <a:effectLst/>
                        </a:rPr>
                        <a:t>fat </a:t>
                      </a:r>
                      <a:r>
                        <a:rPr lang="en-US" sz="800">
                          <a:effectLst/>
                        </a:rPr>
                        <a:t>diet - induced mice</a:t>
                      </a:r>
                      <a:r>
                        <a:rPr lang="en-US" sz="800" spc="85">
                          <a:effectLst/>
                        </a:rPr>
                        <a:t> </a:t>
                      </a:r>
                      <a:r>
                        <a:rPr lang="en-US" sz="800">
                          <a:effectLst/>
                        </a:rPr>
                        <a:t>[88]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157974231"/>
                  </a:ext>
                </a:extLst>
              </a:tr>
              <a:tr h="126749">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980"/>
                        </a:lnSpc>
                        <a:spcBef>
                          <a:spcPts val="0"/>
                        </a:spcBef>
                        <a:spcAft>
                          <a:spcPts val="0"/>
                        </a:spcAft>
                      </a:pPr>
                      <a:r>
                        <a:rPr lang="en-US" sz="800">
                          <a:effectLst/>
                        </a:rPr>
                        <a:t>Siebold ex Lindl. &amp;</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0">
                        <a:lnSpc>
                          <a:spcPts val="980"/>
                        </a:lnSpc>
                        <a:spcBef>
                          <a:spcPts val="0"/>
                        </a:spcBef>
                        <a:spcAft>
                          <a:spcPts val="0"/>
                        </a:spcAft>
                      </a:pPr>
                      <a:r>
                        <a:rPr lang="en-US" sz="800">
                          <a:effectLst/>
                        </a:rPr>
                        <a:t>by altering the adipokine levels and downregulates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804205613"/>
                  </a:ext>
                </a:extLst>
              </a:tr>
              <a:tr h="126749">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980"/>
                        </a:lnSpc>
                        <a:spcBef>
                          <a:spcPts val="0"/>
                        </a:spcBef>
                        <a:spcAft>
                          <a:spcPts val="0"/>
                        </a:spcAft>
                      </a:pPr>
                      <a:r>
                        <a:rPr lang="en-US" sz="800">
                          <a:effectLst/>
                        </a:rPr>
                        <a:t>Paxton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0">
                        <a:lnSpc>
                          <a:spcPts val="980"/>
                        </a:lnSpc>
                        <a:spcBef>
                          <a:spcPts val="0"/>
                        </a:spcBef>
                        <a:spcAft>
                          <a:spcPts val="0"/>
                        </a:spcAft>
                      </a:pPr>
                      <a:r>
                        <a:rPr lang="en-US" sz="800">
                          <a:effectLst/>
                        </a:rPr>
                        <a:t>expression of transcription factors and lipogenic enzymes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858784386"/>
                  </a:ext>
                </a:extLst>
              </a:tr>
              <a:tr h="123212">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950"/>
                        </a:lnSpc>
                        <a:spcBef>
                          <a:spcPts val="0"/>
                        </a:spcBef>
                        <a:spcAft>
                          <a:spcPts val="0"/>
                        </a:spcAft>
                      </a:pPr>
                      <a:r>
                        <a:rPr lang="en-US" sz="800">
                          <a:effectLst/>
                        </a:rPr>
                        <a:t>(Geraniaceae)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0">
                        <a:lnSpc>
                          <a:spcPts val="950"/>
                        </a:lnSpc>
                        <a:spcBef>
                          <a:spcPts val="0"/>
                        </a:spcBef>
                        <a:spcAft>
                          <a:spcPts val="0"/>
                        </a:spcAft>
                      </a:pPr>
                      <a:r>
                        <a:rPr lang="en-US" sz="800">
                          <a:effectLst/>
                        </a:rPr>
                        <a:t>involved in lipid metabolism.</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636850032"/>
                  </a:ext>
                </a:extLst>
              </a:tr>
              <a:tr h="655560">
                <a:tc>
                  <a:txBody>
                    <a:bodyPr/>
                    <a:lstStyle/>
                    <a:p>
                      <a:pPr marL="17780" marR="0">
                        <a:spcBef>
                          <a:spcPts val="100"/>
                        </a:spcBef>
                        <a:spcAft>
                          <a:spcPts val="0"/>
                        </a:spcAft>
                      </a:pPr>
                      <a:r>
                        <a:rPr lang="en-US" sz="800">
                          <a:effectLst/>
                        </a:rPr>
                        <a:t>52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ct val="97000"/>
                        </a:lnSpc>
                        <a:spcBef>
                          <a:spcPts val="115"/>
                        </a:spcBef>
                        <a:spcAft>
                          <a:spcPts val="0"/>
                        </a:spcAft>
                      </a:pPr>
                      <a:r>
                        <a:rPr lang="en-US" sz="800">
                          <a:effectLst/>
                        </a:rPr>
                        <a:t>Glycine max (L.)Merr. (Leguminosae)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spcBef>
                          <a:spcPts val="100"/>
                        </a:spcBef>
                        <a:spcAft>
                          <a:spcPts val="0"/>
                        </a:spcAft>
                      </a:pPr>
                      <a:r>
                        <a:rPr lang="en-US" sz="800">
                          <a:effectLst/>
                        </a:rPr>
                        <a:t>Bean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234950">
                        <a:lnSpc>
                          <a:spcPct val="97000"/>
                        </a:lnSpc>
                        <a:spcBef>
                          <a:spcPts val="115"/>
                        </a:spcBef>
                        <a:spcAft>
                          <a:spcPts val="0"/>
                        </a:spcAft>
                        <a:tabLst>
                          <a:tab pos="2773680" algn="l"/>
                          <a:tab pos="4088130" algn="l"/>
                        </a:tabLst>
                      </a:pPr>
                      <a:r>
                        <a:rPr lang="en-US" sz="800">
                          <a:effectLst/>
                        </a:rPr>
                        <a:t>Reductions glucose-6-phosphate</a:t>
                      </a:r>
                      <a:r>
                        <a:rPr lang="en-US" sz="800" spc="-70">
                          <a:effectLst/>
                        </a:rPr>
                        <a:t> </a:t>
                      </a:r>
                      <a:r>
                        <a:rPr lang="en-US" sz="800">
                          <a:effectLst/>
                        </a:rPr>
                        <a:t>dehydrogenase,</a:t>
                      </a:r>
                      <a:r>
                        <a:rPr lang="en-US" sz="800" spc="-35">
                          <a:effectLst/>
                        </a:rPr>
                        <a:t> </a:t>
                      </a:r>
                      <a:r>
                        <a:rPr lang="en-US" sz="800">
                          <a:effectLst/>
                        </a:rPr>
                        <a:t>malic	Diet-induced</a:t>
                      </a:r>
                      <a:r>
                        <a:rPr lang="en-US" sz="800" spc="-25">
                          <a:effectLst/>
                        </a:rPr>
                        <a:t> </a:t>
                      </a:r>
                      <a:r>
                        <a:rPr lang="en-US" sz="800">
                          <a:effectLst/>
                        </a:rPr>
                        <a:t>obese</a:t>
                      </a:r>
                      <a:r>
                        <a:rPr lang="en-US" sz="800" spc="-30">
                          <a:effectLst/>
                        </a:rPr>
                        <a:t> </a:t>
                      </a:r>
                      <a:r>
                        <a:rPr lang="en-US" sz="800">
                          <a:effectLst/>
                        </a:rPr>
                        <a:t>mice	</a:t>
                      </a:r>
                      <a:r>
                        <a:rPr lang="en-US" sz="800" spc="-15">
                          <a:effectLst/>
                        </a:rPr>
                        <a:t>[89,90] </a:t>
                      </a:r>
                      <a:r>
                        <a:rPr lang="en-US" sz="800">
                          <a:effectLst/>
                        </a:rPr>
                        <a:t>enzyme, fatty acid synthetase, as well as</a:t>
                      </a:r>
                      <a:r>
                        <a:rPr lang="en-US" sz="800" spc="-40">
                          <a:effectLst/>
                        </a:rPr>
                        <a:t> </a:t>
                      </a:r>
                      <a:r>
                        <a:rPr lang="en-US" sz="800">
                          <a:effectLst/>
                        </a:rPr>
                        <a:t>acetyl-CoA</a:t>
                      </a:r>
                      <a:endParaRPr lang="en-US" sz="1000">
                        <a:effectLst/>
                      </a:endParaRPr>
                    </a:p>
                    <a:p>
                      <a:pPr marL="46990" marR="0">
                        <a:lnSpc>
                          <a:spcPts val="1080"/>
                        </a:lnSpc>
                        <a:spcBef>
                          <a:spcPts val="0"/>
                        </a:spcBef>
                        <a:spcAft>
                          <a:spcPts val="0"/>
                        </a:spcAft>
                      </a:pPr>
                      <a:r>
                        <a:rPr lang="en-US" sz="800">
                          <a:effectLst/>
                        </a:rPr>
                        <a:t>carboxylase.</a:t>
                      </a:r>
                      <a:r>
                        <a:rPr lang="en-US" sz="800" spc="-35">
                          <a:effectLst/>
                        </a:rPr>
                        <a:t> </a:t>
                      </a:r>
                      <a:r>
                        <a:rPr lang="en-US" sz="800">
                          <a:effectLst/>
                        </a:rPr>
                        <a:t>The</a:t>
                      </a:r>
                      <a:r>
                        <a:rPr lang="en-US" sz="800" spc="-35">
                          <a:effectLst/>
                        </a:rPr>
                        <a:t> </a:t>
                      </a:r>
                      <a:r>
                        <a:rPr lang="en-US" sz="800">
                          <a:effectLst/>
                        </a:rPr>
                        <a:t>extract</a:t>
                      </a:r>
                      <a:r>
                        <a:rPr lang="en-US" sz="800" spc="-30">
                          <a:effectLst/>
                        </a:rPr>
                        <a:t> </a:t>
                      </a:r>
                      <a:r>
                        <a:rPr lang="en-US" sz="800">
                          <a:effectLst/>
                        </a:rPr>
                        <a:t>decreases</a:t>
                      </a:r>
                      <a:r>
                        <a:rPr lang="en-US" sz="800" spc="-30">
                          <a:effectLst/>
                        </a:rPr>
                        <a:t> </a:t>
                      </a:r>
                      <a:r>
                        <a:rPr lang="en-US" sz="800">
                          <a:effectLst/>
                        </a:rPr>
                        <a:t>appetite</a:t>
                      </a:r>
                      <a:r>
                        <a:rPr lang="en-US" sz="800" spc="-25">
                          <a:effectLst/>
                        </a:rPr>
                        <a:t> </a:t>
                      </a:r>
                      <a:r>
                        <a:rPr lang="en-US" sz="800">
                          <a:effectLst/>
                        </a:rPr>
                        <a:t>and</a:t>
                      </a:r>
                      <a:r>
                        <a:rPr lang="en-US" sz="800" spc="-35">
                          <a:effectLst/>
                        </a:rPr>
                        <a:t> </a:t>
                      </a:r>
                      <a:r>
                        <a:rPr lang="en-US" sz="800">
                          <a:effectLst/>
                        </a:rPr>
                        <a:t>HF</a:t>
                      </a:r>
                      <a:endParaRPr lang="en-US" sz="1000">
                        <a:effectLst/>
                      </a:endParaRPr>
                    </a:p>
                    <a:p>
                      <a:pPr marL="46990" marR="0">
                        <a:lnSpc>
                          <a:spcPts val="1080"/>
                        </a:lnSpc>
                        <a:spcBef>
                          <a:spcPts val="0"/>
                        </a:spcBef>
                        <a:spcAft>
                          <a:spcPts val="0"/>
                        </a:spcAft>
                      </a:pPr>
                      <a:r>
                        <a:rPr lang="en-US" sz="800">
                          <a:effectLst/>
                        </a:rPr>
                        <a:t>diet-induced body weight gain through leptin-like STAT3</a:t>
                      </a:r>
                      <a:endParaRPr lang="en-US" sz="1000">
                        <a:effectLst/>
                      </a:endParaRPr>
                    </a:p>
                    <a:p>
                      <a:pPr marL="46990" marR="0">
                        <a:lnSpc>
                          <a:spcPts val="1030"/>
                        </a:lnSpc>
                        <a:spcBef>
                          <a:spcPts val="0"/>
                        </a:spcBef>
                        <a:spcAft>
                          <a:spcPts val="0"/>
                        </a:spcAft>
                      </a:pPr>
                      <a:r>
                        <a:rPr lang="en-US" sz="800">
                          <a:effectLst/>
                        </a:rPr>
                        <a:t>phosphorylation and AMPK activation.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403321431"/>
                  </a:ext>
                </a:extLst>
              </a:tr>
              <a:tr h="528221">
                <a:tc>
                  <a:txBody>
                    <a:bodyPr/>
                    <a:lstStyle/>
                    <a:p>
                      <a:pPr marL="17780" marR="0">
                        <a:spcBef>
                          <a:spcPts val="100"/>
                        </a:spcBef>
                        <a:spcAft>
                          <a:spcPts val="0"/>
                        </a:spcAft>
                      </a:pPr>
                      <a:r>
                        <a:rPr lang="en-US" sz="800">
                          <a:effectLst/>
                        </a:rPr>
                        <a:t>53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16840">
                        <a:lnSpc>
                          <a:spcPct val="97000"/>
                        </a:lnSpc>
                        <a:spcBef>
                          <a:spcPts val="120"/>
                        </a:spcBef>
                        <a:spcAft>
                          <a:spcPts val="0"/>
                        </a:spcAft>
                      </a:pPr>
                      <a:r>
                        <a:rPr lang="en-US" sz="800">
                          <a:effectLst/>
                        </a:rPr>
                        <a:t>Gymnema sylvestre (Retz.) R.Br. ex Sm (Apocynaceae)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spcBef>
                          <a:spcPts val="100"/>
                        </a:spcBef>
                        <a:spcAft>
                          <a:spcPts val="0"/>
                        </a:spcAft>
                      </a:pPr>
                      <a:r>
                        <a:rPr lang="en-US" sz="800">
                          <a:effectLst/>
                        </a:rPr>
                        <a:t>Leaves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228600">
                        <a:lnSpc>
                          <a:spcPct val="97000"/>
                        </a:lnSpc>
                        <a:spcBef>
                          <a:spcPts val="120"/>
                        </a:spcBef>
                        <a:spcAft>
                          <a:spcPts val="0"/>
                        </a:spcAft>
                        <a:tabLst>
                          <a:tab pos="2773680" algn="l"/>
                          <a:tab pos="4088130" algn="l"/>
                        </a:tabLst>
                      </a:pPr>
                      <a:r>
                        <a:rPr lang="en-US" sz="800">
                          <a:effectLst/>
                        </a:rPr>
                        <a:t>Inhibits serum lipids, leptin,</a:t>
                      </a:r>
                      <a:r>
                        <a:rPr lang="en-US" sz="800" spc="-90">
                          <a:effectLst/>
                        </a:rPr>
                        <a:t> </a:t>
                      </a:r>
                      <a:r>
                        <a:rPr lang="en-US" sz="800">
                          <a:effectLst/>
                        </a:rPr>
                        <a:t>insulin,</a:t>
                      </a:r>
                      <a:r>
                        <a:rPr lang="en-US" sz="800" spc="-25">
                          <a:effectLst/>
                        </a:rPr>
                        <a:t> </a:t>
                      </a:r>
                      <a:r>
                        <a:rPr lang="en-US" sz="800">
                          <a:effectLst/>
                        </a:rPr>
                        <a:t>glucose,	High</a:t>
                      </a:r>
                      <a:r>
                        <a:rPr lang="en-US" sz="800" spc="-20">
                          <a:effectLst/>
                        </a:rPr>
                        <a:t> </a:t>
                      </a:r>
                      <a:r>
                        <a:rPr lang="en-US" sz="800" spc="-10">
                          <a:effectLst/>
                        </a:rPr>
                        <a:t>fat</a:t>
                      </a:r>
                      <a:r>
                        <a:rPr lang="en-US" sz="800" spc="-20">
                          <a:effectLst/>
                        </a:rPr>
                        <a:t> </a:t>
                      </a:r>
                      <a:r>
                        <a:rPr lang="en-US" sz="800">
                          <a:effectLst/>
                        </a:rPr>
                        <a:t>diet-induced	</a:t>
                      </a:r>
                      <a:r>
                        <a:rPr lang="en-US" sz="800" spc="-15">
                          <a:effectLst/>
                        </a:rPr>
                        <a:t>[91-93] </a:t>
                      </a:r>
                      <a:r>
                        <a:rPr lang="en-US" sz="800">
                          <a:effectLst/>
                        </a:rPr>
                        <a:t>apolipoprotein B and LDH levels while it</a:t>
                      </a:r>
                      <a:r>
                        <a:rPr lang="en-US" sz="800" spc="-80">
                          <a:effectLst/>
                        </a:rPr>
                        <a:t> </a:t>
                      </a:r>
                      <a:r>
                        <a:rPr lang="en-US" sz="800">
                          <a:effectLst/>
                        </a:rPr>
                        <a:t>increases</a:t>
                      </a:r>
                      <a:r>
                        <a:rPr lang="en-US" sz="800" spc="-10">
                          <a:effectLst/>
                        </a:rPr>
                        <a:t> </a:t>
                      </a:r>
                      <a:r>
                        <a:rPr lang="en-US" sz="800">
                          <a:effectLst/>
                        </a:rPr>
                        <a:t>the	obesity in wistar</a:t>
                      </a:r>
                      <a:r>
                        <a:rPr lang="en-US" sz="800" spc="-20">
                          <a:effectLst/>
                        </a:rPr>
                        <a:t> </a:t>
                      </a:r>
                      <a:r>
                        <a:rPr lang="en-US" sz="800">
                          <a:effectLst/>
                        </a:rPr>
                        <a:t>rats</a:t>
                      </a:r>
                      <a:endParaRPr lang="en-US" sz="1000">
                        <a:effectLst/>
                      </a:endParaRPr>
                    </a:p>
                    <a:p>
                      <a:pPr marL="46990" marR="0">
                        <a:lnSpc>
                          <a:spcPts val="1080"/>
                        </a:lnSpc>
                        <a:spcBef>
                          <a:spcPts val="0"/>
                        </a:spcBef>
                        <a:spcAft>
                          <a:spcPts val="0"/>
                        </a:spcAft>
                      </a:pPr>
                      <a:r>
                        <a:rPr lang="en-US" sz="800">
                          <a:effectLst/>
                        </a:rPr>
                        <a:t>HDL-cholesterol, apolipoprotein A1 and antioxidant</a:t>
                      </a:r>
                      <a:endParaRPr lang="en-US" sz="1000">
                        <a:effectLst/>
                      </a:endParaRPr>
                    </a:p>
                    <a:p>
                      <a:pPr marL="46990" marR="0">
                        <a:lnSpc>
                          <a:spcPts val="1030"/>
                        </a:lnSpc>
                        <a:spcBef>
                          <a:spcPts val="0"/>
                        </a:spcBef>
                        <a:spcAft>
                          <a:spcPts val="0"/>
                        </a:spcAft>
                      </a:pPr>
                      <a:r>
                        <a:rPr lang="en-US" sz="800">
                          <a:effectLst/>
                        </a:rPr>
                        <a:t>enzymes levels.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150414432"/>
                  </a:ext>
                </a:extLst>
              </a:tr>
              <a:tr h="400882">
                <a:tc>
                  <a:txBody>
                    <a:bodyPr/>
                    <a:lstStyle/>
                    <a:p>
                      <a:pPr marL="17780" marR="0">
                        <a:spcBef>
                          <a:spcPts val="100"/>
                        </a:spcBef>
                        <a:spcAft>
                          <a:spcPts val="0"/>
                        </a:spcAft>
                      </a:pPr>
                      <a:r>
                        <a:rPr lang="en-US" sz="800">
                          <a:effectLst/>
                        </a:rPr>
                        <a:t>54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1430">
                        <a:lnSpc>
                          <a:spcPct val="97000"/>
                        </a:lnSpc>
                        <a:spcBef>
                          <a:spcPts val="120"/>
                        </a:spcBef>
                        <a:spcAft>
                          <a:spcPts val="0"/>
                        </a:spcAft>
                      </a:pPr>
                      <a:r>
                        <a:rPr lang="en-US" sz="800">
                          <a:effectLst/>
                        </a:rPr>
                        <a:t>Hibiscus cannabinus L. (Malvaceae)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spcBef>
                          <a:spcPts val="100"/>
                        </a:spcBef>
                        <a:spcAft>
                          <a:spcPts val="0"/>
                        </a:spcAft>
                      </a:pPr>
                      <a:r>
                        <a:rPr lang="en-US" sz="800">
                          <a:effectLst/>
                        </a:rPr>
                        <a:t>Leaves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379095">
                        <a:lnSpc>
                          <a:spcPct val="97000"/>
                        </a:lnSpc>
                        <a:spcBef>
                          <a:spcPts val="120"/>
                        </a:spcBef>
                        <a:spcAft>
                          <a:spcPts val="0"/>
                        </a:spcAft>
                        <a:tabLst>
                          <a:tab pos="2773680" algn="l"/>
                          <a:tab pos="4088130" algn="l"/>
                        </a:tabLst>
                      </a:pPr>
                      <a:r>
                        <a:rPr lang="en-US" sz="800">
                          <a:effectLst/>
                        </a:rPr>
                        <a:t>It decreases serum cholesterol, triglycerides, LDL-C, SGOT  High</a:t>
                      </a:r>
                      <a:r>
                        <a:rPr lang="en-US" sz="800" spc="-50">
                          <a:effectLst/>
                        </a:rPr>
                        <a:t> </a:t>
                      </a:r>
                      <a:r>
                        <a:rPr lang="en-US" sz="800">
                          <a:effectLst/>
                        </a:rPr>
                        <a:t>cholesterol</a:t>
                      </a:r>
                      <a:r>
                        <a:rPr lang="en-US" sz="800" spc="-20">
                          <a:effectLst/>
                        </a:rPr>
                        <a:t> </a:t>
                      </a:r>
                      <a:r>
                        <a:rPr lang="en-US" sz="800">
                          <a:effectLst/>
                        </a:rPr>
                        <a:t>diet	</a:t>
                      </a:r>
                      <a:r>
                        <a:rPr lang="en-US" sz="800" spc="-20">
                          <a:effectLst/>
                        </a:rPr>
                        <a:t>[94] </a:t>
                      </a:r>
                      <a:r>
                        <a:rPr lang="en-US" sz="800">
                          <a:effectLst/>
                        </a:rPr>
                        <a:t>and</a:t>
                      </a:r>
                      <a:r>
                        <a:rPr lang="en-US" sz="800" spc="-15">
                          <a:effectLst/>
                        </a:rPr>
                        <a:t> </a:t>
                      </a:r>
                      <a:r>
                        <a:rPr lang="en-US" sz="800">
                          <a:effectLst/>
                        </a:rPr>
                        <a:t>SGPT</a:t>
                      </a:r>
                      <a:r>
                        <a:rPr lang="en-US" sz="800" spc="-10">
                          <a:effectLst/>
                        </a:rPr>
                        <a:t> </a:t>
                      </a:r>
                      <a:r>
                        <a:rPr lang="en-US" sz="800">
                          <a:effectLst/>
                        </a:rPr>
                        <a:t>activities.	induced obesity in</a:t>
                      </a:r>
                      <a:r>
                        <a:rPr lang="en-US" sz="800" spc="-30">
                          <a:effectLst/>
                        </a:rPr>
                        <a:t> </a:t>
                      </a:r>
                      <a:r>
                        <a:rPr lang="en-US" sz="800">
                          <a:effectLst/>
                        </a:rPr>
                        <a:t>female</a:t>
                      </a:r>
                      <a:endParaRPr lang="en-US" sz="1000">
                        <a:effectLst/>
                      </a:endParaRPr>
                    </a:p>
                    <a:p>
                      <a:pPr marL="2774315" marR="0">
                        <a:lnSpc>
                          <a:spcPts val="1030"/>
                        </a:lnSpc>
                        <a:spcBef>
                          <a:spcPts val="0"/>
                        </a:spcBef>
                        <a:spcAft>
                          <a:spcPts val="0"/>
                        </a:spcAft>
                      </a:pPr>
                      <a:r>
                        <a:rPr lang="en-US" sz="800">
                          <a:effectLst/>
                        </a:rPr>
                        <a:t>albino rats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8998914"/>
                  </a:ext>
                </a:extLst>
              </a:tr>
              <a:tr h="782899">
                <a:tc>
                  <a:txBody>
                    <a:bodyPr/>
                    <a:lstStyle/>
                    <a:p>
                      <a:pPr marL="17780" marR="0">
                        <a:spcBef>
                          <a:spcPts val="100"/>
                        </a:spcBef>
                        <a:spcAft>
                          <a:spcPts val="0"/>
                        </a:spcAft>
                      </a:pPr>
                      <a:r>
                        <a:rPr lang="en-US" sz="800">
                          <a:effectLst/>
                        </a:rPr>
                        <a:t>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ct val="97000"/>
                        </a:lnSpc>
                        <a:spcBef>
                          <a:spcPts val="120"/>
                        </a:spcBef>
                        <a:spcAft>
                          <a:spcPts val="0"/>
                        </a:spcAft>
                      </a:pPr>
                      <a:r>
                        <a:rPr lang="en-US" sz="800">
                          <a:effectLst/>
                        </a:rPr>
                        <a:t>Hibiscus sabdariffa L. (Malvaceae)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spcBef>
                          <a:spcPts val="100"/>
                        </a:spcBef>
                        <a:spcAft>
                          <a:spcPts val="0"/>
                        </a:spcAft>
                      </a:pPr>
                      <a:r>
                        <a:rPr lang="en-US" sz="800">
                          <a:effectLst/>
                        </a:rPr>
                        <a:t>Leaf</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234950">
                        <a:lnSpc>
                          <a:spcPct val="97000"/>
                        </a:lnSpc>
                        <a:spcBef>
                          <a:spcPts val="120"/>
                        </a:spcBef>
                        <a:spcAft>
                          <a:spcPts val="0"/>
                        </a:spcAft>
                        <a:tabLst>
                          <a:tab pos="2773680" algn="l"/>
                        </a:tabLst>
                      </a:pPr>
                      <a:r>
                        <a:rPr lang="en-US" sz="800" dirty="0">
                          <a:effectLst/>
                        </a:rPr>
                        <a:t>Promotes LXRα/ABCA1 </a:t>
                      </a:r>
                      <a:r>
                        <a:rPr lang="en-US" sz="800" spc="-20" dirty="0">
                          <a:effectLst/>
                        </a:rPr>
                        <a:t>pathway,</a:t>
                      </a:r>
                      <a:r>
                        <a:rPr lang="en-US" sz="800" spc="-85" dirty="0">
                          <a:effectLst/>
                        </a:rPr>
                        <a:t> </a:t>
                      </a:r>
                      <a:r>
                        <a:rPr lang="en-US" sz="800" dirty="0">
                          <a:effectLst/>
                        </a:rPr>
                        <a:t>stimulating</a:t>
                      </a:r>
                      <a:r>
                        <a:rPr lang="en-US" sz="800" spc="-30" dirty="0">
                          <a:effectLst/>
                        </a:rPr>
                        <a:t> </a:t>
                      </a:r>
                      <a:r>
                        <a:rPr lang="en-US" sz="800" dirty="0">
                          <a:effectLst/>
                        </a:rPr>
                        <a:t>cholesterol	High </a:t>
                      </a:r>
                      <a:r>
                        <a:rPr lang="en-US" sz="800" spc="-10" dirty="0">
                          <a:effectLst/>
                        </a:rPr>
                        <a:t>fat </a:t>
                      </a:r>
                      <a:r>
                        <a:rPr lang="en-US" sz="800" dirty="0">
                          <a:effectLst/>
                        </a:rPr>
                        <a:t>diet-induced obese [95,96] removal from macrophages,</a:t>
                      </a:r>
                      <a:r>
                        <a:rPr lang="en-US" sz="800" spc="-110" dirty="0">
                          <a:effectLst/>
                        </a:rPr>
                        <a:t> </a:t>
                      </a:r>
                      <a:r>
                        <a:rPr lang="en-US" sz="800" dirty="0">
                          <a:effectLst/>
                        </a:rPr>
                        <a:t>delaying</a:t>
                      </a:r>
                      <a:r>
                        <a:rPr lang="en-US" sz="800" spc="-35" dirty="0">
                          <a:effectLst/>
                        </a:rPr>
                        <a:t> </a:t>
                      </a:r>
                      <a:r>
                        <a:rPr lang="en-US" sz="800" dirty="0">
                          <a:effectLst/>
                        </a:rPr>
                        <a:t>atherosclerosis.	C57BL/6NHsd</a:t>
                      </a:r>
                      <a:r>
                        <a:rPr lang="en-US" sz="800" spc="-10" dirty="0">
                          <a:effectLst/>
                        </a:rPr>
                        <a:t> </a:t>
                      </a:r>
                      <a:r>
                        <a:rPr lang="en-US" sz="800" dirty="0">
                          <a:effectLst/>
                        </a:rPr>
                        <a:t>mice</a:t>
                      </a:r>
                      <a:endParaRPr lang="en-US" sz="1000" dirty="0">
                        <a:effectLst/>
                      </a:endParaRPr>
                    </a:p>
                    <a:p>
                      <a:pPr marL="46990" marR="1908175">
                        <a:lnSpc>
                          <a:spcPct val="97000"/>
                        </a:lnSpc>
                        <a:spcBef>
                          <a:spcPts val="5"/>
                        </a:spcBef>
                        <a:spcAft>
                          <a:spcPts val="0"/>
                        </a:spcAft>
                      </a:pPr>
                      <a:r>
                        <a:rPr lang="en-US" sz="800" dirty="0">
                          <a:effectLst/>
                        </a:rPr>
                        <a:t>Also, the extract treatment attenuated liver steatosis, downregulated SREBP-1c and PPAR-γ, blocked the increase of IL-1, TNF-α mRNA and lipoperoxidation and</a:t>
                      </a:r>
                      <a:endParaRPr lang="en-US" sz="1000" dirty="0">
                        <a:effectLst/>
                      </a:endParaRPr>
                    </a:p>
                    <a:p>
                      <a:pPr marL="46990" marR="0">
                        <a:lnSpc>
                          <a:spcPts val="1035"/>
                        </a:lnSpc>
                        <a:spcBef>
                          <a:spcPts val="0"/>
                        </a:spcBef>
                        <a:spcAft>
                          <a:spcPts val="0"/>
                        </a:spcAft>
                      </a:pPr>
                      <a:r>
                        <a:rPr lang="en-US" sz="800" dirty="0">
                          <a:effectLst/>
                        </a:rPr>
                        <a:t>increased catalase mRNA.</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578841371"/>
                  </a:ext>
                </a:extLst>
              </a:tr>
            </a:tbl>
          </a:graphicData>
        </a:graphic>
      </p:graphicFrame>
    </p:spTree>
    <p:extLst>
      <p:ext uri="{BB962C8B-B14F-4D97-AF65-F5344CB8AC3E}">
        <p14:creationId xmlns:p14="http://schemas.microsoft.com/office/powerpoint/2010/main" val="1225593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FE1777-23C7-4614-91F3-95CEC215A300}"/>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456BE12D-4081-4972-A695-12004B54D576}"/>
              </a:ext>
            </a:extLst>
          </p:cNvPr>
          <p:cNvGraphicFramePr>
            <a:graphicFrameLocks noGrp="1"/>
          </p:cNvGraphicFramePr>
          <p:nvPr>
            <p:ph idx="1"/>
          </p:nvPr>
        </p:nvGraphicFramePr>
        <p:xfrm>
          <a:off x="2678747" y="1999774"/>
          <a:ext cx="6834505" cy="4097338"/>
        </p:xfrm>
        <a:graphic>
          <a:graphicData uri="http://schemas.openxmlformats.org/drawingml/2006/table">
            <a:tbl>
              <a:tblPr firstRow="1" firstCol="1" lastRow="1" lastCol="1" bandRow="1" bandCol="1">
                <a:tableStyleId>{5C22544A-7EE6-4342-B048-85BDC9FD1C3A}</a:tableStyleId>
              </a:tblPr>
              <a:tblGrid>
                <a:gridCol w="236855">
                  <a:extLst>
                    <a:ext uri="{9D8B030D-6E8A-4147-A177-3AD203B41FA5}">
                      <a16:colId xmlns:a16="http://schemas.microsoft.com/office/drawing/2014/main" xmlns="" val="668579895"/>
                    </a:ext>
                  </a:extLst>
                </a:gridCol>
                <a:gridCol w="1163320">
                  <a:extLst>
                    <a:ext uri="{9D8B030D-6E8A-4147-A177-3AD203B41FA5}">
                      <a16:colId xmlns:a16="http://schemas.microsoft.com/office/drawing/2014/main" xmlns="" val="1936217285"/>
                    </a:ext>
                  </a:extLst>
                </a:gridCol>
                <a:gridCol w="778510">
                  <a:extLst>
                    <a:ext uri="{9D8B030D-6E8A-4147-A177-3AD203B41FA5}">
                      <a16:colId xmlns:a16="http://schemas.microsoft.com/office/drawing/2014/main" xmlns="" val="301658747"/>
                    </a:ext>
                  </a:extLst>
                </a:gridCol>
                <a:gridCol w="4655820">
                  <a:extLst>
                    <a:ext uri="{9D8B030D-6E8A-4147-A177-3AD203B41FA5}">
                      <a16:colId xmlns:a16="http://schemas.microsoft.com/office/drawing/2014/main" xmlns="" val="2717625137"/>
                    </a:ext>
                  </a:extLst>
                </a:gridCol>
              </a:tblGrid>
              <a:tr h="431800">
                <a:tc>
                  <a:txBody>
                    <a:bodyPr/>
                    <a:lstStyle/>
                    <a:p>
                      <a:pPr marL="17780" marR="0">
                        <a:spcBef>
                          <a:spcPts val="100"/>
                        </a:spcBef>
                        <a:spcAft>
                          <a:spcPts val="0"/>
                        </a:spcAft>
                      </a:pPr>
                      <a:r>
                        <a:rPr lang="en-US" sz="900">
                          <a:effectLst/>
                        </a:rPr>
                        <a:t>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8890">
                        <a:lnSpc>
                          <a:spcPts val="1080"/>
                        </a:lnSpc>
                        <a:spcBef>
                          <a:spcPts val="95"/>
                        </a:spcBef>
                        <a:spcAft>
                          <a:spcPts val="0"/>
                        </a:spcAft>
                      </a:pPr>
                      <a:r>
                        <a:rPr lang="en-US" sz="900">
                          <a:effectLst/>
                        </a:rPr>
                        <a:t>Holoptelea integrifolia (Roxb.) Planch. (Ulmaceae)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spcBef>
                          <a:spcPts val="100"/>
                        </a:spcBef>
                        <a:spcAft>
                          <a:spcPts val="0"/>
                        </a:spcAft>
                      </a:pPr>
                      <a:r>
                        <a:rPr lang="en-US" sz="900">
                          <a:effectLst/>
                        </a:rPr>
                        <a:t>Bark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379095">
                        <a:lnSpc>
                          <a:spcPct val="97000"/>
                        </a:lnSpc>
                        <a:spcBef>
                          <a:spcPts val="120"/>
                        </a:spcBef>
                        <a:spcAft>
                          <a:spcPts val="0"/>
                        </a:spcAft>
                        <a:tabLst>
                          <a:tab pos="2773680" algn="l"/>
                          <a:tab pos="4088130" algn="l"/>
                        </a:tabLst>
                      </a:pPr>
                      <a:r>
                        <a:rPr lang="en-US" sz="900">
                          <a:effectLst/>
                        </a:rPr>
                        <a:t>HMG-CoA reductase activity is</a:t>
                      </a:r>
                      <a:r>
                        <a:rPr lang="en-US" sz="900" spc="-50">
                          <a:effectLst/>
                        </a:rPr>
                        <a:t> </a:t>
                      </a:r>
                      <a:r>
                        <a:rPr lang="en-US" sz="900">
                          <a:effectLst/>
                        </a:rPr>
                        <a:t>reduced</a:t>
                      </a:r>
                      <a:r>
                        <a:rPr lang="en-US" sz="900" spc="-10">
                          <a:effectLst/>
                        </a:rPr>
                        <a:t> </a:t>
                      </a:r>
                      <a:r>
                        <a:rPr lang="en-US" sz="900">
                          <a:effectLst/>
                        </a:rPr>
                        <a:t>and	Diet-induced</a:t>
                      </a:r>
                      <a:r>
                        <a:rPr lang="en-US" sz="900" spc="-25">
                          <a:effectLst/>
                        </a:rPr>
                        <a:t> </a:t>
                      </a:r>
                      <a:r>
                        <a:rPr lang="en-US" sz="900">
                          <a:effectLst/>
                        </a:rPr>
                        <a:t>obese</a:t>
                      </a:r>
                      <a:r>
                        <a:rPr lang="en-US" sz="900" spc="-25">
                          <a:effectLst/>
                        </a:rPr>
                        <a:t> </a:t>
                      </a:r>
                      <a:r>
                        <a:rPr lang="en-US" sz="900" spc="-10">
                          <a:effectLst/>
                        </a:rPr>
                        <a:t>rat	</a:t>
                      </a:r>
                      <a:r>
                        <a:rPr lang="en-US" sz="900" spc="-20">
                          <a:effectLst/>
                        </a:rPr>
                        <a:t>[97] </a:t>
                      </a:r>
                      <a:r>
                        <a:rPr lang="en-US" sz="900">
                          <a:effectLst/>
                        </a:rPr>
                        <a:t>cholesterol biosynthesis and increase in</a:t>
                      </a:r>
                      <a:r>
                        <a:rPr lang="en-US" sz="900" spc="-25">
                          <a:effectLst/>
                        </a:rPr>
                        <a:t> </a:t>
                      </a:r>
                      <a:r>
                        <a:rPr lang="en-US" sz="900">
                          <a:effectLst/>
                        </a:rPr>
                        <a:t>lecithin,</a:t>
                      </a:r>
                      <a:endParaRPr lang="en-US" sz="1100">
                        <a:effectLst/>
                      </a:endParaRPr>
                    </a:p>
                    <a:p>
                      <a:pPr marL="46990" marR="0">
                        <a:lnSpc>
                          <a:spcPts val="1030"/>
                        </a:lnSpc>
                        <a:spcBef>
                          <a:spcPts val="0"/>
                        </a:spcBef>
                        <a:spcAft>
                          <a:spcPts val="0"/>
                        </a:spcAft>
                      </a:pPr>
                      <a:r>
                        <a:rPr lang="en-US" sz="900">
                          <a:effectLst/>
                        </a:rPr>
                        <a:t>cholesterolacyltransferase activity.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988157273"/>
                  </a:ext>
                </a:extLst>
              </a:tr>
              <a:tr h="431800">
                <a:tc>
                  <a:txBody>
                    <a:bodyPr/>
                    <a:lstStyle/>
                    <a:p>
                      <a:pPr marL="17780" marR="0">
                        <a:spcBef>
                          <a:spcPts val="100"/>
                        </a:spcBef>
                        <a:spcAft>
                          <a:spcPts val="0"/>
                        </a:spcAft>
                      </a:pPr>
                      <a:r>
                        <a:rPr lang="en-US" sz="900">
                          <a:effectLst/>
                        </a:rPr>
                        <a:t>57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78435">
                        <a:lnSpc>
                          <a:spcPct val="97000"/>
                        </a:lnSpc>
                        <a:spcBef>
                          <a:spcPts val="120"/>
                        </a:spcBef>
                        <a:spcAft>
                          <a:spcPts val="0"/>
                        </a:spcAft>
                      </a:pPr>
                      <a:r>
                        <a:rPr lang="en-US" sz="900">
                          <a:effectLst/>
                        </a:rPr>
                        <a:t>Humulus lupulus L. (Cannabaceae)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lnSpc>
                          <a:spcPct val="97000"/>
                        </a:lnSpc>
                        <a:spcBef>
                          <a:spcPts val="120"/>
                        </a:spcBef>
                        <a:spcAft>
                          <a:spcPts val="0"/>
                        </a:spcAft>
                      </a:pPr>
                      <a:r>
                        <a:rPr lang="en-US" sz="900">
                          <a:effectLst/>
                        </a:rPr>
                        <a:t>Female inflorescence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234950">
                        <a:lnSpc>
                          <a:spcPct val="97000"/>
                        </a:lnSpc>
                        <a:spcBef>
                          <a:spcPts val="120"/>
                        </a:spcBef>
                        <a:spcAft>
                          <a:spcPts val="0"/>
                        </a:spcAft>
                        <a:tabLst>
                          <a:tab pos="2773680" algn="l"/>
                        </a:tabLst>
                      </a:pPr>
                      <a:r>
                        <a:rPr lang="en-US" sz="900">
                          <a:effectLst/>
                        </a:rPr>
                        <a:t>Hepatic fatty acid synthesis is reduced</a:t>
                      </a:r>
                      <a:r>
                        <a:rPr lang="en-US" sz="900" spc="-135">
                          <a:effectLst/>
                        </a:rPr>
                        <a:t> </a:t>
                      </a:r>
                      <a:r>
                        <a:rPr lang="en-US" sz="900">
                          <a:effectLst/>
                        </a:rPr>
                        <a:t>through</a:t>
                      </a:r>
                      <a:r>
                        <a:rPr lang="en-US" sz="900" spc="-20">
                          <a:effectLst/>
                        </a:rPr>
                        <a:t> </a:t>
                      </a:r>
                      <a:r>
                        <a:rPr lang="en-US" sz="900">
                          <a:effectLst/>
                        </a:rPr>
                        <a:t>the	High-fat diet induced obese [98,99] reduction of hepatic SREBP1c mRNA expression</a:t>
                      </a:r>
                      <a:r>
                        <a:rPr lang="en-US" sz="900" spc="-105">
                          <a:effectLst/>
                        </a:rPr>
                        <a:t> </a:t>
                      </a:r>
                      <a:r>
                        <a:rPr lang="en-US" sz="900">
                          <a:effectLst/>
                        </a:rPr>
                        <a:t>in</a:t>
                      </a:r>
                      <a:r>
                        <a:rPr lang="en-US" sz="900" spc="-20">
                          <a:effectLst/>
                        </a:rPr>
                        <a:t> </a:t>
                      </a:r>
                      <a:r>
                        <a:rPr lang="en-US" sz="900">
                          <a:effectLst/>
                        </a:rPr>
                        <a:t>the	rat, male C57BL/6J</a:t>
                      </a:r>
                      <a:r>
                        <a:rPr lang="en-US" sz="900" spc="-15">
                          <a:effectLst/>
                        </a:rPr>
                        <a:t> </a:t>
                      </a:r>
                      <a:r>
                        <a:rPr lang="en-US" sz="900">
                          <a:effectLst/>
                        </a:rPr>
                        <a:t>mice</a:t>
                      </a:r>
                      <a:endParaRPr lang="en-US" sz="1100">
                        <a:effectLst/>
                      </a:endParaRPr>
                    </a:p>
                    <a:p>
                      <a:pPr marL="46990" marR="0">
                        <a:lnSpc>
                          <a:spcPts val="1030"/>
                        </a:lnSpc>
                        <a:spcBef>
                          <a:spcPts val="0"/>
                        </a:spcBef>
                        <a:spcAft>
                          <a:spcPts val="0"/>
                        </a:spcAft>
                        <a:tabLst>
                          <a:tab pos="2773680" algn="l"/>
                        </a:tabLst>
                      </a:pPr>
                      <a:r>
                        <a:rPr lang="en-US" sz="900">
                          <a:effectLst/>
                        </a:rPr>
                        <a:t>rats fed a</a:t>
                      </a:r>
                      <a:r>
                        <a:rPr lang="en-US" sz="900" spc="-65">
                          <a:effectLst/>
                        </a:rPr>
                        <a:t> </a:t>
                      </a:r>
                      <a:r>
                        <a:rPr lang="en-US" sz="900">
                          <a:effectLst/>
                        </a:rPr>
                        <a:t>high-fat</a:t>
                      </a:r>
                      <a:r>
                        <a:rPr lang="en-US" sz="900" spc="-20">
                          <a:effectLst/>
                        </a:rPr>
                        <a:t> </a:t>
                      </a:r>
                      <a:r>
                        <a:rPr lang="en-US" sz="900">
                          <a:effectLst/>
                        </a:rPr>
                        <a:t>diet.	fed a HF</a:t>
                      </a:r>
                      <a:r>
                        <a:rPr lang="en-US" sz="900" spc="-10">
                          <a:effectLst/>
                        </a:rPr>
                        <a:t> </a:t>
                      </a:r>
                      <a:r>
                        <a:rPr lang="en-US" sz="900">
                          <a:effectLst/>
                        </a:rPr>
                        <a:t>diet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566522410"/>
                  </a:ext>
                </a:extLst>
              </a:tr>
              <a:tr h="568960">
                <a:tc>
                  <a:txBody>
                    <a:bodyPr/>
                    <a:lstStyle/>
                    <a:p>
                      <a:pPr marL="17780" marR="0">
                        <a:spcBef>
                          <a:spcPts val="100"/>
                        </a:spcBef>
                        <a:spcAft>
                          <a:spcPts val="0"/>
                        </a:spcAft>
                      </a:pPr>
                      <a:r>
                        <a:rPr lang="en-US" sz="900">
                          <a:effectLst/>
                        </a:rPr>
                        <a:t>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50495" algn="just">
                        <a:lnSpc>
                          <a:spcPct val="97000"/>
                        </a:lnSpc>
                        <a:spcBef>
                          <a:spcPts val="120"/>
                        </a:spcBef>
                        <a:spcAft>
                          <a:spcPts val="0"/>
                        </a:spcAft>
                      </a:pPr>
                      <a:r>
                        <a:rPr lang="en-US" sz="900">
                          <a:effectLst/>
                        </a:rPr>
                        <a:t>Hunteria umbellata (K.Schum.) Hallier </a:t>
                      </a:r>
                      <a:r>
                        <a:rPr lang="en-US" sz="900" spc="-30">
                          <a:effectLst/>
                        </a:rPr>
                        <a:t>f. </a:t>
                      </a:r>
                      <a:r>
                        <a:rPr lang="en-US" sz="900">
                          <a:effectLst/>
                        </a:rPr>
                        <a:t>(Apocynaceae)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spcBef>
                          <a:spcPts val="100"/>
                        </a:spcBef>
                        <a:spcAft>
                          <a:spcPts val="0"/>
                        </a:spcAft>
                      </a:pPr>
                      <a:r>
                        <a:rPr lang="en-US" sz="900">
                          <a:effectLst/>
                        </a:rPr>
                        <a:t>Seed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234950">
                        <a:lnSpc>
                          <a:spcPct val="97000"/>
                        </a:lnSpc>
                        <a:spcBef>
                          <a:spcPts val="120"/>
                        </a:spcBef>
                        <a:spcAft>
                          <a:spcPts val="0"/>
                        </a:spcAft>
                      </a:pPr>
                      <a:r>
                        <a:rPr lang="en-US" sz="900">
                          <a:effectLst/>
                        </a:rPr>
                        <a:t>The extract reduces weight gain pattern and causes dose High fat diet- induced rats [100] related reductions in the serum lipids, Coronary artery</a:t>
                      </a:r>
                      <a:endParaRPr lang="en-US" sz="1100">
                        <a:effectLst/>
                      </a:endParaRPr>
                    </a:p>
                    <a:p>
                      <a:pPr marL="46990" marR="0">
                        <a:lnSpc>
                          <a:spcPts val="1080"/>
                        </a:lnSpc>
                        <a:spcBef>
                          <a:spcPts val="0"/>
                        </a:spcBef>
                        <a:spcAft>
                          <a:spcPts val="0"/>
                        </a:spcAft>
                      </a:pPr>
                      <a:r>
                        <a:rPr lang="en-US" sz="900">
                          <a:effectLst/>
                        </a:rPr>
                        <a:t>risk index. Also, pre-treatment significantly improves</a:t>
                      </a:r>
                      <a:endParaRPr lang="en-US" sz="1100">
                        <a:effectLst/>
                      </a:endParaRPr>
                    </a:p>
                    <a:p>
                      <a:pPr marL="46990" marR="0">
                        <a:lnSpc>
                          <a:spcPts val="1030"/>
                        </a:lnSpc>
                        <a:spcBef>
                          <a:spcPts val="0"/>
                        </a:spcBef>
                        <a:spcAft>
                          <a:spcPts val="0"/>
                        </a:spcAft>
                      </a:pPr>
                      <a:r>
                        <a:rPr lang="en-US" sz="900">
                          <a:effectLst/>
                        </a:rPr>
                        <a:t>triton-induced hepatic histological lesions.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883751446"/>
                  </a:ext>
                </a:extLst>
              </a:tr>
              <a:tr h="568960">
                <a:tc>
                  <a:txBody>
                    <a:bodyPr/>
                    <a:lstStyle/>
                    <a:p>
                      <a:pPr marL="17780" marR="0">
                        <a:spcBef>
                          <a:spcPts val="100"/>
                        </a:spcBef>
                        <a:spcAft>
                          <a:spcPts val="0"/>
                        </a:spcAft>
                      </a:pPr>
                      <a:r>
                        <a:rPr lang="en-US" sz="900">
                          <a:effectLst/>
                        </a:rPr>
                        <a:t>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68580">
                        <a:lnSpc>
                          <a:spcPct val="97000"/>
                        </a:lnSpc>
                        <a:spcBef>
                          <a:spcPts val="120"/>
                        </a:spcBef>
                        <a:spcAft>
                          <a:spcPts val="0"/>
                        </a:spcAft>
                      </a:pPr>
                      <a:r>
                        <a:rPr lang="en-US" sz="900">
                          <a:effectLst/>
                        </a:rPr>
                        <a:t>Hypericum philonotis Schltdl. &amp; Cham. (Hypericaceae)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spcBef>
                          <a:spcPts val="100"/>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321310">
                        <a:lnSpc>
                          <a:spcPct val="97000"/>
                        </a:lnSpc>
                        <a:spcBef>
                          <a:spcPts val="120"/>
                        </a:spcBef>
                        <a:spcAft>
                          <a:spcPts val="0"/>
                        </a:spcAft>
                        <a:tabLst>
                          <a:tab pos="2773680" algn="l"/>
                          <a:tab pos="4088130" algn="l"/>
                        </a:tabLst>
                      </a:pPr>
                      <a:r>
                        <a:rPr lang="en-US" sz="900">
                          <a:effectLst/>
                        </a:rPr>
                        <a:t>Decreases body weight and serum glucose levels.</a:t>
                      </a:r>
                      <a:r>
                        <a:rPr lang="en-US" sz="900" spc="-105">
                          <a:effectLst/>
                        </a:rPr>
                        <a:t> </a:t>
                      </a:r>
                      <a:r>
                        <a:rPr lang="en-US" sz="900">
                          <a:effectLst/>
                        </a:rPr>
                        <a:t>It</a:t>
                      </a:r>
                      <a:r>
                        <a:rPr lang="en-US" sz="900" spc="-10">
                          <a:effectLst/>
                        </a:rPr>
                        <a:t> </a:t>
                      </a:r>
                      <a:r>
                        <a:rPr lang="en-US" sz="900">
                          <a:effectLst/>
                        </a:rPr>
                        <a:t>also	Male Wistar rats</a:t>
                      </a:r>
                      <a:r>
                        <a:rPr lang="en-US" sz="900" spc="-40">
                          <a:effectLst/>
                        </a:rPr>
                        <a:t> </a:t>
                      </a:r>
                      <a:r>
                        <a:rPr lang="en-US" sz="900">
                          <a:effectLst/>
                        </a:rPr>
                        <a:t>fed</a:t>
                      </a:r>
                      <a:r>
                        <a:rPr lang="en-US" sz="900" spc="-15">
                          <a:effectLst/>
                        </a:rPr>
                        <a:t> </a:t>
                      </a:r>
                      <a:r>
                        <a:rPr lang="en-US" sz="900">
                          <a:effectLst/>
                        </a:rPr>
                        <a:t>with	</a:t>
                      </a:r>
                      <a:r>
                        <a:rPr lang="en-US" sz="900" spc="-20">
                          <a:effectLst/>
                        </a:rPr>
                        <a:t>[101] </a:t>
                      </a:r>
                      <a:r>
                        <a:rPr lang="en-US" sz="900">
                          <a:effectLst/>
                        </a:rPr>
                        <a:t>decreases total cholesterol, triglycerides and high-density high </a:t>
                      </a:r>
                      <a:r>
                        <a:rPr lang="en-US" sz="900" spc="-10">
                          <a:effectLst/>
                        </a:rPr>
                        <a:t>fat</a:t>
                      </a:r>
                      <a:r>
                        <a:rPr lang="en-US" sz="900" spc="30">
                          <a:effectLst/>
                        </a:rPr>
                        <a:t> </a:t>
                      </a:r>
                      <a:r>
                        <a:rPr lang="en-US" sz="900">
                          <a:effectLst/>
                        </a:rPr>
                        <a:t>diet</a:t>
                      </a:r>
                      <a:endParaRPr lang="en-US" sz="1100">
                        <a:effectLst/>
                      </a:endParaRPr>
                    </a:p>
                    <a:p>
                      <a:pPr marL="46990" marR="0">
                        <a:lnSpc>
                          <a:spcPts val="1080"/>
                        </a:lnSpc>
                        <a:spcBef>
                          <a:spcPts val="0"/>
                        </a:spcBef>
                        <a:spcAft>
                          <a:spcPts val="0"/>
                        </a:spcAft>
                      </a:pPr>
                      <a:r>
                        <a:rPr lang="en-US" sz="900">
                          <a:effectLst/>
                        </a:rPr>
                        <a:t>lipoprotein-cholesterol without changing low-density</a:t>
                      </a:r>
                      <a:endParaRPr lang="en-US" sz="1100">
                        <a:effectLst/>
                      </a:endParaRPr>
                    </a:p>
                    <a:p>
                      <a:pPr marL="46990" marR="0">
                        <a:lnSpc>
                          <a:spcPts val="1030"/>
                        </a:lnSpc>
                        <a:spcBef>
                          <a:spcPts val="0"/>
                        </a:spcBef>
                        <a:spcAft>
                          <a:spcPts val="0"/>
                        </a:spcAft>
                      </a:pPr>
                      <a:r>
                        <a:rPr lang="en-US" sz="900">
                          <a:effectLst/>
                        </a:rPr>
                        <a:t>lipoprotein-cholesterol, AI, AST and ALT level.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707755848"/>
                  </a:ext>
                </a:extLst>
              </a:tr>
              <a:tr h="431800">
                <a:tc>
                  <a:txBody>
                    <a:bodyPr/>
                    <a:lstStyle/>
                    <a:p>
                      <a:pPr marL="17780" marR="0">
                        <a:spcBef>
                          <a:spcPts val="100"/>
                        </a:spcBef>
                        <a:spcAft>
                          <a:spcPts val="0"/>
                        </a:spcAft>
                      </a:pPr>
                      <a:r>
                        <a:rPr lang="en-US" sz="900">
                          <a:effectLst/>
                        </a:rPr>
                        <a:t>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1090"/>
                        </a:lnSpc>
                        <a:spcBef>
                          <a:spcPts val="100"/>
                        </a:spcBef>
                        <a:spcAft>
                          <a:spcPts val="0"/>
                        </a:spcAft>
                      </a:pPr>
                      <a:r>
                        <a:rPr lang="en-US" sz="900">
                          <a:effectLst/>
                        </a:rPr>
                        <a:t>Hypericum silenoides</a:t>
                      </a:r>
                      <a:endParaRPr lang="en-US" sz="1100">
                        <a:effectLst/>
                      </a:endParaRPr>
                    </a:p>
                    <a:p>
                      <a:pPr marL="102870" marR="0">
                        <a:lnSpc>
                          <a:spcPts val="1080"/>
                        </a:lnSpc>
                        <a:spcBef>
                          <a:spcPts val="0"/>
                        </a:spcBef>
                        <a:spcAft>
                          <a:spcPts val="0"/>
                        </a:spcAft>
                      </a:pPr>
                      <a:r>
                        <a:rPr lang="en-US" sz="900">
                          <a:effectLst/>
                        </a:rPr>
                        <a:t>Juss.</a:t>
                      </a:r>
                      <a:endParaRPr lang="en-US" sz="1100">
                        <a:effectLst/>
                      </a:endParaRPr>
                    </a:p>
                    <a:p>
                      <a:pPr marL="102870" marR="0">
                        <a:lnSpc>
                          <a:spcPts val="1030"/>
                        </a:lnSpc>
                        <a:spcBef>
                          <a:spcPts val="0"/>
                        </a:spcBef>
                        <a:spcAft>
                          <a:spcPts val="0"/>
                        </a:spcAft>
                      </a:pPr>
                      <a:r>
                        <a:rPr lang="en-US" sz="900">
                          <a:effectLst/>
                        </a:rPr>
                        <a:t>(Hypericaceae)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spcBef>
                          <a:spcPts val="100"/>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321310">
                        <a:lnSpc>
                          <a:spcPct val="97000"/>
                        </a:lnSpc>
                        <a:spcBef>
                          <a:spcPts val="120"/>
                        </a:spcBef>
                        <a:spcAft>
                          <a:spcPts val="0"/>
                        </a:spcAft>
                        <a:tabLst>
                          <a:tab pos="2773680" algn="l"/>
                          <a:tab pos="4088130" algn="l"/>
                        </a:tabLst>
                      </a:pPr>
                      <a:r>
                        <a:rPr lang="en-US" sz="900">
                          <a:effectLst/>
                        </a:rPr>
                        <a:t>Body weight and serum glucose levels of</a:t>
                      </a:r>
                      <a:r>
                        <a:rPr lang="en-US" sz="900" spc="-95">
                          <a:effectLst/>
                        </a:rPr>
                        <a:t> </a:t>
                      </a:r>
                      <a:r>
                        <a:rPr lang="en-US" sz="900">
                          <a:effectLst/>
                        </a:rPr>
                        <a:t>the</a:t>
                      </a:r>
                      <a:r>
                        <a:rPr lang="en-US" sz="900" spc="-15">
                          <a:effectLst/>
                        </a:rPr>
                        <a:t> </a:t>
                      </a:r>
                      <a:r>
                        <a:rPr lang="en-US" sz="900">
                          <a:effectLst/>
                        </a:rPr>
                        <a:t>rats	Male Wistar rats</a:t>
                      </a:r>
                      <a:r>
                        <a:rPr lang="en-US" sz="900" spc="-40">
                          <a:effectLst/>
                        </a:rPr>
                        <a:t> </a:t>
                      </a:r>
                      <a:r>
                        <a:rPr lang="en-US" sz="900">
                          <a:effectLst/>
                        </a:rPr>
                        <a:t>fed</a:t>
                      </a:r>
                      <a:r>
                        <a:rPr lang="en-US" sz="900" spc="-10">
                          <a:effectLst/>
                        </a:rPr>
                        <a:t> </a:t>
                      </a:r>
                      <a:r>
                        <a:rPr lang="en-US" sz="900">
                          <a:effectLst/>
                        </a:rPr>
                        <a:t>with	</a:t>
                      </a:r>
                      <a:r>
                        <a:rPr lang="en-US" sz="900" spc="-20">
                          <a:effectLst/>
                        </a:rPr>
                        <a:t>[101] </a:t>
                      </a:r>
                      <a:r>
                        <a:rPr lang="en-US" sz="900">
                          <a:effectLst/>
                        </a:rPr>
                        <a:t>decreased.</a:t>
                      </a:r>
                      <a:r>
                        <a:rPr lang="en-US" sz="900" spc="-20">
                          <a:effectLst/>
                        </a:rPr>
                        <a:t> </a:t>
                      </a:r>
                      <a:r>
                        <a:rPr lang="en-US" sz="900">
                          <a:effectLst/>
                        </a:rPr>
                        <a:t>The</a:t>
                      </a:r>
                      <a:r>
                        <a:rPr lang="en-US" sz="900" spc="-25">
                          <a:effectLst/>
                        </a:rPr>
                        <a:t> </a:t>
                      </a:r>
                      <a:r>
                        <a:rPr lang="en-US" sz="900">
                          <a:effectLst/>
                        </a:rPr>
                        <a:t>drug</a:t>
                      </a:r>
                      <a:r>
                        <a:rPr lang="en-US" sz="900" spc="-25">
                          <a:effectLst/>
                        </a:rPr>
                        <a:t> </a:t>
                      </a:r>
                      <a:r>
                        <a:rPr lang="en-US" sz="900">
                          <a:effectLst/>
                        </a:rPr>
                        <a:t>also</a:t>
                      </a:r>
                      <a:r>
                        <a:rPr lang="en-US" sz="900" spc="-25">
                          <a:effectLst/>
                        </a:rPr>
                        <a:t> </a:t>
                      </a:r>
                      <a:r>
                        <a:rPr lang="en-US" sz="900">
                          <a:effectLst/>
                        </a:rPr>
                        <a:t>has</a:t>
                      </a:r>
                      <a:r>
                        <a:rPr lang="en-US" sz="900" spc="-20">
                          <a:effectLst/>
                        </a:rPr>
                        <a:t> </a:t>
                      </a:r>
                      <a:r>
                        <a:rPr lang="en-US" sz="900">
                          <a:effectLst/>
                        </a:rPr>
                        <a:t>effect</a:t>
                      </a:r>
                      <a:r>
                        <a:rPr lang="en-US" sz="900" spc="-20">
                          <a:effectLst/>
                        </a:rPr>
                        <a:t> </a:t>
                      </a:r>
                      <a:r>
                        <a:rPr lang="en-US" sz="900">
                          <a:effectLst/>
                        </a:rPr>
                        <a:t>on</a:t>
                      </a:r>
                      <a:r>
                        <a:rPr lang="en-US" sz="900" spc="-25">
                          <a:effectLst/>
                        </a:rPr>
                        <a:t> </a:t>
                      </a:r>
                      <a:r>
                        <a:rPr lang="en-US" sz="900">
                          <a:effectLst/>
                        </a:rPr>
                        <a:t>total</a:t>
                      </a:r>
                      <a:r>
                        <a:rPr lang="en-US" sz="900" spc="-25">
                          <a:effectLst/>
                        </a:rPr>
                        <a:t> </a:t>
                      </a:r>
                      <a:r>
                        <a:rPr lang="en-US" sz="900">
                          <a:effectLst/>
                        </a:rPr>
                        <a:t>cholesterol,	high </a:t>
                      </a:r>
                      <a:r>
                        <a:rPr lang="en-US" sz="900" spc="-10">
                          <a:effectLst/>
                        </a:rPr>
                        <a:t>fat</a:t>
                      </a:r>
                      <a:r>
                        <a:rPr lang="en-US" sz="900" spc="-5">
                          <a:effectLst/>
                        </a:rPr>
                        <a:t> </a:t>
                      </a:r>
                      <a:r>
                        <a:rPr lang="en-US" sz="900">
                          <a:effectLst/>
                        </a:rPr>
                        <a:t>diet</a:t>
                      </a:r>
                      <a:endParaRPr lang="en-US" sz="1100">
                        <a:effectLst/>
                      </a:endParaRPr>
                    </a:p>
                    <a:p>
                      <a:pPr marL="46990" marR="0">
                        <a:lnSpc>
                          <a:spcPts val="1030"/>
                        </a:lnSpc>
                        <a:spcBef>
                          <a:spcPts val="0"/>
                        </a:spcBef>
                        <a:spcAft>
                          <a:spcPts val="0"/>
                        </a:spcAft>
                      </a:pPr>
                      <a:r>
                        <a:rPr lang="en-US" sz="900">
                          <a:effectLst/>
                        </a:rPr>
                        <a:t>triglycerides and high-density lipoprotein-cholesterol.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968090008"/>
                  </a:ext>
                </a:extLst>
              </a:tr>
              <a:tr h="568960">
                <a:tc>
                  <a:txBody>
                    <a:bodyPr/>
                    <a:lstStyle/>
                    <a:p>
                      <a:pPr marL="17780" marR="0">
                        <a:spcBef>
                          <a:spcPts val="100"/>
                        </a:spcBef>
                        <a:spcAft>
                          <a:spcPts val="0"/>
                        </a:spcAft>
                      </a:pPr>
                      <a:r>
                        <a:rPr lang="en-US" sz="900">
                          <a:effectLst/>
                        </a:rPr>
                        <a:t>61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64465">
                        <a:lnSpc>
                          <a:spcPct val="97000"/>
                        </a:lnSpc>
                        <a:spcBef>
                          <a:spcPts val="120"/>
                        </a:spcBef>
                        <a:spcAft>
                          <a:spcPts val="0"/>
                        </a:spcAft>
                      </a:pPr>
                      <a:r>
                        <a:rPr lang="en-US" sz="900">
                          <a:effectLst/>
                        </a:rPr>
                        <a:t>Ilex paraguariensis A.St.-Hil. (Aquifoliaceae)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167005">
                        <a:lnSpc>
                          <a:spcPct val="97000"/>
                        </a:lnSpc>
                        <a:spcBef>
                          <a:spcPts val="120"/>
                        </a:spcBef>
                        <a:spcAft>
                          <a:spcPts val="0"/>
                        </a:spcAft>
                      </a:pPr>
                      <a:r>
                        <a:rPr lang="en-US" sz="900">
                          <a:effectLst/>
                        </a:rPr>
                        <a:t>Leaves and unripe fruits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112395">
                        <a:lnSpc>
                          <a:spcPct val="97000"/>
                        </a:lnSpc>
                        <a:spcBef>
                          <a:spcPts val="120"/>
                        </a:spcBef>
                        <a:spcAft>
                          <a:spcPts val="0"/>
                        </a:spcAft>
                        <a:tabLst>
                          <a:tab pos="2773680" algn="l"/>
                        </a:tabLst>
                      </a:pPr>
                      <a:r>
                        <a:rPr lang="en-US" sz="900">
                          <a:effectLst/>
                        </a:rPr>
                        <a:t>Down-regulates expression of Creb-1 and</a:t>
                      </a:r>
                      <a:r>
                        <a:rPr lang="en-US" sz="900" spc="-100">
                          <a:effectLst/>
                        </a:rPr>
                        <a:t> </a:t>
                      </a:r>
                      <a:r>
                        <a:rPr lang="en-US" sz="900">
                          <a:effectLst/>
                        </a:rPr>
                        <a:t>C/EBPa,</a:t>
                      </a:r>
                      <a:r>
                        <a:rPr lang="en-US" sz="900" spc="-20">
                          <a:effectLst/>
                        </a:rPr>
                        <a:t> </a:t>
                      </a:r>
                      <a:r>
                        <a:rPr lang="en-US" sz="900">
                          <a:effectLst/>
                        </a:rPr>
                        <a:t>and	High </a:t>
                      </a:r>
                      <a:r>
                        <a:rPr lang="en-US" sz="900" spc="-10">
                          <a:effectLst/>
                        </a:rPr>
                        <a:t>fat </a:t>
                      </a:r>
                      <a:r>
                        <a:rPr lang="en-US" sz="900">
                          <a:effectLst/>
                        </a:rPr>
                        <a:t>diet- induced mice, [102-105] up-regulates expression of Dlk1, Gata2, Gata3, Klf2, Lrp5, male Wistar rats fed</a:t>
                      </a:r>
                      <a:r>
                        <a:rPr lang="en-US" sz="900" spc="-50">
                          <a:effectLst/>
                        </a:rPr>
                        <a:t> </a:t>
                      </a:r>
                      <a:r>
                        <a:rPr lang="en-US" sz="900">
                          <a:effectLst/>
                        </a:rPr>
                        <a:t>diet</a:t>
                      </a:r>
                      <a:endParaRPr lang="en-US" sz="1100">
                        <a:effectLst/>
                      </a:endParaRPr>
                    </a:p>
                    <a:p>
                      <a:pPr marL="46990" marR="0">
                        <a:lnSpc>
                          <a:spcPts val="1175"/>
                        </a:lnSpc>
                        <a:spcBef>
                          <a:spcPts val="0"/>
                        </a:spcBef>
                        <a:spcAft>
                          <a:spcPts val="0"/>
                        </a:spcAft>
                      </a:pPr>
                      <a:r>
                        <a:rPr lang="en-US" sz="900">
                          <a:effectLst/>
                        </a:rPr>
                        <a:t>Pparc</a:t>
                      </a:r>
                      <a:r>
                        <a:rPr lang="en-US" sz="500">
                          <a:effectLst/>
                        </a:rPr>
                        <a:t>2</a:t>
                      </a:r>
                      <a:r>
                        <a:rPr lang="en-US" sz="900">
                          <a:effectLst/>
                        </a:rPr>
                        <a:t>, Sfrp1, Tcf7l2, Wnt10b, and Wnt3a. The mRNA</a:t>
                      </a:r>
                      <a:endParaRPr lang="en-US" sz="1100">
                        <a:effectLst/>
                      </a:endParaRPr>
                    </a:p>
                    <a:p>
                      <a:pPr marL="46990" marR="0">
                        <a:lnSpc>
                          <a:spcPts val="935"/>
                        </a:lnSpc>
                        <a:spcBef>
                          <a:spcPts val="0"/>
                        </a:spcBef>
                        <a:spcAft>
                          <a:spcPts val="0"/>
                        </a:spcAft>
                      </a:pPr>
                      <a:r>
                        <a:rPr lang="en-US" sz="900">
                          <a:effectLst/>
                        </a:rPr>
                        <a:t>levels of PPAR-γ2 were downregulated.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811537764"/>
                  </a:ext>
                </a:extLst>
              </a:tr>
              <a:tr h="431800">
                <a:tc>
                  <a:txBody>
                    <a:bodyPr/>
                    <a:lstStyle/>
                    <a:p>
                      <a:pPr marL="17780" marR="0">
                        <a:spcBef>
                          <a:spcPts val="100"/>
                        </a:spcBef>
                        <a:spcAft>
                          <a:spcPts val="0"/>
                        </a:spcAft>
                      </a:pPr>
                      <a:r>
                        <a:rPr lang="en-US" sz="900">
                          <a:effectLst/>
                        </a:rPr>
                        <a:t>62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80645">
                        <a:lnSpc>
                          <a:spcPts val="1080"/>
                        </a:lnSpc>
                        <a:spcBef>
                          <a:spcPts val="95"/>
                        </a:spcBef>
                        <a:spcAft>
                          <a:spcPts val="0"/>
                        </a:spcAft>
                      </a:pPr>
                      <a:r>
                        <a:rPr lang="en-US" sz="900">
                          <a:effectLst/>
                        </a:rPr>
                        <a:t>Ipomoea batatas (L.) Lam (Convolvulaceae)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spcBef>
                          <a:spcPts val="100"/>
                        </a:spcBef>
                        <a:spcAft>
                          <a:spcPts val="0"/>
                        </a:spcAft>
                      </a:pPr>
                      <a:r>
                        <a:rPr lang="en-US" sz="900">
                          <a:effectLst/>
                        </a:rPr>
                        <a:t>Fruit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321310">
                        <a:lnSpc>
                          <a:spcPct val="97000"/>
                        </a:lnSpc>
                        <a:spcBef>
                          <a:spcPts val="115"/>
                        </a:spcBef>
                        <a:spcAft>
                          <a:spcPts val="0"/>
                        </a:spcAft>
                        <a:tabLst>
                          <a:tab pos="2773680" algn="l"/>
                        </a:tabLst>
                      </a:pPr>
                      <a:r>
                        <a:rPr lang="en-US" sz="900">
                          <a:effectLst/>
                        </a:rPr>
                        <a:t>Expression of SREBP-l, Acyl-CoA</a:t>
                      </a:r>
                      <a:r>
                        <a:rPr lang="en-US" sz="900" spc="-105">
                          <a:effectLst/>
                        </a:rPr>
                        <a:t> </a:t>
                      </a:r>
                      <a:r>
                        <a:rPr lang="en-US" sz="900">
                          <a:effectLst/>
                        </a:rPr>
                        <a:t>Synthase,</a:t>
                      </a:r>
                      <a:r>
                        <a:rPr lang="en-US" sz="900" spc="-20">
                          <a:effectLst/>
                        </a:rPr>
                        <a:t> </a:t>
                      </a:r>
                      <a:r>
                        <a:rPr lang="en-US" sz="900">
                          <a:effectLst/>
                        </a:rPr>
                        <a:t>Glycerol-3-	Mice fed with high-fat diet [106] Phosphate Acyltransferase, HMG-CoA Reductase</a:t>
                      </a:r>
                      <a:r>
                        <a:rPr lang="en-US" sz="900" spc="-25">
                          <a:effectLst/>
                        </a:rPr>
                        <a:t> </a:t>
                      </a:r>
                      <a:r>
                        <a:rPr lang="en-US" sz="900">
                          <a:effectLst/>
                        </a:rPr>
                        <a:t>and</a:t>
                      </a:r>
                      <a:endParaRPr lang="en-US" sz="1100">
                        <a:effectLst/>
                      </a:endParaRPr>
                    </a:p>
                    <a:p>
                      <a:pPr marL="46990" marR="0">
                        <a:lnSpc>
                          <a:spcPts val="1030"/>
                        </a:lnSpc>
                        <a:spcBef>
                          <a:spcPts val="0"/>
                        </a:spcBef>
                        <a:spcAft>
                          <a:spcPts val="0"/>
                        </a:spcAft>
                      </a:pPr>
                      <a:r>
                        <a:rPr lang="en-US" sz="900">
                          <a:effectLst/>
                        </a:rPr>
                        <a:t>Fatty Acid Synthase in liver tissue in mice is altered.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25366834"/>
                  </a:ext>
                </a:extLst>
              </a:tr>
              <a:tr h="568960">
                <a:tc>
                  <a:txBody>
                    <a:bodyPr/>
                    <a:lstStyle/>
                    <a:p>
                      <a:pPr marL="17780" marR="0">
                        <a:spcBef>
                          <a:spcPts val="100"/>
                        </a:spcBef>
                        <a:spcAft>
                          <a:spcPts val="0"/>
                        </a:spcAft>
                      </a:pPr>
                      <a:r>
                        <a:rPr lang="en-US" sz="900">
                          <a:effectLst/>
                        </a:rPr>
                        <a:t>63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1090"/>
                        </a:lnSpc>
                        <a:spcBef>
                          <a:spcPts val="100"/>
                        </a:spcBef>
                        <a:spcAft>
                          <a:spcPts val="0"/>
                        </a:spcAft>
                      </a:pPr>
                      <a:r>
                        <a:rPr lang="en-US" sz="900">
                          <a:effectLst/>
                        </a:rPr>
                        <a:t>Saccharina japonica</a:t>
                      </a:r>
                      <a:endParaRPr lang="en-US" sz="1100">
                        <a:effectLst/>
                      </a:endParaRPr>
                    </a:p>
                    <a:p>
                      <a:pPr marL="102870" marR="0">
                        <a:lnSpc>
                          <a:spcPts val="1090"/>
                        </a:lnSpc>
                        <a:spcBef>
                          <a:spcPts val="0"/>
                        </a:spcBef>
                        <a:spcAft>
                          <a:spcPts val="0"/>
                        </a:spcAft>
                      </a:pPr>
                      <a:r>
                        <a:rPr lang="en-US" sz="900">
                          <a:effectLst/>
                        </a:rPr>
                        <a:t>(Phaeophyceae)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5400" marR="0">
                        <a:spcBef>
                          <a:spcPts val="100"/>
                        </a:spcBef>
                        <a:spcAft>
                          <a:spcPts val="0"/>
                        </a:spcAft>
                      </a:pPr>
                      <a:r>
                        <a:rPr lang="en-US" sz="900">
                          <a:effectLst/>
                        </a:rPr>
                        <a:t>Whole 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6990" marR="118745">
                        <a:lnSpc>
                          <a:spcPct val="97000"/>
                        </a:lnSpc>
                        <a:spcBef>
                          <a:spcPts val="115"/>
                        </a:spcBef>
                        <a:spcAft>
                          <a:spcPts val="0"/>
                        </a:spcAft>
                        <a:tabLst>
                          <a:tab pos="2773680" algn="l"/>
                          <a:tab pos="4088130" algn="l"/>
                        </a:tabLst>
                      </a:pPr>
                      <a:r>
                        <a:rPr lang="en-US" sz="900" dirty="0">
                          <a:effectLst/>
                        </a:rPr>
                        <a:t>Expression of the </a:t>
                      </a:r>
                      <a:r>
                        <a:rPr lang="en-US" sz="900" spc="-10" dirty="0">
                          <a:effectLst/>
                        </a:rPr>
                        <a:t>fat </a:t>
                      </a:r>
                      <a:r>
                        <a:rPr lang="en-US" sz="900" dirty="0">
                          <a:effectLst/>
                        </a:rPr>
                        <a:t>intake-related gene</a:t>
                      </a:r>
                      <a:r>
                        <a:rPr lang="en-US" sz="900" spc="-95" dirty="0">
                          <a:effectLst/>
                        </a:rPr>
                        <a:t> </a:t>
                      </a:r>
                      <a:r>
                        <a:rPr lang="en-US" sz="900" dirty="0">
                          <a:effectLst/>
                        </a:rPr>
                        <a:t>ACC2</a:t>
                      </a:r>
                      <a:r>
                        <a:rPr lang="en-US" sz="900" spc="-25" dirty="0">
                          <a:effectLst/>
                        </a:rPr>
                        <a:t> </a:t>
                      </a:r>
                      <a:r>
                        <a:rPr lang="en-US" sz="900" dirty="0">
                          <a:effectLst/>
                        </a:rPr>
                        <a:t>and	High-fat-diet-induced	</a:t>
                      </a:r>
                      <a:r>
                        <a:rPr lang="en-US" sz="900" spc="-5" dirty="0">
                          <a:effectLst/>
                        </a:rPr>
                        <a:t>[107,108] </a:t>
                      </a:r>
                      <a:r>
                        <a:rPr lang="en-US" sz="900" dirty="0">
                          <a:effectLst/>
                        </a:rPr>
                        <a:t>lipogenesis-related genes are reduced.</a:t>
                      </a:r>
                      <a:r>
                        <a:rPr lang="en-US" sz="900" spc="-75" dirty="0">
                          <a:effectLst/>
                        </a:rPr>
                        <a:t> </a:t>
                      </a:r>
                      <a:r>
                        <a:rPr lang="en-US" sz="900" dirty="0">
                          <a:effectLst/>
                        </a:rPr>
                        <a:t>It</a:t>
                      </a:r>
                      <a:r>
                        <a:rPr lang="en-US" sz="900" spc="-15" dirty="0">
                          <a:effectLst/>
                        </a:rPr>
                        <a:t> </a:t>
                      </a:r>
                      <a:r>
                        <a:rPr lang="en-US" sz="900" dirty="0">
                          <a:effectLst/>
                        </a:rPr>
                        <a:t>increases	obese male</a:t>
                      </a:r>
                      <a:r>
                        <a:rPr lang="en-US" sz="900" spc="-10" dirty="0">
                          <a:effectLst/>
                        </a:rPr>
                        <a:t> </a:t>
                      </a:r>
                      <a:r>
                        <a:rPr lang="en-US" sz="900" dirty="0">
                          <a:effectLst/>
                        </a:rPr>
                        <a:t>Sprague-</a:t>
                      </a:r>
                      <a:endParaRPr lang="en-US" sz="1100" dirty="0">
                        <a:effectLst/>
                      </a:endParaRPr>
                    </a:p>
                    <a:p>
                      <a:pPr marL="46990" marR="0">
                        <a:lnSpc>
                          <a:spcPts val="1080"/>
                        </a:lnSpc>
                        <a:spcBef>
                          <a:spcPts val="0"/>
                        </a:spcBef>
                        <a:spcAft>
                          <a:spcPts val="0"/>
                        </a:spcAft>
                        <a:tabLst>
                          <a:tab pos="2773680" algn="l"/>
                        </a:tabLst>
                      </a:pPr>
                      <a:r>
                        <a:rPr lang="en-US" sz="900" dirty="0">
                          <a:effectLst/>
                        </a:rPr>
                        <a:t>phosphorylation of AMPK and its</a:t>
                      </a:r>
                      <a:r>
                        <a:rPr lang="en-US" sz="900" spc="-100" dirty="0">
                          <a:effectLst/>
                        </a:rPr>
                        <a:t> </a:t>
                      </a:r>
                      <a:r>
                        <a:rPr lang="en-US" sz="900" dirty="0">
                          <a:effectLst/>
                        </a:rPr>
                        <a:t>direct</a:t>
                      </a:r>
                      <a:r>
                        <a:rPr lang="en-US" sz="900" spc="-15" dirty="0">
                          <a:effectLst/>
                        </a:rPr>
                        <a:t> </a:t>
                      </a:r>
                      <a:r>
                        <a:rPr lang="en-US" sz="900" dirty="0">
                          <a:effectLst/>
                        </a:rPr>
                        <a:t>downstream	Dawley rats</a:t>
                      </a:r>
                      <a:endParaRPr lang="en-US" sz="1100" dirty="0">
                        <a:effectLst/>
                      </a:endParaRPr>
                    </a:p>
                    <a:p>
                      <a:pPr marL="46990" marR="0">
                        <a:lnSpc>
                          <a:spcPts val="1030"/>
                        </a:lnSpc>
                        <a:spcBef>
                          <a:spcPts val="0"/>
                        </a:spcBef>
                        <a:spcAft>
                          <a:spcPts val="0"/>
                        </a:spcAft>
                      </a:pPr>
                      <a:r>
                        <a:rPr lang="en-US" sz="900" dirty="0">
                          <a:effectLst/>
                        </a:rPr>
                        <a:t>protein, acetyl coenzyme A carboxylase.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644705711"/>
                  </a:ext>
                </a:extLst>
              </a:tr>
            </a:tbl>
          </a:graphicData>
        </a:graphic>
      </p:graphicFrame>
    </p:spTree>
    <p:extLst>
      <p:ext uri="{BB962C8B-B14F-4D97-AF65-F5344CB8AC3E}">
        <p14:creationId xmlns:p14="http://schemas.microsoft.com/office/powerpoint/2010/main" val="4023805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5A4F08-8FC8-462A-9B3E-CCCAE47701BB}"/>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xmlns="" id="{45554968-F977-4073-954C-D50D86057F87}"/>
              </a:ext>
            </a:extLst>
          </p:cNvPr>
          <p:cNvSpPr>
            <a:spLocks noGrp="1"/>
          </p:cNvSpPr>
          <p:nvPr>
            <p:ph idx="1"/>
          </p:nvPr>
        </p:nvSpPr>
        <p:spPr/>
        <p:txBody>
          <a:bodyPr>
            <a:normAutofit/>
          </a:bodyPr>
          <a:lstStyle/>
          <a:p>
            <a:r>
              <a:rPr lang="en-US" dirty="0"/>
              <a:t>Obesity is a global epidemic and is recognized as an energetic imbalance caused mainly by increased consumption of high-calorie foods, physical inactivity and socioeconomic and environmental changes, particularly rising purchasing power.</a:t>
            </a:r>
          </a:p>
          <a:p>
            <a:r>
              <a:rPr lang="en-US" dirty="0"/>
              <a:t>Obesity is associated with many non-communicable diseases like dyslipidemias, diabetes, musculoskeletal disturbances, particularly osteoarthritis, metabolic syndrome, stroke, coronary heart disease, hypertension, insulin resistance and some types of cancers, such as endometrial, breast and colon cancer.</a:t>
            </a:r>
          </a:p>
          <a:p>
            <a:endParaRPr lang="en-US" dirty="0"/>
          </a:p>
        </p:txBody>
      </p:sp>
    </p:spTree>
    <p:extLst>
      <p:ext uri="{BB962C8B-B14F-4D97-AF65-F5344CB8AC3E}">
        <p14:creationId xmlns:p14="http://schemas.microsoft.com/office/powerpoint/2010/main" val="3645141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BB78D5-FCD0-40B7-961B-F348054F6564}"/>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772184C6-42A9-45FE-94CF-844C1560EB52}"/>
              </a:ext>
            </a:extLst>
          </p:cNvPr>
          <p:cNvGraphicFramePr>
            <a:graphicFrameLocks noGrp="1"/>
          </p:cNvGraphicFramePr>
          <p:nvPr>
            <p:ph idx="1"/>
          </p:nvPr>
        </p:nvGraphicFramePr>
        <p:xfrm>
          <a:off x="2708513" y="1757742"/>
          <a:ext cx="6774974" cy="4487104"/>
        </p:xfrm>
        <a:graphic>
          <a:graphicData uri="http://schemas.openxmlformats.org/drawingml/2006/table">
            <a:tbl>
              <a:tblPr firstRow="1" firstCol="1" lastRow="1" lastCol="1" bandRow="1" bandCol="1">
                <a:tableStyleId>{5C22544A-7EE6-4342-B048-85BDC9FD1C3A}</a:tableStyleId>
              </a:tblPr>
              <a:tblGrid>
                <a:gridCol w="234901">
                  <a:extLst>
                    <a:ext uri="{9D8B030D-6E8A-4147-A177-3AD203B41FA5}">
                      <a16:colId xmlns:a16="http://schemas.microsoft.com/office/drawing/2014/main" xmlns="" val="1496922070"/>
                    </a:ext>
                  </a:extLst>
                </a:gridCol>
                <a:gridCol w="1115937">
                  <a:extLst>
                    <a:ext uri="{9D8B030D-6E8A-4147-A177-3AD203B41FA5}">
                      <a16:colId xmlns:a16="http://schemas.microsoft.com/office/drawing/2014/main" xmlns="" val="3971601763"/>
                    </a:ext>
                  </a:extLst>
                </a:gridCol>
                <a:gridCol w="769569">
                  <a:extLst>
                    <a:ext uri="{9D8B030D-6E8A-4147-A177-3AD203B41FA5}">
                      <a16:colId xmlns:a16="http://schemas.microsoft.com/office/drawing/2014/main" xmlns="" val="3930225835"/>
                    </a:ext>
                  </a:extLst>
                </a:gridCol>
                <a:gridCol w="2767172">
                  <a:extLst>
                    <a:ext uri="{9D8B030D-6E8A-4147-A177-3AD203B41FA5}">
                      <a16:colId xmlns:a16="http://schemas.microsoft.com/office/drawing/2014/main" xmlns="" val="746862238"/>
                    </a:ext>
                  </a:extLst>
                </a:gridCol>
                <a:gridCol w="1259523">
                  <a:extLst>
                    <a:ext uri="{9D8B030D-6E8A-4147-A177-3AD203B41FA5}">
                      <a16:colId xmlns:a16="http://schemas.microsoft.com/office/drawing/2014/main" xmlns="" val="301181476"/>
                    </a:ext>
                  </a:extLst>
                </a:gridCol>
                <a:gridCol w="627872">
                  <a:extLst>
                    <a:ext uri="{9D8B030D-6E8A-4147-A177-3AD203B41FA5}">
                      <a16:colId xmlns:a16="http://schemas.microsoft.com/office/drawing/2014/main" xmlns="" val="1642449416"/>
                    </a:ext>
                  </a:extLst>
                </a:gridCol>
              </a:tblGrid>
              <a:tr h="428238">
                <a:tc>
                  <a:txBody>
                    <a:bodyPr/>
                    <a:lstStyle/>
                    <a:p>
                      <a:pPr marL="17780" marR="0">
                        <a:spcBef>
                          <a:spcPts val="100"/>
                        </a:spcBef>
                        <a:spcAft>
                          <a:spcPts val="0"/>
                        </a:spcAft>
                      </a:pPr>
                      <a:r>
                        <a:rPr lang="en-US" sz="900">
                          <a:effectLst/>
                        </a:rPr>
                        <a:t>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280670">
                        <a:lnSpc>
                          <a:spcPts val="1080"/>
                        </a:lnSpc>
                        <a:spcBef>
                          <a:spcPts val="95"/>
                        </a:spcBef>
                        <a:spcAft>
                          <a:spcPts val="0"/>
                        </a:spcAft>
                      </a:pPr>
                      <a:r>
                        <a:rPr lang="en-US" sz="900">
                          <a:effectLst/>
                        </a:rPr>
                        <a:t>Larix laricina (Du Roi) K.Koch (Pinaceae)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0">
                        <a:spcBef>
                          <a:spcPts val="100"/>
                        </a:spcBef>
                        <a:spcAft>
                          <a:spcPts val="0"/>
                        </a:spcAft>
                      </a:pPr>
                      <a:r>
                        <a:rPr lang="en-US" sz="900">
                          <a:effectLst/>
                        </a:rPr>
                        <a:t>Whole 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lnSpc>
                          <a:spcPts val="1080"/>
                        </a:lnSpc>
                        <a:spcBef>
                          <a:spcPts val="95"/>
                        </a:spcBef>
                        <a:spcAft>
                          <a:spcPts val="0"/>
                        </a:spcAft>
                      </a:pPr>
                      <a:r>
                        <a:rPr lang="en-US" sz="900">
                          <a:effectLst/>
                        </a:rPr>
                        <a:t>Stimulates glucose uptake, potentiated adipogenesis, activated AMPK, and acted as mitochondrial uncoupler/ inhibitor (on normal isolated mitochondria).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4765" marR="0">
                        <a:lnSpc>
                          <a:spcPct val="97000"/>
                        </a:lnSpc>
                        <a:spcBef>
                          <a:spcPts val="115"/>
                        </a:spcBef>
                        <a:spcAft>
                          <a:spcPts val="0"/>
                        </a:spcAft>
                      </a:pPr>
                      <a:r>
                        <a:rPr lang="en-US" sz="900">
                          <a:effectLst/>
                        </a:rPr>
                        <a:t>Diet-induced obese C57BL/6 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9215" marR="0">
                        <a:spcBef>
                          <a:spcPts val="100"/>
                        </a:spcBef>
                        <a:spcAft>
                          <a:spcPts val="0"/>
                        </a:spcAft>
                      </a:pPr>
                      <a:r>
                        <a:rPr lang="en-US" sz="900">
                          <a:effectLst/>
                        </a:rPr>
                        <a:t>[109]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320558732"/>
                  </a:ext>
                </a:extLst>
              </a:tr>
              <a:tr h="428238">
                <a:tc>
                  <a:txBody>
                    <a:bodyPr/>
                    <a:lstStyle/>
                    <a:p>
                      <a:pPr marL="17780" marR="0">
                        <a:spcBef>
                          <a:spcPts val="100"/>
                        </a:spcBef>
                        <a:spcAft>
                          <a:spcPts val="0"/>
                        </a:spcAft>
                      </a:pPr>
                      <a:r>
                        <a:rPr lang="en-US" sz="900">
                          <a:effectLst/>
                        </a:rPr>
                        <a:t>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250825">
                        <a:lnSpc>
                          <a:spcPts val="1080"/>
                        </a:lnSpc>
                        <a:spcBef>
                          <a:spcPts val="95"/>
                        </a:spcBef>
                        <a:spcAft>
                          <a:spcPts val="0"/>
                        </a:spcAft>
                      </a:pPr>
                      <a:r>
                        <a:rPr lang="en-US" sz="900">
                          <a:effectLst/>
                        </a:rPr>
                        <a:t>Ligularia fischeri (Ledeb.) Turcz. (Compositae)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0">
                        <a:spcBef>
                          <a:spcPts val="100"/>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lnSpc>
                          <a:spcPct val="97000"/>
                        </a:lnSpc>
                        <a:spcBef>
                          <a:spcPts val="115"/>
                        </a:spcBef>
                        <a:spcAft>
                          <a:spcPts val="0"/>
                        </a:spcAft>
                      </a:pPr>
                      <a:r>
                        <a:rPr lang="en-US" sz="900">
                          <a:effectLst/>
                        </a:rPr>
                        <a:t>Polyphenols present in the extract exhibits antiobesity effects by inhibiting pancreatic lipase.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4765" marR="0">
                        <a:spcBef>
                          <a:spcPts val="100"/>
                        </a:spcBef>
                        <a:spcAft>
                          <a:spcPts val="0"/>
                        </a:spcAft>
                      </a:pPr>
                      <a:r>
                        <a:rPr lang="en-US" sz="900">
                          <a:effectLst/>
                        </a:rPr>
                        <a:t>C57BL/6 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9215" marR="0">
                        <a:spcBef>
                          <a:spcPts val="100"/>
                        </a:spcBef>
                        <a:spcAft>
                          <a:spcPts val="0"/>
                        </a:spcAft>
                      </a:pPr>
                      <a:r>
                        <a:rPr lang="en-US" sz="900">
                          <a:effectLst/>
                        </a:rPr>
                        <a:t>[110]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226249570"/>
                  </a:ext>
                </a:extLst>
              </a:tr>
              <a:tr h="428238">
                <a:tc>
                  <a:txBody>
                    <a:bodyPr/>
                    <a:lstStyle/>
                    <a:p>
                      <a:pPr marL="17780" marR="0">
                        <a:spcBef>
                          <a:spcPts val="100"/>
                        </a:spcBef>
                        <a:spcAft>
                          <a:spcPts val="0"/>
                        </a:spcAft>
                      </a:pPr>
                      <a:r>
                        <a:rPr lang="en-US" sz="900">
                          <a:effectLst/>
                        </a:rPr>
                        <a:t>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00330">
                        <a:lnSpc>
                          <a:spcPts val="1080"/>
                        </a:lnSpc>
                        <a:spcBef>
                          <a:spcPts val="95"/>
                        </a:spcBef>
                        <a:spcAft>
                          <a:spcPts val="0"/>
                        </a:spcAft>
                      </a:pPr>
                      <a:r>
                        <a:rPr lang="en-US" sz="900">
                          <a:effectLst/>
                        </a:rPr>
                        <a:t>Ligustrum lucidum W.T.Aiton (Oleaceae)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0">
                        <a:spcBef>
                          <a:spcPts val="100"/>
                        </a:spcBef>
                        <a:spcAft>
                          <a:spcPts val="0"/>
                        </a:spcAft>
                      </a:pPr>
                      <a:r>
                        <a:rPr lang="en-US" sz="900">
                          <a:effectLst/>
                        </a:rPr>
                        <a:t>Fruits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lnSpc>
                          <a:spcPts val="1080"/>
                        </a:lnSpc>
                        <a:spcBef>
                          <a:spcPts val="95"/>
                        </a:spcBef>
                        <a:spcAft>
                          <a:spcPts val="0"/>
                        </a:spcAft>
                      </a:pPr>
                      <a:r>
                        <a:rPr lang="en-US" sz="900">
                          <a:effectLst/>
                        </a:rPr>
                        <a:t>Treatment with the extract decreases HFD-induced obesity, mainly by improving metabolic parameters, such as fats and triglycerides.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4765" marR="0">
                        <a:lnSpc>
                          <a:spcPct val="97000"/>
                        </a:lnSpc>
                        <a:spcBef>
                          <a:spcPts val="115"/>
                        </a:spcBef>
                        <a:spcAft>
                          <a:spcPts val="0"/>
                        </a:spcAft>
                      </a:pPr>
                      <a:r>
                        <a:rPr lang="en-US" sz="900">
                          <a:effectLst/>
                        </a:rPr>
                        <a:t>High fat-diet-induced C58BL/6J obese 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9215" marR="0">
                        <a:spcBef>
                          <a:spcPts val="100"/>
                        </a:spcBef>
                        <a:spcAft>
                          <a:spcPts val="0"/>
                        </a:spcAft>
                      </a:pPr>
                      <a:r>
                        <a:rPr lang="en-US" sz="900">
                          <a:effectLst/>
                        </a:rPr>
                        <a:t>[111]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207446942"/>
                  </a:ext>
                </a:extLst>
              </a:tr>
              <a:tr h="159959">
                <a:tc>
                  <a:txBody>
                    <a:bodyPr/>
                    <a:lstStyle/>
                    <a:p>
                      <a:pPr marL="17780" marR="0">
                        <a:lnSpc>
                          <a:spcPts val="1070"/>
                        </a:lnSpc>
                        <a:spcBef>
                          <a:spcPts val="100"/>
                        </a:spcBef>
                        <a:spcAft>
                          <a:spcPts val="0"/>
                        </a:spcAft>
                      </a:pPr>
                      <a:r>
                        <a:rPr lang="en-US" sz="900">
                          <a:effectLst/>
                        </a:rPr>
                        <a:t>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1070"/>
                        </a:lnSpc>
                        <a:spcBef>
                          <a:spcPts val="100"/>
                        </a:spcBef>
                        <a:spcAft>
                          <a:spcPts val="0"/>
                        </a:spcAft>
                      </a:pPr>
                      <a:r>
                        <a:rPr lang="en-US" sz="900">
                          <a:effectLst/>
                        </a:rPr>
                        <a:t>Lithocarpus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0">
                        <a:lnSpc>
                          <a:spcPts val="1070"/>
                        </a:lnSpc>
                        <a:spcBef>
                          <a:spcPts val="100"/>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lnSpc>
                          <a:spcPts val="1070"/>
                        </a:lnSpc>
                        <a:spcBef>
                          <a:spcPts val="100"/>
                        </a:spcBef>
                        <a:spcAft>
                          <a:spcPts val="0"/>
                        </a:spcAft>
                      </a:pPr>
                      <a:r>
                        <a:rPr lang="en-US" sz="900">
                          <a:effectLst/>
                        </a:rPr>
                        <a:t>Decreases levels of serum lipids, attenuates body weight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4765" marR="0">
                        <a:lnSpc>
                          <a:spcPts val="1070"/>
                        </a:lnSpc>
                        <a:spcBef>
                          <a:spcPts val="100"/>
                        </a:spcBef>
                        <a:spcAft>
                          <a:spcPts val="0"/>
                        </a:spcAft>
                      </a:pPr>
                      <a:r>
                        <a:rPr lang="en-US" sz="900">
                          <a:effectLst/>
                        </a:rPr>
                        <a:t>High fat diet-induced obese [112]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3841953390"/>
                  </a:ext>
                </a:extLst>
              </a:tr>
              <a:tr h="136028">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980"/>
                        </a:lnSpc>
                        <a:spcBef>
                          <a:spcPts val="0"/>
                        </a:spcBef>
                        <a:spcAft>
                          <a:spcPts val="0"/>
                        </a:spcAft>
                      </a:pPr>
                      <a:r>
                        <a:rPr lang="en-US" sz="900">
                          <a:effectLst/>
                        </a:rPr>
                        <a:t>polystachyus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lnSpc>
                          <a:spcPts val="980"/>
                        </a:lnSpc>
                        <a:spcBef>
                          <a:spcPts val="0"/>
                        </a:spcBef>
                        <a:spcAft>
                          <a:spcPts val="0"/>
                        </a:spcAft>
                      </a:pPr>
                      <a:r>
                        <a:rPr lang="en-US" sz="900">
                          <a:effectLst/>
                        </a:rPr>
                        <a:t>gain and lowers circulatingleptin and insulin levels,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4765" marR="0">
                        <a:lnSpc>
                          <a:spcPts val="980"/>
                        </a:lnSpc>
                        <a:spcBef>
                          <a:spcPts val="0"/>
                        </a:spcBef>
                        <a:spcAft>
                          <a:spcPts val="0"/>
                        </a:spcAft>
                      </a:pPr>
                      <a:r>
                        <a:rPr lang="en-US" sz="900">
                          <a:effectLst/>
                        </a:rPr>
                        <a:t>rats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2114420340"/>
                  </a:ext>
                </a:extLst>
              </a:tr>
              <a:tr h="135399">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980"/>
                        </a:lnSpc>
                        <a:spcBef>
                          <a:spcPts val="0"/>
                        </a:spcBef>
                        <a:spcAft>
                          <a:spcPts val="0"/>
                        </a:spcAft>
                      </a:pPr>
                      <a:r>
                        <a:rPr lang="en-US" sz="900">
                          <a:effectLst/>
                        </a:rPr>
                        <a:t>(Wall. ex A.DC.)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lnSpc>
                          <a:spcPts val="980"/>
                        </a:lnSpc>
                        <a:spcBef>
                          <a:spcPts val="0"/>
                        </a:spcBef>
                        <a:spcAft>
                          <a:spcPts val="0"/>
                        </a:spcAft>
                      </a:pPr>
                      <a:r>
                        <a:rPr lang="en-US" sz="900">
                          <a:effectLst/>
                        </a:rPr>
                        <a:t>ameliorate the state of oxidative stress, raise serum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703225762"/>
                  </a:ext>
                </a:extLst>
              </a:tr>
              <a:tr h="135399">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980"/>
                        </a:lnSpc>
                        <a:spcBef>
                          <a:spcPts val="0"/>
                        </a:spcBef>
                        <a:spcAft>
                          <a:spcPts val="0"/>
                        </a:spcAft>
                      </a:pPr>
                      <a:r>
                        <a:rPr lang="en-US" sz="900">
                          <a:effectLst/>
                        </a:rPr>
                        <a:t>Rehder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lnSpc>
                          <a:spcPts val="980"/>
                        </a:lnSpc>
                        <a:spcBef>
                          <a:spcPts val="0"/>
                        </a:spcBef>
                        <a:spcAft>
                          <a:spcPts val="0"/>
                        </a:spcAft>
                      </a:pPr>
                      <a:r>
                        <a:rPr lang="en-US" sz="900">
                          <a:effectLst/>
                        </a:rPr>
                        <a:t>adiponectin, reduce circulating CRP and resistin levels,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1772368313"/>
                  </a:ext>
                </a:extLst>
              </a:tr>
              <a:tr h="131620">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950"/>
                        </a:lnSpc>
                        <a:spcBef>
                          <a:spcPts val="0"/>
                        </a:spcBef>
                        <a:spcAft>
                          <a:spcPts val="0"/>
                        </a:spcAft>
                      </a:pPr>
                      <a:r>
                        <a:rPr lang="en-US" sz="900">
                          <a:effectLst/>
                        </a:rPr>
                        <a:t>(Fagaceae).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lnSpc>
                          <a:spcPts val="950"/>
                        </a:lnSpc>
                        <a:spcBef>
                          <a:spcPts val="0"/>
                        </a:spcBef>
                        <a:spcAft>
                          <a:spcPts val="0"/>
                        </a:spcAft>
                      </a:pPr>
                      <a:r>
                        <a:rPr lang="en-US" sz="900">
                          <a:effectLst/>
                        </a:rPr>
                        <a:t>and depresses expression of PPARγ and C/EBPα.</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2346305709"/>
                  </a:ext>
                </a:extLst>
              </a:tr>
              <a:tr h="972352">
                <a:tc>
                  <a:txBody>
                    <a:bodyPr/>
                    <a:lstStyle/>
                    <a:p>
                      <a:pPr marL="17780" marR="0">
                        <a:spcBef>
                          <a:spcPts val="100"/>
                        </a:spcBef>
                        <a:spcAft>
                          <a:spcPts val="0"/>
                        </a:spcAft>
                      </a:pPr>
                      <a:r>
                        <a:rPr lang="en-US" sz="900">
                          <a:effectLst/>
                        </a:rPr>
                        <a:t>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298450">
                        <a:lnSpc>
                          <a:spcPct val="97000"/>
                        </a:lnSpc>
                        <a:spcBef>
                          <a:spcPts val="115"/>
                        </a:spcBef>
                        <a:spcAft>
                          <a:spcPts val="0"/>
                        </a:spcAft>
                      </a:pPr>
                      <a:r>
                        <a:rPr lang="en-US" sz="900">
                          <a:effectLst/>
                        </a:rPr>
                        <a:t>Lithospermum erythrorhizon Siebold &amp; Zucc. (Boraginaceae)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0">
                        <a:spcBef>
                          <a:spcPts val="100"/>
                        </a:spcBef>
                        <a:spcAft>
                          <a:spcPts val="0"/>
                        </a:spcAft>
                      </a:pPr>
                      <a:r>
                        <a:rPr lang="en-US" sz="900">
                          <a:effectLst/>
                        </a:rPr>
                        <a:t>Roots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lnSpc>
                          <a:spcPts val="1080"/>
                        </a:lnSpc>
                        <a:spcBef>
                          <a:spcPts val="95"/>
                        </a:spcBef>
                        <a:spcAft>
                          <a:spcPts val="0"/>
                        </a:spcAft>
                      </a:pPr>
                      <a:r>
                        <a:rPr lang="en-US" sz="900">
                          <a:effectLst/>
                        </a:rPr>
                        <a:t>Reduces high-fat diet-induced increases in body weight, white adipose tissue mass, serum triglyceride and total cholesterol levels, and hepatic lipid levels and decreases lipogenic and adipogenic gene expression. Acetylshikonin, active constituent of L. erythrorhizon suppresses adipocyte differentiation and attenuates adipogenic transcription factor expression.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4765" marR="0">
                        <a:lnSpc>
                          <a:spcPct val="97000"/>
                        </a:lnSpc>
                        <a:spcBef>
                          <a:spcPts val="115"/>
                        </a:spcBef>
                        <a:spcAft>
                          <a:spcPts val="0"/>
                        </a:spcAft>
                      </a:pPr>
                      <a:r>
                        <a:rPr lang="en-US" sz="900">
                          <a:effectLst/>
                        </a:rPr>
                        <a:t>C57BL/6J mice were fed a [113,114] normal or high-fat diet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656888720"/>
                  </a:ext>
                </a:extLst>
              </a:tr>
              <a:tr h="292209">
                <a:tc>
                  <a:txBody>
                    <a:bodyPr/>
                    <a:lstStyle/>
                    <a:p>
                      <a:pPr marL="17780" marR="0">
                        <a:spcBef>
                          <a:spcPts val="100"/>
                        </a:spcBef>
                        <a:spcAft>
                          <a:spcPts val="0"/>
                        </a:spcAft>
                      </a:pPr>
                      <a:r>
                        <a:rPr lang="en-US" sz="900">
                          <a:effectLst/>
                        </a:rPr>
                        <a:t>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00330">
                        <a:lnSpc>
                          <a:spcPts val="1080"/>
                        </a:lnSpc>
                        <a:spcBef>
                          <a:spcPts val="95"/>
                        </a:spcBef>
                        <a:spcAft>
                          <a:spcPts val="0"/>
                        </a:spcAft>
                      </a:pPr>
                      <a:r>
                        <a:rPr lang="en-US" sz="900">
                          <a:effectLst/>
                        </a:rPr>
                        <a:t>Morinda citrifolia L. (Rubiaceae)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0">
                        <a:spcBef>
                          <a:spcPts val="100"/>
                        </a:spcBef>
                        <a:spcAft>
                          <a:spcPts val="0"/>
                        </a:spcAft>
                      </a:pPr>
                      <a:r>
                        <a:rPr lang="en-US" sz="900">
                          <a:effectLst/>
                        </a:rPr>
                        <a:t>Fruit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lnSpc>
                          <a:spcPts val="1080"/>
                        </a:lnSpc>
                        <a:spcBef>
                          <a:spcPts val="95"/>
                        </a:spcBef>
                        <a:spcAft>
                          <a:spcPts val="0"/>
                        </a:spcAft>
                      </a:pPr>
                      <a:r>
                        <a:rPr lang="en-US" sz="900">
                          <a:effectLst/>
                        </a:rPr>
                        <a:t>Reduces body weight and fat mass. It increases glucose tolerance and reduced plasma triglycerides level.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4765" marR="0">
                        <a:lnSpc>
                          <a:spcPts val="1080"/>
                        </a:lnSpc>
                        <a:spcBef>
                          <a:spcPts val="95"/>
                        </a:spcBef>
                        <a:spcAft>
                          <a:spcPts val="0"/>
                        </a:spcAft>
                      </a:pPr>
                      <a:r>
                        <a:rPr lang="en-US" sz="900">
                          <a:effectLst/>
                        </a:rPr>
                        <a:t>High-fat diet-induced obesity in 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9215" marR="0">
                        <a:spcBef>
                          <a:spcPts val="100"/>
                        </a:spcBef>
                        <a:spcAft>
                          <a:spcPts val="0"/>
                        </a:spcAft>
                      </a:pPr>
                      <a:r>
                        <a:rPr lang="en-US" sz="900">
                          <a:effectLst/>
                        </a:rPr>
                        <a:t>[115]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887508044"/>
                  </a:ext>
                </a:extLst>
              </a:tr>
              <a:tr h="1103658">
                <a:tc>
                  <a:txBody>
                    <a:bodyPr/>
                    <a:lstStyle/>
                    <a:p>
                      <a:pPr marL="17780" marR="0">
                        <a:spcBef>
                          <a:spcPts val="100"/>
                        </a:spcBef>
                        <a:spcAft>
                          <a:spcPts val="0"/>
                        </a:spcAft>
                      </a:pPr>
                      <a:r>
                        <a:rPr lang="en-US" sz="900">
                          <a:effectLst/>
                        </a:rPr>
                        <a:t>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379095">
                        <a:lnSpc>
                          <a:spcPct val="97000"/>
                        </a:lnSpc>
                        <a:spcBef>
                          <a:spcPts val="120"/>
                        </a:spcBef>
                        <a:spcAft>
                          <a:spcPts val="0"/>
                        </a:spcAft>
                      </a:pPr>
                      <a:r>
                        <a:rPr lang="en-US" sz="900">
                          <a:effectLst/>
                        </a:rPr>
                        <a:t>Morus alba L. (Moraceae)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0">
                        <a:spcBef>
                          <a:spcPts val="100"/>
                        </a:spcBef>
                        <a:spcAft>
                          <a:spcPts val="0"/>
                        </a:spcAft>
                      </a:pPr>
                      <a:r>
                        <a:rPr lang="en-US" sz="900">
                          <a:effectLst/>
                        </a:rPr>
                        <a:t>Fruit, 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1270">
                        <a:lnSpc>
                          <a:spcPts val="1080"/>
                        </a:lnSpc>
                        <a:spcBef>
                          <a:spcPts val="95"/>
                        </a:spcBef>
                        <a:spcAft>
                          <a:spcPts val="0"/>
                        </a:spcAft>
                      </a:pPr>
                      <a:r>
                        <a:rPr lang="en-US" sz="900">
                          <a:effectLst/>
                        </a:rPr>
                        <a:t>The hepatic peroxisome PPAR-R and carnitine palmitoyltransferase-1 are elevated, while fatty acid synthase and 3-hydroxy-3-methylglutaryl-coenzyme A (HMG-CoA) reductase are reduced. It decreases hepatic lipids, fatty acid synthase and 3-hydroxy-3-methylglutaryl- coenzyme A (HMG-CoA) reductase and elevates hepatic peroxisome PPAR-α and carnitine palmitoyltransferase-1.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4765" marR="318135">
                        <a:lnSpc>
                          <a:spcPct val="97000"/>
                        </a:lnSpc>
                        <a:spcBef>
                          <a:spcPts val="120"/>
                        </a:spcBef>
                        <a:spcAft>
                          <a:spcPts val="0"/>
                        </a:spcAft>
                      </a:pPr>
                      <a:r>
                        <a:rPr lang="en-US" sz="900" dirty="0">
                          <a:effectLst/>
                        </a:rPr>
                        <a:t>High fat diet- induced mice, [116] 6-week-old male hamsters.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4134987748"/>
                  </a:ext>
                </a:extLst>
              </a:tr>
            </a:tbl>
          </a:graphicData>
        </a:graphic>
      </p:graphicFrame>
    </p:spTree>
    <p:extLst>
      <p:ext uri="{BB962C8B-B14F-4D97-AF65-F5344CB8AC3E}">
        <p14:creationId xmlns:p14="http://schemas.microsoft.com/office/powerpoint/2010/main" val="2443832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B90FD2-2A96-4D39-9B00-7050132BDB3D}"/>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5F76BE13-845D-43C8-8504-19C03097A69E}"/>
              </a:ext>
            </a:extLst>
          </p:cNvPr>
          <p:cNvGraphicFramePr>
            <a:graphicFrameLocks noGrp="1"/>
          </p:cNvGraphicFramePr>
          <p:nvPr>
            <p:ph idx="1"/>
          </p:nvPr>
        </p:nvGraphicFramePr>
        <p:xfrm>
          <a:off x="2700157" y="1821180"/>
          <a:ext cx="6791685" cy="4499928"/>
        </p:xfrm>
        <a:graphic>
          <a:graphicData uri="http://schemas.openxmlformats.org/drawingml/2006/table">
            <a:tbl>
              <a:tblPr firstRow="1" firstCol="1" lastRow="1" lastCol="1" bandRow="1" bandCol="1">
                <a:tableStyleId>{5C22544A-7EE6-4342-B048-85BDC9FD1C3A}</a:tableStyleId>
              </a:tblPr>
              <a:tblGrid>
                <a:gridCol w="235480">
                  <a:extLst>
                    <a:ext uri="{9D8B030D-6E8A-4147-A177-3AD203B41FA5}">
                      <a16:colId xmlns:a16="http://schemas.microsoft.com/office/drawing/2014/main" xmlns="" val="2135298860"/>
                    </a:ext>
                  </a:extLst>
                </a:gridCol>
                <a:gridCol w="1118690">
                  <a:extLst>
                    <a:ext uri="{9D8B030D-6E8A-4147-A177-3AD203B41FA5}">
                      <a16:colId xmlns:a16="http://schemas.microsoft.com/office/drawing/2014/main" xmlns="" val="601209969"/>
                    </a:ext>
                  </a:extLst>
                </a:gridCol>
                <a:gridCol w="771467">
                  <a:extLst>
                    <a:ext uri="{9D8B030D-6E8A-4147-A177-3AD203B41FA5}">
                      <a16:colId xmlns:a16="http://schemas.microsoft.com/office/drawing/2014/main" xmlns="" val="919700556"/>
                    </a:ext>
                  </a:extLst>
                </a:gridCol>
                <a:gridCol w="2773997">
                  <a:extLst>
                    <a:ext uri="{9D8B030D-6E8A-4147-A177-3AD203B41FA5}">
                      <a16:colId xmlns:a16="http://schemas.microsoft.com/office/drawing/2014/main" xmlns="" val="1119083091"/>
                    </a:ext>
                  </a:extLst>
                </a:gridCol>
                <a:gridCol w="1262630">
                  <a:extLst>
                    <a:ext uri="{9D8B030D-6E8A-4147-A177-3AD203B41FA5}">
                      <a16:colId xmlns:a16="http://schemas.microsoft.com/office/drawing/2014/main" xmlns="" val="1741815862"/>
                    </a:ext>
                  </a:extLst>
                </a:gridCol>
                <a:gridCol w="629421">
                  <a:extLst>
                    <a:ext uri="{9D8B030D-6E8A-4147-A177-3AD203B41FA5}">
                      <a16:colId xmlns:a16="http://schemas.microsoft.com/office/drawing/2014/main" xmlns="" val="4162159373"/>
                    </a:ext>
                  </a:extLst>
                </a:gridCol>
              </a:tblGrid>
              <a:tr h="292930">
                <a:tc>
                  <a:txBody>
                    <a:bodyPr/>
                    <a:lstStyle/>
                    <a:p>
                      <a:pPr marL="17780" marR="0">
                        <a:spcBef>
                          <a:spcPts val="100"/>
                        </a:spcBef>
                        <a:spcAft>
                          <a:spcPts val="0"/>
                        </a:spcAft>
                      </a:pPr>
                      <a:r>
                        <a:rPr lang="en-US" sz="900">
                          <a:effectLst/>
                        </a:rPr>
                        <a:t>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1080"/>
                        </a:lnSpc>
                        <a:spcBef>
                          <a:spcPts val="95"/>
                        </a:spcBef>
                        <a:spcAft>
                          <a:spcPts val="0"/>
                        </a:spcAft>
                      </a:pPr>
                      <a:r>
                        <a:rPr lang="en-US" sz="900">
                          <a:effectLst/>
                        </a:rPr>
                        <a:t>Morus australis Poir (Moraceae)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0">
                        <a:spcBef>
                          <a:spcPts val="100"/>
                        </a:spcBef>
                        <a:spcAft>
                          <a:spcPts val="0"/>
                        </a:spcAft>
                      </a:pPr>
                      <a:r>
                        <a:rPr lang="en-US" sz="900">
                          <a:effectLst/>
                        </a:rPr>
                        <a:t>Fruit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spcBef>
                          <a:spcPts val="100"/>
                        </a:spcBef>
                        <a:spcAft>
                          <a:spcPts val="0"/>
                        </a:spcAft>
                      </a:pPr>
                      <a:r>
                        <a:rPr lang="en-US" sz="900">
                          <a:effectLst/>
                        </a:rPr>
                        <a:t>Reduces resistance to insulin, associated with leptin.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4765" marR="0">
                        <a:lnSpc>
                          <a:spcPts val="1080"/>
                        </a:lnSpc>
                        <a:spcBef>
                          <a:spcPts val="95"/>
                        </a:spcBef>
                        <a:spcAft>
                          <a:spcPts val="0"/>
                        </a:spcAft>
                      </a:pPr>
                      <a:r>
                        <a:rPr lang="en-US" sz="900">
                          <a:effectLst/>
                        </a:rPr>
                        <a:t>Male C57BL/6 mice fed with high-fat diet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9215" marR="0">
                        <a:spcBef>
                          <a:spcPts val="100"/>
                        </a:spcBef>
                        <a:spcAft>
                          <a:spcPts val="0"/>
                        </a:spcAft>
                      </a:pPr>
                      <a:r>
                        <a:rPr lang="en-US" sz="900">
                          <a:effectLst/>
                        </a:rPr>
                        <a:t>[117]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494313172"/>
                  </a:ext>
                </a:extLst>
              </a:tr>
              <a:tr h="974750">
                <a:tc>
                  <a:txBody>
                    <a:bodyPr/>
                    <a:lstStyle/>
                    <a:p>
                      <a:pPr marL="17780" marR="0">
                        <a:spcBef>
                          <a:spcPts val="100"/>
                        </a:spcBef>
                        <a:spcAft>
                          <a:spcPts val="0"/>
                        </a:spcAft>
                      </a:pPr>
                      <a:r>
                        <a:rPr lang="en-US" sz="900">
                          <a:effectLst/>
                        </a:rPr>
                        <a:t>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340360">
                        <a:lnSpc>
                          <a:spcPct val="97000"/>
                        </a:lnSpc>
                        <a:spcBef>
                          <a:spcPts val="120"/>
                        </a:spcBef>
                        <a:spcAft>
                          <a:spcPts val="0"/>
                        </a:spcAft>
                      </a:pPr>
                      <a:r>
                        <a:rPr lang="en-US" sz="900">
                          <a:effectLst/>
                        </a:rPr>
                        <a:t>Morus nigra L. (Moraceae)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0">
                        <a:spcBef>
                          <a:spcPts val="100"/>
                        </a:spcBef>
                        <a:spcAft>
                          <a:spcPts val="0"/>
                        </a:spcAft>
                      </a:pPr>
                      <a:r>
                        <a:rPr lang="en-US" sz="900">
                          <a:effectLst/>
                        </a:rPr>
                        <a:t>Fruit, 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25400">
                        <a:lnSpc>
                          <a:spcPts val="1080"/>
                        </a:lnSpc>
                        <a:spcBef>
                          <a:spcPts val="95"/>
                        </a:spcBef>
                        <a:spcAft>
                          <a:spcPts val="0"/>
                        </a:spcAft>
                      </a:pPr>
                      <a:r>
                        <a:rPr lang="en-US" sz="900">
                          <a:effectLst/>
                        </a:rPr>
                        <a:t>Proinflammatory cytokines MCP-1 and TNF-α, plasma triglyceride, liver lipid peroxidation levels and adipocyte size are decreased. Inflammatory markers (monocyte chemoattractant protein-1, inducible nitric oxide synthase, C-reactive protein, tumour necrosis factor-α and interleukin-1) in liver and adipose tissue are increased.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4765" marR="0">
                        <a:lnSpc>
                          <a:spcPct val="97000"/>
                        </a:lnSpc>
                        <a:spcBef>
                          <a:spcPts val="120"/>
                        </a:spcBef>
                        <a:spcAft>
                          <a:spcPts val="0"/>
                        </a:spcAft>
                      </a:pPr>
                      <a:r>
                        <a:rPr lang="en-US" sz="900">
                          <a:effectLst/>
                        </a:rPr>
                        <a:t>Adenovirus 36-induced obesity in mice, high-fat (HF) diet-induced obese 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9215" marR="0">
                        <a:spcBef>
                          <a:spcPts val="100"/>
                        </a:spcBef>
                        <a:spcAft>
                          <a:spcPts val="0"/>
                        </a:spcAft>
                      </a:pPr>
                      <a:r>
                        <a:rPr lang="en-US" sz="900">
                          <a:effectLst/>
                        </a:rPr>
                        <a:t>[116-120]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280645837"/>
                  </a:ext>
                </a:extLst>
              </a:tr>
              <a:tr h="429294">
                <a:tc>
                  <a:txBody>
                    <a:bodyPr/>
                    <a:lstStyle/>
                    <a:p>
                      <a:pPr marL="17780" marR="0">
                        <a:spcBef>
                          <a:spcPts val="100"/>
                        </a:spcBef>
                        <a:spcAft>
                          <a:spcPts val="0"/>
                        </a:spcAft>
                      </a:pPr>
                      <a:r>
                        <a:rPr lang="en-US" sz="900">
                          <a:effectLst/>
                        </a:rPr>
                        <a:t>73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ct val="97000"/>
                        </a:lnSpc>
                        <a:spcBef>
                          <a:spcPts val="120"/>
                        </a:spcBef>
                        <a:spcAft>
                          <a:spcPts val="0"/>
                        </a:spcAft>
                      </a:pPr>
                      <a:r>
                        <a:rPr lang="en-US" sz="900">
                          <a:effectLst/>
                        </a:rPr>
                        <a:t>Murraya koenigii (L.) Spreng.</a:t>
                      </a:r>
                      <a:endParaRPr lang="en-US" sz="1100">
                        <a:effectLst/>
                      </a:endParaRPr>
                    </a:p>
                    <a:p>
                      <a:pPr marL="102870" marR="0">
                        <a:lnSpc>
                          <a:spcPts val="1030"/>
                        </a:lnSpc>
                        <a:spcBef>
                          <a:spcPts val="0"/>
                        </a:spcBef>
                        <a:spcAft>
                          <a:spcPts val="0"/>
                        </a:spcAft>
                      </a:pPr>
                      <a:r>
                        <a:rPr lang="en-US" sz="900">
                          <a:effectLst/>
                        </a:rPr>
                        <a:t>(Rutaceae)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0">
                        <a:spcBef>
                          <a:spcPts val="100"/>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lnSpc>
                          <a:spcPct val="97000"/>
                        </a:lnSpc>
                        <a:spcBef>
                          <a:spcPts val="120"/>
                        </a:spcBef>
                        <a:spcAft>
                          <a:spcPts val="0"/>
                        </a:spcAft>
                      </a:pPr>
                      <a:r>
                        <a:rPr lang="en-US" sz="900">
                          <a:effectLst/>
                        </a:rPr>
                        <a:t>Reduces body weight gain, plasma total cholesterol and triglyceride levels in 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4765" marR="0">
                        <a:spcBef>
                          <a:spcPts val="100"/>
                        </a:spcBef>
                        <a:spcAft>
                          <a:spcPts val="0"/>
                        </a:spcAft>
                      </a:pPr>
                      <a:r>
                        <a:rPr lang="en-US" sz="900">
                          <a:effectLst/>
                        </a:rPr>
                        <a:t>High fat diet -induced mice [121]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1529078834"/>
                  </a:ext>
                </a:extLst>
              </a:tr>
              <a:tr h="565658">
                <a:tc>
                  <a:txBody>
                    <a:bodyPr/>
                    <a:lstStyle/>
                    <a:p>
                      <a:pPr marL="17780" marR="0">
                        <a:spcBef>
                          <a:spcPts val="100"/>
                        </a:spcBef>
                        <a:spcAft>
                          <a:spcPts val="0"/>
                        </a:spcAft>
                      </a:pPr>
                      <a:r>
                        <a:rPr lang="en-US" sz="900">
                          <a:effectLst/>
                        </a:rPr>
                        <a:t>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00330">
                        <a:lnSpc>
                          <a:spcPct val="97000"/>
                        </a:lnSpc>
                        <a:spcBef>
                          <a:spcPts val="120"/>
                        </a:spcBef>
                        <a:spcAft>
                          <a:spcPts val="0"/>
                        </a:spcAft>
                      </a:pPr>
                      <a:r>
                        <a:rPr lang="en-US" sz="900">
                          <a:effectLst/>
                        </a:rPr>
                        <a:t>Myrciaria dubia (Kunth) McVaugh (Myrtaceae)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0">
                        <a:spcBef>
                          <a:spcPts val="100"/>
                        </a:spcBef>
                        <a:spcAft>
                          <a:spcPts val="0"/>
                        </a:spcAft>
                      </a:pPr>
                      <a:r>
                        <a:rPr lang="en-US" sz="900">
                          <a:effectLst/>
                        </a:rPr>
                        <a:t>Fruit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0">
                        <a:lnSpc>
                          <a:spcPts val="1080"/>
                        </a:lnSpc>
                        <a:spcBef>
                          <a:spcPts val="95"/>
                        </a:spcBef>
                        <a:spcAft>
                          <a:spcPts val="0"/>
                        </a:spcAft>
                      </a:pPr>
                      <a:r>
                        <a:rPr lang="en-US" sz="900">
                          <a:effectLst/>
                        </a:rPr>
                        <a:t>Reduces animal body weights of the fat in white adipose tissues, glucose, total cholesterol, triglycerides, and LDL-c and insulin blood levels. An increase in HDL-c levels also seen.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4765" marR="0">
                        <a:lnSpc>
                          <a:spcPts val="1080"/>
                        </a:lnSpc>
                        <a:spcBef>
                          <a:spcPts val="95"/>
                        </a:spcBef>
                        <a:spcAft>
                          <a:spcPts val="0"/>
                        </a:spcAft>
                      </a:pPr>
                      <a:r>
                        <a:rPr lang="en-US" sz="900">
                          <a:effectLst/>
                        </a:rPr>
                        <a:t>Wistar rats with obesity induced by subcutaneous injection of monosodium glutamate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9215" marR="0">
                        <a:spcBef>
                          <a:spcPts val="100"/>
                        </a:spcBef>
                        <a:spcAft>
                          <a:spcPts val="0"/>
                        </a:spcAft>
                      </a:pPr>
                      <a:r>
                        <a:rPr lang="en-US" sz="900">
                          <a:effectLst/>
                        </a:rPr>
                        <a:t>[122]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679014471"/>
                  </a:ext>
                </a:extLst>
              </a:tr>
              <a:tr h="565658">
                <a:tc>
                  <a:txBody>
                    <a:bodyPr/>
                    <a:lstStyle/>
                    <a:p>
                      <a:pPr marL="17780" marR="0">
                        <a:spcBef>
                          <a:spcPts val="100"/>
                        </a:spcBef>
                        <a:spcAft>
                          <a:spcPts val="0"/>
                        </a:spcAft>
                      </a:pPr>
                      <a:r>
                        <a:rPr lang="en-US" sz="900">
                          <a:effectLst/>
                        </a:rPr>
                        <a:t>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76200">
                        <a:lnSpc>
                          <a:spcPct val="97000"/>
                        </a:lnSpc>
                        <a:spcBef>
                          <a:spcPts val="120"/>
                        </a:spcBef>
                        <a:spcAft>
                          <a:spcPts val="0"/>
                        </a:spcAft>
                      </a:pPr>
                      <a:r>
                        <a:rPr lang="en-US" sz="900">
                          <a:effectLst/>
                        </a:rPr>
                        <a:t>Myrtus communis L. (Myrtaceae)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0">
                        <a:spcBef>
                          <a:spcPts val="100"/>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25400">
                        <a:lnSpc>
                          <a:spcPct val="97000"/>
                        </a:lnSpc>
                        <a:spcBef>
                          <a:spcPts val="120"/>
                        </a:spcBef>
                        <a:spcAft>
                          <a:spcPts val="0"/>
                        </a:spcAft>
                      </a:pPr>
                      <a:r>
                        <a:rPr lang="en-US" sz="900">
                          <a:effectLst/>
                        </a:rPr>
                        <a:t>The body weight reduced by 32 % when administered with sibutramine, while it was reduced by 21 % and 24</a:t>
                      </a:r>
                      <a:endParaRPr lang="en-US" sz="1100">
                        <a:effectLst/>
                      </a:endParaRPr>
                    </a:p>
                    <a:p>
                      <a:pPr marL="87630" marR="0">
                        <a:lnSpc>
                          <a:spcPts val="1080"/>
                        </a:lnSpc>
                        <a:spcBef>
                          <a:spcPts val="0"/>
                        </a:spcBef>
                        <a:spcAft>
                          <a:spcPts val="0"/>
                        </a:spcAft>
                      </a:pPr>
                      <a:r>
                        <a:rPr lang="en-US" sz="900">
                          <a:effectLst/>
                        </a:rPr>
                        <a:t>% when administered with the methanolic extract of M.</a:t>
                      </a:r>
                      <a:endParaRPr lang="en-US" sz="1100">
                        <a:effectLst/>
                      </a:endParaRPr>
                    </a:p>
                    <a:p>
                      <a:pPr marL="87630" marR="0">
                        <a:lnSpc>
                          <a:spcPts val="1030"/>
                        </a:lnSpc>
                        <a:spcBef>
                          <a:spcPts val="0"/>
                        </a:spcBef>
                        <a:spcAft>
                          <a:spcPts val="0"/>
                        </a:spcAft>
                      </a:pPr>
                      <a:r>
                        <a:rPr lang="en-US" sz="900">
                          <a:effectLst/>
                        </a:rPr>
                        <a:t>communis/kg body weight.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4765" marR="0">
                        <a:lnSpc>
                          <a:spcPts val="1090"/>
                        </a:lnSpc>
                        <a:spcBef>
                          <a:spcPts val="100"/>
                        </a:spcBef>
                        <a:spcAft>
                          <a:spcPts val="0"/>
                        </a:spcAft>
                      </a:pPr>
                      <a:r>
                        <a:rPr lang="en-US" sz="900">
                          <a:effectLst/>
                        </a:rPr>
                        <a:t>High-fat diet induced obese [123]</a:t>
                      </a:r>
                      <a:endParaRPr lang="en-US" sz="1100">
                        <a:effectLst/>
                      </a:endParaRPr>
                    </a:p>
                    <a:p>
                      <a:pPr marL="24765" marR="0">
                        <a:lnSpc>
                          <a:spcPts val="1090"/>
                        </a:lnSpc>
                        <a:spcBef>
                          <a:spcPts val="0"/>
                        </a:spcBef>
                        <a:spcAft>
                          <a:spcPts val="0"/>
                        </a:spcAft>
                      </a:pPr>
                      <a:r>
                        <a:rPr lang="en-US" sz="900">
                          <a:effectLst/>
                        </a:rPr>
                        <a:t>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3557586367"/>
                  </a:ext>
                </a:extLst>
              </a:tr>
              <a:tr h="1523047">
                <a:tc>
                  <a:txBody>
                    <a:bodyPr/>
                    <a:lstStyle/>
                    <a:p>
                      <a:pPr marL="17780" marR="0">
                        <a:spcBef>
                          <a:spcPts val="100"/>
                        </a:spcBef>
                        <a:spcAft>
                          <a:spcPts val="0"/>
                        </a:spcAft>
                      </a:pPr>
                      <a:r>
                        <a:rPr lang="en-US" sz="900">
                          <a:effectLst/>
                        </a:rPr>
                        <a:t>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79705">
                        <a:lnSpc>
                          <a:spcPct val="97000"/>
                        </a:lnSpc>
                        <a:spcBef>
                          <a:spcPts val="120"/>
                        </a:spcBef>
                        <a:spcAft>
                          <a:spcPts val="0"/>
                        </a:spcAft>
                      </a:pPr>
                      <a:r>
                        <a:rPr lang="en-US" sz="900">
                          <a:effectLst/>
                        </a:rPr>
                        <a:t>Nelumbo nucifera Gaertn. (Nelumbonaceae)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3500" marR="72390">
                        <a:lnSpc>
                          <a:spcPct val="97000"/>
                        </a:lnSpc>
                        <a:spcBef>
                          <a:spcPts val="120"/>
                        </a:spcBef>
                        <a:spcAft>
                          <a:spcPts val="0"/>
                        </a:spcAft>
                      </a:pPr>
                      <a:r>
                        <a:rPr lang="en-US" sz="900">
                          <a:effectLst/>
                        </a:rPr>
                        <a:t>Seed epicarp, leaves, seed, petals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7630" marR="111125">
                        <a:lnSpc>
                          <a:spcPts val="1080"/>
                        </a:lnSpc>
                        <a:spcBef>
                          <a:spcPts val="95"/>
                        </a:spcBef>
                        <a:spcAft>
                          <a:spcPts val="0"/>
                        </a:spcAft>
                      </a:pPr>
                      <a:r>
                        <a:rPr lang="en-US" sz="900">
                          <a:effectLst/>
                        </a:rPr>
                        <a:t>The extracts effective in inhibiting preadipocyte differentiation. The flavonoids inhibits effect on both adipocyte differentiation and pancreatic lipase activity, accumulation and decreases expression </a:t>
                      </a:r>
                      <a:r>
                        <a:rPr lang="en-US" sz="900" spc="-15">
                          <a:effectLst/>
                        </a:rPr>
                        <a:t>PPARγ, </a:t>
                      </a:r>
                      <a:r>
                        <a:rPr lang="en-US" sz="900">
                          <a:effectLst/>
                        </a:rPr>
                        <a:t>GLUT4, and leptin in cultured human adipocytes, indicating that it inhibits the differentiation of pre-adipocytes into adipocytes. The methanol extract inhibits lipase activity and suppresses the expression of fatty acid synthase, acetyl-CoA carboxylase, and HMGCoA reductase and increases</a:t>
                      </a:r>
                      <a:r>
                        <a:rPr lang="en-US" sz="900" spc="-45">
                          <a:effectLst/>
                        </a:rPr>
                        <a:t> </a:t>
                      </a:r>
                      <a:r>
                        <a:rPr lang="en-US" sz="900">
                          <a:effectLst/>
                        </a:rPr>
                        <a:t>the</a:t>
                      </a:r>
                      <a:r>
                        <a:rPr lang="en-US" sz="900" spc="-40">
                          <a:effectLst/>
                        </a:rPr>
                        <a:t> </a:t>
                      </a:r>
                      <a:r>
                        <a:rPr lang="en-US" sz="900">
                          <a:effectLst/>
                        </a:rPr>
                        <a:t>phosphorylation</a:t>
                      </a:r>
                      <a:r>
                        <a:rPr lang="en-US" sz="900" spc="-45">
                          <a:effectLst/>
                        </a:rPr>
                        <a:t> </a:t>
                      </a:r>
                      <a:r>
                        <a:rPr lang="en-US" sz="900">
                          <a:effectLst/>
                        </a:rPr>
                        <a:t>of</a:t>
                      </a:r>
                      <a:r>
                        <a:rPr lang="en-US" sz="900" spc="-40">
                          <a:effectLst/>
                        </a:rPr>
                        <a:t> </a:t>
                      </a:r>
                      <a:r>
                        <a:rPr lang="en-US" sz="900">
                          <a:effectLst/>
                        </a:rPr>
                        <a:t>AMP-activated</a:t>
                      </a:r>
                      <a:r>
                        <a:rPr lang="en-US" sz="900" spc="-40">
                          <a:effectLst/>
                        </a:rPr>
                        <a:t> </a:t>
                      </a:r>
                      <a:r>
                        <a:rPr lang="en-US" sz="900">
                          <a:effectLst/>
                        </a:rPr>
                        <a:t>protein kinase in the</a:t>
                      </a:r>
                      <a:r>
                        <a:rPr lang="en-US" sz="900" spc="-5">
                          <a:effectLst/>
                        </a:rPr>
                        <a:t> </a:t>
                      </a:r>
                      <a:r>
                        <a:rPr lang="en-US" sz="900" spc="-20">
                          <a:effectLst/>
                        </a:rPr>
                        <a:t>liver.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4765" marR="0">
                        <a:lnSpc>
                          <a:spcPts val="1090"/>
                        </a:lnSpc>
                        <a:spcBef>
                          <a:spcPts val="100"/>
                        </a:spcBef>
                        <a:spcAft>
                          <a:spcPts val="0"/>
                        </a:spcAft>
                      </a:pPr>
                      <a:r>
                        <a:rPr lang="en-US" sz="900" dirty="0">
                          <a:effectLst/>
                        </a:rPr>
                        <a:t>High fat diet- induced mice [124-127]</a:t>
                      </a:r>
                      <a:endParaRPr lang="en-US" sz="1100" dirty="0">
                        <a:effectLst/>
                      </a:endParaRPr>
                    </a:p>
                    <a:p>
                      <a:pPr marL="24765" marR="625475">
                        <a:lnSpc>
                          <a:spcPct val="97000"/>
                        </a:lnSpc>
                        <a:spcBef>
                          <a:spcPts val="10"/>
                        </a:spcBef>
                        <a:spcAft>
                          <a:spcPts val="0"/>
                        </a:spcAft>
                      </a:pPr>
                      <a:r>
                        <a:rPr lang="en-US" sz="900" dirty="0">
                          <a:effectLst/>
                        </a:rPr>
                        <a:t>Male Sprague-Dawley rats were fed with a normal diet and a high-fat diet, High fat diet - induced C57BL/6 mice.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549929959"/>
                  </a:ext>
                </a:extLst>
              </a:tr>
            </a:tbl>
          </a:graphicData>
        </a:graphic>
      </p:graphicFrame>
    </p:spTree>
    <p:extLst>
      <p:ext uri="{BB962C8B-B14F-4D97-AF65-F5344CB8AC3E}">
        <p14:creationId xmlns:p14="http://schemas.microsoft.com/office/powerpoint/2010/main" val="3118163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97F7AE-B8B4-442B-802B-B0E4935E3BA4}"/>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C9A57351-B4C1-4D21-B852-4CD72BBD2625}"/>
              </a:ext>
            </a:extLst>
          </p:cNvPr>
          <p:cNvGraphicFramePr>
            <a:graphicFrameLocks noGrp="1"/>
          </p:cNvGraphicFramePr>
          <p:nvPr>
            <p:ph idx="1"/>
          </p:nvPr>
        </p:nvGraphicFramePr>
        <p:xfrm>
          <a:off x="2711417" y="1732540"/>
          <a:ext cx="6769166" cy="4724775"/>
        </p:xfrm>
        <a:graphic>
          <a:graphicData uri="http://schemas.openxmlformats.org/drawingml/2006/table">
            <a:tbl>
              <a:tblPr firstRow="1" firstCol="1" lastRow="1" lastCol="1" bandRow="1" bandCol="1">
                <a:tableStyleId>{5C22544A-7EE6-4342-B048-85BDC9FD1C3A}</a:tableStyleId>
              </a:tblPr>
              <a:tblGrid>
                <a:gridCol w="234612">
                  <a:extLst>
                    <a:ext uri="{9D8B030D-6E8A-4147-A177-3AD203B41FA5}">
                      <a16:colId xmlns:a16="http://schemas.microsoft.com/office/drawing/2014/main" xmlns="" val="4192441159"/>
                    </a:ext>
                  </a:extLst>
                </a:gridCol>
                <a:gridCol w="1091294">
                  <a:extLst>
                    <a:ext uri="{9D8B030D-6E8A-4147-A177-3AD203B41FA5}">
                      <a16:colId xmlns:a16="http://schemas.microsoft.com/office/drawing/2014/main" xmlns="" val="2673007757"/>
                    </a:ext>
                  </a:extLst>
                </a:gridCol>
                <a:gridCol w="764220">
                  <a:extLst>
                    <a:ext uri="{9D8B030D-6E8A-4147-A177-3AD203B41FA5}">
                      <a16:colId xmlns:a16="http://schemas.microsoft.com/office/drawing/2014/main" xmlns="" val="2091722760"/>
                    </a:ext>
                  </a:extLst>
                </a:gridCol>
                <a:gridCol w="2793964">
                  <a:extLst>
                    <a:ext uri="{9D8B030D-6E8A-4147-A177-3AD203B41FA5}">
                      <a16:colId xmlns:a16="http://schemas.microsoft.com/office/drawing/2014/main" xmlns="" val="2446239864"/>
                    </a:ext>
                  </a:extLst>
                </a:gridCol>
                <a:gridCol w="1229042">
                  <a:extLst>
                    <a:ext uri="{9D8B030D-6E8A-4147-A177-3AD203B41FA5}">
                      <a16:colId xmlns:a16="http://schemas.microsoft.com/office/drawing/2014/main" xmlns="" val="4043279562"/>
                    </a:ext>
                  </a:extLst>
                </a:gridCol>
                <a:gridCol w="656034">
                  <a:extLst>
                    <a:ext uri="{9D8B030D-6E8A-4147-A177-3AD203B41FA5}">
                      <a16:colId xmlns:a16="http://schemas.microsoft.com/office/drawing/2014/main" xmlns="" val="1992357053"/>
                    </a:ext>
                  </a:extLst>
                </a:gridCol>
              </a:tblGrid>
              <a:tr h="427712">
                <a:tc>
                  <a:txBody>
                    <a:bodyPr/>
                    <a:lstStyle/>
                    <a:p>
                      <a:pPr marL="17780" marR="0">
                        <a:spcBef>
                          <a:spcPts val="100"/>
                        </a:spcBef>
                        <a:spcAft>
                          <a:spcPts val="0"/>
                        </a:spcAft>
                      </a:pPr>
                      <a:r>
                        <a:rPr lang="en-US" sz="900">
                          <a:effectLst/>
                        </a:rPr>
                        <a:t>77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marL="102870" marR="0">
                        <a:lnSpc>
                          <a:spcPts val="1090"/>
                        </a:lnSpc>
                        <a:spcBef>
                          <a:spcPts val="100"/>
                        </a:spcBef>
                        <a:spcAft>
                          <a:spcPts val="0"/>
                        </a:spcAft>
                        <a:tabLst>
                          <a:tab pos="1988820" algn="l"/>
                        </a:tabLst>
                      </a:pPr>
                      <a:r>
                        <a:rPr lang="en-US" sz="900">
                          <a:effectLst/>
                        </a:rPr>
                        <a:t>Nephelium</a:t>
                      </a:r>
                      <a:r>
                        <a:rPr lang="en-US" sz="900" spc="-10">
                          <a:effectLst/>
                        </a:rPr>
                        <a:t> </a:t>
                      </a:r>
                      <a:r>
                        <a:rPr lang="en-US" sz="900">
                          <a:effectLst/>
                        </a:rPr>
                        <a:t>lappaceum</a:t>
                      </a:r>
                      <a:r>
                        <a:rPr lang="en-US" sz="900" spc="130">
                          <a:effectLst/>
                        </a:rPr>
                        <a:t> </a:t>
                      </a:r>
                      <a:r>
                        <a:rPr lang="en-US" sz="900">
                          <a:effectLst/>
                        </a:rPr>
                        <a:t>Fruit	The</a:t>
                      </a:r>
                      <a:r>
                        <a:rPr lang="en-US" sz="900" spc="-20">
                          <a:effectLst/>
                        </a:rPr>
                        <a:t> </a:t>
                      </a:r>
                      <a:r>
                        <a:rPr lang="en-US" sz="900">
                          <a:effectLst/>
                        </a:rPr>
                        <a:t>expression</a:t>
                      </a:r>
                      <a:r>
                        <a:rPr lang="en-US" sz="900" spc="-20">
                          <a:effectLst/>
                        </a:rPr>
                        <a:t> </a:t>
                      </a:r>
                      <a:r>
                        <a:rPr lang="en-US" sz="900">
                          <a:effectLst/>
                        </a:rPr>
                        <a:t>of</a:t>
                      </a:r>
                      <a:r>
                        <a:rPr lang="en-US" sz="900" spc="-20">
                          <a:effectLst/>
                        </a:rPr>
                        <a:t> </a:t>
                      </a:r>
                      <a:r>
                        <a:rPr lang="en-US" sz="900">
                          <a:effectLst/>
                        </a:rPr>
                        <a:t>Igf-1</a:t>
                      </a:r>
                      <a:r>
                        <a:rPr lang="en-US" sz="900" spc="-20">
                          <a:effectLst/>
                        </a:rPr>
                        <a:t> </a:t>
                      </a:r>
                      <a:r>
                        <a:rPr lang="en-US" sz="900">
                          <a:effectLst/>
                        </a:rPr>
                        <a:t>and</a:t>
                      </a:r>
                      <a:r>
                        <a:rPr lang="en-US" sz="900" spc="-20">
                          <a:effectLst/>
                        </a:rPr>
                        <a:t> </a:t>
                      </a:r>
                      <a:r>
                        <a:rPr lang="en-US" sz="900">
                          <a:effectLst/>
                        </a:rPr>
                        <a:t>Igf-1R</a:t>
                      </a:r>
                      <a:r>
                        <a:rPr lang="en-US" sz="900" spc="-25">
                          <a:effectLst/>
                        </a:rPr>
                        <a:t> </a:t>
                      </a:r>
                      <a:r>
                        <a:rPr lang="en-US" sz="900">
                          <a:effectLst/>
                        </a:rPr>
                        <a:t>were</a:t>
                      </a:r>
                      <a:r>
                        <a:rPr lang="en-US" sz="900" spc="-15">
                          <a:effectLst/>
                        </a:rPr>
                        <a:t> </a:t>
                      </a:r>
                      <a:r>
                        <a:rPr lang="en-US" sz="900">
                          <a:effectLst/>
                        </a:rPr>
                        <a:t>reduced</a:t>
                      </a:r>
                      <a:r>
                        <a:rPr lang="en-US" sz="900" spc="-20">
                          <a:effectLst/>
                        </a:rPr>
                        <a:t> </a:t>
                      </a:r>
                      <a:r>
                        <a:rPr lang="en-US" sz="900">
                          <a:effectLst/>
                        </a:rPr>
                        <a:t>on</a:t>
                      </a:r>
                      <a:r>
                        <a:rPr lang="en-US" sz="900" spc="-20">
                          <a:effectLst/>
                        </a:rPr>
                        <a:t> </a:t>
                      </a:r>
                      <a:r>
                        <a:rPr lang="en-US" sz="900">
                          <a:effectLst/>
                        </a:rPr>
                        <a:t>obese</a:t>
                      </a:r>
                      <a:endParaRPr lang="en-US" sz="1100">
                        <a:effectLst/>
                      </a:endParaRPr>
                    </a:p>
                    <a:p>
                      <a:pPr marL="102870" marR="0">
                        <a:lnSpc>
                          <a:spcPts val="1080"/>
                        </a:lnSpc>
                        <a:spcBef>
                          <a:spcPts val="0"/>
                        </a:spcBef>
                        <a:spcAft>
                          <a:spcPts val="0"/>
                        </a:spcAft>
                        <a:tabLst>
                          <a:tab pos="1988820" algn="l"/>
                        </a:tabLst>
                      </a:pPr>
                      <a:r>
                        <a:rPr lang="en-US" sz="900">
                          <a:effectLst/>
                        </a:rPr>
                        <a:t>L.	</a:t>
                      </a:r>
                      <a:r>
                        <a:rPr lang="en-US" sz="900" spc="-10">
                          <a:effectLst/>
                        </a:rPr>
                        <a:t>rat </a:t>
                      </a:r>
                      <a:r>
                        <a:rPr lang="en-US" sz="900">
                          <a:effectLst/>
                        </a:rPr>
                        <a:t>model treated with extract of N.</a:t>
                      </a:r>
                      <a:r>
                        <a:rPr lang="en-US" sz="900" spc="-30">
                          <a:effectLst/>
                        </a:rPr>
                        <a:t> </a:t>
                      </a:r>
                      <a:r>
                        <a:rPr lang="en-US" sz="900">
                          <a:effectLst/>
                        </a:rPr>
                        <a:t>lappaceum.</a:t>
                      </a:r>
                      <a:endParaRPr lang="en-US" sz="1100">
                        <a:effectLst/>
                      </a:endParaRPr>
                    </a:p>
                    <a:p>
                      <a:pPr marL="102870" marR="0">
                        <a:lnSpc>
                          <a:spcPts val="1030"/>
                        </a:lnSpc>
                        <a:spcBef>
                          <a:spcPts val="0"/>
                        </a:spcBef>
                        <a:spcAft>
                          <a:spcPts val="0"/>
                        </a:spcAft>
                      </a:pPr>
                      <a:r>
                        <a:rPr lang="en-US" sz="900">
                          <a:effectLst/>
                        </a:rPr>
                        <a:t>(Sapindaceae)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a:txBody>
                    <a:bodyPr/>
                    <a:lstStyle/>
                    <a:p>
                      <a:pPr marL="22225" marR="0">
                        <a:lnSpc>
                          <a:spcPts val="1080"/>
                        </a:lnSpc>
                        <a:spcBef>
                          <a:spcPts val="95"/>
                        </a:spcBef>
                        <a:spcAft>
                          <a:spcPts val="0"/>
                        </a:spcAft>
                      </a:pPr>
                      <a:r>
                        <a:rPr lang="en-US" sz="900">
                          <a:effectLst/>
                        </a:rPr>
                        <a:t>Rat fed with high calorie diet and treated with ellagic acid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885" marR="0">
                        <a:spcBef>
                          <a:spcPts val="100"/>
                        </a:spcBef>
                        <a:spcAft>
                          <a:spcPts val="0"/>
                        </a:spcAft>
                      </a:pPr>
                      <a:r>
                        <a:rPr lang="en-US" sz="900">
                          <a:effectLst/>
                        </a:rPr>
                        <a:t>[128]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984200327"/>
                  </a:ext>
                </a:extLst>
              </a:tr>
              <a:tr h="563573">
                <a:tc>
                  <a:txBody>
                    <a:bodyPr/>
                    <a:lstStyle/>
                    <a:p>
                      <a:pPr marL="17780" marR="0">
                        <a:spcBef>
                          <a:spcPts val="100"/>
                        </a:spcBef>
                        <a:spcAft>
                          <a:spcPts val="0"/>
                        </a:spcAft>
                      </a:pPr>
                      <a:r>
                        <a:rPr lang="en-US" sz="900">
                          <a:effectLst/>
                        </a:rPr>
                        <a:t>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316230" algn="just">
                        <a:lnSpc>
                          <a:spcPct val="97000"/>
                        </a:lnSpc>
                        <a:spcBef>
                          <a:spcPts val="115"/>
                        </a:spcBef>
                        <a:spcAft>
                          <a:spcPts val="0"/>
                        </a:spcAft>
                      </a:pPr>
                      <a:r>
                        <a:rPr lang="en-US" sz="900">
                          <a:effectLst/>
                        </a:rPr>
                        <a:t>Nitraria retusa (Forssk.) Asch. (Nitrariaceae)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6995" marR="0">
                        <a:spcBef>
                          <a:spcPts val="100"/>
                        </a:spcBef>
                        <a:spcAft>
                          <a:spcPts val="0"/>
                        </a:spcAft>
                      </a:pPr>
                      <a:r>
                        <a:rPr lang="en-US" sz="900">
                          <a:effectLst/>
                        </a:rPr>
                        <a:t>Shoot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5570" marR="67310">
                        <a:lnSpc>
                          <a:spcPts val="1080"/>
                        </a:lnSpc>
                        <a:spcBef>
                          <a:spcPts val="95"/>
                        </a:spcBef>
                        <a:spcAft>
                          <a:spcPts val="0"/>
                        </a:spcAft>
                      </a:pPr>
                      <a:r>
                        <a:rPr lang="en-US" sz="900">
                          <a:effectLst/>
                        </a:rPr>
                        <a:t>The extract supresses increase in body and fat mass weight, and decreases triglycerides and LDL-cholesterol levels and enhances gene expression related to lipid homeostasis in liver showing anti-obesity actions.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2225" marR="318135" indent="-635">
                        <a:lnSpc>
                          <a:spcPct val="97000"/>
                        </a:lnSpc>
                        <a:spcBef>
                          <a:spcPts val="115"/>
                        </a:spcBef>
                        <a:spcAft>
                          <a:spcPts val="0"/>
                        </a:spcAft>
                      </a:pPr>
                      <a:r>
                        <a:rPr lang="en-US" sz="900">
                          <a:effectLst/>
                        </a:rPr>
                        <a:t>BKS.Cg-Dock7</a:t>
                      </a:r>
                      <a:r>
                        <a:rPr lang="en-US" sz="500">
                          <a:effectLst/>
                        </a:rPr>
                        <a:t>m</a:t>
                      </a:r>
                      <a:r>
                        <a:rPr lang="en-US" sz="900">
                          <a:effectLst/>
                        </a:rPr>
                        <a:t>+/+ Lepr</a:t>
                      </a:r>
                      <a:r>
                        <a:rPr lang="en-US" sz="500">
                          <a:effectLst/>
                        </a:rPr>
                        <a:t>db/</a:t>
                      </a:r>
                      <a:r>
                        <a:rPr lang="en-US" sz="900">
                          <a:effectLst/>
                        </a:rPr>
                        <a:t>J [129] mice model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3568163569"/>
                  </a:ext>
                </a:extLst>
              </a:tr>
              <a:tr h="971157">
                <a:tc>
                  <a:txBody>
                    <a:bodyPr/>
                    <a:lstStyle/>
                    <a:p>
                      <a:pPr marL="17780" marR="0">
                        <a:spcBef>
                          <a:spcPts val="100"/>
                        </a:spcBef>
                        <a:spcAft>
                          <a:spcPts val="0"/>
                        </a:spcAft>
                      </a:pPr>
                      <a:r>
                        <a:rPr lang="en-US" sz="900">
                          <a:effectLst/>
                        </a:rPr>
                        <a:t>79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200660">
                        <a:lnSpc>
                          <a:spcPct val="97000"/>
                        </a:lnSpc>
                        <a:spcBef>
                          <a:spcPts val="115"/>
                        </a:spcBef>
                        <a:spcAft>
                          <a:spcPts val="0"/>
                        </a:spcAft>
                      </a:pPr>
                      <a:r>
                        <a:rPr lang="en-US" sz="900">
                          <a:effectLst/>
                        </a:rPr>
                        <a:t>Olea europaea L. (Oleaceae)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6995" marR="0">
                        <a:spcBef>
                          <a:spcPts val="100"/>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5570" marR="67310">
                        <a:lnSpc>
                          <a:spcPts val="1080"/>
                        </a:lnSpc>
                        <a:spcBef>
                          <a:spcPts val="95"/>
                        </a:spcBef>
                        <a:spcAft>
                          <a:spcPts val="0"/>
                        </a:spcAft>
                      </a:pPr>
                      <a:r>
                        <a:rPr lang="en-US" sz="900">
                          <a:effectLst/>
                        </a:rPr>
                        <a:t>The extract reverses HFD-induced upregulation of WNT10b- and galanin-mediated signaling molecules and key adipogenic genes (PPARγ, C/EBPα, CD36, FAS, and leptin). It also induces downregulation of thermogenic genes involved in uncoupled respiration (SIRT1, PGC1α, and UCP1) and mitochondrial biogenesis (TFAM, NRF-1, and COX2).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2225" marR="0">
                        <a:lnSpc>
                          <a:spcPct val="97000"/>
                        </a:lnSpc>
                        <a:spcBef>
                          <a:spcPts val="115"/>
                        </a:spcBef>
                        <a:spcAft>
                          <a:spcPts val="0"/>
                        </a:spcAft>
                      </a:pPr>
                      <a:r>
                        <a:rPr lang="en-US" sz="900">
                          <a:effectLst/>
                        </a:rPr>
                        <a:t>High-fat diet-induced obesity in 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885" marR="0">
                        <a:spcBef>
                          <a:spcPts val="100"/>
                        </a:spcBef>
                        <a:spcAft>
                          <a:spcPts val="0"/>
                        </a:spcAft>
                      </a:pPr>
                      <a:r>
                        <a:rPr lang="en-US" sz="900">
                          <a:effectLst/>
                        </a:rPr>
                        <a:t>[130,131]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694614044"/>
                  </a:ext>
                </a:extLst>
              </a:tr>
              <a:tr h="466080">
                <a:tc>
                  <a:txBody>
                    <a:bodyPr/>
                    <a:lstStyle/>
                    <a:p>
                      <a:pPr marL="17780" marR="0">
                        <a:spcBef>
                          <a:spcPts val="100"/>
                        </a:spcBef>
                        <a:spcAft>
                          <a:spcPts val="0"/>
                        </a:spcAft>
                      </a:pPr>
                      <a:r>
                        <a:rPr lang="en-US" sz="900">
                          <a:effectLst/>
                        </a:rPr>
                        <a:t>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ct val="97000"/>
                        </a:lnSpc>
                        <a:spcBef>
                          <a:spcPts val="115"/>
                        </a:spcBef>
                        <a:spcAft>
                          <a:spcPts val="0"/>
                        </a:spcAft>
                      </a:pPr>
                      <a:r>
                        <a:rPr lang="en-US" sz="900">
                          <a:effectLst/>
                        </a:rPr>
                        <a:t>Orthosiphon aristatus Whole plant (Blume)</a:t>
                      </a:r>
                      <a:r>
                        <a:rPr lang="en-US" sz="900" spc="-10">
                          <a:effectLst/>
                        </a:rPr>
                        <a:t> </a:t>
                      </a:r>
                      <a:r>
                        <a:rPr lang="en-US" sz="900">
                          <a:effectLst/>
                        </a:rPr>
                        <a:t>Miq</a:t>
                      </a:r>
                      <a:endParaRPr lang="en-US" sz="1100">
                        <a:effectLst/>
                      </a:endParaRPr>
                    </a:p>
                    <a:p>
                      <a:pPr marL="102870" marR="0">
                        <a:lnSpc>
                          <a:spcPts val="1090"/>
                        </a:lnSpc>
                        <a:spcBef>
                          <a:spcPts val="0"/>
                        </a:spcBef>
                        <a:spcAft>
                          <a:spcPts val="0"/>
                        </a:spcAft>
                      </a:pPr>
                      <a:r>
                        <a:rPr lang="en-US" sz="900">
                          <a:effectLst/>
                        </a:rPr>
                        <a:t>(Lamiaceae)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5570" marR="0">
                        <a:lnSpc>
                          <a:spcPct val="97000"/>
                        </a:lnSpc>
                        <a:spcBef>
                          <a:spcPts val="280"/>
                        </a:spcBef>
                        <a:spcAft>
                          <a:spcPts val="0"/>
                        </a:spcAft>
                      </a:pPr>
                      <a:r>
                        <a:rPr lang="en-US" sz="900">
                          <a:effectLst/>
                        </a:rPr>
                        <a:t>Betulinic acid, the active constituent suppresses hypothalamic protein tyrosine phosphatase 1B in mice and enhances the antiobesity effect of leptin in obese rats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2225" marR="0">
                        <a:spcBef>
                          <a:spcPts val="100"/>
                        </a:spcBef>
                        <a:spcAft>
                          <a:spcPts val="0"/>
                        </a:spcAft>
                      </a:pPr>
                      <a:r>
                        <a:rPr lang="en-US" sz="900">
                          <a:effectLst/>
                        </a:rPr>
                        <a:t>High-fat-fed 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885" marR="0">
                        <a:spcBef>
                          <a:spcPts val="100"/>
                        </a:spcBef>
                        <a:spcAft>
                          <a:spcPts val="0"/>
                        </a:spcAft>
                      </a:pPr>
                      <a:r>
                        <a:rPr lang="en-US" sz="900">
                          <a:effectLst/>
                        </a:rPr>
                        <a:t>[132]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539591194"/>
                  </a:ext>
                </a:extLst>
              </a:tr>
              <a:tr h="601941">
                <a:tc>
                  <a:txBody>
                    <a:bodyPr/>
                    <a:lstStyle/>
                    <a:p>
                      <a:pPr marL="17780" marR="0">
                        <a:spcBef>
                          <a:spcPts val="100"/>
                        </a:spcBef>
                        <a:spcAft>
                          <a:spcPts val="0"/>
                        </a:spcAft>
                      </a:pPr>
                      <a:r>
                        <a:rPr lang="en-US" sz="900">
                          <a:effectLst/>
                        </a:rPr>
                        <a:t>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1090"/>
                        </a:lnSpc>
                        <a:spcBef>
                          <a:spcPts val="100"/>
                        </a:spcBef>
                        <a:spcAft>
                          <a:spcPts val="0"/>
                        </a:spcAft>
                      </a:pPr>
                      <a:r>
                        <a:rPr lang="en-US" sz="900">
                          <a:effectLst/>
                        </a:rPr>
                        <a:t>Panax ginseng</a:t>
                      </a:r>
                      <a:endParaRPr lang="en-US" sz="1100">
                        <a:effectLst/>
                      </a:endParaRPr>
                    </a:p>
                    <a:p>
                      <a:pPr marL="102870" marR="0">
                        <a:lnSpc>
                          <a:spcPts val="1080"/>
                        </a:lnSpc>
                        <a:spcBef>
                          <a:spcPts val="0"/>
                        </a:spcBef>
                        <a:spcAft>
                          <a:spcPts val="0"/>
                        </a:spcAft>
                      </a:pPr>
                      <a:r>
                        <a:rPr lang="en-US" sz="900">
                          <a:effectLst/>
                        </a:rPr>
                        <a:t>C.A.Mey.</a:t>
                      </a:r>
                      <a:endParaRPr lang="en-US" sz="1100">
                        <a:effectLst/>
                      </a:endParaRPr>
                    </a:p>
                    <a:p>
                      <a:pPr marL="102870" marR="0">
                        <a:lnSpc>
                          <a:spcPts val="1090"/>
                        </a:lnSpc>
                        <a:spcBef>
                          <a:spcPts val="0"/>
                        </a:spcBef>
                        <a:spcAft>
                          <a:spcPts val="0"/>
                        </a:spcAft>
                      </a:pPr>
                      <a:r>
                        <a:rPr lang="en-US" sz="900">
                          <a:effectLst/>
                        </a:rPr>
                        <a:t>(Araliaceae)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6995" marR="0">
                        <a:spcBef>
                          <a:spcPts val="100"/>
                        </a:spcBef>
                        <a:spcAft>
                          <a:spcPts val="0"/>
                        </a:spcAft>
                      </a:pPr>
                      <a:r>
                        <a:rPr lang="en-US" sz="900">
                          <a:effectLst/>
                        </a:rPr>
                        <a:t>Root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5570" marR="0">
                        <a:lnSpc>
                          <a:spcPct val="97000"/>
                        </a:lnSpc>
                        <a:spcBef>
                          <a:spcPts val="280"/>
                        </a:spcBef>
                        <a:spcAft>
                          <a:spcPts val="0"/>
                        </a:spcAft>
                      </a:pPr>
                      <a:r>
                        <a:rPr lang="en-US" sz="900">
                          <a:effectLst/>
                        </a:rPr>
                        <a:t>Ginsam increases PPAR- γ expression and AMP-activated protein kinase phosphorylation in liver and muscle. The extracts strongly activates Hormone Specific Lipase via Protein Kinase 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2225" marR="83820">
                        <a:lnSpc>
                          <a:spcPct val="97000"/>
                        </a:lnSpc>
                        <a:spcBef>
                          <a:spcPts val="115"/>
                        </a:spcBef>
                        <a:spcAft>
                          <a:spcPts val="0"/>
                        </a:spcAft>
                      </a:pPr>
                      <a:r>
                        <a:rPr lang="en-US" sz="900">
                          <a:effectLst/>
                        </a:rPr>
                        <a:t>Insulin - resistant rat, high [133,134] fat diet induced obese</a:t>
                      </a:r>
                      <a:endParaRPr lang="en-US" sz="1100">
                        <a:effectLst/>
                      </a:endParaRPr>
                    </a:p>
                    <a:p>
                      <a:pPr marL="22225" marR="0">
                        <a:lnSpc>
                          <a:spcPts val="1090"/>
                        </a:lnSpc>
                        <a:spcBef>
                          <a:spcPts val="0"/>
                        </a:spcBef>
                        <a:spcAft>
                          <a:spcPts val="0"/>
                        </a:spcAft>
                      </a:pPr>
                      <a:r>
                        <a:rPr lang="en-US" sz="900">
                          <a:effectLst/>
                        </a:rPr>
                        <a:t>C57BL6/J 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4153430391"/>
                  </a:ext>
                </a:extLst>
              </a:tr>
              <a:tr h="427712">
                <a:tc>
                  <a:txBody>
                    <a:bodyPr/>
                    <a:lstStyle/>
                    <a:p>
                      <a:pPr marL="17780" marR="0">
                        <a:spcBef>
                          <a:spcPts val="100"/>
                        </a:spcBef>
                        <a:spcAft>
                          <a:spcPts val="0"/>
                        </a:spcAft>
                      </a:pPr>
                      <a:r>
                        <a:rPr lang="en-US" sz="900">
                          <a:effectLst/>
                        </a:rPr>
                        <a:t>82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76530">
                        <a:lnSpc>
                          <a:spcPts val="1080"/>
                        </a:lnSpc>
                        <a:spcBef>
                          <a:spcPts val="95"/>
                        </a:spcBef>
                        <a:spcAft>
                          <a:spcPts val="0"/>
                        </a:spcAft>
                      </a:pPr>
                      <a:r>
                        <a:rPr lang="en-US" sz="900">
                          <a:effectLst/>
                        </a:rPr>
                        <a:t>Perilla frutescens (L.) Britton (Lamiaceae)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6995" marR="0">
                        <a:spcBef>
                          <a:spcPts val="100"/>
                        </a:spcBef>
                        <a:spcAft>
                          <a:spcPts val="0"/>
                        </a:spcAft>
                      </a:pPr>
                      <a:r>
                        <a:rPr lang="en-US" sz="900">
                          <a:effectLst/>
                        </a:rPr>
                        <a:t>Leaf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5570" marR="67310">
                        <a:lnSpc>
                          <a:spcPct val="97000"/>
                        </a:lnSpc>
                        <a:spcBef>
                          <a:spcPts val="280"/>
                        </a:spcBef>
                        <a:spcAft>
                          <a:spcPts val="0"/>
                        </a:spcAft>
                      </a:pPr>
                      <a:r>
                        <a:rPr lang="en-US" sz="900">
                          <a:effectLst/>
                        </a:rPr>
                        <a:t>It decreases body weight gain, food efficiency ratio, and relative liver and epididymal fat mass.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2225" marR="0">
                        <a:spcBef>
                          <a:spcPts val="100"/>
                        </a:spcBef>
                        <a:spcAft>
                          <a:spcPts val="0"/>
                        </a:spcAft>
                      </a:pPr>
                      <a:r>
                        <a:rPr lang="en-US" sz="900">
                          <a:effectLst/>
                        </a:rPr>
                        <a:t>High fat diet - induced rats [135]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2406373674"/>
                  </a:ext>
                </a:extLst>
              </a:tr>
              <a:tr h="170456">
                <a:tc>
                  <a:txBody>
                    <a:bodyPr/>
                    <a:lstStyle/>
                    <a:p>
                      <a:pPr marL="17780" marR="0">
                        <a:spcBef>
                          <a:spcPts val="100"/>
                        </a:spcBef>
                        <a:spcAft>
                          <a:spcPts val="0"/>
                        </a:spcAft>
                      </a:pPr>
                      <a:r>
                        <a:rPr lang="en-US" sz="900">
                          <a:effectLst/>
                        </a:rPr>
                        <a:t>83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spcBef>
                          <a:spcPts val="100"/>
                        </a:spcBef>
                        <a:spcAft>
                          <a:spcPts val="0"/>
                        </a:spcAft>
                      </a:pPr>
                      <a:r>
                        <a:rPr lang="en-US" sz="900">
                          <a:effectLst/>
                        </a:rPr>
                        <a:t>Petasites japonicus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6995" marR="0">
                        <a:spcBef>
                          <a:spcPts val="100"/>
                        </a:spcBef>
                        <a:spcAft>
                          <a:spcPts val="0"/>
                        </a:spcAft>
                      </a:pPr>
                      <a:r>
                        <a:rPr lang="en-US" sz="900">
                          <a:effectLst/>
                        </a:rPr>
                        <a:t>Flower buds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5570" marR="0">
                        <a:lnSpc>
                          <a:spcPts val="990"/>
                        </a:lnSpc>
                        <a:spcBef>
                          <a:spcPts val="265"/>
                        </a:spcBef>
                        <a:spcAft>
                          <a:spcPts val="0"/>
                        </a:spcAft>
                      </a:pPr>
                      <a:r>
                        <a:rPr lang="en-US" sz="900">
                          <a:effectLst/>
                        </a:rPr>
                        <a:t>The extracts attenuate three adipogenetic transcription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2225" marR="0">
                        <a:spcBef>
                          <a:spcPts val="100"/>
                        </a:spcBef>
                        <a:spcAft>
                          <a:spcPts val="0"/>
                        </a:spcAft>
                      </a:pPr>
                      <a:r>
                        <a:rPr lang="en-US" sz="900">
                          <a:effectLst/>
                        </a:rPr>
                        <a:t>Diet- induced obesity-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885" marR="0">
                        <a:spcBef>
                          <a:spcPts val="100"/>
                        </a:spcBef>
                        <a:spcAft>
                          <a:spcPts val="0"/>
                        </a:spcAft>
                      </a:pPr>
                      <a:r>
                        <a:rPr lang="en-US" sz="900">
                          <a:effectLst/>
                        </a:rPr>
                        <a:t>[136]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313376277"/>
                  </a:ext>
                </a:extLst>
              </a:tr>
              <a:tr h="135232">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925"/>
                        </a:lnSpc>
                        <a:spcBef>
                          <a:spcPts val="0"/>
                        </a:spcBef>
                        <a:spcAft>
                          <a:spcPts val="0"/>
                        </a:spcAft>
                      </a:pPr>
                      <a:r>
                        <a:rPr lang="en-US" sz="900">
                          <a:effectLst/>
                        </a:rPr>
                        <a:t>(Siebold &amp; Zucc.)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5570" marR="0">
                        <a:lnSpc>
                          <a:spcPts val="980"/>
                        </a:lnSpc>
                        <a:spcBef>
                          <a:spcPts val="0"/>
                        </a:spcBef>
                        <a:spcAft>
                          <a:spcPts val="0"/>
                        </a:spcAft>
                      </a:pPr>
                      <a:r>
                        <a:rPr lang="en-US" sz="900">
                          <a:effectLst/>
                        </a:rPr>
                        <a:t>factors, peroxisome PPAR-γ2, CCAAT/ enhancer- binding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2225" marR="0">
                        <a:lnSpc>
                          <a:spcPts val="925"/>
                        </a:lnSpc>
                        <a:spcBef>
                          <a:spcPts val="0"/>
                        </a:spcBef>
                        <a:spcAft>
                          <a:spcPts val="0"/>
                        </a:spcAft>
                      </a:pPr>
                      <a:r>
                        <a:rPr lang="en-US" sz="900">
                          <a:effectLst/>
                        </a:rPr>
                        <a:t>prone 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2034638429"/>
                  </a:ext>
                </a:extLst>
              </a:tr>
              <a:tr h="135861">
                <a:tc>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925"/>
                        </a:lnSpc>
                        <a:spcBef>
                          <a:spcPts val="0"/>
                        </a:spcBef>
                        <a:spcAft>
                          <a:spcPts val="0"/>
                        </a:spcAft>
                      </a:pPr>
                      <a:r>
                        <a:rPr lang="en-US" sz="900">
                          <a:effectLst/>
                        </a:rPr>
                        <a:t>Maxim.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5570" marR="0">
                        <a:lnSpc>
                          <a:spcPts val="980"/>
                        </a:lnSpc>
                        <a:spcBef>
                          <a:spcPts val="0"/>
                        </a:spcBef>
                        <a:spcAft>
                          <a:spcPts val="0"/>
                        </a:spcAft>
                      </a:pPr>
                      <a:r>
                        <a:rPr lang="en-US" sz="900">
                          <a:effectLst/>
                        </a:rPr>
                        <a:t>protein and sterol regulatory element- binding protein 1c.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0" marR="0">
                        <a:spcBef>
                          <a:spcPts val="0"/>
                        </a:spcBef>
                        <a:spcAft>
                          <a:spcPts val="0"/>
                        </a:spcAft>
                      </a:pPr>
                      <a:r>
                        <a:rPr lang="en-US" sz="7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395892114"/>
                  </a:ext>
                </a:extLst>
              </a:tr>
              <a:tr h="121395">
                <a:tc>
                  <a:txBody>
                    <a:bodyPr/>
                    <a:lstStyle/>
                    <a:p>
                      <a:pPr marL="0" marR="0">
                        <a:spcBef>
                          <a:spcPts val="0"/>
                        </a:spcBef>
                        <a:spcAft>
                          <a:spcPts val="0"/>
                        </a:spcAft>
                      </a:pPr>
                      <a:r>
                        <a:rPr lang="en-US" sz="6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marL="102870" marR="0">
                        <a:lnSpc>
                          <a:spcPts val="865"/>
                        </a:lnSpc>
                        <a:spcBef>
                          <a:spcPts val="0"/>
                        </a:spcBef>
                        <a:spcAft>
                          <a:spcPts val="0"/>
                        </a:spcAft>
                      </a:pPr>
                      <a:r>
                        <a:rPr lang="en-US" sz="900">
                          <a:effectLst/>
                        </a:rPr>
                        <a:t>(Compositae)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gridSpan="2">
                  <a:txBody>
                    <a:bodyPr/>
                    <a:lstStyle/>
                    <a:p>
                      <a:pPr marL="0" marR="0">
                        <a:spcBef>
                          <a:spcPts val="0"/>
                        </a:spcBef>
                        <a:spcAft>
                          <a:spcPts val="0"/>
                        </a:spcAft>
                      </a:pPr>
                      <a:r>
                        <a:rPr lang="en-US" sz="6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446470110"/>
                  </a:ext>
                </a:extLst>
              </a:tr>
              <a:tr h="330219">
                <a:tc>
                  <a:txBody>
                    <a:bodyPr/>
                    <a:lstStyle/>
                    <a:p>
                      <a:pPr marL="17780" marR="0">
                        <a:spcBef>
                          <a:spcPts val="100"/>
                        </a:spcBef>
                        <a:spcAft>
                          <a:spcPts val="0"/>
                        </a:spcAft>
                      </a:pPr>
                      <a:r>
                        <a:rPr lang="en-US" sz="900">
                          <a:effectLst/>
                        </a:rPr>
                        <a:t>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ts val="1090"/>
                        </a:lnSpc>
                        <a:spcBef>
                          <a:spcPts val="100"/>
                        </a:spcBef>
                        <a:spcAft>
                          <a:spcPts val="0"/>
                        </a:spcAft>
                        <a:tabLst>
                          <a:tab pos="1188720" algn="l"/>
                        </a:tabLst>
                      </a:pPr>
                      <a:r>
                        <a:rPr lang="en-US" sz="900">
                          <a:effectLst/>
                        </a:rPr>
                        <a:t>Phaseolus</a:t>
                      </a:r>
                      <a:r>
                        <a:rPr lang="en-US" sz="900" spc="-5">
                          <a:effectLst/>
                        </a:rPr>
                        <a:t> </a:t>
                      </a:r>
                      <a:r>
                        <a:rPr lang="en-US" sz="900">
                          <a:effectLst/>
                        </a:rPr>
                        <a:t>vulgaris</a:t>
                      </a:r>
                      <a:r>
                        <a:rPr lang="en-US" sz="900" spc="-10">
                          <a:effectLst/>
                        </a:rPr>
                        <a:t> </a:t>
                      </a:r>
                      <a:r>
                        <a:rPr lang="en-US" sz="900">
                          <a:effectLst/>
                        </a:rPr>
                        <a:t>L.	Bean</a:t>
                      </a:r>
                      <a:endParaRPr lang="en-US" sz="1100">
                        <a:effectLst/>
                      </a:endParaRPr>
                    </a:p>
                    <a:p>
                      <a:pPr marL="102870" marR="0">
                        <a:lnSpc>
                          <a:spcPts val="1090"/>
                        </a:lnSpc>
                        <a:spcBef>
                          <a:spcPts val="0"/>
                        </a:spcBef>
                        <a:spcAft>
                          <a:spcPts val="0"/>
                        </a:spcAft>
                      </a:pPr>
                      <a:r>
                        <a:rPr lang="en-US" sz="900">
                          <a:effectLst/>
                        </a:rPr>
                        <a:t>(Leguminosae)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5570" marR="67310">
                        <a:lnSpc>
                          <a:spcPct val="97000"/>
                        </a:lnSpc>
                        <a:spcBef>
                          <a:spcPts val="280"/>
                        </a:spcBef>
                        <a:spcAft>
                          <a:spcPts val="0"/>
                        </a:spcAft>
                      </a:pPr>
                      <a:r>
                        <a:rPr lang="en-US" sz="900">
                          <a:effectLst/>
                        </a:rPr>
                        <a:t>It reduces food intake and body weight in an animal model of obesity resulting in suppression of glycaemia.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2225" marR="0">
                        <a:lnSpc>
                          <a:spcPct val="97000"/>
                        </a:lnSpc>
                        <a:spcBef>
                          <a:spcPts val="115"/>
                        </a:spcBef>
                        <a:spcAft>
                          <a:spcPts val="0"/>
                        </a:spcAft>
                      </a:pPr>
                      <a:r>
                        <a:rPr lang="en-US" sz="900">
                          <a:effectLst/>
                        </a:rPr>
                        <a:t>Genetically obese adult male Zucker fa/fa rats.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885" marR="0">
                        <a:spcBef>
                          <a:spcPts val="100"/>
                        </a:spcBef>
                        <a:spcAft>
                          <a:spcPts val="0"/>
                        </a:spcAft>
                      </a:pPr>
                      <a:r>
                        <a:rPr lang="en-US" sz="900" dirty="0">
                          <a:effectLst/>
                        </a:rPr>
                        <a:t>[137]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423072975"/>
                  </a:ext>
                </a:extLst>
              </a:tr>
            </a:tbl>
          </a:graphicData>
        </a:graphic>
      </p:graphicFrame>
    </p:spTree>
    <p:extLst>
      <p:ext uri="{BB962C8B-B14F-4D97-AF65-F5344CB8AC3E}">
        <p14:creationId xmlns:p14="http://schemas.microsoft.com/office/powerpoint/2010/main" val="3765061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2B4651-B100-4A62-B727-071A87E7E054}"/>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7D67F08C-95EC-46C2-AB49-BC04BE239F9E}"/>
              </a:ext>
            </a:extLst>
          </p:cNvPr>
          <p:cNvGraphicFramePr>
            <a:graphicFrameLocks noGrp="1"/>
          </p:cNvGraphicFramePr>
          <p:nvPr>
            <p:ph idx="1"/>
          </p:nvPr>
        </p:nvGraphicFramePr>
        <p:xfrm>
          <a:off x="2679065" y="1844516"/>
          <a:ext cx="6833870" cy="4366895"/>
        </p:xfrm>
        <a:graphic>
          <a:graphicData uri="http://schemas.openxmlformats.org/drawingml/2006/table">
            <a:tbl>
              <a:tblPr firstRow="1" firstCol="1" lastRow="1" lastCol="1" bandRow="1" bandCol="1">
                <a:tableStyleId>{5C22544A-7EE6-4342-B048-85BDC9FD1C3A}</a:tableStyleId>
              </a:tblPr>
              <a:tblGrid>
                <a:gridCol w="236855">
                  <a:extLst>
                    <a:ext uri="{9D8B030D-6E8A-4147-A177-3AD203B41FA5}">
                      <a16:colId xmlns:a16="http://schemas.microsoft.com/office/drawing/2014/main" xmlns="" val="3561097445"/>
                    </a:ext>
                  </a:extLst>
                </a:gridCol>
                <a:gridCol w="1101725">
                  <a:extLst>
                    <a:ext uri="{9D8B030D-6E8A-4147-A177-3AD203B41FA5}">
                      <a16:colId xmlns:a16="http://schemas.microsoft.com/office/drawing/2014/main" xmlns="" val="2915469247"/>
                    </a:ext>
                  </a:extLst>
                </a:gridCol>
                <a:gridCol w="771525">
                  <a:extLst>
                    <a:ext uri="{9D8B030D-6E8A-4147-A177-3AD203B41FA5}">
                      <a16:colId xmlns:a16="http://schemas.microsoft.com/office/drawing/2014/main" xmlns="" val="3728238533"/>
                    </a:ext>
                  </a:extLst>
                </a:gridCol>
                <a:gridCol w="2820670">
                  <a:extLst>
                    <a:ext uri="{9D8B030D-6E8A-4147-A177-3AD203B41FA5}">
                      <a16:colId xmlns:a16="http://schemas.microsoft.com/office/drawing/2014/main" xmlns="" val="747127190"/>
                    </a:ext>
                  </a:extLst>
                </a:gridCol>
                <a:gridCol w="1240790">
                  <a:extLst>
                    <a:ext uri="{9D8B030D-6E8A-4147-A177-3AD203B41FA5}">
                      <a16:colId xmlns:a16="http://schemas.microsoft.com/office/drawing/2014/main" xmlns="" val="1979892667"/>
                    </a:ext>
                  </a:extLst>
                </a:gridCol>
                <a:gridCol w="662305">
                  <a:extLst>
                    <a:ext uri="{9D8B030D-6E8A-4147-A177-3AD203B41FA5}">
                      <a16:colId xmlns:a16="http://schemas.microsoft.com/office/drawing/2014/main" xmlns="" val="882877162"/>
                    </a:ext>
                  </a:extLst>
                </a:gridCol>
              </a:tblGrid>
              <a:tr h="431800">
                <a:tc>
                  <a:txBody>
                    <a:bodyPr/>
                    <a:lstStyle/>
                    <a:p>
                      <a:pPr marL="17780" marR="0">
                        <a:spcBef>
                          <a:spcPts val="100"/>
                        </a:spcBef>
                        <a:spcAft>
                          <a:spcPts val="0"/>
                        </a:spcAft>
                      </a:pPr>
                      <a:r>
                        <a:rPr lang="en-US" sz="900">
                          <a:effectLst/>
                        </a:rPr>
                        <a:t>85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1080"/>
                        </a:lnSpc>
                        <a:spcBef>
                          <a:spcPts val="95"/>
                        </a:spcBef>
                        <a:spcAft>
                          <a:spcPts val="0"/>
                        </a:spcAft>
                      </a:pPr>
                      <a:r>
                        <a:rPr lang="en-US" sz="900">
                          <a:effectLst/>
                        </a:rPr>
                        <a:t>Phyllostachys edulis (Carrière) J.Houz. (Poaceae)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6995" marR="0">
                        <a:spcBef>
                          <a:spcPts val="100"/>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5570" marR="0">
                        <a:lnSpc>
                          <a:spcPct val="97000"/>
                        </a:lnSpc>
                        <a:spcBef>
                          <a:spcPts val="280"/>
                        </a:spcBef>
                        <a:spcAft>
                          <a:spcPts val="0"/>
                        </a:spcAft>
                      </a:pPr>
                      <a:r>
                        <a:rPr lang="en-US" sz="900">
                          <a:effectLst/>
                        </a:rPr>
                        <a:t>The extract ameliorates elevated MCP-1 concentration in the blood.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2225" marR="0">
                        <a:lnSpc>
                          <a:spcPct val="97000"/>
                        </a:lnSpc>
                        <a:spcBef>
                          <a:spcPts val="115"/>
                        </a:spcBef>
                        <a:spcAft>
                          <a:spcPts val="0"/>
                        </a:spcAft>
                      </a:pPr>
                      <a:r>
                        <a:rPr lang="en-US" sz="900">
                          <a:effectLst/>
                        </a:rPr>
                        <a:t>High fat diet - induced C57BL/6J 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885" marR="0">
                        <a:spcBef>
                          <a:spcPts val="100"/>
                        </a:spcBef>
                        <a:spcAft>
                          <a:spcPts val="0"/>
                        </a:spcAft>
                      </a:pPr>
                      <a:r>
                        <a:rPr lang="en-US" sz="900">
                          <a:effectLst/>
                        </a:rPr>
                        <a:t>[138]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891296057"/>
                  </a:ext>
                </a:extLst>
              </a:tr>
              <a:tr h="882015">
                <a:tc>
                  <a:txBody>
                    <a:bodyPr/>
                    <a:lstStyle/>
                    <a:p>
                      <a:pPr marL="17780" marR="0">
                        <a:spcBef>
                          <a:spcPts val="100"/>
                        </a:spcBef>
                        <a:spcAft>
                          <a:spcPts val="0"/>
                        </a:spcAft>
                      </a:pPr>
                      <a:r>
                        <a:rPr lang="en-US" sz="900">
                          <a:effectLst/>
                        </a:rPr>
                        <a:t>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200660">
                        <a:lnSpc>
                          <a:spcPct val="97000"/>
                        </a:lnSpc>
                        <a:spcBef>
                          <a:spcPts val="115"/>
                        </a:spcBef>
                        <a:spcAft>
                          <a:spcPts val="0"/>
                        </a:spcAft>
                      </a:pPr>
                      <a:r>
                        <a:rPr lang="en-US" sz="900">
                          <a:effectLst/>
                        </a:rPr>
                        <a:t>Pinus koraiensis Siebold &amp; Zucc (Pinaceae)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6995" marR="0">
                        <a:spcBef>
                          <a:spcPts val="100"/>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5570" marR="0">
                        <a:lnSpc>
                          <a:spcPct val="97000"/>
                        </a:lnSpc>
                        <a:spcBef>
                          <a:spcPts val="280"/>
                        </a:spcBef>
                        <a:spcAft>
                          <a:spcPts val="0"/>
                        </a:spcAft>
                      </a:pPr>
                      <a:r>
                        <a:rPr lang="en-US" sz="900">
                          <a:effectLst/>
                        </a:rPr>
                        <a:t>Suppresses fat accumulation and intracellular triglyceride associated with downregulation of adipogenic transcription factor expression, including PPARγ and CEBPα in the differentiated 3T3-L1 adipocytes. It attenuates expression of FABP and GPDH as target genes of PPARγ during adipocyte differentiation.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2225" marR="318135">
                        <a:lnSpc>
                          <a:spcPct val="97000"/>
                        </a:lnSpc>
                        <a:spcBef>
                          <a:spcPts val="115"/>
                        </a:spcBef>
                        <a:spcAft>
                          <a:spcPts val="0"/>
                        </a:spcAft>
                      </a:pPr>
                      <a:r>
                        <a:rPr lang="en-US" sz="900">
                          <a:effectLst/>
                        </a:rPr>
                        <a:t>High fat diet Male Sprague- [139] Dawley rats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2067103538"/>
                  </a:ext>
                </a:extLst>
              </a:tr>
              <a:tr h="431800">
                <a:tc>
                  <a:txBody>
                    <a:bodyPr/>
                    <a:lstStyle/>
                    <a:p>
                      <a:pPr marL="17780" marR="0">
                        <a:spcBef>
                          <a:spcPts val="100"/>
                        </a:spcBef>
                        <a:spcAft>
                          <a:spcPts val="0"/>
                        </a:spcAft>
                      </a:pPr>
                      <a:r>
                        <a:rPr lang="en-US" sz="900">
                          <a:effectLst/>
                        </a:rPr>
                        <a:t>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1090"/>
                        </a:lnSpc>
                        <a:spcBef>
                          <a:spcPts val="100"/>
                        </a:spcBef>
                        <a:spcAft>
                          <a:spcPts val="0"/>
                        </a:spcAft>
                      </a:pPr>
                      <a:r>
                        <a:rPr lang="en-US" sz="900">
                          <a:effectLst/>
                        </a:rPr>
                        <a:t>Piper fragile Benth</a:t>
                      </a:r>
                      <a:endParaRPr lang="en-US" sz="1100">
                        <a:effectLst/>
                      </a:endParaRPr>
                    </a:p>
                    <a:p>
                      <a:pPr marL="102870" marR="0">
                        <a:lnSpc>
                          <a:spcPts val="1090"/>
                        </a:lnSpc>
                        <a:spcBef>
                          <a:spcPts val="0"/>
                        </a:spcBef>
                        <a:spcAft>
                          <a:spcPts val="0"/>
                        </a:spcAft>
                      </a:pPr>
                      <a:r>
                        <a:rPr lang="en-US" sz="900">
                          <a:effectLst/>
                        </a:rPr>
                        <a:t>(Piperaceae)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6995" marR="0">
                        <a:spcBef>
                          <a:spcPts val="100"/>
                        </a:spcBef>
                        <a:spcAft>
                          <a:spcPts val="0"/>
                        </a:spcAft>
                      </a:pPr>
                      <a:r>
                        <a:rPr lang="en-US" sz="900">
                          <a:effectLst/>
                        </a:rPr>
                        <a:t>Seed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5570" marR="67310">
                        <a:lnSpc>
                          <a:spcPct val="97000"/>
                        </a:lnSpc>
                        <a:spcBef>
                          <a:spcPts val="280"/>
                        </a:spcBef>
                        <a:spcAft>
                          <a:spcPts val="0"/>
                        </a:spcAft>
                      </a:pPr>
                      <a:r>
                        <a:rPr lang="en-US" sz="900">
                          <a:effectLst/>
                        </a:rPr>
                        <a:t>P. fragile rude oil shows significant reduction in body weight.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2225" marR="318135">
                        <a:lnSpc>
                          <a:spcPts val="1080"/>
                        </a:lnSpc>
                        <a:spcBef>
                          <a:spcPts val="95"/>
                        </a:spcBef>
                        <a:spcAft>
                          <a:spcPts val="0"/>
                        </a:spcAft>
                      </a:pPr>
                      <a:r>
                        <a:rPr lang="en-US" sz="900">
                          <a:effectLst/>
                        </a:rPr>
                        <a:t>Male Sprague dawley mice [140] were treated with high cholesterol diet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2336735852"/>
                  </a:ext>
                </a:extLst>
              </a:tr>
              <a:tr h="470535">
                <a:tc>
                  <a:txBody>
                    <a:bodyPr/>
                    <a:lstStyle/>
                    <a:p>
                      <a:pPr marL="17780" marR="0">
                        <a:spcBef>
                          <a:spcPts val="100"/>
                        </a:spcBef>
                        <a:spcAft>
                          <a:spcPts val="0"/>
                        </a:spcAft>
                      </a:pPr>
                      <a:r>
                        <a:rPr lang="en-US" sz="900">
                          <a:effectLst/>
                        </a:rPr>
                        <a:t>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0">
                        <a:lnSpc>
                          <a:spcPts val="1090"/>
                        </a:lnSpc>
                        <a:spcBef>
                          <a:spcPts val="100"/>
                        </a:spcBef>
                        <a:spcAft>
                          <a:spcPts val="0"/>
                        </a:spcAft>
                      </a:pPr>
                      <a:r>
                        <a:rPr lang="en-US" sz="900">
                          <a:effectLst/>
                        </a:rPr>
                        <a:t>Piper sarmentosum</a:t>
                      </a:r>
                      <a:endParaRPr lang="en-US" sz="1100">
                        <a:effectLst/>
                      </a:endParaRPr>
                    </a:p>
                    <a:p>
                      <a:pPr marL="102870" marR="200660">
                        <a:lnSpc>
                          <a:spcPct val="97000"/>
                        </a:lnSpc>
                        <a:spcBef>
                          <a:spcPts val="10"/>
                        </a:spcBef>
                        <a:spcAft>
                          <a:spcPts val="0"/>
                        </a:spcAft>
                      </a:pPr>
                      <a:r>
                        <a:rPr lang="en-US" sz="900">
                          <a:effectLst/>
                        </a:rPr>
                        <a:t>Roxb. (Piperaceae)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6995" marR="0">
                        <a:spcBef>
                          <a:spcPts val="100"/>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5570" marR="118745">
                        <a:lnSpc>
                          <a:spcPct val="97000"/>
                        </a:lnSpc>
                        <a:spcBef>
                          <a:spcPts val="280"/>
                        </a:spcBef>
                        <a:spcAft>
                          <a:spcPts val="0"/>
                        </a:spcAft>
                      </a:pPr>
                      <a:r>
                        <a:rPr lang="en-US" sz="900">
                          <a:effectLst/>
                        </a:rPr>
                        <a:t>P. sarmentosum group shows reduction in enzyme activity. Aqueous extract of P. fragile have the ability to reduce 11β-HSD1 enzyme activity.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2225" marR="0">
                        <a:lnSpc>
                          <a:spcPct val="97000"/>
                        </a:lnSpc>
                        <a:spcBef>
                          <a:spcPts val="115"/>
                        </a:spcBef>
                        <a:spcAft>
                          <a:spcPts val="0"/>
                        </a:spcAft>
                      </a:pPr>
                      <a:r>
                        <a:rPr lang="en-US" sz="900">
                          <a:effectLst/>
                        </a:rPr>
                        <a:t>Ovariectomy-Induced Obese Rats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885" marR="0">
                        <a:spcBef>
                          <a:spcPts val="100"/>
                        </a:spcBef>
                        <a:spcAft>
                          <a:spcPts val="0"/>
                        </a:spcAft>
                      </a:pPr>
                      <a:r>
                        <a:rPr lang="en-US" sz="900">
                          <a:effectLst/>
                        </a:rPr>
                        <a:t>[141]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717433023"/>
                  </a:ext>
                </a:extLst>
              </a:tr>
              <a:tr h="607695">
                <a:tc>
                  <a:txBody>
                    <a:bodyPr/>
                    <a:lstStyle/>
                    <a:p>
                      <a:pPr marL="17780" marR="0">
                        <a:spcBef>
                          <a:spcPts val="100"/>
                        </a:spcBef>
                        <a:spcAft>
                          <a:spcPts val="0"/>
                        </a:spcAft>
                      </a:pPr>
                      <a:r>
                        <a:rPr lang="en-US" sz="900">
                          <a:effectLst/>
                        </a:rPr>
                        <a:t>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02870" marR="176530">
                        <a:lnSpc>
                          <a:spcPct val="97000"/>
                        </a:lnSpc>
                        <a:spcBef>
                          <a:spcPts val="115"/>
                        </a:spcBef>
                        <a:spcAft>
                          <a:spcPts val="0"/>
                        </a:spcAft>
                      </a:pPr>
                      <a:r>
                        <a:rPr lang="en-US" sz="900">
                          <a:effectLst/>
                        </a:rPr>
                        <a:t>Platycodon grandiflorum (Campanulaceae)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86995" marR="0">
                        <a:spcBef>
                          <a:spcPts val="100"/>
                        </a:spcBef>
                        <a:spcAft>
                          <a:spcPts val="0"/>
                        </a:spcAft>
                      </a:pPr>
                      <a:r>
                        <a:rPr lang="en-US" sz="900">
                          <a:effectLst/>
                        </a:rPr>
                        <a:t>Roots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15570" marR="0">
                        <a:lnSpc>
                          <a:spcPct val="96000"/>
                        </a:lnSpc>
                        <a:spcBef>
                          <a:spcPts val="290"/>
                        </a:spcBef>
                        <a:spcAft>
                          <a:spcPts val="0"/>
                        </a:spcAft>
                      </a:pPr>
                      <a:r>
                        <a:rPr lang="en-US" sz="900">
                          <a:effectLst/>
                        </a:rPr>
                        <a:t>Platycodin feeding increases cholesterol absorption up to 60%, but not cholesterol synthesis. Platycodin-enriched diets can lower circulating and whole body cholesterol contents.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22225" marR="0">
                        <a:spcBef>
                          <a:spcPts val="100"/>
                        </a:spcBef>
                        <a:spcAft>
                          <a:spcPts val="0"/>
                        </a:spcAft>
                      </a:pPr>
                      <a:r>
                        <a:rPr lang="en-US" sz="900">
                          <a:effectLst/>
                        </a:rPr>
                        <a:t>Golden Syrian hamsters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95885" marR="0">
                        <a:spcBef>
                          <a:spcPts val="100"/>
                        </a:spcBef>
                        <a:spcAft>
                          <a:spcPts val="0"/>
                        </a:spcAft>
                      </a:pPr>
                      <a:r>
                        <a:rPr lang="en-US" sz="900">
                          <a:effectLst/>
                        </a:rPr>
                        <a:t>[142]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639836521"/>
                  </a:ext>
                </a:extLst>
              </a:tr>
              <a:tr h="744855">
                <a:tc>
                  <a:txBody>
                    <a:bodyPr/>
                    <a:lstStyle/>
                    <a:p>
                      <a:pPr marL="17780" marR="0">
                        <a:spcBef>
                          <a:spcPts val="100"/>
                        </a:spcBef>
                        <a:spcAft>
                          <a:spcPts val="0"/>
                        </a:spcAft>
                      </a:pPr>
                      <a:r>
                        <a:rPr lang="en-US" sz="900">
                          <a:effectLst/>
                        </a:rPr>
                        <a:t>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marL="102870" marR="0" algn="just">
                        <a:lnSpc>
                          <a:spcPts val="1165"/>
                        </a:lnSpc>
                        <a:spcBef>
                          <a:spcPts val="115"/>
                        </a:spcBef>
                        <a:spcAft>
                          <a:spcPts val="0"/>
                        </a:spcAft>
                      </a:pPr>
                      <a:r>
                        <a:rPr lang="en-US" sz="900">
                          <a:effectLst/>
                        </a:rPr>
                        <a:t>Polygonum aviculare Aerial Parts Extract of P. aviculare suppresses the elevated mRNA</a:t>
                      </a:r>
                      <a:endParaRPr lang="en-US" sz="1100">
                        <a:effectLst/>
                      </a:endParaRPr>
                    </a:p>
                    <a:p>
                      <a:pPr marL="102870" marR="0" algn="just">
                        <a:lnSpc>
                          <a:spcPts val="1080"/>
                        </a:lnSpc>
                        <a:spcBef>
                          <a:spcPts val="0"/>
                        </a:spcBef>
                        <a:spcAft>
                          <a:spcPts val="0"/>
                        </a:spcAft>
                        <a:tabLst>
                          <a:tab pos="1988820" algn="l"/>
                        </a:tabLst>
                      </a:pPr>
                      <a:r>
                        <a:rPr lang="en-US" sz="900">
                          <a:effectLst/>
                        </a:rPr>
                        <a:t>L.	expression levels of sterol regulatory</a:t>
                      </a:r>
                      <a:r>
                        <a:rPr lang="en-US" sz="900" spc="-90">
                          <a:effectLst/>
                        </a:rPr>
                        <a:t> </a:t>
                      </a:r>
                      <a:r>
                        <a:rPr lang="en-US" sz="900">
                          <a:effectLst/>
                        </a:rPr>
                        <a:t>element-binding</a:t>
                      </a:r>
                      <a:endParaRPr lang="en-US" sz="1100">
                        <a:effectLst/>
                      </a:endParaRPr>
                    </a:p>
                    <a:p>
                      <a:pPr marL="1988820" marR="107950" indent="-1885950" algn="just">
                        <a:lnSpc>
                          <a:spcPts val="1080"/>
                        </a:lnSpc>
                        <a:spcBef>
                          <a:spcPts val="60"/>
                        </a:spcBef>
                        <a:spcAft>
                          <a:spcPts val="0"/>
                        </a:spcAft>
                        <a:tabLst>
                          <a:tab pos="1988820" algn="l"/>
                        </a:tabLst>
                      </a:pPr>
                      <a:r>
                        <a:rPr lang="en-US" sz="900">
                          <a:effectLst/>
                        </a:rPr>
                        <a:t>(Polygonaceae)	protein-1c, peroxisome PPAR-γ, fatty acid synthase, and adipocyte protein 2 in the white adipose tissue of</a:t>
                      </a:r>
                      <a:r>
                        <a:rPr lang="en-US" sz="900" spc="-135">
                          <a:effectLst/>
                        </a:rPr>
                        <a:t> </a:t>
                      </a:r>
                      <a:r>
                        <a:rPr lang="en-US" sz="900">
                          <a:effectLst/>
                        </a:rPr>
                        <a:t>obese 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gridSpan="2">
                  <a:txBody>
                    <a:bodyPr/>
                    <a:lstStyle/>
                    <a:p>
                      <a:pPr marL="22225" marR="0">
                        <a:lnSpc>
                          <a:spcPts val="1090"/>
                        </a:lnSpc>
                        <a:spcBef>
                          <a:spcPts val="100"/>
                        </a:spcBef>
                        <a:spcAft>
                          <a:spcPts val="0"/>
                        </a:spcAft>
                      </a:pPr>
                      <a:r>
                        <a:rPr lang="en-US" sz="900">
                          <a:effectLst/>
                        </a:rPr>
                        <a:t>High-fat diet induced obese [143]</a:t>
                      </a:r>
                      <a:endParaRPr lang="en-US" sz="1100">
                        <a:effectLst/>
                      </a:endParaRPr>
                    </a:p>
                    <a:p>
                      <a:pPr marL="22225" marR="0">
                        <a:lnSpc>
                          <a:spcPts val="1090"/>
                        </a:lnSpc>
                        <a:spcBef>
                          <a:spcPts val="0"/>
                        </a:spcBef>
                        <a:spcAft>
                          <a:spcPts val="0"/>
                        </a:spcAft>
                      </a:pPr>
                      <a:r>
                        <a:rPr lang="en-US" sz="900">
                          <a:effectLst/>
                        </a:rPr>
                        <a:t>mice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2060925549"/>
                  </a:ext>
                </a:extLst>
              </a:tr>
              <a:tr h="744855">
                <a:tc>
                  <a:txBody>
                    <a:bodyPr/>
                    <a:lstStyle/>
                    <a:p>
                      <a:pPr marL="17780" marR="0">
                        <a:spcBef>
                          <a:spcPts val="100"/>
                        </a:spcBef>
                        <a:spcAft>
                          <a:spcPts val="0"/>
                        </a:spcAft>
                      </a:pPr>
                      <a:r>
                        <a:rPr lang="en-US" sz="900">
                          <a:effectLst/>
                        </a:rPr>
                        <a:t>91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102870" marR="0">
                        <a:lnSpc>
                          <a:spcPct val="97000"/>
                        </a:lnSpc>
                        <a:spcBef>
                          <a:spcPts val="115"/>
                        </a:spcBef>
                        <a:spcAft>
                          <a:spcPts val="0"/>
                        </a:spcAft>
                      </a:pPr>
                      <a:r>
                        <a:rPr lang="en-US" sz="900">
                          <a:effectLst/>
                        </a:rPr>
                        <a:t>Populus balsamifera L. Whole Plant (Salicaceae)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a:txBody>
                    <a:bodyPr/>
                    <a:lstStyle/>
                    <a:p>
                      <a:pPr marL="115570" marR="31750">
                        <a:lnSpc>
                          <a:spcPct val="97000"/>
                        </a:lnSpc>
                        <a:spcBef>
                          <a:spcPts val="280"/>
                        </a:spcBef>
                        <a:spcAft>
                          <a:spcPts val="0"/>
                        </a:spcAft>
                      </a:pPr>
                      <a:r>
                        <a:rPr lang="en-US" sz="900">
                          <a:effectLst/>
                        </a:rPr>
                        <a:t>Salicortin reduces whole body and retroperitoneal </a:t>
                      </a:r>
                      <a:r>
                        <a:rPr lang="en-US" sz="900" spc="-10">
                          <a:effectLst/>
                        </a:rPr>
                        <a:t>fat </a:t>
                      </a:r>
                      <a:r>
                        <a:rPr lang="en-US" sz="900">
                          <a:effectLst/>
                        </a:rPr>
                        <a:t>pad weights, as well as hepatic triglyceride accumulation. It also modulates </a:t>
                      </a:r>
                      <a:r>
                        <a:rPr lang="en-US" sz="900" spc="-15">
                          <a:effectLst/>
                        </a:rPr>
                        <a:t>key </a:t>
                      </a:r>
                      <a:r>
                        <a:rPr lang="en-US" sz="900">
                          <a:effectLst/>
                        </a:rPr>
                        <a:t>components in signaling pathways involved</a:t>
                      </a:r>
                      <a:r>
                        <a:rPr lang="en-US" sz="900" spc="-25">
                          <a:effectLst/>
                        </a:rPr>
                        <a:t> </a:t>
                      </a:r>
                      <a:r>
                        <a:rPr lang="en-US" sz="900">
                          <a:effectLst/>
                        </a:rPr>
                        <a:t>with</a:t>
                      </a:r>
                      <a:r>
                        <a:rPr lang="en-US" sz="900" spc="-25">
                          <a:effectLst/>
                        </a:rPr>
                        <a:t> </a:t>
                      </a:r>
                      <a:r>
                        <a:rPr lang="en-US" sz="900">
                          <a:effectLst/>
                        </a:rPr>
                        <a:t>glucose</a:t>
                      </a:r>
                      <a:r>
                        <a:rPr lang="en-US" sz="900" spc="-30">
                          <a:effectLst/>
                        </a:rPr>
                        <a:t> </a:t>
                      </a:r>
                      <a:r>
                        <a:rPr lang="en-US" sz="900">
                          <a:effectLst/>
                        </a:rPr>
                        <a:t>regulation</a:t>
                      </a:r>
                      <a:r>
                        <a:rPr lang="en-US" sz="900" spc="-25">
                          <a:effectLst/>
                        </a:rPr>
                        <a:t> </a:t>
                      </a:r>
                      <a:r>
                        <a:rPr lang="en-US" sz="900">
                          <a:effectLst/>
                        </a:rPr>
                        <a:t>and</a:t>
                      </a:r>
                      <a:r>
                        <a:rPr lang="en-US" sz="900" spc="-30">
                          <a:effectLst/>
                        </a:rPr>
                        <a:t> </a:t>
                      </a:r>
                      <a:r>
                        <a:rPr lang="en-US" sz="900">
                          <a:effectLst/>
                        </a:rPr>
                        <a:t>lipid</a:t>
                      </a:r>
                      <a:r>
                        <a:rPr lang="en-US" sz="900" spc="-25">
                          <a:effectLst/>
                        </a:rPr>
                        <a:t> </a:t>
                      </a:r>
                      <a:r>
                        <a:rPr lang="en-US" sz="900">
                          <a:effectLst/>
                        </a:rPr>
                        <a:t>oxidation</a:t>
                      </a:r>
                      <a:r>
                        <a:rPr lang="en-US" sz="900" spc="-30">
                          <a:effectLst/>
                        </a:rPr>
                        <a:t> </a:t>
                      </a:r>
                      <a:r>
                        <a:rPr lang="en-US" sz="900">
                          <a:effectLst/>
                        </a:rPr>
                        <a:t>in</a:t>
                      </a:r>
                      <a:r>
                        <a:rPr lang="en-US" sz="900" spc="-30">
                          <a:effectLst/>
                        </a:rPr>
                        <a:t> </a:t>
                      </a:r>
                      <a:r>
                        <a:rPr lang="en-US" sz="900">
                          <a:effectLst/>
                        </a:rPr>
                        <a:t>the </a:t>
                      </a:r>
                      <a:r>
                        <a:rPr lang="en-US" sz="900" spc="-20">
                          <a:effectLst/>
                        </a:rPr>
                        <a:t>liver, </a:t>
                      </a:r>
                      <a:r>
                        <a:rPr lang="en-US" sz="900">
                          <a:effectLst/>
                        </a:rPr>
                        <a:t>muscle, and adipose</a:t>
                      </a:r>
                      <a:r>
                        <a:rPr lang="en-US" sz="900" spc="5">
                          <a:effectLst/>
                        </a:rPr>
                        <a:t> </a:t>
                      </a:r>
                      <a:r>
                        <a:rPr lang="en-US" sz="900">
                          <a:effectLst/>
                        </a:rPr>
                        <a:t>tissue.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2">
                  <a:txBody>
                    <a:bodyPr/>
                    <a:lstStyle/>
                    <a:p>
                      <a:pPr marL="22225" marR="318135">
                        <a:lnSpc>
                          <a:spcPct val="97000"/>
                        </a:lnSpc>
                        <a:spcBef>
                          <a:spcPts val="115"/>
                        </a:spcBef>
                        <a:spcAft>
                          <a:spcPts val="0"/>
                        </a:spcAft>
                      </a:pPr>
                      <a:r>
                        <a:rPr lang="en-US" sz="900" dirty="0">
                          <a:effectLst/>
                        </a:rPr>
                        <a:t>C57Bl/6 mice subjected to [144] high fat diet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xmlns="" val="1702169671"/>
                  </a:ext>
                </a:extLst>
              </a:tr>
            </a:tbl>
          </a:graphicData>
        </a:graphic>
      </p:graphicFrame>
    </p:spTree>
    <p:extLst>
      <p:ext uri="{BB962C8B-B14F-4D97-AF65-F5344CB8AC3E}">
        <p14:creationId xmlns:p14="http://schemas.microsoft.com/office/powerpoint/2010/main" val="10989249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68B108-8EAD-41C4-B556-521D234D2050}"/>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A3A803E4-BE2C-480C-A663-4C622A16E930}"/>
              </a:ext>
            </a:extLst>
          </p:cNvPr>
          <p:cNvGraphicFramePr>
            <a:graphicFrameLocks noGrp="1"/>
          </p:cNvGraphicFramePr>
          <p:nvPr>
            <p:ph idx="1"/>
          </p:nvPr>
        </p:nvGraphicFramePr>
        <p:xfrm>
          <a:off x="3000309" y="1232921"/>
          <a:ext cx="6191381" cy="5654983"/>
        </p:xfrm>
        <a:graphic>
          <a:graphicData uri="http://schemas.openxmlformats.org/drawingml/2006/table">
            <a:tbl>
              <a:tblPr firstRow="1" firstCol="1" lastRow="1" lastCol="1" bandRow="1" bandCol="1">
                <a:tableStyleId>{5C22544A-7EE6-4342-B048-85BDC9FD1C3A}</a:tableStyleId>
              </a:tblPr>
              <a:tblGrid>
                <a:gridCol w="241006">
                  <a:extLst>
                    <a:ext uri="{9D8B030D-6E8A-4147-A177-3AD203B41FA5}">
                      <a16:colId xmlns:a16="http://schemas.microsoft.com/office/drawing/2014/main" xmlns="" val="2525385096"/>
                    </a:ext>
                  </a:extLst>
                </a:gridCol>
                <a:gridCol w="5950375">
                  <a:extLst>
                    <a:ext uri="{9D8B030D-6E8A-4147-A177-3AD203B41FA5}">
                      <a16:colId xmlns:a16="http://schemas.microsoft.com/office/drawing/2014/main" xmlns="" val="3189281086"/>
                    </a:ext>
                  </a:extLst>
                </a:gridCol>
              </a:tblGrid>
              <a:tr h="391131">
                <a:tc>
                  <a:txBody>
                    <a:bodyPr/>
                    <a:lstStyle/>
                    <a:p>
                      <a:pPr marL="5715" marR="118110" algn="ctr">
                        <a:spcBef>
                          <a:spcPts val="100"/>
                        </a:spcBef>
                        <a:spcAft>
                          <a:spcPts val="0"/>
                        </a:spcAft>
                      </a:pPr>
                      <a:r>
                        <a:rPr lang="en-US" sz="800">
                          <a:effectLst/>
                        </a:rPr>
                        <a:t>92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73660" marR="321945">
                        <a:lnSpc>
                          <a:spcPct val="97000"/>
                        </a:lnSpc>
                        <a:spcBef>
                          <a:spcPts val="115"/>
                        </a:spcBef>
                        <a:spcAft>
                          <a:spcPts val="0"/>
                        </a:spcAft>
                        <a:tabLst>
                          <a:tab pos="621030" algn="l"/>
                          <a:tab pos="1959610" algn="l"/>
                          <a:tab pos="4686300" algn="l"/>
                        </a:tabLst>
                      </a:pPr>
                      <a:r>
                        <a:rPr lang="en-US" sz="800">
                          <a:effectLst/>
                        </a:rPr>
                        <a:t>Premna	integrifolia</a:t>
                      </a:r>
                      <a:r>
                        <a:rPr lang="en-US" sz="800" spc="40">
                          <a:effectLst/>
                        </a:rPr>
                        <a:t> </a:t>
                      </a:r>
                      <a:r>
                        <a:rPr lang="en-US" sz="800">
                          <a:effectLst/>
                        </a:rPr>
                        <a:t>Roots	A significant decrease in the levels of</a:t>
                      </a:r>
                      <a:r>
                        <a:rPr lang="en-US" sz="800" spc="-120">
                          <a:effectLst/>
                        </a:rPr>
                        <a:t> </a:t>
                      </a:r>
                      <a:r>
                        <a:rPr lang="en-US" sz="800">
                          <a:effectLst/>
                        </a:rPr>
                        <a:t>serum</a:t>
                      </a:r>
                      <a:r>
                        <a:rPr lang="en-US" sz="800" spc="-20">
                          <a:effectLst/>
                        </a:rPr>
                        <a:t> </a:t>
                      </a:r>
                      <a:r>
                        <a:rPr lang="en-US" sz="800">
                          <a:effectLst/>
                        </a:rPr>
                        <a:t>glucose,	Female Swiss Albino mice, </a:t>
                      </a:r>
                      <a:r>
                        <a:rPr lang="en-US" sz="800" spc="-15">
                          <a:effectLst/>
                        </a:rPr>
                        <a:t>[145] </a:t>
                      </a:r>
                      <a:r>
                        <a:rPr lang="en-US" sz="800">
                          <a:effectLst/>
                        </a:rPr>
                        <a:t>Linn		triglyceride, total cholesterol, LDL and VLDL</a:t>
                      </a:r>
                      <a:r>
                        <a:rPr lang="en-US" sz="800" spc="-115">
                          <a:effectLst/>
                        </a:rPr>
                        <a:t> </a:t>
                      </a:r>
                      <a:r>
                        <a:rPr lang="en-US" sz="800">
                          <a:effectLst/>
                        </a:rPr>
                        <a:t>observed</a:t>
                      </a:r>
                      <a:r>
                        <a:rPr lang="en-US" sz="800" spc="-15">
                          <a:effectLst/>
                        </a:rPr>
                        <a:t> </a:t>
                      </a:r>
                      <a:r>
                        <a:rPr lang="en-US" sz="800">
                          <a:effectLst/>
                        </a:rPr>
                        <a:t>in	fed with cafetaria</a:t>
                      </a:r>
                      <a:r>
                        <a:rPr lang="en-US" sz="800" spc="-20">
                          <a:effectLst/>
                        </a:rPr>
                        <a:t> </a:t>
                      </a:r>
                      <a:r>
                        <a:rPr lang="en-US" sz="800">
                          <a:effectLst/>
                        </a:rPr>
                        <a:t>diet</a:t>
                      </a:r>
                      <a:endParaRPr lang="en-US" sz="1000">
                        <a:effectLst/>
                      </a:endParaRPr>
                    </a:p>
                    <a:p>
                      <a:pPr marL="73660" marR="0">
                        <a:lnSpc>
                          <a:spcPts val="1030"/>
                        </a:lnSpc>
                        <a:spcBef>
                          <a:spcPts val="0"/>
                        </a:spcBef>
                        <a:spcAft>
                          <a:spcPts val="0"/>
                        </a:spcAft>
                        <a:tabLst>
                          <a:tab pos="1959610" algn="l"/>
                        </a:tabLst>
                      </a:pPr>
                      <a:r>
                        <a:rPr lang="en-US" sz="800">
                          <a:effectLst/>
                        </a:rPr>
                        <a:t>(Verbenaceae)	the animals treated with the extract of </a:t>
                      </a:r>
                      <a:r>
                        <a:rPr lang="en-US" sz="800" spc="-55">
                          <a:effectLst/>
                        </a:rPr>
                        <a:t>P.</a:t>
                      </a:r>
                      <a:r>
                        <a:rPr lang="en-US" sz="800" spc="-35">
                          <a:effectLst/>
                        </a:rPr>
                        <a:t> </a:t>
                      </a:r>
                      <a:r>
                        <a:rPr lang="en-US" sz="800">
                          <a:effectLst/>
                        </a:rPr>
                        <a:t>integrifolia.</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457762036"/>
                  </a:ext>
                </a:extLst>
              </a:tr>
              <a:tr h="888099">
                <a:tc>
                  <a:txBody>
                    <a:bodyPr/>
                    <a:lstStyle/>
                    <a:p>
                      <a:pPr marL="5715" marR="118110" algn="ctr">
                        <a:spcBef>
                          <a:spcPts val="100"/>
                        </a:spcBef>
                        <a:spcAft>
                          <a:spcPts val="0"/>
                        </a:spcAft>
                      </a:pPr>
                      <a:r>
                        <a:rPr lang="en-US" sz="800">
                          <a:effectLst/>
                        </a:rPr>
                        <a:t>93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73660" marR="321945">
                        <a:lnSpc>
                          <a:spcPct val="97000"/>
                        </a:lnSpc>
                        <a:spcBef>
                          <a:spcPts val="115"/>
                        </a:spcBef>
                        <a:spcAft>
                          <a:spcPts val="0"/>
                        </a:spcAft>
                        <a:tabLst>
                          <a:tab pos="1159510" algn="l"/>
                          <a:tab pos="1959610" algn="l"/>
                          <a:tab pos="4686300" algn="l"/>
                          <a:tab pos="6000750" algn="l"/>
                        </a:tabLst>
                      </a:pPr>
                      <a:r>
                        <a:rPr lang="en-US" sz="800">
                          <a:effectLst/>
                        </a:rPr>
                        <a:t>Prunus mume	Fruit	Increases </a:t>
                      </a:r>
                      <a:r>
                        <a:rPr lang="en-US" sz="800" spc="-20">
                          <a:effectLst/>
                        </a:rPr>
                        <a:t>CPT-1 </a:t>
                      </a:r>
                      <a:r>
                        <a:rPr lang="en-US" sz="800">
                          <a:effectLst/>
                        </a:rPr>
                        <a:t>expression and decreases</a:t>
                      </a:r>
                      <a:r>
                        <a:rPr lang="en-US" sz="800" spc="-45">
                          <a:effectLst/>
                        </a:rPr>
                        <a:t> </a:t>
                      </a:r>
                      <a:r>
                        <a:rPr lang="en-US" sz="800" spc="-15">
                          <a:effectLst/>
                        </a:rPr>
                        <a:t>FAS,</a:t>
                      </a:r>
                      <a:r>
                        <a:rPr lang="en-US" sz="800" spc="-10">
                          <a:effectLst/>
                        </a:rPr>
                        <a:t> </a:t>
                      </a:r>
                      <a:r>
                        <a:rPr lang="en-US" sz="800">
                          <a:effectLst/>
                        </a:rPr>
                        <a:t>ACC,	High</a:t>
                      </a:r>
                      <a:r>
                        <a:rPr lang="en-US" sz="800" spc="-5">
                          <a:effectLst/>
                        </a:rPr>
                        <a:t> </a:t>
                      </a:r>
                      <a:r>
                        <a:rPr lang="en-US" sz="800" spc="-10">
                          <a:effectLst/>
                        </a:rPr>
                        <a:t>fat</a:t>
                      </a:r>
                      <a:r>
                        <a:rPr lang="en-US" sz="800" spc="-5">
                          <a:effectLst/>
                        </a:rPr>
                        <a:t> </a:t>
                      </a:r>
                      <a:r>
                        <a:rPr lang="en-US" sz="800">
                          <a:effectLst/>
                        </a:rPr>
                        <a:t>diet,	</a:t>
                      </a:r>
                      <a:r>
                        <a:rPr lang="en-US" sz="800" spc="-20">
                          <a:effectLst/>
                        </a:rPr>
                        <a:t>[114] </a:t>
                      </a:r>
                      <a:r>
                        <a:rPr lang="en-US" sz="800">
                          <a:effectLst/>
                        </a:rPr>
                        <a:t>(Siebold)</a:t>
                      </a:r>
                      <a:r>
                        <a:rPr lang="en-US" sz="800" spc="-20">
                          <a:effectLst/>
                        </a:rPr>
                        <a:t> </a:t>
                      </a:r>
                      <a:r>
                        <a:rPr lang="en-US" sz="800">
                          <a:effectLst/>
                        </a:rPr>
                        <a:t>Siebold</a:t>
                      </a:r>
                      <a:r>
                        <a:rPr lang="en-US" sz="800" spc="-20">
                          <a:effectLst/>
                        </a:rPr>
                        <a:t> </a:t>
                      </a:r>
                      <a:r>
                        <a:rPr lang="en-US" sz="800">
                          <a:effectLst/>
                        </a:rPr>
                        <a:t>&amp;		and SREBP-1c in the liver and quadriceps</a:t>
                      </a:r>
                      <a:r>
                        <a:rPr lang="en-US" sz="800" spc="-120">
                          <a:effectLst/>
                        </a:rPr>
                        <a:t> </a:t>
                      </a:r>
                      <a:r>
                        <a:rPr lang="en-US" sz="800">
                          <a:effectLst/>
                        </a:rPr>
                        <a:t>muscles</a:t>
                      </a:r>
                      <a:r>
                        <a:rPr lang="en-US" sz="800" spc="-10">
                          <a:effectLst/>
                        </a:rPr>
                        <a:t> </a:t>
                      </a:r>
                      <a:r>
                        <a:rPr lang="en-US" sz="800">
                          <a:effectLst/>
                        </a:rPr>
                        <a:t>to	ovariectomized</a:t>
                      </a:r>
                      <a:r>
                        <a:rPr lang="en-US" sz="800" spc="-5">
                          <a:effectLst/>
                        </a:rPr>
                        <a:t> </a:t>
                      </a:r>
                      <a:r>
                        <a:rPr lang="en-US" sz="800">
                          <a:effectLst/>
                        </a:rPr>
                        <a:t>rats</a:t>
                      </a:r>
                      <a:endParaRPr lang="en-US" sz="1000">
                        <a:effectLst/>
                      </a:endParaRPr>
                    </a:p>
                    <a:p>
                      <a:pPr marL="73660" marR="0">
                        <a:lnSpc>
                          <a:spcPts val="1080"/>
                        </a:lnSpc>
                        <a:spcBef>
                          <a:spcPts val="0"/>
                        </a:spcBef>
                        <a:spcAft>
                          <a:spcPts val="0"/>
                        </a:spcAft>
                        <a:tabLst>
                          <a:tab pos="1959610" algn="l"/>
                        </a:tabLst>
                      </a:pPr>
                      <a:r>
                        <a:rPr lang="en-US" sz="800">
                          <a:effectLst/>
                        </a:rPr>
                        <a:t>Zucc	resulting in reducing triglyceride accumulation. It</a:t>
                      </a:r>
                      <a:r>
                        <a:rPr lang="en-US" sz="800" spc="-20">
                          <a:effectLst/>
                        </a:rPr>
                        <a:t> </a:t>
                      </a:r>
                      <a:r>
                        <a:rPr lang="en-US" sz="800">
                          <a:effectLst/>
                        </a:rPr>
                        <a:t>also</a:t>
                      </a:r>
                      <a:endParaRPr lang="en-US" sz="1000">
                        <a:effectLst/>
                      </a:endParaRPr>
                    </a:p>
                    <a:p>
                      <a:pPr marL="1959610" marR="1940560" indent="-1885950">
                        <a:lnSpc>
                          <a:spcPct val="97000"/>
                        </a:lnSpc>
                        <a:spcBef>
                          <a:spcPts val="10"/>
                        </a:spcBef>
                        <a:spcAft>
                          <a:spcPts val="0"/>
                        </a:spcAft>
                        <a:tabLst>
                          <a:tab pos="1959610" algn="l"/>
                        </a:tabLst>
                      </a:pPr>
                      <a:r>
                        <a:rPr lang="en-US" sz="800">
                          <a:effectLst/>
                        </a:rPr>
                        <a:t>(Rosaceae)	improves insulin sensitivity in OVX rats and prevents the impairment of </a:t>
                      </a:r>
                      <a:r>
                        <a:rPr lang="en-US" sz="800" spc="-15">
                          <a:effectLst/>
                        </a:rPr>
                        <a:t>energy, </a:t>
                      </a:r>
                      <a:r>
                        <a:rPr lang="en-US" sz="800">
                          <a:effectLst/>
                        </a:rPr>
                        <a:t>lipid, and glucose metabolism by OVX</a:t>
                      </a:r>
                      <a:r>
                        <a:rPr lang="en-US" sz="800" spc="-40">
                          <a:effectLst/>
                        </a:rPr>
                        <a:t> </a:t>
                      </a:r>
                      <a:r>
                        <a:rPr lang="en-US" sz="800">
                          <a:effectLst/>
                        </a:rPr>
                        <a:t>through</a:t>
                      </a:r>
                      <a:r>
                        <a:rPr lang="en-US" sz="800" spc="-35">
                          <a:effectLst/>
                        </a:rPr>
                        <a:t> </a:t>
                      </a:r>
                      <a:r>
                        <a:rPr lang="en-US" sz="800">
                          <a:effectLst/>
                        </a:rPr>
                        <a:t>potentiating</a:t>
                      </a:r>
                      <a:r>
                        <a:rPr lang="en-US" sz="800" spc="-35">
                          <a:effectLst/>
                        </a:rPr>
                        <a:t> </a:t>
                      </a:r>
                      <a:r>
                        <a:rPr lang="en-US" sz="800">
                          <a:effectLst/>
                        </a:rPr>
                        <a:t>hypothalamic</a:t>
                      </a:r>
                      <a:r>
                        <a:rPr lang="en-US" sz="800" spc="-35">
                          <a:effectLst/>
                        </a:rPr>
                        <a:t> </a:t>
                      </a:r>
                      <a:r>
                        <a:rPr lang="en-US" sz="800">
                          <a:effectLst/>
                        </a:rPr>
                        <a:t>leptin</a:t>
                      </a:r>
                      <a:r>
                        <a:rPr lang="en-US" sz="800" spc="-35">
                          <a:effectLst/>
                        </a:rPr>
                        <a:t> </a:t>
                      </a:r>
                      <a:r>
                        <a:rPr lang="en-US" sz="800">
                          <a:effectLst/>
                        </a:rPr>
                        <a:t>and</a:t>
                      </a:r>
                      <a:r>
                        <a:rPr lang="en-US" sz="800" spc="-35">
                          <a:effectLst/>
                        </a:rPr>
                        <a:t> </a:t>
                      </a:r>
                      <a:r>
                        <a:rPr lang="en-US" sz="800">
                          <a:effectLst/>
                        </a:rPr>
                        <a:t>insulin</a:t>
                      </a:r>
                      <a:endParaRPr lang="en-US" sz="1000">
                        <a:effectLst/>
                      </a:endParaRPr>
                    </a:p>
                    <a:p>
                      <a:pPr marL="1959610" marR="0">
                        <a:lnSpc>
                          <a:spcPts val="1035"/>
                        </a:lnSpc>
                        <a:spcBef>
                          <a:spcPts val="0"/>
                        </a:spcBef>
                        <a:spcAft>
                          <a:spcPts val="0"/>
                        </a:spcAft>
                      </a:pPr>
                      <a:r>
                        <a:rPr lang="en-US" sz="800">
                          <a:effectLst/>
                        </a:rPr>
                        <a:t>signaling.</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131797259"/>
                  </a:ext>
                </a:extLst>
              </a:tr>
              <a:tr h="146099">
                <a:tc>
                  <a:txBody>
                    <a:bodyPr/>
                    <a:lstStyle/>
                    <a:p>
                      <a:pPr marL="5715" marR="118110" algn="ctr">
                        <a:lnSpc>
                          <a:spcPts val="1070"/>
                        </a:lnSpc>
                        <a:spcBef>
                          <a:spcPts val="100"/>
                        </a:spcBef>
                        <a:spcAft>
                          <a:spcPts val="0"/>
                        </a:spcAft>
                      </a:pPr>
                      <a:r>
                        <a:rPr lang="en-US" sz="800">
                          <a:effectLst/>
                        </a:rPr>
                        <a:t>94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73660" marR="0">
                        <a:lnSpc>
                          <a:spcPts val="1070"/>
                        </a:lnSpc>
                        <a:spcBef>
                          <a:spcPts val="100"/>
                        </a:spcBef>
                        <a:spcAft>
                          <a:spcPts val="0"/>
                        </a:spcAft>
                        <a:tabLst>
                          <a:tab pos="1159510" algn="l"/>
                          <a:tab pos="1959610" algn="l"/>
                        </a:tabLst>
                      </a:pPr>
                      <a:r>
                        <a:rPr lang="en-US" sz="800">
                          <a:effectLst/>
                        </a:rPr>
                        <a:t>Pueraria</a:t>
                      </a:r>
                      <a:r>
                        <a:rPr lang="en-US" sz="800" spc="-10">
                          <a:effectLst/>
                        </a:rPr>
                        <a:t> </a:t>
                      </a:r>
                      <a:r>
                        <a:rPr lang="en-US" sz="800">
                          <a:effectLst/>
                        </a:rPr>
                        <a:t>montana	Flower	It downregulates acetyl-CoA carboxylase expression. For Male C57BL/6J mice were</a:t>
                      </a:r>
                      <a:r>
                        <a:rPr lang="en-US" sz="800" spc="145">
                          <a:effectLst/>
                        </a:rPr>
                        <a:t> </a:t>
                      </a:r>
                      <a:r>
                        <a:rPr lang="en-US" sz="800">
                          <a:effectLst/>
                        </a:rPr>
                        <a:t>[146]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343592378"/>
                  </a:ext>
                </a:extLst>
              </a:tr>
              <a:tr h="123667">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73660" marR="0">
                        <a:lnSpc>
                          <a:spcPts val="980"/>
                        </a:lnSpc>
                        <a:spcBef>
                          <a:spcPts val="0"/>
                        </a:spcBef>
                        <a:spcAft>
                          <a:spcPts val="0"/>
                        </a:spcAft>
                        <a:tabLst>
                          <a:tab pos="1959610" algn="l"/>
                          <a:tab pos="4686300" algn="l"/>
                        </a:tabLst>
                      </a:pPr>
                      <a:r>
                        <a:rPr lang="en-US" sz="800" spc="-30">
                          <a:effectLst/>
                        </a:rPr>
                        <a:t>var.</a:t>
                      </a:r>
                      <a:r>
                        <a:rPr lang="en-US" sz="800" spc="-10">
                          <a:effectLst/>
                        </a:rPr>
                        <a:t> </a:t>
                      </a:r>
                      <a:r>
                        <a:rPr lang="en-US" sz="800">
                          <a:effectLst/>
                        </a:rPr>
                        <a:t>chinensis (Ohwi)	adipose tissue, the expressions</a:t>
                      </a:r>
                      <a:r>
                        <a:rPr lang="en-US" sz="800" spc="-100">
                          <a:effectLst/>
                        </a:rPr>
                        <a:t> </a:t>
                      </a:r>
                      <a:r>
                        <a:rPr lang="en-US" sz="800">
                          <a:effectLst/>
                        </a:rPr>
                        <a:t>of</a:t>
                      </a:r>
                      <a:r>
                        <a:rPr lang="en-US" sz="800" spc="-25">
                          <a:effectLst/>
                        </a:rPr>
                        <a:t> </a:t>
                      </a:r>
                      <a:r>
                        <a:rPr lang="en-US" sz="800">
                          <a:effectLst/>
                        </a:rPr>
                        <a:t>hormone-sensitive	fed a high-fat</a:t>
                      </a:r>
                      <a:r>
                        <a:rPr lang="en-US" sz="800" spc="-15">
                          <a:effectLst/>
                        </a:rPr>
                        <a:t> </a:t>
                      </a:r>
                      <a:r>
                        <a:rPr lang="en-US" sz="800">
                          <a:effectLst/>
                        </a:rPr>
                        <a:t>diet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460694032"/>
                  </a:ext>
                </a:extLst>
              </a:tr>
              <a:tr h="123667">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73660" marR="0">
                        <a:lnSpc>
                          <a:spcPts val="980"/>
                        </a:lnSpc>
                        <a:spcBef>
                          <a:spcPts val="0"/>
                        </a:spcBef>
                        <a:spcAft>
                          <a:spcPts val="0"/>
                        </a:spcAft>
                        <a:tabLst>
                          <a:tab pos="1959610" algn="l"/>
                        </a:tabLst>
                      </a:pPr>
                      <a:r>
                        <a:rPr lang="en-US" sz="800">
                          <a:effectLst/>
                        </a:rPr>
                        <a:t>Sanjappa</a:t>
                      </a:r>
                      <a:r>
                        <a:rPr lang="en-US" sz="800" spc="-20">
                          <a:effectLst/>
                        </a:rPr>
                        <a:t> </a:t>
                      </a:r>
                      <a:r>
                        <a:rPr lang="en-US" sz="800">
                          <a:effectLst/>
                        </a:rPr>
                        <a:t>&amp;</a:t>
                      </a:r>
                      <a:r>
                        <a:rPr lang="en-US" sz="800" spc="-15">
                          <a:effectLst/>
                        </a:rPr>
                        <a:t> </a:t>
                      </a:r>
                      <a:r>
                        <a:rPr lang="en-US" sz="800">
                          <a:effectLst/>
                        </a:rPr>
                        <a:t>Pradeep	lipase in white adipose tissue and uncoupling protein 1</a:t>
                      </a:r>
                      <a:r>
                        <a:rPr lang="en-US" sz="800" spc="-50">
                          <a:effectLst/>
                        </a:rPr>
                        <a:t> </a:t>
                      </a:r>
                      <a:r>
                        <a:rPr lang="en-US" sz="800">
                          <a:effectLst/>
                        </a:rPr>
                        <a:t>in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175417248"/>
                  </a:ext>
                </a:extLst>
              </a:tr>
              <a:tr h="120215">
                <a:tc>
                  <a:txBody>
                    <a:bodyPr/>
                    <a:lstStyle/>
                    <a:p>
                      <a:pPr marL="0" marR="0">
                        <a:spcBef>
                          <a:spcPts val="0"/>
                        </a:spcBef>
                        <a:spcAft>
                          <a:spcPts val="0"/>
                        </a:spcAft>
                      </a:pPr>
                      <a:r>
                        <a:rPr lang="en-US" sz="6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73660" marR="0">
                        <a:lnSpc>
                          <a:spcPts val="950"/>
                        </a:lnSpc>
                        <a:spcBef>
                          <a:spcPts val="0"/>
                        </a:spcBef>
                        <a:spcAft>
                          <a:spcPts val="0"/>
                        </a:spcAft>
                        <a:tabLst>
                          <a:tab pos="1959610" algn="l"/>
                        </a:tabLst>
                      </a:pPr>
                      <a:r>
                        <a:rPr lang="en-US" sz="800">
                          <a:effectLst/>
                        </a:rPr>
                        <a:t>(Leguminosae)	brown adipose tissue are</a:t>
                      </a:r>
                      <a:r>
                        <a:rPr lang="en-US" sz="800" spc="-15">
                          <a:effectLst/>
                        </a:rPr>
                        <a:t> </a:t>
                      </a:r>
                      <a:r>
                        <a:rPr lang="en-US" sz="800">
                          <a:effectLst/>
                        </a:rPr>
                        <a:t>upregulated.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41875567"/>
                  </a:ext>
                </a:extLst>
              </a:tr>
              <a:tr h="1012340">
                <a:tc>
                  <a:txBody>
                    <a:bodyPr/>
                    <a:lstStyle/>
                    <a:p>
                      <a:pPr marL="5715" marR="118110" algn="ctr">
                        <a:spcBef>
                          <a:spcPts val="100"/>
                        </a:spcBef>
                        <a:spcAft>
                          <a:spcPts val="0"/>
                        </a:spcAft>
                      </a:pPr>
                      <a:r>
                        <a:rPr lang="en-US" sz="800">
                          <a:effectLst/>
                        </a:rPr>
                        <a:t>95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73660" marR="119380">
                        <a:lnSpc>
                          <a:spcPct val="97000"/>
                        </a:lnSpc>
                        <a:spcBef>
                          <a:spcPts val="115"/>
                        </a:spcBef>
                        <a:spcAft>
                          <a:spcPts val="0"/>
                        </a:spcAft>
                        <a:tabLst>
                          <a:tab pos="1159510" algn="l"/>
                          <a:tab pos="1959610" algn="l"/>
                          <a:tab pos="4686300" algn="l"/>
                        </a:tabLst>
                      </a:pPr>
                      <a:r>
                        <a:rPr lang="en-US" sz="800">
                          <a:effectLst/>
                        </a:rPr>
                        <a:t>Punica</a:t>
                      </a:r>
                      <a:r>
                        <a:rPr lang="en-US" sz="800" spc="-15">
                          <a:effectLst/>
                        </a:rPr>
                        <a:t> </a:t>
                      </a:r>
                      <a:r>
                        <a:rPr lang="en-US" sz="800">
                          <a:effectLst/>
                        </a:rPr>
                        <a:t>granatum</a:t>
                      </a:r>
                      <a:r>
                        <a:rPr lang="en-US" sz="800" spc="-10">
                          <a:effectLst/>
                        </a:rPr>
                        <a:t> </a:t>
                      </a:r>
                      <a:r>
                        <a:rPr lang="en-US" sz="800">
                          <a:effectLst/>
                        </a:rPr>
                        <a:t>L	Leaves,</a:t>
                      </a:r>
                      <a:r>
                        <a:rPr lang="en-US" sz="800" spc="-15">
                          <a:effectLst/>
                        </a:rPr>
                        <a:t> </a:t>
                      </a:r>
                      <a:r>
                        <a:rPr lang="en-US" sz="800">
                          <a:effectLst/>
                        </a:rPr>
                        <a:t>seed	Punicic acid binds and activates </a:t>
                      </a:r>
                      <a:r>
                        <a:rPr lang="en-US" sz="800" spc="-15">
                          <a:effectLst/>
                        </a:rPr>
                        <a:t>PPAR-α </a:t>
                      </a:r>
                      <a:r>
                        <a:rPr lang="en-US" sz="800">
                          <a:effectLst/>
                        </a:rPr>
                        <a:t>and</a:t>
                      </a:r>
                      <a:r>
                        <a:rPr lang="en-US" sz="800" spc="-30">
                          <a:effectLst/>
                        </a:rPr>
                        <a:t> </a:t>
                      </a:r>
                      <a:r>
                        <a:rPr lang="en-US" sz="800">
                          <a:effectLst/>
                        </a:rPr>
                        <a:t>γ,</a:t>
                      </a:r>
                      <a:r>
                        <a:rPr lang="en-US" sz="800" spc="-10">
                          <a:effectLst/>
                        </a:rPr>
                        <a:t> </a:t>
                      </a:r>
                      <a:r>
                        <a:rPr lang="en-US" sz="800">
                          <a:effectLst/>
                        </a:rPr>
                        <a:t>thus	High-fat diet induced obese [147,148] (Lythraceae)		upregulating </a:t>
                      </a:r>
                      <a:r>
                        <a:rPr lang="en-US" sz="800" spc="-20">
                          <a:effectLst/>
                        </a:rPr>
                        <a:t>PPAR </a:t>
                      </a:r>
                      <a:r>
                        <a:rPr lang="en-US" sz="800">
                          <a:effectLst/>
                        </a:rPr>
                        <a:t>α and its responsive</a:t>
                      </a:r>
                      <a:r>
                        <a:rPr lang="en-US" sz="800" spc="-85">
                          <a:effectLst/>
                        </a:rPr>
                        <a:t> </a:t>
                      </a:r>
                      <a:r>
                        <a:rPr lang="en-US" sz="800">
                          <a:effectLst/>
                        </a:rPr>
                        <a:t>genes</a:t>
                      </a:r>
                      <a:r>
                        <a:rPr lang="en-US" sz="800" spc="-10">
                          <a:effectLst/>
                        </a:rPr>
                        <a:t> </a:t>
                      </a:r>
                      <a:r>
                        <a:rPr lang="en-US" sz="800">
                          <a:effectLst/>
                        </a:rPr>
                        <a:t>(Stearoyl-	mice</a:t>
                      </a:r>
                      <a:endParaRPr lang="en-US" sz="1000">
                        <a:effectLst/>
                      </a:endParaRPr>
                    </a:p>
                    <a:p>
                      <a:pPr marL="1959610" marR="2035175">
                        <a:lnSpc>
                          <a:spcPct val="97000"/>
                        </a:lnSpc>
                        <a:spcBef>
                          <a:spcPts val="10"/>
                        </a:spcBef>
                        <a:spcAft>
                          <a:spcPts val="0"/>
                        </a:spcAft>
                      </a:pPr>
                      <a:r>
                        <a:rPr lang="en-US" sz="800">
                          <a:effectLst/>
                        </a:rPr>
                        <a:t>CoA</a:t>
                      </a:r>
                      <a:r>
                        <a:rPr lang="en-US" sz="800" spc="-55">
                          <a:effectLst/>
                        </a:rPr>
                        <a:t> </a:t>
                      </a:r>
                      <a:r>
                        <a:rPr lang="en-US" sz="800">
                          <a:effectLst/>
                        </a:rPr>
                        <a:t>desaturase-1,</a:t>
                      </a:r>
                      <a:r>
                        <a:rPr lang="en-US" sz="800" spc="-55">
                          <a:effectLst/>
                        </a:rPr>
                        <a:t> </a:t>
                      </a:r>
                      <a:r>
                        <a:rPr lang="en-US" sz="800">
                          <a:effectLst/>
                        </a:rPr>
                        <a:t>SCD1;</a:t>
                      </a:r>
                      <a:r>
                        <a:rPr lang="en-US" sz="800" spc="-55">
                          <a:effectLst/>
                        </a:rPr>
                        <a:t> </a:t>
                      </a:r>
                      <a:r>
                        <a:rPr lang="en-US" sz="800">
                          <a:effectLst/>
                        </a:rPr>
                        <a:t>Carnitine</a:t>
                      </a:r>
                      <a:r>
                        <a:rPr lang="en-US" sz="800" spc="-55">
                          <a:effectLst/>
                        </a:rPr>
                        <a:t> </a:t>
                      </a:r>
                      <a:r>
                        <a:rPr lang="en-US" sz="800">
                          <a:effectLst/>
                        </a:rPr>
                        <a:t>palmitoyltransferase 1, Cpt-1; and acyl-coenzyme A dehydrogenase) as well as</a:t>
                      </a:r>
                      <a:r>
                        <a:rPr lang="en-US" sz="800" spc="-30">
                          <a:effectLst/>
                        </a:rPr>
                        <a:t> </a:t>
                      </a:r>
                      <a:r>
                        <a:rPr lang="en-US" sz="800" spc="-20">
                          <a:effectLst/>
                        </a:rPr>
                        <a:t>PPAR </a:t>
                      </a:r>
                      <a:r>
                        <a:rPr lang="en-US" sz="800">
                          <a:effectLst/>
                        </a:rPr>
                        <a:t>γ-responsive</a:t>
                      </a:r>
                      <a:r>
                        <a:rPr lang="en-US" sz="800" spc="-25">
                          <a:effectLst/>
                        </a:rPr>
                        <a:t> </a:t>
                      </a:r>
                      <a:r>
                        <a:rPr lang="en-US" sz="800">
                          <a:effectLst/>
                        </a:rPr>
                        <a:t>genes</a:t>
                      </a:r>
                      <a:r>
                        <a:rPr lang="en-US" sz="800" spc="-20">
                          <a:effectLst/>
                        </a:rPr>
                        <a:t> </a:t>
                      </a:r>
                      <a:r>
                        <a:rPr lang="en-US" sz="800">
                          <a:effectLst/>
                        </a:rPr>
                        <a:t>expression</a:t>
                      </a:r>
                      <a:r>
                        <a:rPr lang="en-US" sz="800" spc="-25">
                          <a:effectLst/>
                        </a:rPr>
                        <a:t> </a:t>
                      </a:r>
                      <a:r>
                        <a:rPr lang="en-US" sz="800">
                          <a:effectLst/>
                        </a:rPr>
                        <a:t>(CD36</a:t>
                      </a:r>
                      <a:r>
                        <a:rPr lang="en-US" sz="800" spc="-25">
                          <a:effectLst/>
                        </a:rPr>
                        <a:t> </a:t>
                      </a:r>
                      <a:r>
                        <a:rPr lang="en-US" sz="800">
                          <a:effectLst/>
                        </a:rPr>
                        <a:t>and</a:t>
                      </a:r>
                      <a:r>
                        <a:rPr lang="en-US" sz="800" spc="-30">
                          <a:effectLst/>
                        </a:rPr>
                        <a:t> </a:t>
                      </a:r>
                      <a:r>
                        <a:rPr lang="en-US" sz="800">
                          <a:effectLst/>
                        </a:rPr>
                        <a:t>Fatty Acid Binding Protein4, FABP4) in intra-abdominal white adipose tissue while suppressing expression of</a:t>
                      </a:r>
                      <a:r>
                        <a:rPr lang="en-US" sz="800" spc="-60">
                          <a:effectLst/>
                        </a:rPr>
                        <a:t> </a:t>
                      </a:r>
                      <a:r>
                        <a:rPr lang="en-US" sz="800">
                          <a:effectLst/>
                        </a:rPr>
                        <a:t>the</a:t>
                      </a:r>
                      <a:endParaRPr lang="en-US" sz="1000">
                        <a:effectLst/>
                      </a:endParaRPr>
                    </a:p>
                    <a:p>
                      <a:pPr marL="1959610" marR="0">
                        <a:lnSpc>
                          <a:spcPts val="1040"/>
                        </a:lnSpc>
                        <a:spcBef>
                          <a:spcPts val="0"/>
                        </a:spcBef>
                        <a:spcAft>
                          <a:spcPts val="0"/>
                        </a:spcAft>
                      </a:pPr>
                      <a:r>
                        <a:rPr lang="en-US" sz="800">
                          <a:effectLst/>
                        </a:rPr>
                        <a:t>inflammatory</a:t>
                      </a:r>
                      <a:r>
                        <a:rPr lang="en-US" sz="800" spc="-40">
                          <a:effectLst/>
                        </a:rPr>
                        <a:t> </a:t>
                      </a:r>
                      <a:r>
                        <a:rPr lang="en-US" sz="800">
                          <a:effectLst/>
                        </a:rPr>
                        <a:t>cytokine</a:t>
                      </a:r>
                      <a:r>
                        <a:rPr lang="en-US" sz="800" spc="-40">
                          <a:effectLst/>
                        </a:rPr>
                        <a:t> </a:t>
                      </a:r>
                      <a:r>
                        <a:rPr lang="en-US" sz="800">
                          <a:effectLst/>
                        </a:rPr>
                        <a:t>TNF-α</a:t>
                      </a:r>
                      <a:r>
                        <a:rPr lang="en-US" sz="800" spc="-40">
                          <a:effectLst/>
                        </a:rPr>
                        <a:t> </a:t>
                      </a:r>
                      <a:r>
                        <a:rPr lang="en-US" sz="800">
                          <a:effectLst/>
                        </a:rPr>
                        <a:t>and</a:t>
                      </a:r>
                      <a:r>
                        <a:rPr lang="en-US" sz="800" spc="-40">
                          <a:effectLst/>
                        </a:rPr>
                        <a:t> </a:t>
                      </a:r>
                      <a:r>
                        <a:rPr lang="en-US" sz="800">
                          <a:effectLst/>
                        </a:rPr>
                        <a:t>NF-κB</a:t>
                      </a:r>
                      <a:r>
                        <a:rPr lang="en-US" sz="800" spc="-35">
                          <a:effectLst/>
                        </a:rPr>
                        <a:t> </a:t>
                      </a:r>
                      <a:r>
                        <a:rPr lang="en-US" sz="800">
                          <a:effectLst/>
                        </a:rPr>
                        <a:t>activation.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632539212"/>
                  </a:ext>
                </a:extLst>
              </a:tr>
              <a:tr h="391131">
                <a:tc>
                  <a:txBody>
                    <a:bodyPr/>
                    <a:lstStyle/>
                    <a:p>
                      <a:pPr marL="5715" marR="118110" algn="ctr">
                        <a:spcBef>
                          <a:spcPts val="100"/>
                        </a:spcBef>
                        <a:spcAft>
                          <a:spcPts val="0"/>
                        </a:spcAft>
                      </a:pPr>
                      <a:r>
                        <a:rPr lang="en-US" sz="800">
                          <a:effectLst/>
                        </a:rPr>
                        <a:t>96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73660" marR="125730">
                        <a:lnSpc>
                          <a:spcPct val="97000"/>
                        </a:lnSpc>
                        <a:spcBef>
                          <a:spcPts val="120"/>
                        </a:spcBef>
                        <a:spcAft>
                          <a:spcPts val="0"/>
                        </a:spcAft>
                        <a:tabLst>
                          <a:tab pos="1159510" algn="l"/>
                          <a:tab pos="1959610" algn="l"/>
                          <a:tab pos="4686300" algn="l"/>
                          <a:tab pos="6000750" algn="l"/>
                        </a:tabLst>
                      </a:pPr>
                      <a:r>
                        <a:rPr lang="en-US" sz="800">
                          <a:effectLst/>
                        </a:rPr>
                        <a:t>Rheum</a:t>
                      </a:r>
                      <a:r>
                        <a:rPr lang="en-US" sz="800" spc="-10">
                          <a:effectLst/>
                        </a:rPr>
                        <a:t> </a:t>
                      </a:r>
                      <a:r>
                        <a:rPr lang="en-US" sz="800">
                          <a:effectLst/>
                        </a:rPr>
                        <a:t>palmatum</a:t>
                      </a:r>
                      <a:r>
                        <a:rPr lang="en-US" sz="800" spc="-10">
                          <a:effectLst/>
                        </a:rPr>
                        <a:t> </a:t>
                      </a:r>
                      <a:r>
                        <a:rPr lang="en-US" sz="800">
                          <a:effectLst/>
                        </a:rPr>
                        <a:t>L.	Root	It inhibits peroxisome </a:t>
                      </a:r>
                      <a:r>
                        <a:rPr lang="en-US" sz="800" spc="-15">
                          <a:effectLst/>
                        </a:rPr>
                        <a:t>PPAR-γ </a:t>
                      </a:r>
                      <a:r>
                        <a:rPr lang="en-US" sz="800">
                          <a:effectLst/>
                        </a:rPr>
                        <a:t>transactivity</a:t>
                      </a:r>
                      <a:r>
                        <a:rPr lang="en-US" sz="800" spc="-65">
                          <a:effectLst/>
                        </a:rPr>
                        <a:t> </a:t>
                      </a:r>
                      <a:r>
                        <a:rPr lang="en-US" sz="800">
                          <a:effectLst/>
                        </a:rPr>
                        <a:t>and</a:t>
                      </a:r>
                      <a:r>
                        <a:rPr lang="en-US" sz="800" spc="-15">
                          <a:effectLst/>
                        </a:rPr>
                        <a:t> </a:t>
                      </a:r>
                      <a:r>
                        <a:rPr lang="en-US" sz="800">
                          <a:effectLst/>
                        </a:rPr>
                        <a:t>the	Diet-induced obese female [108,149, (Polygonaceae)		expression of its target genes, suggesting that</a:t>
                      </a:r>
                      <a:r>
                        <a:rPr lang="en-US" sz="800" spc="-125">
                          <a:effectLst/>
                        </a:rPr>
                        <a:t> </a:t>
                      </a:r>
                      <a:r>
                        <a:rPr lang="en-US" sz="800">
                          <a:effectLst/>
                        </a:rPr>
                        <a:t>rhein</a:t>
                      </a:r>
                      <a:r>
                        <a:rPr lang="en-US" sz="800" spc="-15">
                          <a:effectLst/>
                        </a:rPr>
                        <a:t> </a:t>
                      </a:r>
                      <a:r>
                        <a:rPr lang="en-US" sz="800">
                          <a:effectLst/>
                        </a:rPr>
                        <a:t>acts	C57BL/6</a:t>
                      </a:r>
                      <a:r>
                        <a:rPr lang="en-US" sz="800" spc="-10">
                          <a:effectLst/>
                        </a:rPr>
                        <a:t> </a:t>
                      </a:r>
                      <a:r>
                        <a:rPr lang="en-US" sz="800">
                          <a:effectLst/>
                        </a:rPr>
                        <a:t>mice	150]</a:t>
                      </a:r>
                      <a:endParaRPr lang="en-US" sz="1000">
                        <a:effectLst/>
                      </a:endParaRPr>
                    </a:p>
                    <a:p>
                      <a:pPr marL="1959610" marR="0">
                        <a:lnSpc>
                          <a:spcPts val="1030"/>
                        </a:lnSpc>
                        <a:spcBef>
                          <a:spcPts val="0"/>
                        </a:spcBef>
                        <a:spcAft>
                          <a:spcPts val="0"/>
                        </a:spcAft>
                      </a:pPr>
                      <a:r>
                        <a:rPr lang="en-US" sz="800">
                          <a:effectLst/>
                        </a:rPr>
                        <a:t>as a PPARγ antagonist.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826404618"/>
                  </a:ext>
                </a:extLst>
              </a:tr>
              <a:tr h="763857">
                <a:tc>
                  <a:txBody>
                    <a:bodyPr/>
                    <a:lstStyle/>
                    <a:p>
                      <a:pPr marL="5715" marR="118110" algn="ctr">
                        <a:spcBef>
                          <a:spcPts val="100"/>
                        </a:spcBef>
                        <a:spcAft>
                          <a:spcPts val="0"/>
                        </a:spcAft>
                      </a:pPr>
                      <a:r>
                        <a:rPr lang="en-US" sz="800">
                          <a:effectLst/>
                        </a:rPr>
                        <a:t>97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73660" marR="0">
                        <a:lnSpc>
                          <a:spcPts val="1090"/>
                        </a:lnSpc>
                        <a:spcBef>
                          <a:spcPts val="100"/>
                        </a:spcBef>
                        <a:spcAft>
                          <a:spcPts val="0"/>
                        </a:spcAft>
                        <a:tabLst>
                          <a:tab pos="1959610" algn="l"/>
                          <a:tab pos="4686300" algn="l"/>
                          <a:tab pos="6000750" algn="l"/>
                        </a:tabLst>
                      </a:pPr>
                      <a:r>
                        <a:rPr lang="en-US" sz="800">
                          <a:effectLst/>
                        </a:rPr>
                        <a:t>Rosmarinus</a:t>
                      </a:r>
                      <a:r>
                        <a:rPr lang="en-US" sz="800" spc="-35">
                          <a:effectLst/>
                        </a:rPr>
                        <a:t> </a:t>
                      </a:r>
                      <a:r>
                        <a:rPr lang="en-US" sz="800">
                          <a:effectLst/>
                        </a:rPr>
                        <a:t>officinalis </a:t>
                      </a:r>
                      <a:r>
                        <a:rPr lang="en-US" sz="800" spc="160">
                          <a:effectLst/>
                        </a:rPr>
                        <a:t> </a:t>
                      </a:r>
                      <a:r>
                        <a:rPr lang="en-US" sz="800">
                          <a:effectLst/>
                        </a:rPr>
                        <a:t>Leaves	It decreases circulating tumor necrosis factor</a:t>
                      </a:r>
                      <a:r>
                        <a:rPr lang="en-US" sz="800" spc="-115">
                          <a:effectLst/>
                        </a:rPr>
                        <a:t> </a:t>
                      </a:r>
                      <a:r>
                        <a:rPr lang="en-US" sz="800">
                          <a:effectLst/>
                        </a:rPr>
                        <a:t>alpha,</a:t>
                      </a:r>
                      <a:r>
                        <a:rPr lang="en-US" sz="800" spc="-20">
                          <a:effectLst/>
                        </a:rPr>
                        <a:t> </a:t>
                      </a:r>
                      <a:r>
                        <a:rPr lang="en-US" sz="800">
                          <a:effectLst/>
                        </a:rPr>
                        <a:t>IL-	Lean (Le, fa/+)</a:t>
                      </a:r>
                      <a:r>
                        <a:rPr lang="en-US" sz="800" spc="-45">
                          <a:effectLst/>
                        </a:rPr>
                        <a:t> </a:t>
                      </a:r>
                      <a:r>
                        <a:rPr lang="en-US" sz="800">
                          <a:effectLst/>
                        </a:rPr>
                        <a:t>and</a:t>
                      </a:r>
                      <a:r>
                        <a:rPr lang="en-US" sz="800" spc="-15">
                          <a:effectLst/>
                        </a:rPr>
                        <a:t> </a:t>
                      </a:r>
                      <a:r>
                        <a:rPr lang="en-US" sz="800">
                          <a:effectLst/>
                        </a:rPr>
                        <a:t>obese	[151]</a:t>
                      </a:r>
                      <a:endParaRPr lang="en-US" sz="1000">
                        <a:effectLst/>
                      </a:endParaRPr>
                    </a:p>
                    <a:p>
                      <a:pPr marL="73660" marR="0">
                        <a:lnSpc>
                          <a:spcPts val="1080"/>
                        </a:lnSpc>
                        <a:spcBef>
                          <a:spcPts val="0"/>
                        </a:spcBef>
                        <a:spcAft>
                          <a:spcPts val="0"/>
                        </a:spcAft>
                        <a:tabLst>
                          <a:tab pos="1959610" algn="l"/>
                        </a:tabLst>
                      </a:pPr>
                      <a:r>
                        <a:rPr lang="en-US" sz="800">
                          <a:effectLst/>
                        </a:rPr>
                        <a:t>L.	1β, and leptin, and upregulated adiponectin. The extract (Ob, fa/fa) female</a:t>
                      </a:r>
                      <a:r>
                        <a:rPr lang="en-US" sz="800" spc="-20">
                          <a:effectLst/>
                        </a:rPr>
                        <a:t> </a:t>
                      </a:r>
                      <a:r>
                        <a:rPr lang="en-US" sz="800">
                          <a:effectLst/>
                        </a:rPr>
                        <a:t>Zucker</a:t>
                      </a:r>
                      <a:endParaRPr lang="en-US" sz="1000">
                        <a:effectLst/>
                      </a:endParaRPr>
                    </a:p>
                    <a:p>
                      <a:pPr marL="1959610" marR="1706245" indent="-1885950">
                        <a:lnSpc>
                          <a:spcPct val="97000"/>
                        </a:lnSpc>
                        <a:spcBef>
                          <a:spcPts val="10"/>
                        </a:spcBef>
                        <a:spcAft>
                          <a:spcPts val="0"/>
                        </a:spcAft>
                        <a:tabLst>
                          <a:tab pos="1959610" algn="l"/>
                          <a:tab pos="4686300" algn="l"/>
                        </a:tabLst>
                      </a:pPr>
                      <a:r>
                        <a:rPr lang="en-US" sz="800">
                          <a:effectLst/>
                        </a:rPr>
                        <a:t>(Lamiaceae)	also induces phase I and phase II gene</a:t>
                      </a:r>
                      <a:r>
                        <a:rPr lang="en-US" sz="800" spc="-105">
                          <a:effectLst/>
                        </a:rPr>
                        <a:t> </a:t>
                      </a:r>
                      <a:r>
                        <a:rPr lang="en-US" sz="800">
                          <a:effectLst/>
                        </a:rPr>
                        <a:t>expression</a:t>
                      </a:r>
                      <a:r>
                        <a:rPr lang="en-US" sz="800" spc="-10">
                          <a:effectLst/>
                        </a:rPr>
                        <a:t> </a:t>
                      </a:r>
                      <a:r>
                        <a:rPr lang="en-US" sz="800">
                          <a:effectLst/>
                        </a:rPr>
                        <a:t>and	</a:t>
                      </a:r>
                      <a:r>
                        <a:rPr lang="en-US" sz="800" spc="-30">
                          <a:effectLst/>
                        </a:rPr>
                        <a:t>rats </a:t>
                      </a:r>
                      <a:r>
                        <a:rPr lang="en-US" sz="800">
                          <a:effectLst/>
                        </a:rPr>
                        <a:t>the peroxisome </a:t>
                      </a:r>
                      <a:r>
                        <a:rPr lang="en-US" sz="800" spc="-15">
                          <a:effectLst/>
                        </a:rPr>
                        <a:t>PPAR-γ </a:t>
                      </a:r>
                      <a:r>
                        <a:rPr lang="en-US" sz="800">
                          <a:effectLst/>
                        </a:rPr>
                        <a:t>coactivator 1-alpha. Serum triglycerides, cholesterol and insulin levels are</a:t>
                      </a:r>
                      <a:r>
                        <a:rPr lang="en-US" sz="800" spc="-45">
                          <a:effectLst/>
                        </a:rPr>
                        <a:t> </a:t>
                      </a:r>
                      <a:r>
                        <a:rPr lang="en-US" sz="800">
                          <a:effectLst/>
                        </a:rPr>
                        <a:t>also</a:t>
                      </a:r>
                      <a:endParaRPr lang="en-US" sz="1000">
                        <a:effectLst/>
                      </a:endParaRPr>
                    </a:p>
                    <a:p>
                      <a:pPr marL="1959610" marR="0">
                        <a:lnSpc>
                          <a:spcPts val="1035"/>
                        </a:lnSpc>
                        <a:spcBef>
                          <a:spcPts val="0"/>
                        </a:spcBef>
                        <a:spcAft>
                          <a:spcPts val="0"/>
                        </a:spcAft>
                      </a:pPr>
                      <a:r>
                        <a:rPr lang="en-US" sz="800">
                          <a:effectLst/>
                        </a:rPr>
                        <a:t>decreased in the lean animals.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31827253"/>
                  </a:ext>
                </a:extLst>
              </a:tr>
              <a:tr h="391131">
                <a:tc>
                  <a:txBody>
                    <a:bodyPr/>
                    <a:lstStyle/>
                    <a:p>
                      <a:pPr marL="5080" marR="118110" algn="ctr">
                        <a:spcBef>
                          <a:spcPts val="100"/>
                        </a:spcBef>
                        <a:spcAft>
                          <a:spcPts val="0"/>
                        </a:spcAft>
                      </a:pPr>
                      <a:r>
                        <a:rPr lang="en-US" sz="800">
                          <a:effectLst/>
                        </a:rPr>
                        <a:t>98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73660" marR="0">
                        <a:lnSpc>
                          <a:spcPts val="1090"/>
                        </a:lnSpc>
                        <a:spcBef>
                          <a:spcPts val="100"/>
                        </a:spcBef>
                        <a:spcAft>
                          <a:spcPts val="0"/>
                        </a:spcAft>
                        <a:tabLst>
                          <a:tab pos="1159510" algn="l"/>
                          <a:tab pos="1959610" algn="l"/>
                          <a:tab pos="4686300" algn="l"/>
                          <a:tab pos="6000750" algn="l"/>
                        </a:tabLst>
                      </a:pPr>
                      <a:r>
                        <a:rPr lang="en-US" sz="800" dirty="0" err="1">
                          <a:effectLst/>
                        </a:rPr>
                        <a:t>Rubus</a:t>
                      </a:r>
                      <a:r>
                        <a:rPr lang="en-US" sz="800" spc="-15" dirty="0">
                          <a:effectLst/>
                        </a:rPr>
                        <a:t> </a:t>
                      </a:r>
                      <a:r>
                        <a:rPr lang="en-US" sz="800" dirty="0" err="1">
                          <a:effectLst/>
                        </a:rPr>
                        <a:t>fruticosus</a:t>
                      </a:r>
                      <a:r>
                        <a:rPr lang="en-US" sz="800" spc="-15" dirty="0">
                          <a:effectLst/>
                        </a:rPr>
                        <a:t> </a:t>
                      </a:r>
                      <a:r>
                        <a:rPr lang="en-US" sz="800" dirty="0">
                          <a:effectLst/>
                        </a:rPr>
                        <a:t>L.	Fruit	Purified blueberry anthocyanins have been</a:t>
                      </a:r>
                      <a:r>
                        <a:rPr lang="en-US" sz="800" spc="-85" dirty="0">
                          <a:effectLst/>
                        </a:rPr>
                        <a:t> </a:t>
                      </a:r>
                      <a:r>
                        <a:rPr lang="en-US" sz="800" dirty="0">
                          <a:effectLst/>
                        </a:rPr>
                        <a:t>shown</a:t>
                      </a:r>
                      <a:r>
                        <a:rPr lang="en-US" sz="800" spc="-15" dirty="0">
                          <a:effectLst/>
                        </a:rPr>
                        <a:t> </a:t>
                      </a:r>
                      <a:r>
                        <a:rPr lang="en-US" sz="800" dirty="0">
                          <a:effectLst/>
                        </a:rPr>
                        <a:t>to	C57BL/6J	[152]</a:t>
                      </a:r>
                      <a:endParaRPr lang="en-US" sz="1000" dirty="0">
                        <a:effectLst/>
                      </a:endParaRPr>
                    </a:p>
                    <a:p>
                      <a:pPr marL="73660" marR="0">
                        <a:lnSpc>
                          <a:spcPts val="1080"/>
                        </a:lnSpc>
                        <a:spcBef>
                          <a:spcPts val="0"/>
                        </a:spcBef>
                        <a:spcAft>
                          <a:spcPts val="0"/>
                        </a:spcAft>
                        <a:tabLst>
                          <a:tab pos="1959610" algn="l"/>
                          <a:tab pos="4686300" algn="l"/>
                        </a:tabLst>
                      </a:pPr>
                      <a:r>
                        <a:rPr lang="en-US" sz="800" dirty="0">
                          <a:effectLst/>
                        </a:rPr>
                        <a:t>(</a:t>
                      </a:r>
                      <a:r>
                        <a:rPr lang="en-US" sz="800" dirty="0" err="1">
                          <a:effectLst/>
                        </a:rPr>
                        <a:t>Rosaceae</a:t>
                      </a:r>
                      <a:r>
                        <a:rPr lang="en-US" sz="800" dirty="0">
                          <a:effectLst/>
                        </a:rPr>
                        <a:t>)	improve body weight and body composition</a:t>
                      </a:r>
                      <a:r>
                        <a:rPr lang="en-US" sz="800" spc="-125" dirty="0">
                          <a:effectLst/>
                        </a:rPr>
                        <a:t> </a:t>
                      </a:r>
                      <a:r>
                        <a:rPr lang="en-US" sz="800" dirty="0">
                          <a:effectLst/>
                        </a:rPr>
                        <a:t>and</a:t>
                      </a:r>
                      <a:r>
                        <a:rPr lang="en-US" sz="800" spc="-20" dirty="0">
                          <a:effectLst/>
                        </a:rPr>
                        <a:t> </a:t>
                      </a:r>
                      <a:r>
                        <a:rPr lang="en-US" sz="800" dirty="0">
                          <a:effectLst/>
                        </a:rPr>
                        <a:t>reduce	mice fed a high-fat</a:t>
                      </a:r>
                      <a:r>
                        <a:rPr lang="en-US" sz="800" spc="-20" dirty="0">
                          <a:effectLst/>
                        </a:rPr>
                        <a:t> </a:t>
                      </a:r>
                      <a:r>
                        <a:rPr lang="en-US" sz="800" dirty="0">
                          <a:effectLst/>
                        </a:rPr>
                        <a:t>diet</a:t>
                      </a:r>
                      <a:endParaRPr lang="en-US" sz="1000" dirty="0">
                        <a:effectLst/>
                      </a:endParaRPr>
                    </a:p>
                    <a:p>
                      <a:pPr marL="1959610" marR="0">
                        <a:lnSpc>
                          <a:spcPts val="1030"/>
                        </a:lnSpc>
                        <a:spcBef>
                          <a:spcPts val="0"/>
                        </a:spcBef>
                        <a:spcAft>
                          <a:spcPts val="0"/>
                        </a:spcAft>
                      </a:pPr>
                      <a:r>
                        <a:rPr lang="en-US" sz="800" dirty="0">
                          <a:effectLst/>
                        </a:rPr>
                        <a:t>obesity in mice.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4127988212"/>
                  </a:ext>
                </a:extLst>
              </a:tr>
            </a:tbl>
          </a:graphicData>
        </a:graphic>
      </p:graphicFrame>
    </p:spTree>
    <p:extLst>
      <p:ext uri="{BB962C8B-B14F-4D97-AF65-F5344CB8AC3E}">
        <p14:creationId xmlns:p14="http://schemas.microsoft.com/office/powerpoint/2010/main" val="456732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495BAA-DE36-42BF-8A67-AAB22228EB54}"/>
              </a:ext>
            </a:extLst>
          </p:cNvPr>
          <p:cNvSpPr>
            <a:spLocks noGrp="1"/>
          </p:cNvSpPr>
          <p:nvPr>
            <p:ph type="title"/>
          </p:nvPr>
        </p:nvSpPr>
        <p:spPr/>
        <p:txBody>
          <a:bodyPr>
            <a:normAutofit fontScale="90000"/>
          </a:bodyPr>
          <a:lstStyle/>
          <a:p>
            <a:r>
              <a:rPr lang="en-US" b="1" dirty="0"/>
              <a:t>Table 2. </a:t>
            </a:r>
            <a:r>
              <a:rPr lang="en-US" dirty="0"/>
              <a:t>Anti-obesity effect of plants with mechanism of action studied on cell line as model.</a:t>
            </a:r>
            <a:br>
              <a:rPr lang="en-US" dirty="0"/>
            </a:br>
            <a:endParaRPr lang="en-US" dirty="0"/>
          </a:p>
        </p:txBody>
      </p:sp>
      <p:graphicFrame>
        <p:nvGraphicFramePr>
          <p:cNvPr id="4" name="Content Placeholder 3">
            <a:extLst>
              <a:ext uri="{FF2B5EF4-FFF2-40B4-BE49-F238E27FC236}">
                <a16:creationId xmlns:a16="http://schemas.microsoft.com/office/drawing/2014/main" xmlns="" id="{2503FCEC-5159-401F-982D-5757EF28632B}"/>
              </a:ext>
            </a:extLst>
          </p:cNvPr>
          <p:cNvGraphicFramePr>
            <a:graphicFrameLocks noGrp="1"/>
          </p:cNvGraphicFramePr>
          <p:nvPr>
            <p:ph idx="1"/>
          </p:nvPr>
        </p:nvGraphicFramePr>
        <p:xfrm>
          <a:off x="2953723" y="1592048"/>
          <a:ext cx="6284553" cy="4818493"/>
        </p:xfrm>
        <a:graphic>
          <a:graphicData uri="http://schemas.openxmlformats.org/drawingml/2006/table">
            <a:tbl>
              <a:tblPr firstRow="1" firstCol="1" lastRow="1" lastCol="1" bandRow="1" bandCol="1">
                <a:tableStyleId>{5C22544A-7EE6-4342-B048-85BDC9FD1C3A}</a:tableStyleId>
              </a:tblPr>
              <a:tblGrid>
                <a:gridCol w="239539">
                  <a:extLst>
                    <a:ext uri="{9D8B030D-6E8A-4147-A177-3AD203B41FA5}">
                      <a16:colId xmlns:a16="http://schemas.microsoft.com/office/drawing/2014/main" xmlns="" val="2431782755"/>
                    </a:ext>
                  </a:extLst>
                </a:gridCol>
                <a:gridCol w="1109690">
                  <a:extLst>
                    <a:ext uri="{9D8B030D-6E8A-4147-A177-3AD203B41FA5}">
                      <a16:colId xmlns:a16="http://schemas.microsoft.com/office/drawing/2014/main" xmlns="" val="2716223122"/>
                    </a:ext>
                  </a:extLst>
                </a:gridCol>
                <a:gridCol w="787390">
                  <a:extLst>
                    <a:ext uri="{9D8B030D-6E8A-4147-A177-3AD203B41FA5}">
                      <a16:colId xmlns:a16="http://schemas.microsoft.com/office/drawing/2014/main" xmlns="" val="733906227"/>
                    </a:ext>
                  </a:extLst>
                </a:gridCol>
                <a:gridCol w="2311466">
                  <a:extLst>
                    <a:ext uri="{9D8B030D-6E8A-4147-A177-3AD203B41FA5}">
                      <a16:colId xmlns:a16="http://schemas.microsoft.com/office/drawing/2014/main" xmlns="" val="3465872273"/>
                    </a:ext>
                  </a:extLst>
                </a:gridCol>
                <a:gridCol w="1156899">
                  <a:extLst>
                    <a:ext uri="{9D8B030D-6E8A-4147-A177-3AD203B41FA5}">
                      <a16:colId xmlns:a16="http://schemas.microsoft.com/office/drawing/2014/main" xmlns="" val="383010882"/>
                    </a:ext>
                  </a:extLst>
                </a:gridCol>
                <a:gridCol w="679569">
                  <a:extLst>
                    <a:ext uri="{9D8B030D-6E8A-4147-A177-3AD203B41FA5}">
                      <a16:colId xmlns:a16="http://schemas.microsoft.com/office/drawing/2014/main" xmlns="" val="1101612014"/>
                    </a:ext>
                  </a:extLst>
                </a:gridCol>
              </a:tblGrid>
              <a:tr h="264600">
                <a:tc>
                  <a:txBody>
                    <a:bodyPr/>
                    <a:lstStyle/>
                    <a:p>
                      <a:pPr marL="17780" marR="0">
                        <a:spcBef>
                          <a:spcPts val="75"/>
                        </a:spcBef>
                        <a:spcAft>
                          <a:spcPts val="0"/>
                        </a:spcAft>
                      </a:pPr>
                      <a:r>
                        <a:rPr lang="en-US" sz="800">
                          <a:effectLst/>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02565">
                        <a:lnSpc>
                          <a:spcPts val="1080"/>
                        </a:lnSpc>
                        <a:spcBef>
                          <a:spcPts val="70"/>
                        </a:spcBef>
                        <a:spcAft>
                          <a:spcPts val="0"/>
                        </a:spcAft>
                      </a:pPr>
                      <a:r>
                        <a:rPr lang="en-US" sz="800">
                          <a:effectLst/>
                        </a:rPr>
                        <a:t>Acorus calamus Linn (Araceae)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lnSpc>
                          <a:spcPts val="1080"/>
                        </a:lnSpc>
                        <a:spcBef>
                          <a:spcPts val="70"/>
                        </a:spcBef>
                        <a:spcAft>
                          <a:spcPts val="0"/>
                        </a:spcAft>
                      </a:pPr>
                      <a:r>
                        <a:rPr lang="en-US" sz="800">
                          <a:effectLst/>
                        </a:rPr>
                        <a:t>Rhizome, roots and leaves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496570">
                        <a:lnSpc>
                          <a:spcPts val="1080"/>
                        </a:lnSpc>
                        <a:spcBef>
                          <a:spcPts val="70"/>
                        </a:spcBef>
                        <a:spcAft>
                          <a:spcPts val="0"/>
                        </a:spcAft>
                      </a:pPr>
                      <a:r>
                        <a:rPr lang="en-US" sz="800">
                          <a:effectLst/>
                        </a:rPr>
                        <a:t>Ethyl acetate extract of A. calamus inhibits α-glucosidase activity.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800">
                          <a:effectLst/>
                        </a:rPr>
                        <a:t>HTT-T15 cell line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800">
                          <a:effectLst/>
                        </a:rPr>
                        <a:t>[25]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513308873"/>
                  </a:ext>
                </a:extLst>
              </a:tr>
              <a:tr h="484907">
                <a:tc>
                  <a:txBody>
                    <a:bodyPr/>
                    <a:lstStyle/>
                    <a:p>
                      <a:pPr marL="17780" marR="0">
                        <a:spcBef>
                          <a:spcPts val="75"/>
                        </a:spcBef>
                        <a:spcAft>
                          <a:spcPts val="0"/>
                        </a:spcAft>
                      </a:pPr>
                      <a:r>
                        <a:rPr lang="en-US" sz="800">
                          <a:effectLst/>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02565">
                        <a:lnSpc>
                          <a:spcPct val="90000"/>
                        </a:lnSpc>
                        <a:spcBef>
                          <a:spcPts val="160"/>
                        </a:spcBef>
                        <a:spcAft>
                          <a:spcPts val="0"/>
                        </a:spcAft>
                      </a:pPr>
                      <a:r>
                        <a:rPr lang="en-US" sz="800">
                          <a:effectLst/>
                        </a:rPr>
                        <a:t>Aegle marmelos Linn (Rutaceae)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800">
                          <a:effectLst/>
                        </a:rPr>
                        <a:t>Leaves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ts val="990"/>
                        </a:lnSpc>
                        <a:spcBef>
                          <a:spcPts val="140"/>
                        </a:spcBef>
                        <a:spcAft>
                          <a:spcPts val="0"/>
                        </a:spcAft>
                      </a:pPr>
                      <a:r>
                        <a:rPr lang="en-US" sz="800">
                          <a:effectLst/>
                        </a:rPr>
                        <a:t>Active compounds umbelliferone and esculetin depletes lipid content in the adipocytes and by decreasing the hyperlipidemia in obese rats fed with high-fat diet.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800">
                          <a:effectLst/>
                        </a:rPr>
                        <a:t>3T3-L1 preadipocytes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800">
                          <a:effectLst/>
                        </a:rPr>
                        <a:t>[30,31]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410802734"/>
                  </a:ext>
                </a:extLst>
              </a:tr>
              <a:tr h="946500">
                <a:tc>
                  <a:txBody>
                    <a:bodyPr/>
                    <a:lstStyle/>
                    <a:p>
                      <a:pPr marL="17780" marR="0">
                        <a:spcBef>
                          <a:spcPts val="75"/>
                        </a:spcBef>
                        <a:spcAft>
                          <a:spcPts val="0"/>
                        </a:spcAft>
                      </a:pPr>
                      <a:r>
                        <a:rPr lang="en-US" sz="800">
                          <a:effectLst/>
                        </a:rPr>
                        <a:t>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81915">
                        <a:lnSpc>
                          <a:spcPct val="90000"/>
                        </a:lnSpc>
                        <a:spcBef>
                          <a:spcPts val="160"/>
                        </a:spcBef>
                        <a:spcAft>
                          <a:spcPts val="0"/>
                        </a:spcAft>
                      </a:pPr>
                      <a:r>
                        <a:rPr lang="en-US" sz="800">
                          <a:effectLst/>
                        </a:rPr>
                        <a:t>Agrimonia pilosa Ledeb (Rosaceae)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800">
                          <a:effectLst/>
                        </a:rPr>
                        <a:t>Aerial parts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ct val="90000"/>
                        </a:lnSpc>
                        <a:spcBef>
                          <a:spcPts val="160"/>
                        </a:spcBef>
                        <a:spcAft>
                          <a:spcPts val="0"/>
                        </a:spcAft>
                      </a:pPr>
                      <a:r>
                        <a:rPr lang="en-US" sz="800">
                          <a:effectLst/>
                        </a:rPr>
                        <a:t>Active constituent 1beta-hydroxy-2-oxopomolic acid inhibits adipocyte differentiation and expression</a:t>
                      </a:r>
                      <a:endParaRPr lang="en-US" sz="1000">
                        <a:effectLst/>
                      </a:endParaRPr>
                    </a:p>
                    <a:p>
                      <a:pPr marL="16510" marR="80645">
                        <a:lnSpc>
                          <a:spcPct val="90000"/>
                        </a:lnSpc>
                        <a:spcBef>
                          <a:spcPts val="5"/>
                        </a:spcBef>
                        <a:spcAft>
                          <a:spcPts val="0"/>
                        </a:spcAft>
                      </a:pPr>
                      <a:r>
                        <a:rPr lang="en-US" sz="800">
                          <a:effectLst/>
                        </a:rPr>
                        <a:t>of adipogenic marker genes, such as PPAR-γ, C/ EBPalpha, GLUT4, adiponectin, aP2,</a:t>
                      </a:r>
                      <a:r>
                        <a:rPr lang="en-US" sz="800" spc="-70">
                          <a:effectLst/>
                        </a:rPr>
                        <a:t> </a:t>
                      </a:r>
                      <a:r>
                        <a:rPr lang="en-US" sz="800">
                          <a:effectLst/>
                        </a:rPr>
                        <a:t>ADD1/SREBP1c, resistin, and fatty acid synthase. It also inhibits adipocyte differentiation through downregulation of various adipocytokines by blocking </a:t>
                      </a:r>
                      <a:r>
                        <a:rPr lang="en-US" sz="800" spc="-15">
                          <a:effectLst/>
                        </a:rPr>
                        <a:t>PPAR-γ </a:t>
                      </a:r>
                      <a:r>
                        <a:rPr lang="en-US" sz="800">
                          <a:effectLst/>
                        </a:rPr>
                        <a:t>and</a:t>
                      </a:r>
                      <a:r>
                        <a:rPr lang="en-US" sz="800" spc="-85">
                          <a:effectLst/>
                        </a:rPr>
                        <a:t> </a:t>
                      </a:r>
                      <a:r>
                        <a:rPr lang="en-US" sz="800">
                          <a:effectLst/>
                        </a:rPr>
                        <a:t>C/</a:t>
                      </a:r>
                      <a:endParaRPr lang="en-US" sz="1000">
                        <a:effectLst/>
                      </a:endParaRPr>
                    </a:p>
                    <a:p>
                      <a:pPr marL="16510" marR="0">
                        <a:lnSpc>
                          <a:spcPts val="935"/>
                        </a:lnSpc>
                        <a:spcBef>
                          <a:spcPts val="0"/>
                        </a:spcBef>
                        <a:spcAft>
                          <a:spcPts val="0"/>
                        </a:spcAft>
                      </a:pPr>
                      <a:r>
                        <a:rPr lang="en-US" sz="800">
                          <a:effectLst/>
                        </a:rPr>
                        <a:t>EBPalpha expression.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800">
                          <a:effectLst/>
                        </a:rPr>
                        <a:t>3T3-L1 preadipocytes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800">
                          <a:effectLst/>
                        </a:rPr>
                        <a:t>[182]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904980035"/>
                  </a:ext>
                </a:extLst>
              </a:tr>
              <a:tr h="369508">
                <a:tc>
                  <a:txBody>
                    <a:bodyPr/>
                    <a:lstStyle/>
                    <a:p>
                      <a:pPr marL="17780" marR="0">
                        <a:spcBef>
                          <a:spcPts val="75"/>
                        </a:spcBef>
                        <a:spcAft>
                          <a:spcPts val="0"/>
                        </a:spcAft>
                      </a:pPr>
                      <a:r>
                        <a:rPr lang="en-US" sz="800">
                          <a:effectLst/>
                        </a:rPr>
                        <a:t>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572770" algn="just">
                        <a:lnSpc>
                          <a:spcPts val="990"/>
                        </a:lnSpc>
                        <a:spcBef>
                          <a:spcPts val="140"/>
                        </a:spcBef>
                        <a:spcAft>
                          <a:spcPts val="0"/>
                        </a:spcAft>
                      </a:pPr>
                      <a:r>
                        <a:rPr lang="en-US" sz="800">
                          <a:effectLst/>
                        </a:rPr>
                        <a:t>Alnus hirsuta (Spach) </a:t>
                      </a:r>
                      <a:r>
                        <a:rPr lang="en-US" sz="800" spc="-35">
                          <a:effectLst/>
                        </a:rPr>
                        <a:t>Rupr. </a:t>
                      </a:r>
                      <a:r>
                        <a:rPr lang="en-US" sz="800">
                          <a:effectLst/>
                        </a:rPr>
                        <a:t>(Betulaceae)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800">
                          <a:effectLst/>
                        </a:rPr>
                        <a:t>Leaves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ts val="990"/>
                        </a:lnSpc>
                        <a:spcBef>
                          <a:spcPts val="140"/>
                        </a:spcBef>
                        <a:spcAft>
                          <a:spcPts val="0"/>
                        </a:spcAft>
                      </a:pPr>
                      <a:r>
                        <a:rPr lang="en-US" sz="800">
                          <a:effectLst/>
                        </a:rPr>
                        <a:t>Platyphyllonol-5-O-β-d-xylopyranoside suppresses the induction of PPARγ and C/EBPα protein expression, and inhibits adipocyte differentiation.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800">
                          <a:effectLst/>
                        </a:rPr>
                        <a:t>3T3-L1 preadipocyte cells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800">
                          <a:effectLst/>
                        </a:rPr>
                        <a:t>[183]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294786430"/>
                  </a:ext>
                </a:extLst>
              </a:tr>
              <a:tr h="369508">
                <a:tc>
                  <a:txBody>
                    <a:bodyPr/>
                    <a:lstStyle/>
                    <a:p>
                      <a:pPr marL="17780" marR="0">
                        <a:spcBef>
                          <a:spcPts val="75"/>
                        </a:spcBef>
                        <a:spcAft>
                          <a:spcPts val="0"/>
                        </a:spcAft>
                      </a:pPr>
                      <a:r>
                        <a:rPr lang="en-US" sz="800">
                          <a:effectLst/>
                        </a:rPr>
                        <a:t>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lnSpc>
                          <a:spcPts val="1045"/>
                        </a:lnSpc>
                        <a:spcBef>
                          <a:spcPts val="75"/>
                        </a:spcBef>
                        <a:spcAft>
                          <a:spcPts val="0"/>
                        </a:spcAft>
                      </a:pPr>
                      <a:r>
                        <a:rPr lang="en-US" sz="800">
                          <a:effectLst/>
                        </a:rPr>
                        <a:t>Amomum cardamomum</a:t>
                      </a:r>
                      <a:endParaRPr lang="en-US" sz="1000">
                        <a:effectLst/>
                      </a:endParaRPr>
                    </a:p>
                    <a:p>
                      <a:pPr marL="17780" marR="0">
                        <a:lnSpc>
                          <a:spcPts val="990"/>
                        </a:lnSpc>
                        <a:spcBef>
                          <a:spcPts val="0"/>
                        </a:spcBef>
                        <a:spcAft>
                          <a:spcPts val="0"/>
                        </a:spcAft>
                      </a:pPr>
                      <a:r>
                        <a:rPr lang="en-US" sz="800">
                          <a:effectLst/>
                        </a:rPr>
                        <a:t>L.</a:t>
                      </a:r>
                      <a:endParaRPr lang="en-US" sz="1000">
                        <a:effectLst/>
                      </a:endParaRPr>
                    </a:p>
                    <a:p>
                      <a:pPr marL="17780" marR="0">
                        <a:lnSpc>
                          <a:spcPts val="960"/>
                        </a:lnSpc>
                        <a:spcBef>
                          <a:spcPts val="0"/>
                        </a:spcBef>
                        <a:spcAft>
                          <a:spcPts val="0"/>
                        </a:spcAft>
                      </a:pPr>
                      <a:r>
                        <a:rPr lang="en-US" sz="800">
                          <a:effectLst/>
                        </a:rPr>
                        <a:t>(Zingiberaceae)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800">
                          <a:effectLst/>
                        </a:rPr>
                        <a:t>Seeds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1045"/>
                        </a:lnSpc>
                        <a:spcBef>
                          <a:spcPts val="75"/>
                        </a:spcBef>
                        <a:spcAft>
                          <a:spcPts val="0"/>
                        </a:spcAft>
                      </a:pPr>
                      <a:r>
                        <a:rPr lang="en-US" sz="800">
                          <a:effectLst/>
                        </a:rPr>
                        <a:t>By regulating the C/EBPα, C/EBPβ and PPARγ gene</a:t>
                      </a:r>
                      <a:endParaRPr lang="en-US" sz="1000">
                        <a:effectLst/>
                      </a:endParaRPr>
                    </a:p>
                    <a:p>
                      <a:pPr marL="16510" marR="0">
                        <a:lnSpc>
                          <a:spcPts val="1045"/>
                        </a:lnSpc>
                        <a:spcBef>
                          <a:spcPts val="0"/>
                        </a:spcBef>
                        <a:spcAft>
                          <a:spcPts val="0"/>
                        </a:spcAft>
                      </a:pPr>
                      <a:r>
                        <a:rPr lang="en-US" sz="800">
                          <a:effectLst/>
                        </a:rPr>
                        <a:t>and protein expressions.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800">
                          <a:effectLst/>
                        </a:rPr>
                        <a:t>3T3-L1 Cell lines.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800">
                          <a:effectLst/>
                        </a:rPr>
                        <a:t>[184]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440521870"/>
                  </a:ext>
                </a:extLst>
              </a:tr>
              <a:tr h="600305">
                <a:tc>
                  <a:txBody>
                    <a:bodyPr/>
                    <a:lstStyle/>
                    <a:p>
                      <a:pPr marL="17780" marR="0">
                        <a:spcBef>
                          <a:spcPts val="75"/>
                        </a:spcBef>
                        <a:spcAft>
                          <a:spcPts val="0"/>
                        </a:spcAft>
                      </a:pPr>
                      <a:r>
                        <a:rPr lang="en-US" sz="800">
                          <a:effectLst/>
                        </a:rPr>
                        <a:t>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194945">
                        <a:lnSpc>
                          <a:spcPct val="90000"/>
                        </a:lnSpc>
                        <a:spcBef>
                          <a:spcPts val="160"/>
                        </a:spcBef>
                        <a:spcAft>
                          <a:spcPts val="0"/>
                        </a:spcAft>
                      </a:pPr>
                      <a:r>
                        <a:rPr lang="en-US" sz="800">
                          <a:effectLst/>
                        </a:rPr>
                        <a:t>Bauhinia variegate L. (Fabaceae)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31750">
                        <a:lnSpc>
                          <a:spcPct val="90000"/>
                        </a:lnSpc>
                        <a:spcBef>
                          <a:spcPts val="160"/>
                        </a:spcBef>
                        <a:spcAft>
                          <a:spcPts val="0"/>
                        </a:spcAft>
                      </a:pPr>
                      <a:r>
                        <a:rPr lang="en-US" sz="800">
                          <a:effectLst/>
                        </a:rPr>
                        <a:t>Flowers, flower buds, stem, roots, stem bark, seeds, leaves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ts val="990"/>
                        </a:lnSpc>
                        <a:spcBef>
                          <a:spcPts val="140"/>
                        </a:spcBef>
                        <a:spcAft>
                          <a:spcPts val="0"/>
                        </a:spcAft>
                      </a:pPr>
                      <a:r>
                        <a:rPr lang="en-US" sz="800">
                          <a:effectLst/>
                        </a:rPr>
                        <a:t>it reduces increased level of total cholesterol, triglycerides, LDLP and increases the level of HDLP, brain serotonin level. β -sitosterol in the stem induces secretion of serotonin in brain and in turn exhibits anti-obesity activity.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800">
                          <a:effectLst/>
                        </a:rPr>
                        <a:t>Human neutrophils.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800">
                          <a:effectLst/>
                        </a:rPr>
                        <a:t>[185]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723156868"/>
                  </a:ext>
                </a:extLst>
              </a:tr>
              <a:tr h="831102">
                <a:tc>
                  <a:txBody>
                    <a:bodyPr/>
                    <a:lstStyle/>
                    <a:p>
                      <a:pPr marL="17780" marR="0">
                        <a:spcBef>
                          <a:spcPts val="75"/>
                        </a:spcBef>
                        <a:spcAft>
                          <a:spcPts val="0"/>
                        </a:spcAft>
                      </a:pPr>
                      <a:r>
                        <a:rPr lang="en-US" sz="800">
                          <a:effectLst/>
                        </a:rPr>
                        <a:t>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446405">
                        <a:lnSpc>
                          <a:spcPct val="90000"/>
                        </a:lnSpc>
                        <a:spcBef>
                          <a:spcPts val="160"/>
                        </a:spcBef>
                        <a:spcAft>
                          <a:spcPts val="0"/>
                        </a:spcAft>
                      </a:pPr>
                      <a:r>
                        <a:rPr lang="en-US" sz="800">
                          <a:effectLst/>
                        </a:rPr>
                        <a:t>Brassica rapa L. (Brassicaceae)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800">
                          <a:effectLst/>
                        </a:rPr>
                        <a:t>Root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indent="-635">
                        <a:lnSpc>
                          <a:spcPct val="85000"/>
                        </a:lnSpc>
                        <a:spcBef>
                          <a:spcPts val="175"/>
                        </a:spcBef>
                        <a:spcAft>
                          <a:spcPts val="0"/>
                        </a:spcAft>
                      </a:pPr>
                      <a:r>
                        <a:rPr lang="en-US" sz="800">
                          <a:effectLst/>
                        </a:rPr>
                        <a:t>Lipolysis-related genes including β</a:t>
                      </a:r>
                      <a:r>
                        <a:rPr lang="en-US" sz="500">
                          <a:effectLst/>
                        </a:rPr>
                        <a:t>3</a:t>
                      </a:r>
                      <a:r>
                        <a:rPr lang="en-US" sz="800">
                          <a:effectLst/>
                        </a:rPr>
                        <a:t>-adrenergic receptor, hormone-sensitive lipase, adipose triglyceride lipase, and uncoupling protein are induced in white adipocytes of animals treated with</a:t>
                      </a:r>
                      <a:endParaRPr lang="en-US" sz="1000">
                        <a:effectLst/>
                      </a:endParaRPr>
                    </a:p>
                    <a:p>
                      <a:pPr marL="16510" marR="38735">
                        <a:lnSpc>
                          <a:spcPct val="90000"/>
                        </a:lnSpc>
                        <a:spcBef>
                          <a:spcPts val="20"/>
                        </a:spcBef>
                        <a:spcAft>
                          <a:spcPts val="0"/>
                        </a:spcAft>
                      </a:pPr>
                      <a:r>
                        <a:rPr lang="en-US" sz="800">
                          <a:effectLst/>
                        </a:rPr>
                        <a:t>extract of B. campestris. Activation of cyclic AMPK, HSL, and extracellular signal-regulated kinase are</a:t>
                      </a:r>
                      <a:endParaRPr lang="en-US" sz="1000">
                        <a:effectLst/>
                      </a:endParaRPr>
                    </a:p>
                    <a:p>
                      <a:pPr marL="16510" marR="0">
                        <a:lnSpc>
                          <a:spcPts val="930"/>
                        </a:lnSpc>
                        <a:spcBef>
                          <a:spcPts val="0"/>
                        </a:spcBef>
                        <a:spcAft>
                          <a:spcPts val="0"/>
                        </a:spcAft>
                      </a:pPr>
                      <a:r>
                        <a:rPr lang="en-US" sz="800">
                          <a:effectLst/>
                        </a:rPr>
                        <a:t>induced in EBR-treated 3T3-L1 cells.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800">
                          <a:effectLst/>
                        </a:rPr>
                        <a:t>3T3 adipocytes.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800">
                          <a:effectLst/>
                        </a:rPr>
                        <a:t>[52]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371562019"/>
                  </a:ext>
                </a:extLst>
              </a:tr>
              <a:tr h="484907">
                <a:tc>
                  <a:txBody>
                    <a:bodyPr/>
                    <a:lstStyle/>
                    <a:p>
                      <a:pPr marL="17780" marR="0">
                        <a:spcBef>
                          <a:spcPts val="75"/>
                        </a:spcBef>
                        <a:spcAft>
                          <a:spcPts val="0"/>
                        </a:spcAft>
                      </a:pPr>
                      <a:r>
                        <a:rPr lang="en-US" sz="800">
                          <a:effectLst/>
                        </a:rPr>
                        <a:t>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173355">
                        <a:lnSpc>
                          <a:spcPct val="90000"/>
                        </a:lnSpc>
                        <a:spcBef>
                          <a:spcPts val="160"/>
                        </a:spcBef>
                        <a:spcAft>
                          <a:spcPts val="0"/>
                        </a:spcAft>
                      </a:pPr>
                      <a:r>
                        <a:rPr lang="en-US" sz="800">
                          <a:effectLst/>
                        </a:rPr>
                        <a:t>Caesalpinia sappan L. (Leguminosae)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800">
                          <a:effectLst/>
                        </a:rPr>
                        <a:t>Heartwood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ts val="990"/>
                        </a:lnSpc>
                        <a:spcBef>
                          <a:spcPts val="140"/>
                        </a:spcBef>
                        <a:spcAft>
                          <a:spcPts val="0"/>
                        </a:spcAft>
                      </a:pPr>
                      <a:r>
                        <a:rPr lang="en-US" sz="800">
                          <a:effectLst/>
                        </a:rPr>
                        <a:t>Brazilein inhibits intracellular lipid accumulation during adipocyte differentiation in 3T3-L1 cells and suppresses the induction of peroxisome PPAR-γ (PPARγ).</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1045"/>
                        </a:lnSpc>
                        <a:spcBef>
                          <a:spcPts val="75"/>
                        </a:spcBef>
                        <a:spcAft>
                          <a:spcPts val="0"/>
                        </a:spcAft>
                      </a:pPr>
                      <a:r>
                        <a:rPr lang="en-US" sz="800">
                          <a:effectLst/>
                        </a:rPr>
                        <a:t>Postconfluent 3T3-L1</a:t>
                      </a:r>
                      <a:endParaRPr lang="en-US" sz="1000">
                        <a:effectLst/>
                      </a:endParaRPr>
                    </a:p>
                    <a:p>
                      <a:pPr marL="16510" marR="0">
                        <a:lnSpc>
                          <a:spcPts val="1045"/>
                        </a:lnSpc>
                        <a:spcBef>
                          <a:spcPts val="0"/>
                        </a:spcBef>
                        <a:spcAft>
                          <a:spcPts val="0"/>
                        </a:spcAft>
                      </a:pPr>
                      <a:r>
                        <a:rPr lang="en-US" sz="800">
                          <a:effectLst/>
                        </a:rPr>
                        <a:t>preadipocytes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800" dirty="0">
                          <a:effectLst/>
                        </a:rPr>
                        <a:t>[186]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83419827"/>
                  </a:ext>
                </a:extLst>
              </a:tr>
            </a:tbl>
          </a:graphicData>
        </a:graphic>
      </p:graphicFrame>
    </p:spTree>
    <p:extLst>
      <p:ext uri="{BB962C8B-B14F-4D97-AF65-F5344CB8AC3E}">
        <p14:creationId xmlns:p14="http://schemas.microsoft.com/office/powerpoint/2010/main" val="360316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EAE8D7-1C70-43FE-BF6F-F247FFC4F4A8}"/>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8AABEAAD-7FB1-44D4-B666-52EB028FE9CF}"/>
              </a:ext>
            </a:extLst>
          </p:cNvPr>
          <p:cNvGraphicFramePr>
            <a:graphicFrameLocks noGrp="1"/>
          </p:cNvGraphicFramePr>
          <p:nvPr>
            <p:ph idx="1"/>
          </p:nvPr>
        </p:nvGraphicFramePr>
        <p:xfrm>
          <a:off x="2672397" y="2102009"/>
          <a:ext cx="6847205" cy="3905250"/>
        </p:xfrm>
        <a:graphic>
          <a:graphicData uri="http://schemas.openxmlformats.org/drawingml/2006/table">
            <a:tbl>
              <a:tblPr firstRow="1" firstCol="1" lastRow="1" lastCol="1" bandRow="1" bandCol="1">
                <a:tableStyleId>{5C22544A-7EE6-4342-B048-85BDC9FD1C3A}</a:tableStyleId>
              </a:tblPr>
              <a:tblGrid>
                <a:gridCol w="260985">
                  <a:extLst>
                    <a:ext uri="{9D8B030D-6E8A-4147-A177-3AD203B41FA5}">
                      <a16:colId xmlns:a16="http://schemas.microsoft.com/office/drawing/2014/main" xmlns="" val="2079247671"/>
                    </a:ext>
                  </a:extLst>
                </a:gridCol>
                <a:gridCol w="1209040">
                  <a:extLst>
                    <a:ext uri="{9D8B030D-6E8A-4147-A177-3AD203B41FA5}">
                      <a16:colId xmlns:a16="http://schemas.microsoft.com/office/drawing/2014/main" xmlns="" val="1701322531"/>
                    </a:ext>
                  </a:extLst>
                </a:gridCol>
                <a:gridCol w="857885">
                  <a:extLst>
                    <a:ext uri="{9D8B030D-6E8A-4147-A177-3AD203B41FA5}">
                      <a16:colId xmlns:a16="http://schemas.microsoft.com/office/drawing/2014/main" xmlns="" val="1117186817"/>
                    </a:ext>
                  </a:extLst>
                </a:gridCol>
                <a:gridCol w="2518410">
                  <a:extLst>
                    <a:ext uri="{9D8B030D-6E8A-4147-A177-3AD203B41FA5}">
                      <a16:colId xmlns:a16="http://schemas.microsoft.com/office/drawing/2014/main" xmlns="" val="4211122046"/>
                    </a:ext>
                  </a:extLst>
                </a:gridCol>
                <a:gridCol w="1260475">
                  <a:extLst>
                    <a:ext uri="{9D8B030D-6E8A-4147-A177-3AD203B41FA5}">
                      <a16:colId xmlns:a16="http://schemas.microsoft.com/office/drawing/2014/main" xmlns="" val="4232816967"/>
                    </a:ext>
                  </a:extLst>
                </a:gridCol>
                <a:gridCol w="740410">
                  <a:extLst>
                    <a:ext uri="{9D8B030D-6E8A-4147-A177-3AD203B41FA5}">
                      <a16:colId xmlns:a16="http://schemas.microsoft.com/office/drawing/2014/main" xmlns="" val="141713816"/>
                    </a:ext>
                  </a:extLst>
                </a:gridCol>
              </a:tblGrid>
              <a:tr h="528320">
                <a:tc>
                  <a:txBody>
                    <a:bodyPr/>
                    <a:lstStyle/>
                    <a:p>
                      <a:pPr marL="17780" marR="0">
                        <a:spcBef>
                          <a:spcPts val="75"/>
                        </a:spcBef>
                        <a:spcAft>
                          <a:spcPts val="0"/>
                        </a:spcAft>
                      </a:pPr>
                      <a:r>
                        <a:rPr lang="en-US" sz="900">
                          <a:effectLst/>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02565">
                        <a:lnSpc>
                          <a:spcPct val="90000"/>
                        </a:lnSpc>
                        <a:spcBef>
                          <a:spcPts val="160"/>
                        </a:spcBef>
                        <a:spcAft>
                          <a:spcPts val="0"/>
                        </a:spcAft>
                      </a:pPr>
                      <a:r>
                        <a:rPr lang="en-US" sz="900">
                          <a:effectLst/>
                        </a:rPr>
                        <a:t>Citrus aurantium L. (Rutaceae)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Fruits, 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2385">
                        <a:lnSpc>
                          <a:spcPts val="990"/>
                        </a:lnSpc>
                        <a:spcBef>
                          <a:spcPts val="140"/>
                        </a:spcBef>
                        <a:spcAft>
                          <a:spcPts val="0"/>
                        </a:spcAft>
                      </a:pPr>
                      <a:r>
                        <a:rPr lang="en-US" sz="900">
                          <a:effectLst/>
                        </a:rPr>
                        <a:t>It inhibits Akt activation and GSK3β phosphorylation, which induces the down-regulation of lipid accumulation and lipid metabolizing genes, ultimately inhibiting adipocyte differentiation.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900">
                          <a:effectLst/>
                        </a:rPr>
                        <a:t>3T3-L1 preadipocytes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[22,187,188]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915868100"/>
                  </a:ext>
                </a:extLst>
              </a:tr>
              <a:tr h="779780">
                <a:tc>
                  <a:txBody>
                    <a:bodyPr/>
                    <a:lstStyle/>
                    <a:p>
                      <a:pPr marL="17780" marR="0">
                        <a:spcBef>
                          <a:spcPts val="75"/>
                        </a:spcBef>
                        <a:spcAft>
                          <a:spcPts val="0"/>
                        </a:spcAft>
                      </a:pPr>
                      <a:r>
                        <a:rPr lang="en-US" sz="900">
                          <a:effectLst/>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399415">
                        <a:lnSpc>
                          <a:spcPct val="90000"/>
                        </a:lnSpc>
                        <a:spcBef>
                          <a:spcPts val="160"/>
                        </a:spcBef>
                        <a:spcAft>
                          <a:spcPts val="0"/>
                        </a:spcAft>
                      </a:pPr>
                      <a:r>
                        <a:rPr lang="en-US" sz="900">
                          <a:effectLst/>
                        </a:rPr>
                        <a:t>Coptis chinensis Franch. (Ranunculaceae)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Rhizome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1270">
                        <a:lnSpc>
                          <a:spcPts val="990"/>
                        </a:lnSpc>
                        <a:spcBef>
                          <a:spcPts val="140"/>
                        </a:spcBef>
                        <a:spcAft>
                          <a:spcPts val="0"/>
                        </a:spcAft>
                      </a:pPr>
                      <a:r>
                        <a:rPr lang="en-US" sz="900">
                          <a:effectLst/>
                        </a:rPr>
                        <a:t>It inhibits lipid accumulation in 3T3-L1 cells. The five alkaloids present in this plant significantly reduces expression levels of several adipocyte marker genes including proliferator activated receptor and CCAAT/ enhancer- binding protein. Isolated alkaloids found to inhibit adipogenesis.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900">
                          <a:effectLst/>
                        </a:rPr>
                        <a:t>3T3-L1 adipocytes cells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[189]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00185361"/>
                  </a:ext>
                </a:extLst>
              </a:tr>
              <a:tr h="654050">
                <a:tc>
                  <a:txBody>
                    <a:bodyPr/>
                    <a:lstStyle/>
                    <a:p>
                      <a:pPr marL="17780" marR="0">
                        <a:spcBef>
                          <a:spcPts val="75"/>
                        </a:spcBef>
                        <a:spcAft>
                          <a:spcPts val="0"/>
                        </a:spcAft>
                      </a:pPr>
                      <a:r>
                        <a:rPr lang="en-US" sz="900">
                          <a:effectLst/>
                        </a:rPr>
                        <a:t>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02565">
                        <a:lnSpc>
                          <a:spcPct val="90000"/>
                        </a:lnSpc>
                        <a:spcBef>
                          <a:spcPts val="160"/>
                        </a:spcBef>
                        <a:spcAft>
                          <a:spcPts val="0"/>
                        </a:spcAft>
                      </a:pPr>
                      <a:r>
                        <a:rPr lang="en-US" sz="900">
                          <a:effectLst/>
                        </a:rPr>
                        <a:t>Cucurbita moschata Duchesne (Cucurbitaceae)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Stems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85090">
                        <a:lnSpc>
                          <a:spcPts val="990"/>
                        </a:lnSpc>
                        <a:spcBef>
                          <a:spcPts val="140"/>
                        </a:spcBef>
                        <a:spcAft>
                          <a:spcPts val="0"/>
                        </a:spcAft>
                      </a:pPr>
                      <a:r>
                        <a:rPr lang="en-US" sz="900">
                          <a:effectLst/>
                        </a:rPr>
                        <a:t>Reduces expression of peroxisome PPAR-γ, CCAAT/ enhancer-binding protein α, fatty acid-binding protein 4, sterol response element-binding protein- 1c and stearoyl-coenzyme A desaturase-1, and decreases lipid accumulation.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2540">
                        <a:lnSpc>
                          <a:spcPct val="90000"/>
                        </a:lnSpc>
                        <a:spcBef>
                          <a:spcPts val="160"/>
                        </a:spcBef>
                        <a:spcAft>
                          <a:spcPts val="0"/>
                        </a:spcAft>
                      </a:pPr>
                      <a:r>
                        <a:rPr lang="en-US" sz="900">
                          <a:effectLst/>
                        </a:rPr>
                        <a:t>Primary mouse embryonic fibroblasts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[190]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548429392"/>
                  </a:ext>
                </a:extLst>
              </a:tr>
              <a:tr h="779780">
                <a:tc>
                  <a:txBody>
                    <a:bodyPr/>
                    <a:lstStyle/>
                    <a:p>
                      <a:pPr marL="17780" marR="0">
                        <a:spcBef>
                          <a:spcPts val="75"/>
                        </a:spcBef>
                        <a:spcAft>
                          <a:spcPts val="0"/>
                        </a:spcAft>
                      </a:pPr>
                      <a:r>
                        <a:rPr lang="en-US" sz="9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368935">
                        <a:lnSpc>
                          <a:spcPct val="90000"/>
                        </a:lnSpc>
                        <a:spcBef>
                          <a:spcPts val="160"/>
                        </a:spcBef>
                        <a:spcAft>
                          <a:spcPts val="0"/>
                        </a:spcAft>
                      </a:pPr>
                      <a:r>
                        <a:rPr lang="en-US" sz="900">
                          <a:effectLst/>
                        </a:rPr>
                        <a:t>Curcuma longa L. (Zingiberaceae)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Rhizomes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ts val="990"/>
                        </a:lnSpc>
                        <a:spcBef>
                          <a:spcPts val="140"/>
                        </a:spcBef>
                        <a:spcAft>
                          <a:spcPts val="0"/>
                        </a:spcAft>
                      </a:pPr>
                      <a:r>
                        <a:rPr lang="en-US" sz="900">
                          <a:effectLst/>
                        </a:rPr>
                        <a:t>Increase hormone-sensitive lipase and adipose triglyceride lipase mRNA levels and decreases perilipin mRNA level via AMPK, resulting in lipolysis. In adipose tissue, curcumin inhibits macrophage infiltration and nuclear factor κB activation induced by inflammatory agents.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900">
                          <a:effectLst/>
                        </a:rPr>
                        <a:t>3T3-L1 adipocytes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[191,192]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802921544"/>
                  </a:ext>
                </a:extLst>
              </a:tr>
              <a:tr h="528320">
                <a:tc>
                  <a:txBody>
                    <a:bodyPr/>
                    <a:lstStyle/>
                    <a:p>
                      <a:pPr marL="17780" marR="0">
                        <a:spcBef>
                          <a:spcPts val="75"/>
                        </a:spcBef>
                        <a:spcAft>
                          <a:spcPts val="0"/>
                        </a:spcAft>
                      </a:pPr>
                      <a:r>
                        <a:rPr lang="en-US" sz="900">
                          <a:effectLst/>
                        </a:rPr>
                        <a:t>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lnSpc>
                          <a:spcPts val="1045"/>
                        </a:lnSpc>
                        <a:spcBef>
                          <a:spcPts val="75"/>
                        </a:spcBef>
                        <a:spcAft>
                          <a:spcPts val="0"/>
                        </a:spcAft>
                      </a:pPr>
                      <a:r>
                        <a:rPr lang="en-US" sz="900">
                          <a:effectLst/>
                        </a:rPr>
                        <a:t>Cyclopia falcata (Harv.)</a:t>
                      </a:r>
                      <a:endParaRPr lang="en-US" sz="1100">
                        <a:effectLst/>
                      </a:endParaRPr>
                    </a:p>
                    <a:p>
                      <a:pPr marL="17780" marR="489585">
                        <a:lnSpc>
                          <a:spcPct val="90000"/>
                        </a:lnSpc>
                        <a:spcBef>
                          <a:spcPts val="30"/>
                        </a:spcBef>
                        <a:spcAft>
                          <a:spcPts val="0"/>
                        </a:spcAft>
                      </a:pPr>
                      <a:r>
                        <a:rPr lang="en-US" sz="900">
                          <a:effectLst/>
                        </a:rPr>
                        <a:t>Kies (Leguminosae)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Stem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ts val="990"/>
                        </a:lnSpc>
                        <a:spcBef>
                          <a:spcPts val="140"/>
                        </a:spcBef>
                        <a:spcAft>
                          <a:spcPts val="0"/>
                        </a:spcAft>
                      </a:pPr>
                      <a:r>
                        <a:rPr lang="en-US" sz="900">
                          <a:effectLst/>
                        </a:rPr>
                        <a:t>Flavonoid, phloretin-3′,5′-di-C-glucoside inhibits intracellular triglyceride and down regulates PPAR2 expression and in in vitro condition it can inhibit adipogenesis.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1045"/>
                        </a:lnSpc>
                        <a:spcBef>
                          <a:spcPts val="75"/>
                        </a:spcBef>
                        <a:spcAft>
                          <a:spcPts val="0"/>
                        </a:spcAft>
                      </a:pPr>
                      <a:r>
                        <a:rPr lang="en-US" sz="900">
                          <a:effectLst/>
                        </a:rPr>
                        <a:t>3T3-L1 mouse pre-</a:t>
                      </a:r>
                      <a:endParaRPr lang="en-US" sz="1100">
                        <a:effectLst/>
                      </a:endParaRPr>
                    </a:p>
                    <a:p>
                      <a:pPr marL="16510" marR="0">
                        <a:lnSpc>
                          <a:spcPts val="1045"/>
                        </a:lnSpc>
                        <a:spcBef>
                          <a:spcPts val="0"/>
                        </a:spcBef>
                        <a:spcAft>
                          <a:spcPts val="0"/>
                        </a:spcAft>
                      </a:pPr>
                      <a:r>
                        <a:rPr lang="en-US" sz="900">
                          <a:effectLst/>
                        </a:rPr>
                        <a:t>adipocytes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[193]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217856150"/>
                  </a:ext>
                </a:extLst>
              </a:tr>
              <a:tr h="528320">
                <a:tc>
                  <a:txBody>
                    <a:bodyPr/>
                    <a:lstStyle/>
                    <a:p>
                      <a:pPr marL="17780" marR="0">
                        <a:spcBef>
                          <a:spcPts val="75"/>
                        </a:spcBef>
                        <a:spcAft>
                          <a:spcPts val="0"/>
                        </a:spcAft>
                      </a:pPr>
                      <a:r>
                        <a:rPr lang="en-US" sz="900">
                          <a:effectLst/>
                        </a:rPr>
                        <a:t>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02565">
                        <a:lnSpc>
                          <a:spcPct val="90000"/>
                        </a:lnSpc>
                        <a:spcBef>
                          <a:spcPts val="160"/>
                        </a:spcBef>
                        <a:spcAft>
                          <a:spcPts val="0"/>
                        </a:spcAft>
                      </a:pPr>
                      <a:r>
                        <a:rPr lang="en-US" sz="900">
                          <a:effectLst/>
                        </a:rPr>
                        <a:t>Cyclopia maculata (Andrews) Kies (Leguminosae)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Stems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ts val="990"/>
                        </a:lnSpc>
                        <a:spcBef>
                          <a:spcPts val="140"/>
                        </a:spcBef>
                        <a:spcAft>
                          <a:spcPts val="0"/>
                        </a:spcAft>
                      </a:pPr>
                      <a:r>
                        <a:rPr lang="en-US" sz="900">
                          <a:effectLst/>
                        </a:rPr>
                        <a:t>Mangiferin, hesperidin inhibits intracellular triglyceride and fat accumulation, and decreases PPAR2 expression and in in vitro it can inhibit adipogenesis.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1045"/>
                        </a:lnSpc>
                        <a:spcBef>
                          <a:spcPts val="75"/>
                        </a:spcBef>
                        <a:spcAft>
                          <a:spcPts val="0"/>
                        </a:spcAft>
                      </a:pPr>
                      <a:r>
                        <a:rPr lang="en-US" sz="900">
                          <a:effectLst/>
                        </a:rPr>
                        <a:t>3T3-L1 mouse pre-</a:t>
                      </a:r>
                      <a:endParaRPr lang="en-US" sz="1100">
                        <a:effectLst/>
                      </a:endParaRPr>
                    </a:p>
                    <a:p>
                      <a:pPr marL="16510" marR="0">
                        <a:lnSpc>
                          <a:spcPts val="1045"/>
                        </a:lnSpc>
                        <a:spcBef>
                          <a:spcPts val="0"/>
                        </a:spcBef>
                        <a:spcAft>
                          <a:spcPts val="0"/>
                        </a:spcAft>
                      </a:pPr>
                      <a:r>
                        <a:rPr lang="en-US" sz="900">
                          <a:effectLst/>
                        </a:rPr>
                        <a:t>adipocytes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dirty="0">
                          <a:effectLst/>
                        </a:rPr>
                        <a:t>[193]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47344808"/>
                  </a:ext>
                </a:extLst>
              </a:tr>
            </a:tbl>
          </a:graphicData>
        </a:graphic>
      </p:graphicFrame>
    </p:spTree>
    <p:extLst>
      <p:ext uri="{BB962C8B-B14F-4D97-AF65-F5344CB8AC3E}">
        <p14:creationId xmlns:p14="http://schemas.microsoft.com/office/powerpoint/2010/main" val="2108175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72EDB6-39C4-4E28-A048-E011AB467CCE}"/>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7EC83395-FA35-4C97-A8BC-84879B435946}"/>
              </a:ext>
            </a:extLst>
          </p:cNvPr>
          <p:cNvGraphicFramePr>
            <a:graphicFrameLocks noGrp="1"/>
          </p:cNvGraphicFramePr>
          <p:nvPr>
            <p:ph idx="1"/>
          </p:nvPr>
        </p:nvGraphicFramePr>
        <p:xfrm>
          <a:off x="2672397" y="2340769"/>
          <a:ext cx="6847205" cy="3321050"/>
        </p:xfrm>
        <a:graphic>
          <a:graphicData uri="http://schemas.openxmlformats.org/drawingml/2006/table">
            <a:tbl>
              <a:tblPr firstRow="1" firstCol="1" lastRow="1" lastCol="1" bandRow="1" bandCol="1">
                <a:tableStyleId>{5C22544A-7EE6-4342-B048-85BDC9FD1C3A}</a:tableStyleId>
              </a:tblPr>
              <a:tblGrid>
                <a:gridCol w="260985">
                  <a:extLst>
                    <a:ext uri="{9D8B030D-6E8A-4147-A177-3AD203B41FA5}">
                      <a16:colId xmlns:a16="http://schemas.microsoft.com/office/drawing/2014/main" xmlns="" val="2080064317"/>
                    </a:ext>
                  </a:extLst>
                </a:gridCol>
                <a:gridCol w="1209040">
                  <a:extLst>
                    <a:ext uri="{9D8B030D-6E8A-4147-A177-3AD203B41FA5}">
                      <a16:colId xmlns:a16="http://schemas.microsoft.com/office/drawing/2014/main" xmlns="" val="2035198434"/>
                    </a:ext>
                  </a:extLst>
                </a:gridCol>
                <a:gridCol w="857885">
                  <a:extLst>
                    <a:ext uri="{9D8B030D-6E8A-4147-A177-3AD203B41FA5}">
                      <a16:colId xmlns:a16="http://schemas.microsoft.com/office/drawing/2014/main" xmlns="" val="530295057"/>
                    </a:ext>
                  </a:extLst>
                </a:gridCol>
                <a:gridCol w="2518410">
                  <a:extLst>
                    <a:ext uri="{9D8B030D-6E8A-4147-A177-3AD203B41FA5}">
                      <a16:colId xmlns:a16="http://schemas.microsoft.com/office/drawing/2014/main" xmlns="" val="427575990"/>
                    </a:ext>
                  </a:extLst>
                </a:gridCol>
                <a:gridCol w="1260475">
                  <a:extLst>
                    <a:ext uri="{9D8B030D-6E8A-4147-A177-3AD203B41FA5}">
                      <a16:colId xmlns:a16="http://schemas.microsoft.com/office/drawing/2014/main" xmlns="" val="2735261900"/>
                    </a:ext>
                  </a:extLst>
                </a:gridCol>
                <a:gridCol w="740410">
                  <a:extLst>
                    <a:ext uri="{9D8B030D-6E8A-4147-A177-3AD203B41FA5}">
                      <a16:colId xmlns:a16="http://schemas.microsoft.com/office/drawing/2014/main" xmlns="" val="2891608797"/>
                    </a:ext>
                  </a:extLst>
                </a:gridCol>
              </a:tblGrid>
              <a:tr h="276860">
                <a:tc>
                  <a:txBody>
                    <a:bodyPr/>
                    <a:lstStyle/>
                    <a:p>
                      <a:pPr marL="17780" marR="0">
                        <a:spcBef>
                          <a:spcPts val="75"/>
                        </a:spcBef>
                        <a:spcAft>
                          <a:spcPts val="0"/>
                        </a:spcAft>
                      </a:pPr>
                      <a:r>
                        <a:rPr lang="en-US" sz="900">
                          <a:effectLst/>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lnSpc>
                          <a:spcPts val="1045"/>
                        </a:lnSpc>
                        <a:spcBef>
                          <a:spcPts val="75"/>
                        </a:spcBef>
                        <a:spcAft>
                          <a:spcPts val="0"/>
                        </a:spcAft>
                      </a:pPr>
                      <a:r>
                        <a:rPr lang="en-US" sz="900">
                          <a:effectLst/>
                        </a:rPr>
                        <a:t>Dalbergia sissoo DC.</a:t>
                      </a:r>
                      <a:endParaRPr lang="en-US" sz="1100">
                        <a:effectLst/>
                      </a:endParaRPr>
                    </a:p>
                    <a:p>
                      <a:pPr marL="17780" marR="0">
                        <a:lnSpc>
                          <a:spcPts val="960"/>
                        </a:lnSpc>
                        <a:spcBef>
                          <a:spcPts val="0"/>
                        </a:spcBef>
                        <a:spcAft>
                          <a:spcPts val="0"/>
                        </a:spcAft>
                      </a:pPr>
                      <a:r>
                        <a:rPr lang="en-US" sz="900">
                          <a:effectLst/>
                        </a:rPr>
                        <a:t>(Leguminosae)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990"/>
                        </a:lnSpc>
                        <a:spcBef>
                          <a:spcPts val="140"/>
                        </a:spcBef>
                        <a:spcAft>
                          <a:spcPts val="0"/>
                        </a:spcAft>
                      </a:pPr>
                      <a:r>
                        <a:rPr lang="en-US" sz="900">
                          <a:effectLst/>
                        </a:rPr>
                        <a:t>Inhibits pancreatic lipase and can be used as an anti- obesity agent in suitable form.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41910" marR="0">
                        <a:spcBef>
                          <a:spcPts val="75"/>
                        </a:spcBef>
                        <a:spcAft>
                          <a:spcPts val="0"/>
                        </a:spcAft>
                      </a:pPr>
                      <a:r>
                        <a:rPr lang="en-US" sz="900">
                          <a:effectLst/>
                        </a:rPr>
                        <a:t>Chicken pancreas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[194]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338180096"/>
                  </a:ext>
                </a:extLst>
              </a:tr>
              <a:tr h="528320">
                <a:tc>
                  <a:txBody>
                    <a:bodyPr/>
                    <a:lstStyle/>
                    <a:p>
                      <a:pPr marL="17780" marR="0">
                        <a:spcBef>
                          <a:spcPts val="75"/>
                        </a:spcBef>
                        <a:spcAft>
                          <a:spcPts val="0"/>
                        </a:spcAft>
                      </a:pPr>
                      <a:r>
                        <a:rPr lang="en-US" sz="900">
                          <a:effectLst/>
                        </a:rPr>
                        <a:t>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10160">
                        <a:lnSpc>
                          <a:spcPct val="90000"/>
                        </a:lnSpc>
                        <a:spcBef>
                          <a:spcPts val="160"/>
                        </a:spcBef>
                        <a:spcAft>
                          <a:spcPts val="0"/>
                        </a:spcAft>
                      </a:pPr>
                      <a:r>
                        <a:rPr lang="en-US" sz="900">
                          <a:effectLst/>
                        </a:rPr>
                        <a:t>Dioscorea oppositifolia L. (Dioscoreaceae)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Rhizome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ct val="90000"/>
                        </a:lnSpc>
                        <a:spcBef>
                          <a:spcPts val="160"/>
                        </a:spcBef>
                        <a:spcAft>
                          <a:spcPts val="0"/>
                        </a:spcAft>
                      </a:pPr>
                      <a:r>
                        <a:rPr lang="en-US" sz="900">
                          <a:effectLst/>
                        </a:rPr>
                        <a:t>Decreases expression of PPAR-γ. Batatasin I compound from the extract was found to increase</a:t>
                      </a:r>
                      <a:endParaRPr lang="en-US" sz="1100">
                        <a:effectLst/>
                      </a:endParaRPr>
                    </a:p>
                    <a:p>
                      <a:pPr marL="16510" marR="0">
                        <a:lnSpc>
                          <a:spcPts val="960"/>
                        </a:lnSpc>
                        <a:spcBef>
                          <a:spcPts val="0"/>
                        </a:spcBef>
                        <a:spcAft>
                          <a:spcPts val="0"/>
                        </a:spcAft>
                      </a:pPr>
                      <a:r>
                        <a:rPr lang="en-US" sz="900">
                          <a:effectLst/>
                        </a:rPr>
                        <a:t>p-AMPK and CPT-1 in 3T3-L1 adipocytes, resulting in</a:t>
                      </a:r>
                      <a:endParaRPr lang="en-US" sz="1100">
                        <a:effectLst/>
                      </a:endParaRPr>
                    </a:p>
                    <a:p>
                      <a:pPr marL="16510" marR="0">
                        <a:lnSpc>
                          <a:spcPts val="960"/>
                        </a:lnSpc>
                        <a:spcBef>
                          <a:spcPts val="0"/>
                        </a:spcBef>
                        <a:spcAft>
                          <a:spcPts val="0"/>
                        </a:spcAft>
                      </a:pPr>
                      <a:r>
                        <a:rPr lang="en-US" sz="900">
                          <a:effectLst/>
                        </a:rPr>
                        <a:t>inhibiting adipogenesis.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ct val="90000"/>
                        </a:lnSpc>
                        <a:spcBef>
                          <a:spcPts val="160"/>
                        </a:spcBef>
                        <a:spcAft>
                          <a:spcPts val="0"/>
                        </a:spcAft>
                      </a:pPr>
                      <a:r>
                        <a:rPr lang="en-US" sz="900">
                          <a:effectLst/>
                        </a:rPr>
                        <a:t>Mouse embryo preadipocyte (3T3-L1) cell lines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[195]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440321592"/>
                  </a:ext>
                </a:extLst>
              </a:tr>
              <a:tr h="528320">
                <a:tc>
                  <a:txBody>
                    <a:bodyPr/>
                    <a:lstStyle/>
                    <a:p>
                      <a:pPr marL="17780" marR="0">
                        <a:spcBef>
                          <a:spcPts val="75"/>
                        </a:spcBef>
                        <a:spcAft>
                          <a:spcPts val="0"/>
                        </a:spcAft>
                      </a:pPr>
                      <a:r>
                        <a:rPr lang="en-US" sz="900">
                          <a:effectLst/>
                        </a:rPr>
                        <a:t>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66675">
                        <a:lnSpc>
                          <a:spcPct val="90000"/>
                        </a:lnSpc>
                        <a:spcBef>
                          <a:spcPts val="160"/>
                        </a:spcBef>
                        <a:spcAft>
                          <a:spcPts val="0"/>
                        </a:spcAft>
                      </a:pPr>
                      <a:r>
                        <a:rPr lang="en-US" sz="900">
                          <a:effectLst/>
                        </a:rPr>
                        <a:t>Eremochloa</a:t>
                      </a:r>
                      <a:r>
                        <a:rPr lang="en-US" sz="900" spc="-50">
                          <a:effectLst/>
                        </a:rPr>
                        <a:t> </a:t>
                      </a:r>
                      <a:r>
                        <a:rPr lang="en-US" sz="900">
                          <a:effectLst/>
                        </a:rPr>
                        <a:t>ophiuroides (Munro) Hack (Poaceae)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Whole 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6350">
                        <a:lnSpc>
                          <a:spcPts val="990"/>
                        </a:lnSpc>
                        <a:spcBef>
                          <a:spcPts val="140"/>
                        </a:spcBef>
                        <a:spcAft>
                          <a:spcPts val="0"/>
                        </a:spcAft>
                      </a:pPr>
                      <a:r>
                        <a:rPr lang="en-US" sz="900">
                          <a:effectLst/>
                        </a:rPr>
                        <a:t>Expression of C/EBP and PPAR, the central transcriptional regulators of adipogenesis. Moreover, this plant down-regulates phosphorylation levels of Akt and GSK3.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1045"/>
                        </a:lnSpc>
                        <a:spcBef>
                          <a:spcPts val="75"/>
                        </a:spcBef>
                        <a:spcAft>
                          <a:spcPts val="0"/>
                        </a:spcAft>
                      </a:pPr>
                      <a:r>
                        <a:rPr lang="en-US" sz="900">
                          <a:effectLst/>
                        </a:rPr>
                        <a:t>Mouse 3T3-L1</a:t>
                      </a:r>
                      <a:endParaRPr lang="en-US" sz="1100">
                        <a:effectLst/>
                      </a:endParaRPr>
                    </a:p>
                    <a:p>
                      <a:pPr marL="16510" marR="0">
                        <a:lnSpc>
                          <a:spcPts val="1045"/>
                        </a:lnSpc>
                        <a:spcBef>
                          <a:spcPts val="0"/>
                        </a:spcBef>
                        <a:spcAft>
                          <a:spcPts val="0"/>
                        </a:spcAft>
                      </a:pPr>
                      <a:r>
                        <a:rPr lang="en-US" sz="900">
                          <a:effectLst/>
                        </a:rPr>
                        <a:t>preadipocytes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[196]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015964680"/>
                  </a:ext>
                </a:extLst>
              </a:tr>
              <a:tr h="402590">
                <a:tc>
                  <a:txBody>
                    <a:bodyPr/>
                    <a:lstStyle/>
                    <a:p>
                      <a:pPr marL="17780" marR="0">
                        <a:spcBef>
                          <a:spcPts val="75"/>
                        </a:spcBef>
                        <a:spcAft>
                          <a:spcPts val="0"/>
                        </a:spcAft>
                      </a:pPr>
                      <a:r>
                        <a:rPr lang="en-US" sz="900">
                          <a:effectLst/>
                        </a:rPr>
                        <a:t>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81915">
                        <a:lnSpc>
                          <a:spcPct val="90000"/>
                        </a:lnSpc>
                        <a:spcBef>
                          <a:spcPts val="160"/>
                        </a:spcBef>
                        <a:spcAft>
                          <a:spcPts val="0"/>
                        </a:spcAft>
                      </a:pPr>
                      <a:r>
                        <a:rPr lang="en-US" sz="900">
                          <a:effectLst/>
                        </a:rPr>
                        <a:t>Glycine max (L.)Merr. (Leguminosae)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Bean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ts val="990"/>
                        </a:lnSpc>
                        <a:spcBef>
                          <a:spcPts val="140"/>
                        </a:spcBef>
                        <a:spcAft>
                          <a:spcPts val="0"/>
                        </a:spcAft>
                      </a:pPr>
                      <a:r>
                        <a:rPr lang="en-US" sz="900">
                          <a:effectLst/>
                        </a:rPr>
                        <a:t>It inhibits adipocyte differentiation in 3T3-L1 preadipocyte cells. Accumulation of triglycerides is inhibited and activation of AMPK.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1045"/>
                        </a:lnSpc>
                        <a:spcBef>
                          <a:spcPts val="75"/>
                        </a:spcBef>
                        <a:spcAft>
                          <a:spcPts val="0"/>
                        </a:spcAft>
                      </a:pPr>
                      <a:r>
                        <a:rPr lang="en-US" sz="900">
                          <a:effectLst/>
                        </a:rPr>
                        <a:t>3T3-L1</a:t>
                      </a:r>
                      <a:endParaRPr lang="en-US" sz="1100">
                        <a:effectLst/>
                      </a:endParaRPr>
                    </a:p>
                    <a:p>
                      <a:pPr marL="16510" marR="0">
                        <a:lnSpc>
                          <a:spcPts val="1045"/>
                        </a:lnSpc>
                        <a:spcBef>
                          <a:spcPts val="0"/>
                        </a:spcBef>
                        <a:spcAft>
                          <a:spcPts val="0"/>
                        </a:spcAft>
                      </a:pPr>
                      <a:r>
                        <a:rPr lang="en-US" sz="900">
                          <a:effectLst/>
                        </a:rPr>
                        <a:t>preadipocyte cells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[89,90]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178567079"/>
                  </a:ext>
                </a:extLst>
              </a:tr>
              <a:tr h="779780">
                <a:tc>
                  <a:txBody>
                    <a:bodyPr/>
                    <a:lstStyle/>
                    <a:p>
                      <a:pPr marL="17780" marR="0">
                        <a:spcBef>
                          <a:spcPts val="75"/>
                        </a:spcBef>
                        <a:spcAft>
                          <a:spcPts val="0"/>
                        </a:spcAft>
                      </a:pPr>
                      <a:r>
                        <a:rPr lang="en-US" sz="900">
                          <a:effectLst/>
                        </a:rPr>
                        <a:t>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24790">
                        <a:lnSpc>
                          <a:spcPct val="90000"/>
                        </a:lnSpc>
                        <a:spcBef>
                          <a:spcPts val="160"/>
                        </a:spcBef>
                        <a:spcAft>
                          <a:spcPts val="0"/>
                        </a:spcAft>
                      </a:pPr>
                      <a:r>
                        <a:rPr lang="en-US" sz="900">
                          <a:effectLst/>
                        </a:rPr>
                        <a:t>Houttuynia cordata Thunb. (Saururaceae)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Leaf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ct val="90000"/>
                        </a:lnSpc>
                        <a:spcBef>
                          <a:spcPts val="160"/>
                        </a:spcBef>
                        <a:spcAft>
                          <a:spcPts val="0"/>
                        </a:spcAft>
                      </a:pPr>
                      <a:r>
                        <a:rPr lang="en-US" sz="900">
                          <a:effectLst/>
                        </a:rPr>
                        <a:t>Attenuates expression of fatty acid synthase, sterol regulatory element-binding protein-1 and glycerol</a:t>
                      </a:r>
                      <a:endParaRPr lang="en-US" sz="1100">
                        <a:effectLst/>
                      </a:endParaRPr>
                    </a:p>
                    <a:p>
                      <a:pPr marL="16510" marR="0">
                        <a:lnSpc>
                          <a:spcPct val="90000"/>
                        </a:lnSpc>
                        <a:spcBef>
                          <a:spcPts val="5"/>
                        </a:spcBef>
                        <a:spcAft>
                          <a:spcPts val="0"/>
                        </a:spcAft>
                      </a:pPr>
                      <a:r>
                        <a:rPr lang="en-US" sz="900">
                          <a:effectLst/>
                        </a:rPr>
                        <a:t>3-phosphate acyltransferases. The extract inhibits the elevation of plasma TG levels in mice. The extracts possibly suppress the uptake of NEFA and glycerol by</a:t>
                      </a:r>
                      <a:endParaRPr lang="en-US" sz="1100">
                        <a:effectLst/>
                      </a:endParaRPr>
                    </a:p>
                    <a:p>
                      <a:pPr marL="16510" marR="0">
                        <a:lnSpc>
                          <a:spcPts val="935"/>
                        </a:lnSpc>
                        <a:spcBef>
                          <a:spcPts val="0"/>
                        </a:spcBef>
                        <a:spcAft>
                          <a:spcPts val="0"/>
                        </a:spcAft>
                      </a:pPr>
                      <a:r>
                        <a:rPr lang="en-US" sz="900">
                          <a:effectLst/>
                        </a:rPr>
                        <a:t>blocking FAT/CD 36 and also suppress aquaproin-7.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1045"/>
                        </a:lnSpc>
                        <a:spcBef>
                          <a:spcPts val="75"/>
                        </a:spcBef>
                        <a:spcAft>
                          <a:spcPts val="0"/>
                        </a:spcAft>
                      </a:pPr>
                      <a:r>
                        <a:rPr lang="en-US" sz="900">
                          <a:effectLst/>
                        </a:rPr>
                        <a:t>Human HepG2</a:t>
                      </a:r>
                      <a:endParaRPr lang="en-US" sz="1100">
                        <a:effectLst/>
                      </a:endParaRPr>
                    </a:p>
                    <a:p>
                      <a:pPr marL="16510" marR="0">
                        <a:lnSpc>
                          <a:spcPts val="1045"/>
                        </a:lnSpc>
                        <a:spcBef>
                          <a:spcPts val="0"/>
                        </a:spcBef>
                        <a:spcAft>
                          <a:spcPts val="0"/>
                        </a:spcAft>
                      </a:pPr>
                      <a:r>
                        <a:rPr lang="en-US" sz="900">
                          <a:effectLst/>
                        </a:rPr>
                        <a:t>hepatocytes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[197,198]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997141182"/>
                  </a:ext>
                </a:extLst>
              </a:tr>
              <a:tr h="402590">
                <a:tc>
                  <a:txBody>
                    <a:bodyPr/>
                    <a:lstStyle/>
                    <a:p>
                      <a:pPr marL="17780" marR="0">
                        <a:spcBef>
                          <a:spcPts val="75"/>
                        </a:spcBef>
                        <a:spcAft>
                          <a:spcPts val="0"/>
                        </a:spcAft>
                      </a:pPr>
                      <a:r>
                        <a:rPr lang="en-US" sz="900">
                          <a:effectLst/>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88925">
                        <a:lnSpc>
                          <a:spcPts val="990"/>
                        </a:lnSpc>
                        <a:spcBef>
                          <a:spcPts val="140"/>
                        </a:spcBef>
                        <a:spcAft>
                          <a:spcPts val="0"/>
                        </a:spcAft>
                      </a:pPr>
                      <a:r>
                        <a:rPr lang="en-US" sz="900">
                          <a:effectLst/>
                        </a:rPr>
                        <a:t>Ilex paraguariensis A.St.-Hil. (Aquifoliaceae)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248285">
                        <a:lnSpc>
                          <a:spcPct val="90000"/>
                        </a:lnSpc>
                        <a:spcBef>
                          <a:spcPts val="160"/>
                        </a:spcBef>
                        <a:spcAft>
                          <a:spcPts val="0"/>
                        </a:spcAft>
                      </a:pPr>
                      <a:r>
                        <a:rPr lang="en-US" sz="900">
                          <a:effectLst/>
                        </a:rPr>
                        <a:t>Leaves and unripe fruits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990"/>
                        </a:lnSpc>
                        <a:spcBef>
                          <a:spcPts val="140"/>
                        </a:spcBef>
                        <a:spcAft>
                          <a:spcPts val="0"/>
                        </a:spcAft>
                      </a:pPr>
                      <a:r>
                        <a:rPr lang="en-US" sz="900">
                          <a:effectLst/>
                        </a:rPr>
                        <a:t>A modulatory effect on the expression of genes related to the adipogenesis as PPAR2, leptin, TNF and C/EBP are also seen.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900">
                          <a:effectLst/>
                        </a:rPr>
                        <a:t>3T3-L1 cell line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[102-105]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109918464"/>
                  </a:ext>
                </a:extLst>
              </a:tr>
              <a:tr h="402590">
                <a:tc>
                  <a:txBody>
                    <a:bodyPr/>
                    <a:lstStyle/>
                    <a:p>
                      <a:pPr marL="17780" marR="0">
                        <a:spcBef>
                          <a:spcPts val="75"/>
                        </a:spcBef>
                        <a:spcAft>
                          <a:spcPts val="0"/>
                        </a:spcAft>
                      </a:pPr>
                      <a:r>
                        <a:rPr lang="en-US" sz="900">
                          <a:effectLst/>
                        </a:rPr>
                        <a:t>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lnSpc>
                          <a:spcPts val="1045"/>
                        </a:lnSpc>
                        <a:spcBef>
                          <a:spcPts val="75"/>
                        </a:spcBef>
                        <a:spcAft>
                          <a:spcPts val="0"/>
                        </a:spcAft>
                      </a:pPr>
                      <a:r>
                        <a:rPr lang="en-US" sz="900">
                          <a:effectLst/>
                        </a:rPr>
                        <a:t>Ipomoea batatas (L.)</a:t>
                      </a:r>
                      <a:endParaRPr lang="en-US" sz="1100">
                        <a:effectLst/>
                      </a:endParaRPr>
                    </a:p>
                    <a:p>
                      <a:pPr marL="17780" marR="399415">
                        <a:lnSpc>
                          <a:spcPts val="990"/>
                        </a:lnSpc>
                        <a:spcBef>
                          <a:spcPts val="10"/>
                        </a:spcBef>
                        <a:spcAft>
                          <a:spcPts val="0"/>
                        </a:spcAft>
                      </a:pPr>
                      <a:r>
                        <a:rPr lang="en-US" sz="900">
                          <a:effectLst/>
                        </a:rPr>
                        <a:t>Lam (Convlvulaceae)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Fruit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28575" algn="just">
                        <a:lnSpc>
                          <a:spcPts val="990"/>
                        </a:lnSpc>
                        <a:spcBef>
                          <a:spcPts val="140"/>
                        </a:spcBef>
                        <a:spcAft>
                          <a:spcPts val="0"/>
                        </a:spcAft>
                      </a:pPr>
                      <a:r>
                        <a:rPr lang="en-US" sz="900">
                          <a:effectLst/>
                        </a:rPr>
                        <a:t>Expression</a:t>
                      </a:r>
                      <a:r>
                        <a:rPr lang="en-US" sz="900" spc="-35">
                          <a:effectLst/>
                        </a:rPr>
                        <a:t> </a:t>
                      </a:r>
                      <a:r>
                        <a:rPr lang="en-US" sz="900">
                          <a:effectLst/>
                        </a:rPr>
                        <a:t>of</a:t>
                      </a:r>
                      <a:r>
                        <a:rPr lang="en-US" sz="900" spc="-35">
                          <a:effectLst/>
                        </a:rPr>
                        <a:t> </a:t>
                      </a:r>
                      <a:r>
                        <a:rPr lang="en-US" sz="900">
                          <a:effectLst/>
                        </a:rPr>
                        <a:t>SREBP-l,</a:t>
                      </a:r>
                      <a:r>
                        <a:rPr lang="en-US" sz="900" spc="-40">
                          <a:effectLst/>
                        </a:rPr>
                        <a:t> </a:t>
                      </a:r>
                      <a:r>
                        <a:rPr lang="en-US" sz="900">
                          <a:effectLst/>
                        </a:rPr>
                        <a:t>Acyl-CoA</a:t>
                      </a:r>
                      <a:r>
                        <a:rPr lang="en-US" sz="900" spc="-30">
                          <a:effectLst/>
                        </a:rPr>
                        <a:t> </a:t>
                      </a:r>
                      <a:r>
                        <a:rPr lang="en-US" sz="900">
                          <a:effectLst/>
                        </a:rPr>
                        <a:t>Synthase,</a:t>
                      </a:r>
                      <a:r>
                        <a:rPr lang="en-US" sz="900" spc="-35">
                          <a:effectLst/>
                        </a:rPr>
                        <a:t> </a:t>
                      </a:r>
                      <a:r>
                        <a:rPr lang="en-US" sz="900">
                          <a:effectLst/>
                        </a:rPr>
                        <a:t>Glycerol-3- Phosphate Acyltransferase, HMG-CoA Reductase and Fatty Acid Synthase in liver</a:t>
                      </a:r>
                      <a:r>
                        <a:rPr lang="en-US" sz="900" spc="-35">
                          <a:effectLst/>
                        </a:rPr>
                        <a:t> </a:t>
                      </a:r>
                      <a:r>
                        <a:rPr lang="en-US" sz="900">
                          <a:effectLst/>
                        </a:rPr>
                        <a:t>tissue.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900">
                          <a:effectLst/>
                        </a:rPr>
                        <a:t>Murine 3T3-LI adipocytes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dirty="0">
                          <a:effectLst/>
                        </a:rPr>
                        <a:t>[106]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957657733"/>
                  </a:ext>
                </a:extLst>
              </a:tr>
            </a:tbl>
          </a:graphicData>
        </a:graphic>
      </p:graphicFrame>
    </p:spTree>
    <p:extLst>
      <p:ext uri="{BB962C8B-B14F-4D97-AF65-F5344CB8AC3E}">
        <p14:creationId xmlns:p14="http://schemas.microsoft.com/office/powerpoint/2010/main" val="19568893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FDBD8B-6DA9-4BC5-812D-38F4BBFBA8D4}"/>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CF4DC7B6-B03F-4012-BD2C-D94083BD17BB}"/>
              </a:ext>
            </a:extLst>
          </p:cNvPr>
          <p:cNvGraphicFramePr>
            <a:graphicFrameLocks noGrp="1"/>
          </p:cNvGraphicFramePr>
          <p:nvPr>
            <p:ph idx="1"/>
          </p:nvPr>
        </p:nvGraphicFramePr>
        <p:xfrm>
          <a:off x="3248884" y="1622024"/>
          <a:ext cx="5694232" cy="4758540"/>
        </p:xfrm>
        <a:graphic>
          <a:graphicData uri="http://schemas.openxmlformats.org/drawingml/2006/table">
            <a:tbl>
              <a:tblPr firstRow="1" firstCol="1" lastRow="1" lastCol="1" bandRow="1" bandCol="1">
                <a:tableStyleId>{5C22544A-7EE6-4342-B048-85BDC9FD1C3A}</a:tableStyleId>
              </a:tblPr>
              <a:tblGrid>
                <a:gridCol w="217039">
                  <a:extLst>
                    <a:ext uri="{9D8B030D-6E8A-4147-A177-3AD203B41FA5}">
                      <a16:colId xmlns:a16="http://schemas.microsoft.com/office/drawing/2014/main" xmlns="" val="1389739025"/>
                    </a:ext>
                  </a:extLst>
                </a:gridCol>
                <a:gridCol w="1005455">
                  <a:extLst>
                    <a:ext uri="{9D8B030D-6E8A-4147-A177-3AD203B41FA5}">
                      <a16:colId xmlns:a16="http://schemas.microsoft.com/office/drawing/2014/main" xmlns="" val="158304714"/>
                    </a:ext>
                  </a:extLst>
                </a:gridCol>
                <a:gridCol w="713429">
                  <a:extLst>
                    <a:ext uri="{9D8B030D-6E8A-4147-A177-3AD203B41FA5}">
                      <a16:colId xmlns:a16="http://schemas.microsoft.com/office/drawing/2014/main" xmlns="" val="1574799798"/>
                    </a:ext>
                  </a:extLst>
                </a:gridCol>
                <a:gridCol w="2094345">
                  <a:extLst>
                    <a:ext uri="{9D8B030D-6E8A-4147-A177-3AD203B41FA5}">
                      <a16:colId xmlns:a16="http://schemas.microsoft.com/office/drawing/2014/main" xmlns="" val="2072088930"/>
                    </a:ext>
                  </a:extLst>
                </a:gridCol>
                <a:gridCol w="1048229">
                  <a:extLst>
                    <a:ext uri="{9D8B030D-6E8A-4147-A177-3AD203B41FA5}">
                      <a16:colId xmlns:a16="http://schemas.microsoft.com/office/drawing/2014/main" xmlns="" val="4090589633"/>
                    </a:ext>
                  </a:extLst>
                </a:gridCol>
                <a:gridCol w="615735">
                  <a:extLst>
                    <a:ext uri="{9D8B030D-6E8A-4147-A177-3AD203B41FA5}">
                      <a16:colId xmlns:a16="http://schemas.microsoft.com/office/drawing/2014/main" xmlns="" val="1763594615"/>
                    </a:ext>
                  </a:extLst>
                </a:gridCol>
              </a:tblGrid>
              <a:tr h="543917">
                <a:tc>
                  <a:txBody>
                    <a:bodyPr/>
                    <a:lstStyle/>
                    <a:p>
                      <a:pPr marL="17780" marR="0">
                        <a:spcBef>
                          <a:spcPts val="75"/>
                        </a:spcBef>
                        <a:spcAft>
                          <a:spcPts val="0"/>
                        </a:spcAft>
                      </a:pPr>
                      <a:r>
                        <a:rPr lang="en-US" sz="700">
                          <a:effectLst/>
                        </a:rPr>
                        <a:t>22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86385">
                        <a:lnSpc>
                          <a:spcPct val="90000"/>
                        </a:lnSpc>
                        <a:spcBef>
                          <a:spcPts val="160"/>
                        </a:spcBef>
                        <a:spcAft>
                          <a:spcPts val="0"/>
                        </a:spcAft>
                      </a:pPr>
                      <a:r>
                        <a:rPr lang="en-US" sz="700">
                          <a:effectLst/>
                        </a:rPr>
                        <a:t>Irvingia gabonensis (Aubry-Lecomte ex O'Rorke) Baill. (Irvingiaceae)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700">
                          <a:effectLst/>
                        </a:rPr>
                        <a:t>Seed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ct val="90000"/>
                        </a:lnSpc>
                        <a:spcBef>
                          <a:spcPts val="160"/>
                        </a:spcBef>
                        <a:spcAft>
                          <a:spcPts val="0"/>
                        </a:spcAft>
                      </a:pPr>
                      <a:r>
                        <a:rPr lang="en-US" sz="700">
                          <a:effectLst/>
                        </a:rPr>
                        <a:t>Inhibits adipogenesis in adipocytes. The effect appears to be mediated through the down regulated expression of adipogenic transcription factors</a:t>
                      </a:r>
                      <a:endParaRPr lang="en-US" sz="900">
                        <a:effectLst/>
                      </a:endParaRPr>
                    </a:p>
                    <a:p>
                      <a:pPr marL="16510" marR="0">
                        <a:lnSpc>
                          <a:spcPts val="960"/>
                        </a:lnSpc>
                        <a:spcBef>
                          <a:spcPts val="0"/>
                        </a:spcBef>
                        <a:spcAft>
                          <a:spcPts val="0"/>
                        </a:spcAft>
                      </a:pPr>
                      <a:r>
                        <a:rPr lang="en-US" sz="700">
                          <a:effectLst/>
                        </a:rPr>
                        <a:t>(PPAR-γ) and adipocyte-specific proteins (leptin), and</a:t>
                      </a:r>
                      <a:endParaRPr lang="en-US" sz="900">
                        <a:effectLst/>
                      </a:endParaRPr>
                    </a:p>
                    <a:p>
                      <a:pPr marL="16510" marR="0">
                        <a:lnSpc>
                          <a:spcPts val="960"/>
                        </a:lnSpc>
                        <a:spcBef>
                          <a:spcPts val="0"/>
                        </a:spcBef>
                        <a:spcAft>
                          <a:spcPts val="0"/>
                        </a:spcAft>
                      </a:pPr>
                      <a:r>
                        <a:rPr lang="en-US" sz="700">
                          <a:effectLst/>
                        </a:rPr>
                        <a:t>by upregulated expression of adiponectin.</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700">
                          <a:effectLst/>
                        </a:rPr>
                        <a:t>Murine 3T3-LI adipocytes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700">
                          <a:effectLst/>
                        </a:rPr>
                        <a:t>[199]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044983906"/>
                  </a:ext>
                </a:extLst>
              </a:tr>
              <a:tr h="230241">
                <a:tc>
                  <a:txBody>
                    <a:bodyPr/>
                    <a:lstStyle/>
                    <a:p>
                      <a:pPr marL="17780" marR="0">
                        <a:spcBef>
                          <a:spcPts val="75"/>
                        </a:spcBef>
                        <a:spcAft>
                          <a:spcPts val="0"/>
                        </a:spcAft>
                      </a:pPr>
                      <a:r>
                        <a:rPr lang="en-US" sz="700">
                          <a:effectLst/>
                        </a:rPr>
                        <a:t>23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02565">
                        <a:lnSpc>
                          <a:spcPts val="990"/>
                        </a:lnSpc>
                        <a:spcBef>
                          <a:spcPts val="140"/>
                        </a:spcBef>
                        <a:spcAft>
                          <a:spcPts val="0"/>
                        </a:spcAft>
                      </a:pPr>
                      <a:r>
                        <a:rPr lang="en-US" sz="700">
                          <a:effectLst/>
                        </a:rPr>
                        <a:t>Morus australis Poir. (Moraceae)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700">
                          <a:effectLst/>
                        </a:rPr>
                        <a:t>Root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ts val="990"/>
                        </a:lnSpc>
                        <a:spcBef>
                          <a:spcPts val="140"/>
                        </a:spcBef>
                        <a:spcAft>
                          <a:spcPts val="0"/>
                        </a:spcAft>
                      </a:pPr>
                      <a:r>
                        <a:rPr lang="en-US" sz="700">
                          <a:effectLst/>
                        </a:rPr>
                        <a:t>Increases lipolytic effects such as decreased intracellular triglyceride and the release of glycerol.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700">
                          <a:effectLst/>
                        </a:rPr>
                        <a:t>3T3-L1 adipocytes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700">
                          <a:effectLst/>
                        </a:rPr>
                        <a:t>[200]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4123225531"/>
                  </a:ext>
                </a:extLst>
              </a:tr>
              <a:tr h="753035">
                <a:tc>
                  <a:txBody>
                    <a:bodyPr/>
                    <a:lstStyle/>
                    <a:p>
                      <a:pPr marL="17780" marR="0">
                        <a:spcBef>
                          <a:spcPts val="75"/>
                        </a:spcBef>
                        <a:spcAft>
                          <a:spcPts val="0"/>
                        </a:spcAft>
                      </a:pPr>
                      <a:r>
                        <a:rPr lang="en-US" sz="700">
                          <a:effectLst/>
                        </a:rPr>
                        <a:t>24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346075">
                        <a:lnSpc>
                          <a:spcPct val="90000"/>
                        </a:lnSpc>
                        <a:spcBef>
                          <a:spcPts val="160"/>
                        </a:spcBef>
                        <a:spcAft>
                          <a:spcPts val="0"/>
                        </a:spcAft>
                      </a:pPr>
                      <a:r>
                        <a:rPr lang="en-US" sz="700">
                          <a:effectLst/>
                        </a:rPr>
                        <a:t>Nelumbo nucifera Gaertn. (Nelumbnaceae)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194310">
                        <a:lnSpc>
                          <a:spcPct val="90000"/>
                        </a:lnSpc>
                        <a:spcBef>
                          <a:spcPts val="160"/>
                        </a:spcBef>
                        <a:spcAft>
                          <a:spcPts val="0"/>
                        </a:spcAft>
                      </a:pPr>
                      <a:r>
                        <a:rPr lang="en-US" sz="700">
                          <a:effectLst/>
                        </a:rPr>
                        <a:t>Seed epicarp, leaves, seed, petals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124460">
                        <a:lnSpc>
                          <a:spcPts val="990"/>
                        </a:lnSpc>
                        <a:spcBef>
                          <a:spcPts val="140"/>
                        </a:spcBef>
                        <a:spcAft>
                          <a:spcPts val="0"/>
                        </a:spcAft>
                      </a:pPr>
                      <a:r>
                        <a:rPr lang="en-US" sz="700">
                          <a:effectLst/>
                        </a:rPr>
                        <a:t>The extracts effective in inhibiting preadipocyte differentiation. The flavonoids inhibits effect on both adipocyte differentiation and pancreatic lipase activity, accumulation and decreases expression PPARγ, GLUT4, and leptin in cultured human adipocytes, indicating that it inhibits the differentiation of pre-adipocytes into adipocytes.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5715">
                        <a:lnSpc>
                          <a:spcPct val="90000"/>
                        </a:lnSpc>
                        <a:spcBef>
                          <a:spcPts val="160"/>
                        </a:spcBef>
                        <a:spcAft>
                          <a:spcPts val="0"/>
                        </a:spcAft>
                      </a:pPr>
                      <a:r>
                        <a:rPr lang="en-US" sz="700">
                          <a:effectLst/>
                        </a:rPr>
                        <a:t>3T3-L1 (adipocyte), NIH3T3 (mouse fibroblast, embryo), L-02 (normal hepatocyte) cells</a:t>
                      </a:r>
                      <a:endParaRPr lang="en-US" sz="900">
                        <a:effectLst/>
                      </a:endParaRPr>
                    </a:p>
                    <a:p>
                      <a:pPr marL="16510" marR="0">
                        <a:lnSpc>
                          <a:spcPts val="1020"/>
                        </a:lnSpc>
                        <a:spcBef>
                          <a:spcPts val="0"/>
                        </a:spcBef>
                        <a:spcAft>
                          <a:spcPts val="0"/>
                        </a:spcAft>
                      </a:pPr>
                      <a:r>
                        <a:rPr lang="en-US" sz="700">
                          <a:effectLst/>
                        </a:rPr>
                        <a:t>CHO-K1, and U2OS cells,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700">
                          <a:effectLst/>
                        </a:rPr>
                        <a:t>[124-127]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69209153"/>
                  </a:ext>
                </a:extLst>
              </a:tr>
              <a:tr h="230241">
                <a:tc>
                  <a:txBody>
                    <a:bodyPr/>
                    <a:lstStyle/>
                    <a:p>
                      <a:pPr marL="17780" marR="0">
                        <a:spcBef>
                          <a:spcPts val="75"/>
                        </a:spcBef>
                        <a:spcAft>
                          <a:spcPts val="0"/>
                        </a:spcAft>
                      </a:pPr>
                      <a:r>
                        <a:rPr lang="en-US" sz="700">
                          <a:effectLst/>
                        </a:rPr>
                        <a:t>25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lnSpc>
                          <a:spcPts val="1045"/>
                        </a:lnSpc>
                        <a:spcBef>
                          <a:spcPts val="75"/>
                        </a:spcBef>
                        <a:spcAft>
                          <a:spcPts val="0"/>
                        </a:spcAft>
                      </a:pPr>
                      <a:r>
                        <a:rPr lang="en-US" sz="700">
                          <a:effectLst/>
                        </a:rPr>
                        <a:t>Nepeta tenuifolia Benth.</a:t>
                      </a:r>
                      <a:endParaRPr lang="en-US" sz="900">
                        <a:effectLst/>
                      </a:endParaRPr>
                    </a:p>
                    <a:p>
                      <a:pPr marL="17780" marR="0">
                        <a:lnSpc>
                          <a:spcPts val="960"/>
                        </a:lnSpc>
                        <a:spcBef>
                          <a:spcPts val="0"/>
                        </a:spcBef>
                        <a:spcAft>
                          <a:spcPts val="0"/>
                        </a:spcAft>
                      </a:pPr>
                      <a:r>
                        <a:rPr lang="en-US" sz="700">
                          <a:effectLst/>
                        </a:rPr>
                        <a:t>(Lamiaceae)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700">
                          <a:effectLst/>
                        </a:rPr>
                        <a:t>Whole plant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ts val="990"/>
                        </a:lnSpc>
                        <a:spcBef>
                          <a:spcPts val="140"/>
                        </a:spcBef>
                        <a:spcAft>
                          <a:spcPts val="0"/>
                        </a:spcAft>
                      </a:pPr>
                      <a:r>
                        <a:rPr lang="en-US" sz="700">
                          <a:effectLst/>
                        </a:rPr>
                        <a:t>Inhibits triglyceride accumulation in 3T3-L1 adipocytes, suggesting anti-obesity activity.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700">
                          <a:effectLst/>
                        </a:rPr>
                        <a:t>3T3-L1 cells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700">
                          <a:effectLst/>
                        </a:rPr>
                        <a:t>[201]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512948328"/>
                  </a:ext>
                </a:extLst>
              </a:tr>
              <a:tr h="648476">
                <a:tc>
                  <a:txBody>
                    <a:bodyPr/>
                    <a:lstStyle/>
                    <a:p>
                      <a:pPr marL="17780" marR="0">
                        <a:spcBef>
                          <a:spcPts val="75"/>
                        </a:spcBef>
                        <a:spcAft>
                          <a:spcPts val="0"/>
                        </a:spcAft>
                      </a:pPr>
                      <a:r>
                        <a:rPr lang="en-US" sz="700">
                          <a:effectLst/>
                        </a:rPr>
                        <a:t>26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lnSpc>
                          <a:spcPts val="1045"/>
                        </a:lnSpc>
                        <a:spcBef>
                          <a:spcPts val="75"/>
                        </a:spcBef>
                        <a:spcAft>
                          <a:spcPts val="0"/>
                        </a:spcAft>
                      </a:pPr>
                      <a:r>
                        <a:rPr lang="en-US" sz="700">
                          <a:effectLst/>
                        </a:rPr>
                        <a:t>Pericarpium zanthoxyli</a:t>
                      </a:r>
                      <a:endParaRPr lang="en-US" sz="900">
                        <a:effectLst/>
                      </a:endParaRPr>
                    </a:p>
                    <a:p>
                      <a:pPr marL="17780" marR="0">
                        <a:lnSpc>
                          <a:spcPts val="1045"/>
                        </a:lnSpc>
                        <a:spcBef>
                          <a:spcPts val="0"/>
                        </a:spcBef>
                        <a:spcAft>
                          <a:spcPts val="0"/>
                        </a:spcAft>
                      </a:pPr>
                      <a:r>
                        <a:rPr lang="en-US" sz="700">
                          <a:effectLst/>
                        </a:rPr>
                        <a:t>(Rutaceae)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700">
                          <a:effectLst/>
                        </a:rPr>
                        <a:t>Seed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49530">
                        <a:lnSpc>
                          <a:spcPts val="990"/>
                        </a:lnSpc>
                        <a:spcBef>
                          <a:spcPts val="140"/>
                        </a:spcBef>
                        <a:spcAft>
                          <a:spcPts val="0"/>
                        </a:spcAft>
                      </a:pPr>
                      <a:r>
                        <a:rPr lang="en-US" sz="700">
                          <a:effectLst/>
                        </a:rPr>
                        <a:t>Decreases expression of the adipogenesis-related transcription </a:t>
                      </a:r>
                      <a:r>
                        <a:rPr lang="en-US" sz="700" spc="-20">
                          <a:effectLst/>
                        </a:rPr>
                        <a:t>factor, </a:t>
                      </a:r>
                      <a:r>
                        <a:rPr lang="en-US" sz="700" spc="-15">
                          <a:effectLst/>
                        </a:rPr>
                        <a:t>PPAR-γ </a:t>
                      </a:r>
                      <a:r>
                        <a:rPr lang="en-US" sz="700">
                          <a:effectLst/>
                        </a:rPr>
                        <a:t>and PPAR-γ-target genes, such as adipocyte protein 2 (aP2), fatty acid synthase </a:t>
                      </a:r>
                      <a:r>
                        <a:rPr lang="en-US" sz="700" spc="-15">
                          <a:effectLst/>
                        </a:rPr>
                        <a:t>(FAS) </a:t>
                      </a:r>
                      <a:r>
                        <a:rPr lang="en-US" sz="700">
                          <a:effectLst/>
                        </a:rPr>
                        <a:t>and other adipocyte markers and</a:t>
                      </a:r>
                      <a:r>
                        <a:rPr lang="en-US" sz="700" spc="-95">
                          <a:effectLst/>
                        </a:rPr>
                        <a:t> </a:t>
                      </a:r>
                      <a:r>
                        <a:rPr lang="en-US" sz="700">
                          <a:effectLst/>
                        </a:rPr>
                        <a:t>also decreases levels of CCAAT/enhancer-binding protein β (C/EBPβ) in a dose-dependent</a:t>
                      </a:r>
                      <a:r>
                        <a:rPr lang="en-US" sz="700" spc="-40">
                          <a:effectLst/>
                        </a:rPr>
                        <a:t> </a:t>
                      </a:r>
                      <a:r>
                        <a:rPr lang="en-US" sz="700" spc="-15">
                          <a:effectLst/>
                        </a:rPr>
                        <a:t>manner.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700">
                          <a:effectLst/>
                        </a:rPr>
                        <a:t>OP9 cells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700">
                          <a:effectLst/>
                        </a:rPr>
                        <a:t>[202]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25986948"/>
                  </a:ext>
                </a:extLst>
              </a:tr>
              <a:tr h="439358">
                <a:tc>
                  <a:txBody>
                    <a:bodyPr/>
                    <a:lstStyle/>
                    <a:p>
                      <a:pPr marL="17780" marR="0">
                        <a:spcBef>
                          <a:spcPts val="75"/>
                        </a:spcBef>
                        <a:spcAft>
                          <a:spcPts val="0"/>
                        </a:spcAft>
                      </a:pPr>
                      <a:r>
                        <a:rPr lang="en-US" sz="700">
                          <a:effectLst/>
                        </a:rPr>
                        <a:t>27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lnSpc>
                          <a:spcPts val="1045"/>
                        </a:lnSpc>
                        <a:spcBef>
                          <a:spcPts val="75"/>
                        </a:spcBef>
                        <a:spcAft>
                          <a:spcPts val="0"/>
                        </a:spcAft>
                      </a:pPr>
                      <a:r>
                        <a:rPr lang="en-US" sz="700">
                          <a:effectLst/>
                        </a:rPr>
                        <a:t>Petasites japonicus</a:t>
                      </a:r>
                      <a:endParaRPr lang="en-US" sz="900">
                        <a:effectLst/>
                      </a:endParaRPr>
                    </a:p>
                    <a:p>
                      <a:pPr marL="17780" marR="0">
                        <a:lnSpc>
                          <a:spcPts val="1045"/>
                        </a:lnSpc>
                        <a:spcBef>
                          <a:spcPts val="0"/>
                        </a:spcBef>
                        <a:spcAft>
                          <a:spcPts val="0"/>
                        </a:spcAft>
                      </a:pPr>
                      <a:r>
                        <a:rPr lang="en-US" sz="700">
                          <a:effectLst/>
                        </a:rPr>
                        <a:t>(Siebold &amp; Zucc.)</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700">
                          <a:effectLst/>
                        </a:rPr>
                        <a:t>Flower buds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118110">
                        <a:lnSpc>
                          <a:spcPts val="990"/>
                        </a:lnSpc>
                        <a:spcBef>
                          <a:spcPts val="140"/>
                        </a:spcBef>
                        <a:spcAft>
                          <a:spcPts val="0"/>
                        </a:spcAft>
                      </a:pPr>
                      <a:r>
                        <a:rPr lang="en-US" sz="700">
                          <a:effectLst/>
                        </a:rPr>
                        <a:t>The extracts attenuate three adipogenetic transcription factors, peroxisome PPAR-γ2, CCAAT/ enhancer- binding protein and sterol regulatory element- binding protein 1c.</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1045"/>
                        </a:lnSpc>
                        <a:spcBef>
                          <a:spcPts val="75"/>
                        </a:spcBef>
                        <a:spcAft>
                          <a:spcPts val="0"/>
                        </a:spcAft>
                      </a:pPr>
                      <a:r>
                        <a:rPr lang="en-US" sz="700">
                          <a:effectLst/>
                        </a:rPr>
                        <a:t>3T3-L1 murine</a:t>
                      </a:r>
                      <a:endParaRPr lang="en-US" sz="900">
                        <a:effectLst/>
                      </a:endParaRPr>
                    </a:p>
                    <a:p>
                      <a:pPr marL="16510" marR="0">
                        <a:lnSpc>
                          <a:spcPts val="1045"/>
                        </a:lnSpc>
                        <a:spcBef>
                          <a:spcPts val="0"/>
                        </a:spcBef>
                        <a:spcAft>
                          <a:spcPts val="0"/>
                        </a:spcAft>
                      </a:pPr>
                      <a:r>
                        <a:rPr lang="en-US" sz="700">
                          <a:effectLst/>
                        </a:rPr>
                        <a:t>preadipocytes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700">
                          <a:effectLst/>
                        </a:rPr>
                        <a:t>[136]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290989281"/>
                  </a:ext>
                </a:extLst>
              </a:tr>
              <a:tr h="962153">
                <a:tc>
                  <a:txBody>
                    <a:bodyPr/>
                    <a:lstStyle/>
                    <a:p>
                      <a:pPr marL="17780" marR="0">
                        <a:spcBef>
                          <a:spcPts val="75"/>
                        </a:spcBef>
                        <a:spcAft>
                          <a:spcPts val="0"/>
                        </a:spcAft>
                      </a:pPr>
                      <a:r>
                        <a:rPr lang="en-US" sz="700">
                          <a:effectLst/>
                        </a:rPr>
                        <a:t>28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lnSpc>
                          <a:spcPts val="1045"/>
                        </a:lnSpc>
                        <a:spcBef>
                          <a:spcPts val="75"/>
                        </a:spcBef>
                        <a:spcAft>
                          <a:spcPts val="0"/>
                        </a:spcAft>
                      </a:pPr>
                      <a:r>
                        <a:rPr lang="en-US" sz="700">
                          <a:effectLst/>
                        </a:rPr>
                        <a:t>Peucedanum japonicum</a:t>
                      </a:r>
                      <a:endParaRPr lang="en-US" sz="900">
                        <a:effectLst/>
                      </a:endParaRPr>
                    </a:p>
                    <a:p>
                      <a:pPr marL="17780" marR="678815">
                        <a:lnSpc>
                          <a:spcPct val="90000"/>
                        </a:lnSpc>
                        <a:spcBef>
                          <a:spcPts val="30"/>
                        </a:spcBef>
                        <a:spcAft>
                          <a:spcPts val="0"/>
                        </a:spcAft>
                      </a:pPr>
                      <a:r>
                        <a:rPr lang="en-US" sz="700">
                          <a:effectLst/>
                        </a:rPr>
                        <a:t>Thunb. (Apiaceae)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700">
                          <a:effectLst/>
                        </a:rPr>
                        <a:t>Leaves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ct val="90000"/>
                        </a:lnSpc>
                        <a:spcBef>
                          <a:spcPts val="160"/>
                        </a:spcBef>
                        <a:spcAft>
                          <a:spcPts val="0"/>
                        </a:spcAft>
                      </a:pPr>
                      <a:r>
                        <a:rPr lang="en-US" sz="700">
                          <a:effectLst/>
                        </a:rPr>
                        <a:t>Pteryxin down regulates genes SREBP-1c, fatty acid synthase, and acetyl-coenzyme A carboxylase-1 in treated 3T3-L1 adipocytes and HepG2 hepatocytes and up-regulates lipid catabolizing genes.</a:t>
                      </a:r>
                      <a:endParaRPr lang="en-US" sz="900">
                        <a:effectLst/>
                      </a:endParaRPr>
                    </a:p>
                    <a:p>
                      <a:pPr marL="16510" marR="10795">
                        <a:lnSpc>
                          <a:spcPct val="90000"/>
                        </a:lnSpc>
                        <a:spcBef>
                          <a:spcPts val="5"/>
                        </a:spcBef>
                        <a:spcAft>
                          <a:spcPts val="0"/>
                        </a:spcAft>
                      </a:pPr>
                      <a:r>
                        <a:rPr lang="en-US" sz="700">
                          <a:effectLst/>
                        </a:rPr>
                        <a:t>In aother study it was proved that the extract down- regulates a key lipogenic activator, SREBP1 c and adipocyte size marker gene, paternally expressed gene 1/mesoderm-specific transcript (PEG1/MEST) in</a:t>
                      </a:r>
                      <a:endParaRPr lang="en-US" sz="900">
                        <a:effectLst/>
                      </a:endParaRPr>
                    </a:p>
                    <a:p>
                      <a:pPr marL="16510" marR="0">
                        <a:lnSpc>
                          <a:spcPts val="935"/>
                        </a:lnSpc>
                        <a:spcBef>
                          <a:spcPts val="0"/>
                        </a:spcBef>
                        <a:spcAft>
                          <a:spcPts val="0"/>
                        </a:spcAft>
                      </a:pPr>
                      <a:r>
                        <a:rPr lang="en-US" sz="700">
                          <a:effectLst/>
                        </a:rPr>
                        <a:t>adipose tissue in vivo.</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120650">
                        <a:lnSpc>
                          <a:spcPct val="90000"/>
                        </a:lnSpc>
                        <a:spcBef>
                          <a:spcPts val="160"/>
                        </a:spcBef>
                        <a:spcAft>
                          <a:spcPts val="0"/>
                        </a:spcAft>
                      </a:pPr>
                      <a:r>
                        <a:rPr lang="en-US" sz="700">
                          <a:effectLst/>
                        </a:rPr>
                        <a:t>Both 3T3-L1 and HepG2 cell lines, 3T3-L1 and HepG2 cells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700">
                          <a:effectLst/>
                        </a:rPr>
                        <a:t>[203,204]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285792954"/>
                  </a:ext>
                </a:extLst>
              </a:tr>
              <a:tr h="543917">
                <a:tc>
                  <a:txBody>
                    <a:bodyPr/>
                    <a:lstStyle/>
                    <a:p>
                      <a:pPr marL="17780" marR="0">
                        <a:spcBef>
                          <a:spcPts val="75"/>
                        </a:spcBef>
                        <a:spcAft>
                          <a:spcPts val="0"/>
                        </a:spcAft>
                      </a:pPr>
                      <a:r>
                        <a:rPr lang="en-US" sz="700">
                          <a:effectLst/>
                        </a:rPr>
                        <a:t>29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lnSpc>
                          <a:spcPts val="1045"/>
                        </a:lnSpc>
                        <a:spcBef>
                          <a:spcPts val="75"/>
                        </a:spcBef>
                        <a:spcAft>
                          <a:spcPts val="0"/>
                        </a:spcAft>
                      </a:pPr>
                      <a:r>
                        <a:rPr lang="en-US" sz="700">
                          <a:effectLst/>
                        </a:rPr>
                        <a:t>Rubus chingii var.</a:t>
                      </a:r>
                      <a:endParaRPr lang="en-US" sz="900">
                        <a:effectLst/>
                      </a:endParaRPr>
                    </a:p>
                    <a:p>
                      <a:pPr marL="17780" marR="0">
                        <a:lnSpc>
                          <a:spcPts val="990"/>
                        </a:lnSpc>
                        <a:spcBef>
                          <a:spcPts val="0"/>
                        </a:spcBef>
                        <a:spcAft>
                          <a:spcPts val="0"/>
                        </a:spcAft>
                      </a:pPr>
                      <a:r>
                        <a:rPr lang="en-US" sz="700">
                          <a:effectLst/>
                        </a:rPr>
                        <a:t>suavissimus (S.K.Lee)</a:t>
                      </a:r>
                      <a:endParaRPr lang="en-US" sz="900">
                        <a:effectLst/>
                      </a:endParaRPr>
                    </a:p>
                    <a:p>
                      <a:pPr marL="17780" marR="0">
                        <a:lnSpc>
                          <a:spcPts val="990"/>
                        </a:lnSpc>
                        <a:spcBef>
                          <a:spcPts val="0"/>
                        </a:spcBef>
                        <a:spcAft>
                          <a:spcPts val="0"/>
                        </a:spcAft>
                      </a:pPr>
                      <a:r>
                        <a:rPr lang="en-US" sz="700">
                          <a:effectLst/>
                        </a:rPr>
                        <a:t>L.T.Lu</a:t>
                      </a:r>
                      <a:endParaRPr lang="en-US" sz="900">
                        <a:effectLst/>
                      </a:endParaRPr>
                    </a:p>
                    <a:p>
                      <a:pPr marL="17780" marR="0">
                        <a:lnSpc>
                          <a:spcPts val="1045"/>
                        </a:lnSpc>
                        <a:spcBef>
                          <a:spcPts val="0"/>
                        </a:spcBef>
                        <a:spcAft>
                          <a:spcPts val="0"/>
                        </a:spcAft>
                      </a:pPr>
                      <a:r>
                        <a:rPr lang="en-US" sz="700">
                          <a:effectLst/>
                        </a:rPr>
                        <a:t>(Rosaceae).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700">
                          <a:effectLst/>
                        </a:rPr>
                        <a:t>Leaves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990"/>
                        </a:lnSpc>
                        <a:spcBef>
                          <a:spcPts val="140"/>
                        </a:spcBef>
                        <a:spcAft>
                          <a:spcPts val="0"/>
                        </a:spcAft>
                      </a:pPr>
                      <a:r>
                        <a:rPr lang="en-US" sz="700">
                          <a:effectLst/>
                        </a:rPr>
                        <a:t>The extract increases adipogenesis and increases expression of adiponectin and leptin. In the early phase of adipogenesis, extract increases the mRNA expression of adipogenic transcription factors </a:t>
                      </a:r>
                      <a:r>
                        <a:rPr lang="en-US" sz="700" spc="-25">
                          <a:effectLst/>
                        </a:rPr>
                        <a:t>CCAAT/ </a:t>
                      </a:r>
                      <a:r>
                        <a:rPr lang="en-US" sz="700">
                          <a:effectLst/>
                        </a:rPr>
                        <a:t>enhancer binding protein α and PPAR-γ.</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700">
                          <a:effectLst/>
                        </a:rPr>
                        <a:t>3T3-L1 preadipocytes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700" dirty="0">
                          <a:effectLst/>
                        </a:rPr>
                        <a:t>[205]</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432688182"/>
                  </a:ext>
                </a:extLst>
              </a:tr>
            </a:tbl>
          </a:graphicData>
        </a:graphic>
      </p:graphicFrame>
    </p:spTree>
    <p:extLst>
      <p:ext uri="{BB962C8B-B14F-4D97-AF65-F5344CB8AC3E}">
        <p14:creationId xmlns:p14="http://schemas.microsoft.com/office/powerpoint/2010/main" val="3492921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A2E1C0-F65B-485B-9C5E-B0F6D9C431A5}"/>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7BF748E0-8395-4DBC-89E1-1303F0ACA588}"/>
              </a:ext>
            </a:extLst>
          </p:cNvPr>
          <p:cNvGraphicFramePr>
            <a:graphicFrameLocks noGrp="1"/>
          </p:cNvGraphicFramePr>
          <p:nvPr>
            <p:ph idx="1"/>
          </p:nvPr>
        </p:nvGraphicFramePr>
        <p:xfrm>
          <a:off x="2672397" y="2410619"/>
          <a:ext cx="6847205" cy="3255836"/>
        </p:xfrm>
        <a:graphic>
          <a:graphicData uri="http://schemas.openxmlformats.org/drawingml/2006/table">
            <a:tbl>
              <a:tblPr firstRow="1" firstCol="1" lastRow="1" lastCol="1" bandRow="1" bandCol="1">
                <a:tableStyleId>{5C22544A-7EE6-4342-B048-85BDC9FD1C3A}</a:tableStyleId>
              </a:tblPr>
              <a:tblGrid>
                <a:gridCol w="260985">
                  <a:extLst>
                    <a:ext uri="{9D8B030D-6E8A-4147-A177-3AD203B41FA5}">
                      <a16:colId xmlns:a16="http://schemas.microsoft.com/office/drawing/2014/main" xmlns="" val="548699770"/>
                    </a:ext>
                  </a:extLst>
                </a:gridCol>
                <a:gridCol w="1209040">
                  <a:extLst>
                    <a:ext uri="{9D8B030D-6E8A-4147-A177-3AD203B41FA5}">
                      <a16:colId xmlns:a16="http://schemas.microsoft.com/office/drawing/2014/main" xmlns="" val="2413726222"/>
                    </a:ext>
                  </a:extLst>
                </a:gridCol>
                <a:gridCol w="857885">
                  <a:extLst>
                    <a:ext uri="{9D8B030D-6E8A-4147-A177-3AD203B41FA5}">
                      <a16:colId xmlns:a16="http://schemas.microsoft.com/office/drawing/2014/main" xmlns="" val="3338609359"/>
                    </a:ext>
                  </a:extLst>
                </a:gridCol>
                <a:gridCol w="2518410">
                  <a:extLst>
                    <a:ext uri="{9D8B030D-6E8A-4147-A177-3AD203B41FA5}">
                      <a16:colId xmlns:a16="http://schemas.microsoft.com/office/drawing/2014/main" xmlns="" val="1288901077"/>
                    </a:ext>
                  </a:extLst>
                </a:gridCol>
                <a:gridCol w="1260475">
                  <a:extLst>
                    <a:ext uri="{9D8B030D-6E8A-4147-A177-3AD203B41FA5}">
                      <a16:colId xmlns:a16="http://schemas.microsoft.com/office/drawing/2014/main" xmlns="" val="3525117541"/>
                    </a:ext>
                  </a:extLst>
                </a:gridCol>
                <a:gridCol w="740410">
                  <a:extLst>
                    <a:ext uri="{9D8B030D-6E8A-4147-A177-3AD203B41FA5}">
                      <a16:colId xmlns:a16="http://schemas.microsoft.com/office/drawing/2014/main" xmlns="" val="54865941"/>
                    </a:ext>
                  </a:extLst>
                </a:gridCol>
              </a:tblGrid>
              <a:tr h="905510">
                <a:tc>
                  <a:txBody>
                    <a:bodyPr/>
                    <a:lstStyle/>
                    <a:p>
                      <a:pPr marL="17780" marR="0">
                        <a:spcBef>
                          <a:spcPts val="75"/>
                        </a:spcBef>
                        <a:spcAft>
                          <a:spcPts val="0"/>
                        </a:spcAft>
                      </a:pPr>
                      <a:r>
                        <a:rPr lang="en-US" sz="900">
                          <a:effectLst/>
                        </a:rPr>
                        <a:t>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81915">
                        <a:lnSpc>
                          <a:spcPct val="90000"/>
                        </a:lnSpc>
                        <a:spcBef>
                          <a:spcPts val="160"/>
                        </a:spcBef>
                        <a:spcAft>
                          <a:spcPts val="0"/>
                        </a:spcAft>
                      </a:pPr>
                      <a:r>
                        <a:rPr lang="en-US" sz="900">
                          <a:effectLst/>
                        </a:rPr>
                        <a:t>Salicornia herbacea L. (Amaranthaceae)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Whole 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ct val="90000"/>
                        </a:lnSpc>
                        <a:spcBef>
                          <a:spcPts val="160"/>
                        </a:spcBef>
                        <a:spcAft>
                          <a:spcPts val="0"/>
                        </a:spcAft>
                      </a:pPr>
                      <a:r>
                        <a:rPr lang="en-US" sz="900">
                          <a:effectLst/>
                        </a:rPr>
                        <a:t>Isorhamnetin 3-О-β-D-glucopyranoside suppresses adipogenic differentiation by downregulation</a:t>
                      </a:r>
                      <a:endParaRPr lang="en-US" sz="1100">
                        <a:effectLst/>
                      </a:endParaRPr>
                    </a:p>
                    <a:p>
                      <a:pPr marL="16510" marR="81915">
                        <a:lnSpc>
                          <a:spcPct val="90000"/>
                        </a:lnSpc>
                        <a:spcBef>
                          <a:spcPts val="5"/>
                        </a:spcBef>
                        <a:spcAft>
                          <a:spcPts val="0"/>
                        </a:spcAft>
                      </a:pPr>
                      <a:r>
                        <a:rPr lang="en-US" sz="900">
                          <a:effectLst/>
                        </a:rPr>
                        <a:t>of peroxisome proliferator-activated receptor-γ, CCAAT/enhancer-binding proteins, SREBP1, and the adipocyte-specific proteins. Specific mechanism mediating the effects of isorhamnetin 3-О-β-D-</a:t>
                      </a:r>
                      <a:endParaRPr lang="en-US" sz="1100">
                        <a:effectLst/>
                      </a:endParaRPr>
                    </a:p>
                    <a:p>
                      <a:pPr marL="16510" marR="0">
                        <a:lnSpc>
                          <a:spcPts val="935"/>
                        </a:lnSpc>
                        <a:spcBef>
                          <a:spcPts val="0"/>
                        </a:spcBef>
                        <a:spcAft>
                          <a:spcPts val="0"/>
                        </a:spcAft>
                      </a:pPr>
                      <a:r>
                        <a:rPr lang="en-US" sz="900">
                          <a:effectLst/>
                        </a:rPr>
                        <a:t>glucopyranoside confirmed by activation of AMPK.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900">
                          <a:effectLst/>
                        </a:rPr>
                        <a:t>3T3-L1 preadipocytes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[206]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391251886"/>
                  </a:ext>
                </a:extLst>
              </a:tr>
              <a:tr h="528320">
                <a:tc>
                  <a:txBody>
                    <a:bodyPr/>
                    <a:lstStyle/>
                    <a:p>
                      <a:pPr marL="17780" marR="0">
                        <a:spcBef>
                          <a:spcPts val="75"/>
                        </a:spcBef>
                        <a:spcAft>
                          <a:spcPts val="0"/>
                        </a:spcAft>
                      </a:pPr>
                      <a:r>
                        <a:rPr lang="en-US" sz="900">
                          <a:effectLst/>
                        </a:rPr>
                        <a:t>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lnSpc>
                          <a:spcPct val="90000"/>
                        </a:lnSpc>
                        <a:spcBef>
                          <a:spcPts val="160"/>
                        </a:spcBef>
                        <a:spcAft>
                          <a:spcPts val="0"/>
                        </a:spcAft>
                      </a:pPr>
                      <a:r>
                        <a:rPr lang="en-US" sz="900">
                          <a:effectLst/>
                        </a:rPr>
                        <a:t>Siegesbeckia pubescensL. (Amaranthaceae)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Whole 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86360">
                        <a:lnSpc>
                          <a:spcPts val="990"/>
                        </a:lnSpc>
                        <a:spcBef>
                          <a:spcPts val="140"/>
                        </a:spcBef>
                        <a:spcAft>
                          <a:spcPts val="0"/>
                        </a:spcAft>
                      </a:pPr>
                      <a:r>
                        <a:rPr lang="en-US" sz="900">
                          <a:effectLst/>
                        </a:rPr>
                        <a:t>The anti-obesity effect is modulated by cytidine- cytidine-adenosine-adenosine-thymidine/enhancer binding proteins, and peroxisome proliferator- activated receptor, gene and protein expressions.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900">
                          <a:effectLst/>
                        </a:rPr>
                        <a:t>3T3-L1 preadipocytes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[207]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604013123"/>
                  </a:ext>
                </a:extLst>
              </a:tr>
              <a:tr h="288290">
                <a:tc>
                  <a:txBody>
                    <a:bodyPr/>
                    <a:lstStyle/>
                    <a:p>
                      <a:pPr marL="17780" marR="0">
                        <a:spcBef>
                          <a:spcPts val="75"/>
                        </a:spcBef>
                        <a:spcAft>
                          <a:spcPts val="0"/>
                        </a:spcAft>
                      </a:pPr>
                      <a:r>
                        <a:rPr lang="en-US" sz="900">
                          <a:effectLst/>
                        </a:rPr>
                        <a:t>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490220">
                        <a:lnSpc>
                          <a:spcPct val="90000"/>
                        </a:lnSpc>
                        <a:spcBef>
                          <a:spcPts val="160"/>
                        </a:spcBef>
                        <a:spcAft>
                          <a:spcPts val="0"/>
                        </a:spcAft>
                      </a:pPr>
                      <a:r>
                        <a:rPr lang="en-US" sz="900">
                          <a:effectLst/>
                        </a:rPr>
                        <a:t>Smilax china L. (Smilacaceae)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Leaves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ct val="90000"/>
                        </a:lnSpc>
                        <a:spcBef>
                          <a:spcPts val="160"/>
                        </a:spcBef>
                        <a:spcAft>
                          <a:spcPts val="0"/>
                        </a:spcAft>
                      </a:pPr>
                      <a:r>
                        <a:rPr lang="en-US" sz="900">
                          <a:effectLst/>
                        </a:rPr>
                        <a:t>Polyphenol and flavonoid, exhibits α-glucosidase and lipid accumulation inhibition properties.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900">
                          <a:effectLst/>
                        </a:rPr>
                        <a:t>3T3-L1 adipocytes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[208]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341983691"/>
                  </a:ext>
                </a:extLst>
              </a:tr>
              <a:tr h="528320">
                <a:tc>
                  <a:txBody>
                    <a:bodyPr/>
                    <a:lstStyle/>
                    <a:p>
                      <a:pPr marL="17780" marR="0">
                        <a:spcBef>
                          <a:spcPts val="75"/>
                        </a:spcBef>
                        <a:spcAft>
                          <a:spcPts val="0"/>
                        </a:spcAft>
                      </a:pPr>
                      <a:r>
                        <a:rPr lang="en-US" sz="900">
                          <a:effectLst/>
                        </a:rPr>
                        <a:t>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81915">
                        <a:lnSpc>
                          <a:spcPct val="90000"/>
                        </a:lnSpc>
                        <a:spcBef>
                          <a:spcPts val="160"/>
                        </a:spcBef>
                        <a:spcAft>
                          <a:spcPts val="0"/>
                        </a:spcAft>
                      </a:pPr>
                      <a:r>
                        <a:rPr lang="en-US" sz="900">
                          <a:effectLst/>
                        </a:rPr>
                        <a:t>Tetrapanax papyriferus (Hook.) K.Koch (Araliaceae)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Whole 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86360">
                        <a:lnSpc>
                          <a:spcPts val="990"/>
                        </a:lnSpc>
                        <a:spcBef>
                          <a:spcPts val="140"/>
                        </a:spcBef>
                        <a:spcAft>
                          <a:spcPts val="0"/>
                        </a:spcAft>
                      </a:pPr>
                      <a:r>
                        <a:rPr lang="en-US" sz="900">
                          <a:effectLst/>
                        </a:rPr>
                        <a:t>The anti-obesity effect is modulated by cytidine- cytidine-adenosine-adenosine-thymidine/enhancer binding proteins, and peroxisome proliferator- activated receptor, gene and protein expressions.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900">
                          <a:effectLst/>
                        </a:rPr>
                        <a:t>3T3-L1 preadipocytes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[207]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125849778"/>
                  </a:ext>
                </a:extLst>
              </a:tr>
              <a:tr h="402590">
                <a:tc>
                  <a:txBody>
                    <a:bodyPr/>
                    <a:lstStyle/>
                    <a:p>
                      <a:pPr marL="17780" marR="0">
                        <a:spcBef>
                          <a:spcPts val="75"/>
                        </a:spcBef>
                        <a:spcAft>
                          <a:spcPts val="0"/>
                        </a:spcAft>
                      </a:pPr>
                      <a:r>
                        <a:rPr lang="en-US" sz="900">
                          <a:effectLst/>
                        </a:rPr>
                        <a:t>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02565">
                        <a:lnSpc>
                          <a:spcPct val="90000"/>
                        </a:lnSpc>
                        <a:spcBef>
                          <a:spcPts val="160"/>
                        </a:spcBef>
                        <a:spcAft>
                          <a:spcPts val="0"/>
                        </a:spcAft>
                      </a:pPr>
                      <a:r>
                        <a:rPr lang="en-US" sz="900">
                          <a:effectLst/>
                        </a:rPr>
                        <a:t>Veratrum nigrum L. (Melanthiaceae)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Whole plant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107315" algn="just">
                        <a:lnSpc>
                          <a:spcPts val="990"/>
                        </a:lnSpc>
                        <a:spcBef>
                          <a:spcPts val="140"/>
                        </a:spcBef>
                        <a:spcAft>
                          <a:spcPts val="0"/>
                        </a:spcAft>
                      </a:pPr>
                      <a:r>
                        <a:rPr lang="en-US" sz="900">
                          <a:effectLst/>
                        </a:rPr>
                        <a:t>It decreases lipid accumulation and the expressions of two major adipogenesis factors, </a:t>
                      </a:r>
                      <a:r>
                        <a:rPr lang="en-US" sz="900" spc="-20">
                          <a:effectLst/>
                        </a:rPr>
                        <a:t>PPAR </a:t>
                      </a:r>
                      <a:r>
                        <a:rPr lang="en-US" sz="900">
                          <a:effectLst/>
                        </a:rPr>
                        <a:t>and </a:t>
                      </a:r>
                      <a:r>
                        <a:rPr lang="en-US" sz="900" spc="-25">
                          <a:effectLst/>
                        </a:rPr>
                        <a:t>C/EBP, </a:t>
                      </a:r>
                      <a:r>
                        <a:rPr lang="en-US" sz="900">
                          <a:effectLst/>
                        </a:rPr>
                        <a:t>in 3T3-L1 cells.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900">
                          <a:effectLst/>
                        </a:rPr>
                        <a:t>3T3-L1 cells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[134]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718945430"/>
                  </a:ext>
                </a:extLst>
              </a:tr>
              <a:tr h="528320">
                <a:tc>
                  <a:txBody>
                    <a:bodyPr/>
                    <a:lstStyle/>
                    <a:p>
                      <a:pPr marL="17780" marR="0">
                        <a:spcBef>
                          <a:spcPts val="75"/>
                        </a:spcBef>
                        <a:spcAft>
                          <a:spcPts val="0"/>
                        </a:spcAft>
                      </a:pPr>
                      <a:r>
                        <a:rPr lang="en-US" sz="900">
                          <a:effectLst/>
                        </a:rPr>
                        <a:t>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02565">
                        <a:lnSpc>
                          <a:spcPct val="90000"/>
                        </a:lnSpc>
                        <a:spcBef>
                          <a:spcPts val="160"/>
                        </a:spcBef>
                        <a:spcAft>
                          <a:spcPts val="0"/>
                        </a:spcAft>
                      </a:pPr>
                      <a:r>
                        <a:rPr lang="en-US" sz="900">
                          <a:effectLst/>
                        </a:rPr>
                        <a:t>Vitis labrusca L. (Vitaceae)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Seed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38735">
                        <a:lnSpc>
                          <a:spcPts val="990"/>
                        </a:lnSpc>
                        <a:spcBef>
                          <a:spcPts val="140"/>
                        </a:spcBef>
                        <a:spcAft>
                          <a:spcPts val="0"/>
                        </a:spcAft>
                      </a:pPr>
                      <a:r>
                        <a:rPr lang="en-US" sz="900">
                          <a:effectLst/>
                        </a:rPr>
                        <a:t>The extract of V. labrusca inhibits lipid accumulation of C3H10T1/2 and 3T3-L1 cells in a dose-dependent manner. Inhibition is associated with reduced expression of PPAR-γ.</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1045"/>
                        </a:lnSpc>
                        <a:spcBef>
                          <a:spcPts val="75"/>
                        </a:spcBef>
                        <a:spcAft>
                          <a:spcPts val="0"/>
                        </a:spcAft>
                      </a:pPr>
                      <a:r>
                        <a:rPr lang="en-US" sz="900">
                          <a:effectLst/>
                        </a:rPr>
                        <a:t>C3H10T1/2 and 3T3-L1</a:t>
                      </a:r>
                      <a:endParaRPr lang="en-US" sz="1100">
                        <a:effectLst/>
                      </a:endParaRPr>
                    </a:p>
                    <a:p>
                      <a:pPr marL="16510" marR="0">
                        <a:lnSpc>
                          <a:spcPts val="1045"/>
                        </a:lnSpc>
                        <a:spcBef>
                          <a:spcPts val="0"/>
                        </a:spcBef>
                        <a:spcAft>
                          <a:spcPts val="0"/>
                        </a:spcAft>
                      </a:pPr>
                      <a:r>
                        <a:rPr lang="en-US" sz="900">
                          <a:effectLst/>
                        </a:rPr>
                        <a:t>cells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dirty="0">
                          <a:effectLst/>
                        </a:rPr>
                        <a:t>[177]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793333052"/>
                  </a:ext>
                </a:extLst>
              </a:tr>
            </a:tbl>
          </a:graphicData>
        </a:graphic>
      </p:graphicFrame>
    </p:spTree>
    <p:extLst>
      <p:ext uri="{BB962C8B-B14F-4D97-AF65-F5344CB8AC3E}">
        <p14:creationId xmlns:p14="http://schemas.microsoft.com/office/powerpoint/2010/main" val="3004665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D3064-694F-4328-B3DF-530166E766AA}"/>
              </a:ext>
            </a:extLst>
          </p:cNvPr>
          <p:cNvSpPr>
            <a:spLocks noGrp="1"/>
          </p:cNvSpPr>
          <p:nvPr>
            <p:ph type="title"/>
          </p:nvPr>
        </p:nvSpPr>
        <p:spPr/>
        <p:txBody>
          <a:bodyPr/>
          <a:lstStyle/>
          <a:p>
            <a:r>
              <a:rPr lang="en-US" dirty="0"/>
              <a:t>Prevalence</a:t>
            </a:r>
          </a:p>
        </p:txBody>
      </p:sp>
      <p:sp>
        <p:nvSpPr>
          <p:cNvPr id="3" name="Content Placeholder 2">
            <a:extLst>
              <a:ext uri="{FF2B5EF4-FFF2-40B4-BE49-F238E27FC236}">
                <a16:creationId xmlns:a16="http://schemas.microsoft.com/office/drawing/2014/main" xmlns="" id="{A64ED68E-3506-4954-8D84-1C782C724D25}"/>
              </a:ext>
            </a:extLst>
          </p:cNvPr>
          <p:cNvSpPr>
            <a:spLocks noGrp="1"/>
          </p:cNvSpPr>
          <p:nvPr>
            <p:ph idx="1"/>
          </p:nvPr>
        </p:nvSpPr>
        <p:spPr/>
        <p:txBody>
          <a:bodyPr/>
          <a:lstStyle/>
          <a:p>
            <a:r>
              <a:rPr lang="en-US" dirty="0"/>
              <a:t>	It is estimated in 2016, that 1.46 billion adults of world are overweight and 502 million are obese, where 170 million of the children around the world are obese and overweight.  Hence, obesity is affecting a large proportion of the world`s population. In Pakistan the disease pattern of the country facing an acute changeover from communicable diseases to a rising trend of non-communicable diseases. Apart from other non-communicable diseases obesity has emerged as an epidemic which is still under recognized in Pakistan. (</a:t>
            </a:r>
            <a:r>
              <a:rPr lang="en-US" dirty="0" err="1">
                <a:hlinkClick r:id="rId2" action="ppaction://hlinkfile" tooltip="Tanzil, 2016 #93"/>
              </a:rPr>
              <a:t>Tanzil</a:t>
            </a:r>
            <a:r>
              <a:rPr lang="en-US" dirty="0">
                <a:hlinkClick r:id="rId2" action="ppaction://hlinkfile" tooltip="Tanzil, 2016 #93"/>
              </a:rPr>
              <a:t> &amp; Jamali, 2016</a:t>
            </a:r>
            <a:r>
              <a:rPr lang="en-US" dirty="0"/>
              <a:t>).</a:t>
            </a:r>
          </a:p>
          <a:p>
            <a:endParaRPr lang="en-US" dirty="0"/>
          </a:p>
        </p:txBody>
      </p:sp>
    </p:spTree>
    <p:extLst>
      <p:ext uri="{BB962C8B-B14F-4D97-AF65-F5344CB8AC3E}">
        <p14:creationId xmlns:p14="http://schemas.microsoft.com/office/powerpoint/2010/main" val="19408341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FCEB24-3806-4B60-AF66-879E26FA5E32}"/>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6FFAE999-A05E-415A-A801-10B4E0EF3224}"/>
              </a:ext>
            </a:extLst>
          </p:cNvPr>
          <p:cNvGraphicFramePr>
            <a:graphicFrameLocks noGrp="1"/>
          </p:cNvGraphicFramePr>
          <p:nvPr>
            <p:ph idx="1"/>
          </p:nvPr>
        </p:nvGraphicFramePr>
        <p:xfrm>
          <a:off x="2672397" y="2454434"/>
          <a:ext cx="6847205" cy="3284792"/>
        </p:xfrm>
        <a:graphic>
          <a:graphicData uri="http://schemas.openxmlformats.org/drawingml/2006/table">
            <a:tbl>
              <a:tblPr firstRow="1" firstCol="1" lastRow="1" lastCol="1" bandRow="1" bandCol="1">
                <a:tableStyleId>{5C22544A-7EE6-4342-B048-85BDC9FD1C3A}</a:tableStyleId>
              </a:tblPr>
              <a:tblGrid>
                <a:gridCol w="260985">
                  <a:extLst>
                    <a:ext uri="{9D8B030D-6E8A-4147-A177-3AD203B41FA5}">
                      <a16:colId xmlns:a16="http://schemas.microsoft.com/office/drawing/2014/main" xmlns="" val="1158376827"/>
                    </a:ext>
                  </a:extLst>
                </a:gridCol>
                <a:gridCol w="1209040">
                  <a:extLst>
                    <a:ext uri="{9D8B030D-6E8A-4147-A177-3AD203B41FA5}">
                      <a16:colId xmlns:a16="http://schemas.microsoft.com/office/drawing/2014/main" xmlns="" val="2983095685"/>
                    </a:ext>
                  </a:extLst>
                </a:gridCol>
                <a:gridCol w="857885">
                  <a:extLst>
                    <a:ext uri="{9D8B030D-6E8A-4147-A177-3AD203B41FA5}">
                      <a16:colId xmlns:a16="http://schemas.microsoft.com/office/drawing/2014/main" xmlns="" val="2523267586"/>
                    </a:ext>
                  </a:extLst>
                </a:gridCol>
                <a:gridCol w="2518410">
                  <a:extLst>
                    <a:ext uri="{9D8B030D-6E8A-4147-A177-3AD203B41FA5}">
                      <a16:colId xmlns:a16="http://schemas.microsoft.com/office/drawing/2014/main" xmlns="" val="2776915"/>
                    </a:ext>
                  </a:extLst>
                </a:gridCol>
                <a:gridCol w="1260475">
                  <a:extLst>
                    <a:ext uri="{9D8B030D-6E8A-4147-A177-3AD203B41FA5}">
                      <a16:colId xmlns:a16="http://schemas.microsoft.com/office/drawing/2014/main" xmlns="" val="3325955901"/>
                    </a:ext>
                  </a:extLst>
                </a:gridCol>
                <a:gridCol w="740410">
                  <a:extLst>
                    <a:ext uri="{9D8B030D-6E8A-4147-A177-3AD203B41FA5}">
                      <a16:colId xmlns:a16="http://schemas.microsoft.com/office/drawing/2014/main" xmlns="" val="3192997558"/>
                    </a:ext>
                  </a:extLst>
                </a:gridCol>
              </a:tblGrid>
              <a:tr h="1282700">
                <a:tc>
                  <a:txBody>
                    <a:bodyPr/>
                    <a:lstStyle/>
                    <a:p>
                      <a:pPr marL="17780" marR="0">
                        <a:spcBef>
                          <a:spcPts val="75"/>
                        </a:spcBef>
                        <a:spcAft>
                          <a:spcPts val="0"/>
                        </a:spcAft>
                      </a:pPr>
                      <a:r>
                        <a:rPr lang="en-US" sz="900">
                          <a:effectLst/>
                        </a:rPr>
                        <a:t>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02565">
                        <a:lnSpc>
                          <a:spcPct val="90000"/>
                        </a:lnSpc>
                        <a:spcBef>
                          <a:spcPts val="160"/>
                        </a:spcBef>
                        <a:spcAft>
                          <a:spcPts val="0"/>
                        </a:spcAft>
                      </a:pPr>
                      <a:r>
                        <a:rPr lang="en-US" sz="900">
                          <a:effectLst/>
                        </a:rPr>
                        <a:t>Vitis vinifera L. (Vitaceae)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lnSpc>
                          <a:spcPct val="90000"/>
                        </a:lnSpc>
                        <a:spcBef>
                          <a:spcPts val="160"/>
                        </a:spcBef>
                        <a:spcAft>
                          <a:spcPts val="0"/>
                        </a:spcAft>
                      </a:pPr>
                      <a:r>
                        <a:rPr lang="en-US" sz="900">
                          <a:effectLst/>
                        </a:rPr>
                        <a:t>Seed flours, peel, roots, fruit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17145">
                        <a:lnSpc>
                          <a:spcPct val="90000"/>
                        </a:lnSpc>
                        <a:spcBef>
                          <a:spcPts val="160"/>
                        </a:spcBef>
                        <a:spcAft>
                          <a:spcPts val="0"/>
                        </a:spcAft>
                      </a:pPr>
                      <a:r>
                        <a:rPr lang="en-US" sz="900">
                          <a:effectLst/>
                        </a:rPr>
                        <a:t>By up-regulating hepatic genes related to cholesterol (CYP51) and bile acid (CYP7A1) synthesis as well as LDL-cholesterol uptake. Lipid metabolism-associated genes Mlxp1, Stat5a, Hsl, Plin1, and Vdr were</a:t>
                      </a:r>
                      <a:endParaRPr lang="en-US" sz="1100">
                        <a:effectLst/>
                      </a:endParaRPr>
                    </a:p>
                    <a:p>
                      <a:pPr marL="16510" marR="38735">
                        <a:lnSpc>
                          <a:spcPct val="90000"/>
                        </a:lnSpc>
                        <a:spcBef>
                          <a:spcPts val="5"/>
                        </a:spcBef>
                        <a:spcAft>
                          <a:spcPts val="0"/>
                        </a:spcAft>
                      </a:pPr>
                      <a:r>
                        <a:rPr lang="en-US" sz="900">
                          <a:effectLst/>
                        </a:rPr>
                        <a:t>down-regulated. The extract treatment decreases expression of aP2, Fas, and Tnfa, known markers of adipogenesis, as measured by real-time polymerase reaction. Expression of PPAR-γ in liver and adipose tissue is lowered by regulating the lipid metabolism</a:t>
                      </a:r>
                      <a:endParaRPr lang="en-US" sz="1100">
                        <a:effectLst/>
                      </a:endParaRPr>
                    </a:p>
                    <a:p>
                      <a:pPr marL="16510" marR="0">
                        <a:lnSpc>
                          <a:spcPts val="935"/>
                        </a:lnSpc>
                        <a:spcBef>
                          <a:spcPts val="0"/>
                        </a:spcBef>
                        <a:spcAft>
                          <a:spcPts val="0"/>
                        </a:spcAft>
                      </a:pPr>
                      <a:r>
                        <a:rPr lang="en-US" sz="900">
                          <a:effectLst/>
                        </a:rPr>
                        <a:t>and suppressed obesity.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120650">
                        <a:lnSpc>
                          <a:spcPct val="90000"/>
                        </a:lnSpc>
                        <a:spcBef>
                          <a:spcPts val="160"/>
                        </a:spcBef>
                        <a:spcAft>
                          <a:spcPts val="0"/>
                        </a:spcAft>
                      </a:pPr>
                      <a:r>
                        <a:rPr lang="en-US" sz="900">
                          <a:effectLst/>
                        </a:rPr>
                        <a:t>3T3-L1 preadipocytes, high fat diet- induced mice, murine 3T3-LI adipocytes,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[54,171-178]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274398688"/>
                  </a:ext>
                </a:extLst>
              </a:tr>
              <a:tr h="779780">
                <a:tc>
                  <a:txBody>
                    <a:bodyPr/>
                    <a:lstStyle/>
                    <a:p>
                      <a:pPr marL="17780" marR="0">
                        <a:spcBef>
                          <a:spcPts val="75"/>
                        </a:spcBef>
                        <a:spcAft>
                          <a:spcPts val="0"/>
                        </a:spcAft>
                      </a:pPr>
                      <a:r>
                        <a:rPr lang="en-US" sz="900">
                          <a:effectLst/>
                        </a:rPr>
                        <a:t>37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257175">
                        <a:lnSpc>
                          <a:spcPct val="90000"/>
                        </a:lnSpc>
                        <a:spcBef>
                          <a:spcPts val="160"/>
                        </a:spcBef>
                        <a:spcAft>
                          <a:spcPts val="0"/>
                        </a:spcAft>
                      </a:pPr>
                      <a:r>
                        <a:rPr lang="en-US" sz="900">
                          <a:effectLst/>
                        </a:rPr>
                        <a:t>Ziziphus jujube Mill. (Rhamnaceae)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Fruit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22225">
                        <a:lnSpc>
                          <a:spcPts val="990"/>
                        </a:lnSpc>
                        <a:spcBef>
                          <a:spcPts val="140"/>
                        </a:spcBef>
                        <a:spcAft>
                          <a:spcPts val="0"/>
                        </a:spcAft>
                      </a:pPr>
                      <a:r>
                        <a:rPr lang="en-US" sz="900">
                          <a:effectLst/>
                        </a:rPr>
                        <a:t>Suppresses lipid accumulation and glycerol-3- phosphate</a:t>
                      </a:r>
                      <a:r>
                        <a:rPr lang="en-US" sz="900" spc="-40">
                          <a:effectLst/>
                        </a:rPr>
                        <a:t> </a:t>
                      </a:r>
                      <a:r>
                        <a:rPr lang="en-US" sz="900">
                          <a:effectLst/>
                        </a:rPr>
                        <a:t>dehydrogenase.</a:t>
                      </a:r>
                      <a:r>
                        <a:rPr lang="en-US" sz="900" spc="-35">
                          <a:effectLst/>
                        </a:rPr>
                        <a:t> </a:t>
                      </a:r>
                      <a:r>
                        <a:rPr lang="en-US" sz="900">
                          <a:effectLst/>
                        </a:rPr>
                        <a:t>Elicits</a:t>
                      </a:r>
                      <a:r>
                        <a:rPr lang="en-US" sz="900" spc="-45">
                          <a:effectLst/>
                        </a:rPr>
                        <a:t> </a:t>
                      </a:r>
                      <a:r>
                        <a:rPr lang="en-US" sz="900">
                          <a:effectLst/>
                        </a:rPr>
                        <a:t>the</a:t>
                      </a:r>
                      <a:r>
                        <a:rPr lang="en-US" sz="900" spc="-35">
                          <a:effectLst/>
                        </a:rPr>
                        <a:t> </a:t>
                      </a:r>
                      <a:r>
                        <a:rPr lang="en-US" sz="900">
                          <a:effectLst/>
                        </a:rPr>
                        <a:t>most</a:t>
                      </a:r>
                      <a:r>
                        <a:rPr lang="en-US" sz="900" spc="-35">
                          <a:effectLst/>
                        </a:rPr>
                        <a:t> </a:t>
                      </a:r>
                      <a:r>
                        <a:rPr lang="en-US" sz="900">
                          <a:effectLst/>
                        </a:rPr>
                        <a:t>inhibitory effect with attenuation of the expression of </a:t>
                      </a:r>
                      <a:r>
                        <a:rPr lang="en-US" sz="900" spc="-15">
                          <a:effectLst/>
                        </a:rPr>
                        <a:t>key </a:t>
                      </a:r>
                      <a:r>
                        <a:rPr lang="en-US" sz="900">
                          <a:effectLst/>
                        </a:rPr>
                        <a:t>adipogenic transcription factors, including </a:t>
                      </a:r>
                      <a:r>
                        <a:rPr lang="en-US" sz="900" spc="-15">
                          <a:effectLst/>
                        </a:rPr>
                        <a:t>PPAR-γ </a:t>
                      </a:r>
                      <a:r>
                        <a:rPr lang="en-US" sz="900">
                          <a:effectLst/>
                        </a:rPr>
                        <a:t>and </a:t>
                      </a:r>
                      <a:r>
                        <a:rPr lang="en-US" sz="900" spc="-20">
                          <a:effectLst/>
                        </a:rPr>
                        <a:t>CCAAT </a:t>
                      </a:r>
                      <a:r>
                        <a:rPr lang="en-US" sz="900">
                          <a:effectLst/>
                        </a:rPr>
                        <a:t>enhancer binding proteins (C/EBPs) at the protein</a:t>
                      </a:r>
                      <a:r>
                        <a:rPr lang="en-US" sz="900" spc="-5">
                          <a:effectLst/>
                        </a:rPr>
                        <a:t> </a:t>
                      </a:r>
                      <a:r>
                        <a:rPr lang="en-US" sz="900">
                          <a:effectLst/>
                        </a:rPr>
                        <a:t>level.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900">
                          <a:effectLst/>
                        </a:rPr>
                        <a:t>3T3-L1 preadiocytes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a:effectLst/>
                        </a:rPr>
                        <a:t>[209-211]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4112829507"/>
                  </a:ext>
                </a:extLst>
              </a:tr>
              <a:tr h="1031240">
                <a:tc>
                  <a:txBody>
                    <a:bodyPr/>
                    <a:lstStyle/>
                    <a:p>
                      <a:pPr marL="17780" marR="0">
                        <a:spcBef>
                          <a:spcPts val="75"/>
                        </a:spcBef>
                        <a:spcAft>
                          <a:spcPts val="0"/>
                        </a:spcAft>
                      </a:pPr>
                      <a:r>
                        <a:rPr lang="en-US" sz="900">
                          <a:effectLst/>
                        </a:rPr>
                        <a:t>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lnSpc>
                          <a:spcPct val="90000"/>
                        </a:lnSpc>
                        <a:spcBef>
                          <a:spcPts val="160"/>
                        </a:spcBef>
                        <a:spcAft>
                          <a:spcPts val="0"/>
                        </a:spcAft>
                      </a:pPr>
                      <a:r>
                        <a:rPr lang="en-US" sz="900">
                          <a:effectLst/>
                        </a:rPr>
                        <a:t>Germinated brown rice, germinated waxy brown rice, germinated black rice, and germinated waxy black rice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0">
                        <a:spcBef>
                          <a:spcPts val="75"/>
                        </a:spcBef>
                        <a:spcAft>
                          <a:spcPts val="0"/>
                        </a:spcAft>
                      </a:pPr>
                      <a:r>
                        <a:rPr lang="en-US" sz="900">
                          <a:effectLst/>
                        </a:rPr>
                        <a:t>Seed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lnSpc>
                          <a:spcPts val="990"/>
                        </a:lnSpc>
                        <a:spcBef>
                          <a:spcPts val="140"/>
                        </a:spcBef>
                        <a:spcAft>
                          <a:spcPts val="0"/>
                        </a:spcAft>
                      </a:pPr>
                      <a:r>
                        <a:rPr lang="en-US" sz="900">
                          <a:effectLst/>
                        </a:rPr>
                        <a:t>Extract of these seeds decreases body weight gain and lipid accumulation in the liver and epididymal adipose tissue. The mRNA levels of adipogenic transcriptional factors, such as CCAAT enhancer binding protein (C/EBP)-α, SREBP(SREBP)-1c, and peroxisome proliferator activated receptors (PPAR)-γ, and related genes (aP2, FAS) are decreased by the seed extract.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510" marR="0">
                        <a:spcBef>
                          <a:spcPts val="75"/>
                        </a:spcBef>
                        <a:spcAft>
                          <a:spcPts val="0"/>
                        </a:spcAft>
                      </a:pPr>
                      <a:r>
                        <a:rPr lang="en-US" sz="900">
                          <a:effectLst/>
                        </a:rPr>
                        <a:t>3T3-L1 murine adipocytes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5875" marR="0">
                        <a:spcBef>
                          <a:spcPts val="75"/>
                        </a:spcBef>
                        <a:spcAft>
                          <a:spcPts val="0"/>
                        </a:spcAft>
                      </a:pPr>
                      <a:r>
                        <a:rPr lang="en-US" sz="900" dirty="0">
                          <a:effectLst/>
                        </a:rPr>
                        <a:t>[212]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440792625"/>
                  </a:ext>
                </a:extLst>
              </a:tr>
            </a:tbl>
          </a:graphicData>
        </a:graphic>
      </p:graphicFrame>
    </p:spTree>
    <p:extLst>
      <p:ext uri="{BB962C8B-B14F-4D97-AF65-F5344CB8AC3E}">
        <p14:creationId xmlns:p14="http://schemas.microsoft.com/office/powerpoint/2010/main" val="14653895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3B48DB-BEE9-4B6C-ACC3-81701BAB1C4F}"/>
              </a:ext>
            </a:extLst>
          </p:cNvPr>
          <p:cNvSpPr>
            <a:spLocks noGrp="1"/>
          </p:cNvSpPr>
          <p:nvPr>
            <p:ph type="title"/>
          </p:nvPr>
        </p:nvSpPr>
        <p:spPr/>
        <p:txBody>
          <a:bodyPr>
            <a:normAutofit fontScale="90000"/>
          </a:bodyPr>
          <a:lstStyle/>
          <a:p>
            <a:r>
              <a:rPr lang="en-US" b="1" dirty="0"/>
              <a:t>Table 5. </a:t>
            </a:r>
            <a:r>
              <a:rPr lang="en-US" dirty="0"/>
              <a:t>Anti-obesity effect of plants with mechanism of action studied on isolated cell enzymes.</a:t>
            </a:r>
            <a:br>
              <a:rPr lang="en-US" dirty="0"/>
            </a:br>
            <a:endParaRPr lang="en-US" dirty="0"/>
          </a:p>
        </p:txBody>
      </p:sp>
      <p:graphicFrame>
        <p:nvGraphicFramePr>
          <p:cNvPr id="4" name="Content Placeholder 3">
            <a:extLst>
              <a:ext uri="{FF2B5EF4-FFF2-40B4-BE49-F238E27FC236}">
                <a16:creationId xmlns:a16="http://schemas.microsoft.com/office/drawing/2014/main" xmlns="" id="{19E69797-6A0C-4897-A470-669DA8733636}"/>
              </a:ext>
            </a:extLst>
          </p:cNvPr>
          <p:cNvGraphicFramePr>
            <a:graphicFrameLocks noGrp="1"/>
          </p:cNvGraphicFramePr>
          <p:nvPr>
            <p:ph idx="1"/>
          </p:nvPr>
        </p:nvGraphicFramePr>
        <p:xfrm>
          <a:off x="2676207" y="3221514"/>
          <a:ext cx="6839585" cy="1762062"/>
        </p:xfrm>
        <a:graphic>
          <a:graphicData uri="http://schemas.openxmlformats.org/drawingml/2006/table">
            <a:tbl>
              <a:tblPr firstRow="1" firstCol="1" lastRow="1" lastCol="1" bandRow="1" bandCol="1">
                <a:tableStyleId>{5C22544A-7EE6-4342-B048-85BDC9FD1C3A}</a:tableStyleId>
              </a:tblPr>
              <a:tblGrid>
                <a:gridCol w="133350">
                  <a:extLst>
                    <a:ext uri="{9D8B030D-6E8A-4147-A177-3AD203B41FA5}">
                      <a16:colId xmlns:a16="http://schemas.microsoft.com/office/drawing/2014/main" xmlns="" val="255719007"/>
                    </a:ext>
                  </a:extLst>
                </a:gridCol>
                <a:gridCol w="1028700">
                  <a:extLst>
                    <a:ext uri="{9D8B030D-6E8A-4147-A177-3AD203B41FA5}">
                      <a16:colId xmlns:a16="http://schemas.microsoft.com/office/drawing/2014/main" xmlns="" val="1441625066"/>
                    </a:ext>
                  </a:extLst>
                </a:gridCol>
                <a:gridCol w="627380">
                  <a:extLst>
                    <a:ext uri="{9D8B030D-6E8A-4147-A177-3AD203B41FA5}">
                      <a16:colId xmlns:a16="http://schemas.microsoft.com/office/drawing/2014/main" xmlns="" val="734427670"/>
                    </a:ext>
                  </a:extLst>
                </a:gridCol>
                <a:gridCol w="3644900">
                  <a:extLst>
                    <a:ext uri="{9D8B030D-6E8A-4147-A177-3AD203B41FA5}">
                      <a16:colId xmlns:a16="http://schemas.microsoft.com/office/drawing/2014/main" xmlns="" val="1985822725"/>
                    </a:ext>
                  </a:extLst>
                </a:gridCol>
                <a:gridCol w="720090">
                  <a:extLst>
                    <a:ext uri="{9D8B030D-6E8A-4147-A177-3AD203B41FA5}">
                      <a16:colId xmlns:a16="http://schemas.microsoft.com/office/drawing/2014/main" xmlns="" val="749487079"/>
                    </a:ext>
                  </a:extLst>
                </a:gridCol>
                <a:gridCol w="685165">
                  <a:extLst>
                    <a:ext uri="{9D8B030D-6E8A-4147-A177-3AD203B41FA5}">
                      <a16:colId xmlns:a16="http://schemas.microsoft.com/office/drawing/2014/main" xmlns="" val="1044494349"/>
                    </a:ext>
                  </a:extLst>
                </a:gridCol>
              </a:tblGrid>
              <a:tr h="654050">
                <a:tc>
                  <a:txBody>
                    <a:bodyPr/>
                    <a:lstStyle/>
                    <a:p>
                      <a:pPr marL="17780" marR="0">
                        <a:spcBef>
                          <a:spcPts val="75"/>
                        </a:spcBef>
                        <a:spcAft>
                          <a:spcPts val="0"/>
                        </a:spcAft>
                      </a:pPr>
                      <a:r>
                        <a:rPr lang="en-US" sz="9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7620">
                        <a:lnSpc>
                          <a:spcPct val="90000"/>
                        </a:lnSpc>
                        <a:spcBef>
                          <a:spcPts val="160"/>
                        </a:spcBef>
                        <a:spcAft>
                          <a:spcPts val="0"/>
                        </a:spcAft>
                      </a:pPr>
                      <a:r>
                        <a:rPr lang="en-US" sz="900">
                          <a:effectLst/>
                        </a:rPr>
                        <a:t>Fraxinus chinensis subsp. rhynchophylla (Hance) A.E.Murray (Oleaceae)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106045">
                        <a:lnSpc>
                          <a:spcPct val="90000"/>
                        </a:lnSpc>
                        <a:spcBef>
                          <a:spcPts val="160"/>
                        </a:spcBef>
                        <a:spcAft>
                          <a:spcPts val="0"/>
                        </a:spcAft>
                      </a:pPr>
                      <a:r>
                        <a:rPr lang="en-US" sz="900">
                          <a:effectLst/>
                        </a:rPr>
                        <a:t>Stems and barks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544195">
                        <a:lnSpc>
                          <a:spcPct val="90000"/>
                        </a:lnSpc>
                        <a:spcBef>
                          <a:spcPts val="160"/>
                        </a:spcBef>
                        <a:spcAft>
                          <a:spcPts val="0"/>
                        </a:spcAft>
                      </a:pPr>
                      <a:r>
                        <a:rPr lang="en-US" sz="900">
                          <a:effectLst/>
                        </a:rPr>
                        <a:t>Major active components are secoiridoids ligstroside, oleuropein, 2"-hydroxyoleuropein and hydroxyframoside B. These compounds</a:t>
                      </a:r>
                      <a:endParaRPr lang="en-US" sz="1100">
                        <a:effectLst/>
                      </a:endParaRPr>
                    </a:p>
                    <a:p>
                      <a:pPr marL="17145" marR="0">
                        <a:lnSpc>
                          <a:spcPct val="90000"/>
                        </a:lnSpc>
                        <a:spcBef>
                          <a:spcPts val="5"/>
                        </a:spcBef>
                        <a:spcAft>
                          <a:spcPts val="0"/>
                        </a:spcAft>
                      </a:pPr>
                      <a:r>
                        <a:rPr lang="en-US" sz="900">
                          <a:effectLst/>
                        </a:rPr>
                        <a:t>significantly inhibit pancreatic lipase and hydroxyframoside B being the most active inhibitor in a mixed mechanism of competitive and noncompetitive</a:t>
                      </a:r>
                      <a:endParaRPr lang="en-US" sz="1100">
                        <a:effectLst/>
                      </a:endParaRPr>
                    </a:p>
                    <a:p>
                      <a:pPr marL="17145" marR="0">
                        <a:lnSpc>
                          <a:spcPts val="930"/>
                        </a:lnSpc>
                        <a:spcBef>
                          <a:spcPts val="0"/>
                        </a:spcBef>
                        <a:spcAft>
                          <a:spcPts val="0"/>
                        </a:spcAft>
                      </a:pPr>
                      <a:r>
                        <a:rPr lang="en-US" sz="900">
                          <a:effectLst/>
                        </a:rPr>
                        <a:t>manner.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195580">
                        <a:lnSpc>
                          <a:spcPct val="90000"/>
                        </a:lnSpc>
                        <a:spcBef>
                          <a:spcPts val="160"/>
                        </a:spcBef>
                        <a:spcAft>
                          <a:spcPts val="0"/>
                        </a:spcAft>
                      </a:pPr>
                      <a:r>
                        <a:rPr lang="en-US" sz="900">
                          <a:effectLst/>
                        </a:rPr>
                        <a:t>Porcine pancreatic lipase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spcBef>
                          <a:spcPts val="75"/>
                        </a:spcBef>
                        <a:spcAft>
                          <a:spcPts val="0"/>
                        </a:spcAft>
                      </a:pPr>
                      <a:r>
                        <a:rPr lang="en-US" sz="900">
                          <a:effectLst/>
                        </a:rPr>
                        <a:t>[224]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547427380"/>
                  </a:ext>
                </a:extLst>
              </a:tr>
              <a:tr h="905510">
                <a:tc>
                  <a:txBody>
                    <a:bodyPr/>
                    <a:lstStyle/>
                    <a:p>
                      <a:pPr marL="17780" marR="0">
                        <a:spcBef>
                          <a:spcPts val="75"/>
                        </a:spcBef>
                        <a:spcAft>
                          <a:spcPts val="0"/>
                        </a:spcAft>
                      </a:pPr>
                      <a:r>
                        <a:rPr lang="en-US" sz="9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313690">
                        <a:lnSpc>
                          <a:spcPct val="90000"/>
                        </a:lnSpc>
                        <a:spcBef>
                          <a:spcPts val="160"/>
                        </a:spcBef>
                        <a:spcAft>
                          <a:spcPts val="0"/>
                        </a:spcAft>
                      </a:pPr>
                      <a:r>
                        <a:rPr lang="en-US" sz="900">
                          <a:effectLst/>
                        </a:rPr>
                        <a:t>Vitis vinifera L. (Vitaceae)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55880" algn="just">
                        <a:lnSpc>
                          <a:spcPct val="90000"/>
                        </a:lnSpc>
                        <a:spcBef>
                          <a:spcPts val="160"/>
                        </a:spcBef>
                        <a:spcAft>
                          <a:spcPts val="0"/>
                        </a:spcAft>
                      </a:pPr>
                      <a:r>
                        <a:rPr lang="en-US" sz="900">
                          <a:effectLst/>
                        </a:rPr>
                        <a:t>Seed flours, peel, roots, fruit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46355">
                        <a:lnSpc>
                          <a:spcPts val="990"/>
                        </a:lnSpc>
                        <a:spcBef>
                          <a:spcPts val="140"/>
                        </a:spcBef>
                        <a:spcAft>
                          <a:spcPts val="0"/>
                        </a:spcAft>
                      </a:pPr>
                      <a:r>
                        <a:rPr lang="en-US" sz="900">
                          <a:effectLst/>
                        </a:rPr>
                        <a:t>By up-regulating hepatic genes related to cholesterol (CYP51) and bile acid (CYP7A1) synthesis as well as LDL-cholesterol uptake. Lipid metabolism- associated genes Mlxp1, Stat5a, Hsl, Plin1, and Vdr were down-regulated. The extract treatment decreases expression of aP2, Fas, and Tnfa, known markers of adipogenesis, as measured by real-time polymerase reaction. Expression of PPAR-γ in liver and adipose tissue is lowered by regulating the lipid metabolism and suppressed obesity.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145" marR="196215">
                        <a:lnSpc>
                          <a:spcPct val="90000"/>
                        </a:lnSpc>
                        <a:spcBef>
                          <a:spcPts val="160"/>
                        </a:spcBef>
                        <a:spcAft>
                          <a:spcPts val="0"/>
                        </a:spcAft>
                      </a:pPr>
                      <a:r>
                        <a:rPr lang="en-US" sz="900">
                          <a:effectLst/>
                        </a:rPr>
                        <a:t>Pure pancreatic lipase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7780" marR="0">
                        <a:spcBef>
                          <a:spcPts val="75"/>
                        </a:spcBef>
                        <a:spcAft>
                          <a:spcPts val="0"/>
                        </a:spcAft>
                      </a:pPr>
                      <a:r>
                        <a:rPr lang="en-US" sz="900" dirty="0">
                          <a:effectLst/>
                        </a:rPr>
                        <a:t>[54,171-178]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652868354"/>
                  </a:ext>
                </a:extLst>
              </a:tr>
            </a:tbl>
          </a:graphicData>
        </a:graphic>
      </p:graphicFrame>
      <p:sp>
        <p:nvSpPr>
          <p:cNvPr id="5" name="Rectangle 1">
            <a:extLst>
              <a:ext uri="{FF2B5EF4-FFF2-40B4-BE49-F238E27FC236}">
                <a16:creationId xmlns:a16="http://schemas.microsoft.com/office/drawing/2014/main" xmlns="" id="{02F52B7D-40B9-4B89-A9EB-8FC14B25F9D1}"/>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a:ln>
                  <a:noFill/>
                </a:ln>
                <a:solidFill>
                  <a:schemeClr val="tx1"/>
                </a:solidFill>
                <a:effectLst/>
                <a:latin typeface="Arial" panose="020B0604020202020204" pitchFamily="34" charset="0"/>
                <a:ea typeface="Calibri" panose="020F0502020204030204" pitchFamily="34" charset="0"/>
              </a:rPr>
              <a:t>Table 5. </a:t>
            </a:r>
            <a:r>
              <a:rPr kumimoji="0" lang="en-US" altLang="en-US" sz="900" b="0" i="0" u="none" strike="noStrike" cap="none" normalizeH="0" baseline="0">
                <a:ln>
                  <a:noFill/>
                </a:ln>
                <a:solidFill>
                  <a:schemeClr val="tx1"/>
                </a:solidFill>
                <a:effectLst/>
                <a:latin typeface="Arial" panose="020B0604020202020204" pitchFamily="34" charset="0"/>
                <a:ea typeface="Calibri" panose="020F0502020204030204" pitchFamily="34" charset="0"/>
              </a:rPr>
              <a:t>Anti-obesity effect of plants with mechanism of action studied on isolated cell enzymes.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38470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0F4D88-47CE-4B87-AFD4-B1A2E209822D}"/>
              </a:ext>
            </a:extLst>
          </p:cNvPr>
          <p:cNvSpPr>
            <a:spLocks noGrp="1"/>
          </p:cNvSpPr>
          <p:nvPr>
            <p:ph type="title"/>
          </p:nvPr>
        </p:nvSpPr>
        <p:spPr>
          <a:xfrm>
            <a:off x="-539663" y="-1513779"/>
            <a:ext cx="10515600" cy="1325563"/>
          </a:xfrm>
        </p:spPr>
        <p:txBody>
          <a:bodyPr/>
          <a:lstStyle/>
          <a:p>
            <a:endParaRPr lang="en-US"/>
          </a:p>
        </p:txBody>
      </p:sp>
      <p:graphicFrame>
        <p:nvGraphicFramePr>
          <p:cNvPr id="4" name="Content Placeholder 3">
            <a:extLst>
              <a:ext uri="{FF2B5EF4-FFF2-40B4-BE49-F238E27FC236}">
                <a16:creationId xmlns:a16="http://schemas.microsoft.com/office/drawing/2014/main" xmlns="" id="{2AFEA5F5-88E1-4789-8125-FDFF9AD2B636}"/>
              </a:ext>
            </a:extLst>
          </p:cNvPr>
          <p:cNvGraphicFramePr>
            <a:graphicFrameLocks noGrp="1"/>
          </p:cNvGraphicFramePr>
          <p:nvPr>
            <p:ph idx="1"/>
            <p:extLst>
              <p:ext uri="{D42A27DB-BD31-4B8C-83A1-F6EECF244321}">
                <p14:modId xmlns:p14="http://schemas.microsoft.com/office/powerpoint/2010/main" val="728239186"/>
              </p:ext>
            </p:extLst>
          </p:nvPr>
        </p:nvGraphicFramePr>
        <p:xfrm>
          <a:off x="964504" y="162838"/>
          <a:ext cx="10158608" cy="6162806"/>
        </p:xfrm>
        <a:graphic>
          <a:graphicData uri="http://schemas.openxmlformats.org/drawingml/2006/table">
            <a:tbl>
              <a:tblPr firstRow="1" firstCol="1" lastRow="1" lastCol="1" bandRow="1" bandCol="1">
                <a:tableStyleId>{5C22544A-7EE6-4342-B048-85BDC9FD1C3A}</a:tableStyleId>
              </a:tblPr>
              <a:tblGrid>
                <a:gridCol w="230900">
                  <a:extLst>
                    <a:ext uri="{9D8B030D-6E8A-4147-A177-3AD203B41FA5}">
                      <a16:colId xmlns:a16="http://schemas.microsoft.com/office/drawing/2014/main" xmlns="" val="1698199281"/>
                    </a:ext>
                  </a:extLst>
                </a:gridCol>
                <a:gridCol w="1656073">
                  <a:extLst>
                    <a:ext uri="{9D8B030D-6E8A-4147-A177-3AD203B41FA5}">
                      <a16:colId xmlns:a16="http://schemas.microsoft.com/office/drawing/2014/main" xmlns="" val="981224747"/>
                    </a:ext>
                  </a:extLst>
                </a:gridCol>
                <a:gridCol w="1905405">
                  <a:extLst>
                    <a:ext uri="{9D8B030D-6E8A-4147-A177-3AD203B41FA5}">
                      <a16:colId xmlns:a16="http://schemas.microsoft.com/office/drawing/2014/main" xmlns="" val="1882221114"/>
                    </a:ext>
                  </a:extLst>
                </a:gridCol>
                <a:gridCol w="2787287">
                  <a:extLst>
                    <a:ext uri="{9D8B030D-6E8A-4147-A177-3AD203B41FA5}">
                      <a16:colId xmlns:a16="http://schemas.microsoft.com/office/drawing/2014/main" xmlns="" val="3577083926"/>
                    </a:ext>
                  </a:extLst>
                </a:gridCol>
                <a:gridCol w="2340041">
                  <a:extLst>
                    <a:ext uri="{9D8B030D-6E8A-4147-A177-3AD203B41FA5}">
                      <a16:colId xmlns:a16="http://schemas.microsoft.com/office/drawing/2014/main" xmlns="" val="4067316162"/>
                    </a:ext>
                  </a:extLst>
                </a:gridCol>
                <a:gridCol w="1238902">
                  <a:extLst>
                    <a:ext uri="{9D8B030D-6E8A-4147-A177-3AD203B41FA5}">
                      <a16:colId xmlns:a16="http://schemas.microsoft.com/office/drawing/2014/main" xmlns="" val="528796783"/>
                    </a:ext>
                  </a:extLst>
                </a:gridCol>
              </a:tblGrid>
              <a:tr h="291630">
                <a:tc>
                  <a:txBody>
                    <a:bodyPr/>
                    <a:lstStyle/>
                    <a:p>
                      <a:pPr marL="3810" marR="0" indent="13335">
                        <a:lnSpc>
                          <a:spcPts val="1030"/>
                        </a:lnSpc>
                        <a:spcBef>
                          <a:spcPts val="15"/>
                        </a:spcBef>
                        <a:spcAft>
                          <a:spcPts val="0"/>
                        </a:spcAft>
                      </a:pPr>
                      <a:r>
                        <a:rPr lang="en-US" sz="1200">
                          <a:effectLst/>
                        </a:rPr>
                        <a:t>Sr No</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107315">
                        <a:lnSpc>
                          <a:spcPts val="1030"/>
                        </a:lnSpc>
                        <a:spcBef>
                          <a:spcPts val="15"/>
                        </a:spcBef>
                        <a:spcAft>
                          <a:spcPts val="0"/>
                        </a:spcAft>
                      </a:pPr>
                      <a:r>
                        <a:rPr lang="en-US" sz="1200">
                          <a:effectLst/>
                        </a:rPr>
                        <a:t>Herb taxonomy and its part/s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1285" marR="129540">
                        <a:lnSpc>
                          <a:spcPts val="1030"/>
                        </a:lnSpc>
                        <a:spcBef>
                          <a:spcPts val="15"/>
                        </a:spcBef>
                        <a:spcAft>
                          <a:spcPts val="0"/>
                        </a:spcAft>
                      </a:pPr>
                      <a:r>
                        <a:rPr lang="en-US" sz="1200">
                          <a:effectLst/>
                        </a:rPr>
                        <a:t>Phytochemical constitutions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34620" marR="223520">
                        <a:lnSpc>
                          <a:spcPts val="1030"/>
                        </a:lnSpc>
                        <a:spcBef>
                          <a:spcPts val="15"/>
                        </a:spcBef>
                        <a:spcAft>
                          <a:spcPts val="0"/>
                        </a:spcAft>
                      </a:pPr>
                      <a:r>
                        <a:rPr lang="en-US" sz="1200">
                          <a:effectLst/>
                        </a:rPr>
                        <a:t>Ethnopharmacological properties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0">
                        <a:spcBef>
                          <a:spcPts val="515"/>
                        </a:spcBef>
                        <a:spcAft>
                          <a:spcPts val="0"/>
                        </a:spcAft>
                      </a:pPr>
                      <a:r>
                        <a:rPr lang="en-US" sz="1200">
                          <a:effectLst/>
                        </a:rPr>
                        <a:t>Mechanism</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10160">
                        <a:lnSpc>
                          <a:spcPts val="1030"/>
                        </a:lnSpc>
                        <a:spcBef>
                          <a:spcPts val="15"/>
                        </a:spcBef>
                        <a:spcAft>
                          <a:spcPts val="0"/>
                        </a:spcAft>
                      </a:pPr>
                      <a:r>
                        <a:rPr lang="en-US" sz="1200">
                          <a:effectLst/>
                        </a:rPr>
                        <a:t>Geographical distributions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924627741"/>
                  </a:ext>
                </a:extLst>
              </a:tr>
              <a:tr h="2496356">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20"/>
                        </a:spcBef>
                        <a:spcAft>
                          <a:spcPts val="0"/>
                        </a:spcAft>
                      </a:pPr>
                      <a:r>
                        <a:rPr lang="en-US" sz="1200">
                          <a:effectLst/>
                        </a:rPr>
                        <a:t> </a:t>
                      </a:r>
                    </a:p>
                    <a:p>
                      <a:pPr marL="3175" marR="0" algn="ctr">
                        <a:spcBef>
                          <a:spcPts val="5"/>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35"/>
                        </a:spcBef>
                        <a:spcAft>
                          <a:spcPts val="0"/>
                        </a:spcAft>
                      </a:pPr>
                      <a:r>
                        <a:rPr lang="en-US" sz="1200">
                          <a:effectLst/>
                        </a:rPr>
                        <a:t> </a:t>
                      </a:r>
                    </a:p>
                    <a:p>
                      <a:pPr marL="125730" marR="107315">
                        <a:lnSpc>
                          <a:spcPct val="98000"/>
                        </a:lnSpc>
                        <a:spcBef>
                          <a:spcPts val="0"/>
                        </a:spcBef>
                        <a:spcAft>
                          <a:spcPts val="0"/>
                        </a:spcAft>
                      </a:pPr>
                      <a:r>
                        <a:rPr lang="en-US" sz="1200">
                          <a:effectLst/>
                        </a:rPr>
                        <a:t>Adenophora triphylla Hara (Campanulaceae); Root [15]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25"/>
                        </a:spcBef>
                        <a:spcAft>
                          <a:spcPts val="0"/>
                        </a:spcAft>
                      </a:pPr>
                      <a:r>
                        <a:rPr lang="en-US" sz="1200">
                          <a:effectLst/>
                        </a:rPr>
                        <a:t> </a:t>
                      </a:r>
                    </a:p>
                    <a:p>
                      <a:pPr marL="121285" marR="129540">
                        <a:spcBef>
                          <a:spcPts val="0"/>
                        </a:spcBef>
                        <a:spcAft>
                          <a:spcPts val="0"/>
                        </a:spcAft>
                      </a:pPr>
                      <a:r>
                        <a:rPr lang="en-US" sz="1200">
                          <a:effectLst/>
                        </a:rPr>
                        <a:t>Saponins, triterpenes, β-Sitosterol and lupenone.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25"/>
                        </a:spcBef>
                        <a:spcAft>
                          <a:spcPts val="0"/>
                        </a:spcAft>
                      </a:pPr>
                      <a:r>
                        <a:rPr lang="en-US" sz="1200">
                          <a:effectLst/>
                        </a:rPr>
                        <a:t> </a:t>
                      </a:r>
                    </a:p>
                    <a:p>
                      <a:pPr marL="134620" marR="223520">
                        <a:spcBef>
                          <a:spcPts val="0"/>
                        </a:spcBef>
                        <a:spcAft>
                          <a:spcPts val="0"/>
                        </a:spcAft>
                      </a:pPr>
                      <a:r>
                        <a:rPr lang="en-US" sz="1200">
                          <a:effectLst/>
                        </a:rPr>
                        <a:t>Antifungal, carditonic, expectorant and antiadepogenic effect.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0">
                        <a:lnSpc>
                          <a:spcPts val="1000"/>
                        </a:lnSpc>
                        <a:spcBef>
                          <a:spcPts val="0"/>
                        </a:spcBef>
                        <a:spcAft>
                          <a:spcPts val="0"/>
                        </a:spcAft>
                      </a:pPr>
                      <a:r>
                        <a:rPr lang="en-US" sz="1200">
                          <a:effectLst/>
                        </a:rPr>
                        <a:t>Anti-obesity effect</a:t>
                      </a:r>
                    </a:p>
                    <a:p>
                      <a:pPr marL="114935" marR="95250">
                        <a:spcBef>
                          <a:spcPts val="10"/>
                        </a:spcBef>
                        <a:spcAft>
                          <a:spcPts val="0"/>
                        </a:spcAft>
                      </a:pPr>
                      <a:r>
                        <a:rPr lang="en-US" sz="1200">
                          <a:effectLst/>
                        </a:rPr>
                        <a:t>of A. triphyllais mediated by increasing adipocytes adiponectin and activating pathway like AMPK, and PPAR-α, and decreasing adipokines TNF-α, GPDH, and PPAR-α. It also actively expresses low-density lipoprotein [LDL] receptor and cholestorl 7α- hydroxylase (CYA7A1) and inhibits expression of 3 hydroxy-3 methyl glutaryl -</a:t>
                      </a:r>
                    </a:p>
                    <a:p>
                      <a:pPr marL="114935" marR="0">
                        <a:lnSpc>
                          <a:spcPts val="955"/>
                        </a:lnSpc>
                        <a:spcBef>
                          <a:spcPts val="0"/>
                        </a:spcBef>
                        <a:spcAft>
                          <a:spcPts val="0"/>
                        </a:spcAft>
                      </a:pPr>
                      <a:r>
                        <a:rPr lang="en-US" sz="1200">
                          <a:effectLst/>
                        </a:rPr>
                        <a:t>CoA (HMG-CoA) reductase.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25"/>
                        </a:spcBef>
                        <a:spcAft>
                          <a:spcPts val="0"/>
                        </a:spcAft>
                      </a:pPr>
                      <a:r>
                        <a:rPr lang="en-US" sz="1200">
                          <a:effectLst/>
                        </a:rPr>
                        <a:t> </a:t>
                      </a:r>
                    </a:p>
                    <a:p>
                      <a:pPr marL="51435" marR="10160">
                        <a:spcBef>
                          <a:spcPts val="0"/>
                        </a:spcBef>
                        <a:spcAft>
                          <a:spcPts val="0"/>
                        </a:spcAft>
                      </a:pPr>
                      <a:r>
                        <a:rPr lang="en-US" sz="1200">
                          <a:effectLst/>
                        </a:rPr>
                        <a:t>Korea, Japan, China, Taiwan and Russia.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511411604"/>
                  </a:ext>
                </a:extLst>
              </a:tr>
              <a:tr h="1399826">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3175" marR="0" algn="ctr">
                        <a:spcBef>
                          <a:spcPts val="785"/>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1200" dirty="0">
                          <a:effectLst/>
                        </a:rPr>
                        <a:t> </a:t>
                      </a:r>
                    </a:p>
                    <a:p>
                      <a:pPr marL="125730" marR="170815">
                        <a:spcBef>
                          <a:spcPts val="5"/>
                        </a:spcBef>
                        <a:spcAft>
                          <a:spcPts val="0"/>
                        </a:spcAft>
                      </a:pPr>
                      <a:r>
                        <a:rPr lang="en-US" sz="1200" dirty="0">
                          <a:effectLst/>
                        </a:rPr>
                        <a:t>Bergenia </a:t>
                      </a:r>
                      <a:r>
                        <a:rPr lang="en-US" sz="1200" dirty="0" err="1">
                          <a:effectLst/>
                        </a:rPr>
                        <a:t>crassifolia</a:t>
                      </a:r>
                      <a:r>
                        <a:rPr lang="en-US" sz="1200" dirty="0">
                          <a:effectLst/>
                        </a:rPr>
                        <a:t> (L.) Fritsch (Saxifragaceae); Leaves [16]</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0"/>
                        </a:spcBef>
                        <a:spcAft>
                          <a:spcPts val="0"/>
                        </a:spcAft>
                      </a:pPr>
                      <a:r>
                        <a:rPr lang="en-US" sz="1200">
                          <a:effectLst/>
                        </a:rPr>
                        <a:t> </a:t>
                      </a:r>
                    </a:p>
                    <a:p>
                      <a:pPr marL="121285" marR="167005">
                        <a:spcBef>
                          <a:spcPts val="0"/>
                        </a:spcBef>
                        <a:spcAft>
                          <a:spcPts val="0"/>
                        </a:spcAft>
                      </a:pPr>
                      <a:r>
                        <a:rPr lang="en-US" sz="1200">
                          <a:effectLst/>
                        </a:rPr>
                        <a:t>Tannins, benzanoids flavonoids, sugar, terpenes and aldehydes.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1200">
                          <a:effectLst/>
                        </a:rPr>
                        <a:t> </a:t>
                      </a:r>
                    </a:p>
                    <a:p>
                      <a:pPr marL="134620" marR="140335">
                        <a:spcBef>
                          <a:spcPts val="5"/>
                        </a:spcBef>
                        <a:spcAft>
                          <a:spcPts val="0"/>
                        </a:spcAft>
                      </a:pPr>
                      <a:r>
                        <a:rPr lang="en-US" sz="1200">
                          <a:effectLst/>
                        </a:rPr>
                        <a:t>Adaptogenic, antiinflammatory, antihypertensive, antimicrobial, antioxidant, antiobesity, cerebro- protective, hepatoprotective, immunomodulating, and diuretic.</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110490">
                        <a:spcBef>
                          <a:spcPts val="0"/>
                        </a:spcBef>
                        <a:spcAft>
                          <a:spcPts val="0"/>
                        </a:spcAft>
                      </a:pPr>
                      <a:r>
                        <a:rPr lang="en-US" sz="1200">
                          <a:effectLst/>
                        </a:rPr>
                        <a:t>Galloylbergenin derivatives 3,11-Di-O-galloylbergenin and 4,11- di-O- galloylbergenin are found to be present in B. crassifolia moderates anti-lipid</a:t>
                      </a:r>
                    </a:p>
                    <a:p>
                      <a:pPr marL="114935" marR="0">
                        <a:lnSpc>
                          <a:spcPts val="955"/>
                        </a:lnSpc>
                        <a:spcBef>
                          <a:spcPts val="0"/>
                        </a:spcBef>
                        <a:spcAft>
                          <a:spcPts val="0"/>
                        </a:spcAft>
                      </a:pPr>
                      <a:r>
                        <a:rPr lang="en-US" sz="1200">
                          <a:effectLst/>
                        </a:rPr>
                        <a:t>accumulation activities.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1200">
                          <a:effectLst/>
                        </a:rPr>
                        <a:t> </a:t>
                      </a:r>
                    </a:p>
                    <a:p>
                      <a:pPr marL="51435" marR="137160">
                        <a:spcBef>
                          <a:spcPts val="5"/>
                        </a:spcBef>
                        <a:spcAft>
                          <a:spcPts val="0"/>
                        </a:spcAft>
                      </a:pPr>
                      <a:r>
                        <a:rPr lang="en-US" sz="1200">
                          <a:effectLst/>
                        </a:rPr>
                        <a:t>Central Asia, Northern Mongolia, N Korea and Russia.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648221684"/>
                  </a:ext>
                </a:extLst>
              </a:tr>
              <a:tr h="933217">
                <a:tc>
                  <a:txBody>
                    <a:bodyPr/>
                    <a:lstStyle/>
                    <a:p>
                      <a:pPr marL="0" marR="0">
                        <a:spcBef>
                          <a:spcPts val="0"/>
                        </a:spcBef>
                        <a:spcAft>
                          <a:spcPts val="0"/>
                        </a:spcAft>
                      </a:pPr>
                      <a:r>
                        <a:rPr lang="en-US" sz="1200">
                          <a:effectLst/>
                        </a:rPr>
                        <a:t> </a:t>
                      </a:r>
                    </a:p>
                    <a:p>
                      <a:pPr marL="3175" marR="0" algn="ctr">
                        <a:spcBef>
                          <a:spcPts val="885"/>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247015">
                        <a:spcBef>
                          <a:spcPts val="0"/>
                        </a:spcBef>
                        <a:spcAft>
                          <a:spcPts val="0"/>
                        </a:spcAft>
                      </a:pPr>
                      <a:r>
                        <a:rPr lang="en-US" sz="1200">
                          <a:effectLst/>
                        </a:rPr>
                        <a:t>Bursera grandiflora (Schltdl.) Engl (Burseraceae);</a:t>
                      </a:r>
                    </a:p>
                    <a:p>
                      <a:pPr marL="125730" marR="0">
                        <a:lnSpc>
                          <a:spcPts val="955"/>
                        </a:lnSpc>
                        <a:spcBef>
                          <a:spcPts val="0"/>
                        </a:spcBef>
                        <a:spcAft>
                          <a:spcPts val="0"/>
                        </a:spcAft>
                      </a:pPr>
                      <a:r>
                        <a:rPr lang="en-US" sz="1200">
                          <a:effectLst/>
                        </a:rPr>
                        <a:t>Roots [17]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1285" marR="119380">
                        <a:spcBef>
                          <a:spcPts val="490"/>
                        </a:spcBef>
                        <a:spcAft>
                          <a:spcPts val="0"/>
                        </a:spcAft>
                      </a:pPr>
                      <a:r>
                        <a:rPr lang="en-US" sz="1200">
                          <a:effectLst/>
                        </a:rPr>
                        <a:t>Alkaloids, cardiac glycosides, flavonoids, saponins, terpenes and steroids.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1200">
                          <a:effectLst/>
                        </a:rPr>
                        <a:t> </a:t>
                      </a:r>
                    </a:p>
                    <a:p>
                      <a:pPr marL="134620" marR="168910">
                        <a:spcBef>
                          <a:spcPts val="5"/>
                        </a:spcBef>
                        <a:spcAft>
                          <a:spcPts val="0"/>
                        </a:spcAft>
                      </a:pPr>
                      <a:r>
                        <a:rPr lang="en-US" sz="1200">
                          <a:effectLst/>
                        </a:rPr>
                        <a:t>Diaphoretic, stimulant and tonic. It is used in the treatment of malaria and rheumatism.</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35560">
                        <a:spcBef>
                          <a:spcPts val="490"/>
                        </a:spcBef>
                        <a:spcAft>
                          <a:spcPts val="0"/>
                        </a:spcAft>
                      </a:pPr>
                      <a:r>
                        <a:rPr lang="en-US" sz="1200">
                          <a:effectLst/>
                        </a:rPr>
                        <a:t>B. grandiflora exerts anti- obesity activity by decreasing in the plasma-triglyceride levels.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10160">
                        <a:spcBef>
                          <a:spcPts val="0"/>
                        </a:spcBef>
                        <a:spcAft>
                          <a:spcPts val="0"/>
                        </a:spcAft>
                      </a:pPr>
                      <a:r>
                        <a:rPr lang="en-US" sz="1200">
                          <a:effectLst/>
                        </a:rPr>
                        <a:t>Southwestern United States to Peru, Red Sea Hills of Eastern</a:t>
                      </a:r>
                    </a:p>
                    <a:p>
                      <a:pPr marL="51435" marR="0">
                        <a:lnSpc>
                          <a:spcPts val="955"/>
                        </a:lnSpc>
                        <a:spcBef>
                          <a:spcPts val="0"/>
                        </a:spcBef>
                        <a:spcAft>
                          <a:spcPts val="0"/>
                        </a:spcAft>
                      </a:pPr>
                      <a:r>
                        <a:rPr lang="en-US" sz="1200">
                          <a:effectLst/>
                        </a:rPr>
                        <a:t>Sudan.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4141872484"/>
                  </a:ext>
                </a:extLst>
              </a:tr>
              <a:tr h="1041777">
                <a:tc>
                  <a:txBody>
                    <a:bodyPr/>
                    <a:lstStyle/>
                    <a:p>
                      <a:pPr marL="0" marR="0">
                        <a:spcBef>
                          <a:spcPts val="0"/>
                        </a:spcBef>
                        <a:spcAft>
                          <a:spcPts val="0"/>
                        </a:spcAft>
                      </a:pPr>
                      <a:r>
                        <a:rPr lang="en-US" sz="1200">
                          <a:effectLst/>
                        </a:rPr>
                        <a:t> </a:t>
                      </a:r>
                    </a:p>
                    <a:p>
                      <a:pPr marL="0" marR="0">
                        <a:spcBef>
                          <a:spcPts val="35"/>
                        </a:spcBef>
                        <a:spcAft>
                          <a:spcPts val="0"/>
                        </a:spcAft>
                      </a:pPr>
                      <a:r>
                        <a:rPr lang="en-US" sz="1200">
                          <a:effectLst/>
                        </a:rPr>
                        <a:t> </a:t>
                      </a:r>
                    </a:p>
                    <a:p>
                      <a:pPr marL="3175" marR="0" algn="ctr">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259080">
                        <a:lnSpc>
                          <a:spcPct val="100000"/>
                        </a:lnSpc>
                        <a:spcBef>
                          <a:spcPts val="0"/>
                        </a:spcBef>
                        <a:spcAft>
                          <a:spcPts val="0"/>
                        </a:spcAft>
                      </a:pPr>
                      <a:r>
                        <a:rPr lang="en-US" sz="1200">
                          <a:effectLst/>
                        </a:rPr>
                        <a:t>Cheilanthes albomarginata</a:t>
                      </a:r>
                    </a:p>
                    <a:p>
                      <a:pPr marL="125730" marR="272415">
                        <a:lnSpc>
                          <a:spcPts val="1030"/>
                        </a:lnSpc>
                        <a:spcBef>
                          <a:spcPts val="0"/>
                        </a:spcBef>
                        <a:spcAft>
                          <a:spcPts val="0"/>
                        </a:spcAft>
                      </a:pPr>
                      <a:r>
                        <a:rPr lang="en-US" sz="1200">
                          <a:effectLst/>
                        </a:rPr>
                        <a:t>C.B. Clarke (Pteridaceae); Rhizome [18]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40"/>
                        </a:spcBef>
                        <a:spcAft>
                          <a:spcPts val="0"/>
                        </a:spcAft>
                      </a:pPr>
                      <a:r>
                        <a:rPr lang="en-US" sz="1200">
                          <a:effectLst/>
                        </a:rPr>
                        <a:t> </a:t>
                      </a:r>
                    </a:p>
                    <a:p>
                      <a:pPr marL="121285" marR="84455">
                        <a:spcBef>
                          <a:spcPts val="0"/>
                        </a:spcBef>
                        <a:spcAft>
                          <a:spcPts val="0"/>
                        </a:spcAft>
                      </a:pPr>
                      <a:r>
                        <a:rPr lang="en-US" sz="1200">
                          <a:effectLst/>
                        </a:rPr>
                        <a:t>Flavonoids (Rutin and quercetin) and phenols.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200">
                          <a:effectLst/>
                        </a:rPr>
                        <a:t> </a:t>
                      </a:r>
                    </a:p>
                    <a:p>
                      <a:pPr marL="134620" marR="223520">
                        <a:spcBef>
                          <a:spcPts val="5"/>
                        </a:spcBef>
                        <a:spcAft>
                          <a:spcPts val="0"/>
                        </a:spcAft>
                      </a:pPr>
                      <a:r>
                        <a:rPr lang="en-US" sz="1200">
                          <a:effectLst/>
                        </a:rPr>
                        <a:t>Antioxidant, antiinflammatory, antiadipogenic and antiobesity</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0">
                        <a:spcBef>
                          <a:spcPts val="490"/>
                        </a:spcBef>
                        <a:spcAft>
                          <a:spcPts val="0"/>
                        </a:spcAft>
                      </a:pPr>
                      <a:r>
                        <a:rPr lang="en-US" sz="1200">
                          <a:effectLst/>
                        </a:rPr>
                        <a:t>Extract of C. albomarginata lowers plasma triglyceride activity as well as reduces weight of adipose tissue.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40"/>
                        </a:spcBef>
                        <a:spcAft>
                          <a:spcPts val="0"/>
                        </a:spcAft>
                      </a:pPr>
                      <a:r>
                        <a:rPr lang="en-US" sz="1200" dirty="0">
                          <a:effectLst/>
                        </a:rPr>
                        <a:t> </a:t>
                      </a:r>
                    </a:p>
                    <a:p>
                      <a:pPr marL="51435" marR="157480" algn="just">
                        <a:spcBef>
                          <a:spcPts val="0"/>
                        </a:spcBef>
                        <a:spcAft>
                          <a:spcPts val="0"/>
                        </a:spcAft>
                      </a:pPr>
                      <a:r>
                        <a:rPr lang="en-US" sz="1200" dirty="0">
                          <a:effectLst/>
                        </a:rPr>
                        <a:t>Nepal, India, Pakistan and Bhutan.</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54590878"/>
                  </a:ext>
                </a:extLst>
              </a:tr>
            </a:tbl>
          </a:graphicData>
        </a:graphic>
      </p:graphicFrame>
    </p:spTree>
    <p:extLst>
      <p:ext uri="{BB962C8B-B14F-4D97-AF65-F5344CB8AC3E}">
        <p14:creationId xmlns:p14="http://schemas.microsoft.com/office/powerpoint/2010/main" val="27388765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4EA451-6700-433E-9FFD-FC6D755360D8}"/>
              </a:ext>
            </a:extLst>
          </p:cNvPr>
          <p:cNvSpPr>
            <a:spLocks noGrp="1"/>
          </p:cNvSpPr>
          <p:nvPr>
            <p:ph type="title"/>
          </p:nvPr>
        </p:nvSpPr>
        <p:spPr>
          <a:xfrm flipV="1">
            <a:off x="2254684" y="-350728"/>
            <a:ext cx="9099115" cy="450936"/>
          </a:xfrm>
        </p:spPr>
        <p:txBody>
          <a:bodyPr>
            <a:normAutofit fontScale="90000"/>
          </a:bodyPr>
          <a:lstStyle/>
          <a:p>
            <a:endParaRPr lang="en-US" dirty="0"/>
          </a:p>
        </p:txBody>
      </p:sp>
      <p:graphicFrame>
        <p:nvGraphicFramePr>
          <p:cNvPr id="4" name="Content Placeholder 3">
            <a:extLst>
              <a:ext uri="{FF2B5EF4-FFF2-40B4-BE49-F238E27FC236}">
                <a16:creationId xmlns:a16="http://schemas.microsoft.com/office/drawing/2014/main" xmlns="" id="{8435A123-D801-48E1-BE84-DACF7E8E7899}"/>
              </a:ext>
            </a:extLst>
          </p:cNvPr>
          <p:cNvGraphicFramePr>
            <a:graphicFrameLocks noGrp="1"/>
          </p:cNvGraphicFramePr>
          <p:nvPr>
            <p:ph idx="1"/>
            <p:extLst>
              <p:ext uri="{D42A27DB-BD31-4B8C-83A1-F6EECF244321}">
                <p14:modId xmlns:p14="http://schemas.microsoft.com/office/powerpoint/2010/main" val="807406104"/>
              </p:ext>
            </p:extLst>
          </p:nvPr>
        </p:nvGraphicFramePr>
        <p:xfrm>
          <a:off x="1553227" y="50103"/>
          <a:ext cx="9594937" cy="6113664"/>
        </p:xfrm>
        <a:graphic>
          <a:graphicData uri="http://schemas.openxmlformats.org/drawingml/2006/table">
            <a:tbl>
              <a:tblPr firstRow="1" firstCol="1" lastRow="1" lastCol="1" bandRow="1" bandCol="1">
                <a:tableStyleId>{5C22544A-7EE6-4342-B048-85BDC9FD1C3A}</a:tableStyleId>
              </a:tblPr>
              <a:tblGrid>
                <a:gridCol w="218089">
                  <a:extLst>
                    <a:ext uri="{9D8B030D-6E8A-4147-A177-3AD203B41FA5}">
                      <a16:colId xmlns:a16="http://schemas.microsoft.com/office/drawing/2014/main" xmlns="" val="1892958541"/>
                    </a:ext>
                  </a:extLst>
                </a:gridCol>
                <a:gridCol w="1564183">
                  <a:extLst>
                    <a:ext uri="{9D8B030D-6E8A-4147-A177-3AD203B41FA5}">
                      <a16:colId xmlns:a16="http://schemas.microsoft.com/office/drawing/2014/main" xmlns="" val="335180627"/>
                    </a:ext>
                  </a:extLst>
                </a:gridCol>
                <a:gridCol w="1799681">
                  <a:extLst>
                    <a:ext uri="{9D8B030D-6E8A-4147-A177-3AD203B41FA5}">
                      <a16:colId xmlns:a16="http://schemas.microsoft.com/office/drawing/2014/main" xmlns="" val="3169636997"/>
                    </a:ext>
                  </a:extLst>
                </a:gridCol>
                <a:gridCol w="2632628">
                  <a:extLst>
                    <a:ext uri="{9D8B030D-6E8A-4147-A177-3AD203B41FA5}">
                      <a16:colId xmlns:a16="http://schemas.microsoft.com/office/drawing/2014/main" xmlns="" val="4264064926"/>
                    </a:ext>
                  </a:extLst>
                </a:gridCol>
                <a:gridCol w="2210198">
                  <a:extLst>
                    <a:ext uri="{9D8B030D-6E8A-4147-A177-3AD203B41FA5}">
                      <a16:colId xmlns:a16="http://schemas.microsoft.com/office/drawing/2014/main" xmlns="" val="4196550036"/>
                    </a:ext>
                  </a:extLst>
                </a:gridCol>
                <a:gridCol w="1170158">
                  <a:extLst>
                    <a:ext uri="{9D8B030D-6E8A-4147-A177-3AD203B41FA5}">
                      <a16:colId xmlns:a16="http://schemas.microsoft.com/office/drawing/2014/main" xmlns="" val="3565238442"/>
                    </a:ext>
                  </a:extLst>
                </a:gridCol>
              </a:tblGrid>
              <a:tr h="1437610">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3175" marR="0" algn="ctr">
                        <a:spcBef>
                          <a:spcPts val="77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1200" dirty="0">
                          <a:effectLst/>
                        </a:rPr>
                        <a:t> </a:t>
                      </a:r>
                    </a:p>
                    <a:p>
                      <a:pPr marL="125730" marR="59690">
                        <a:spcBef>
                          <a:spcPts val="0"/>
                        </a:spcBef>
                        <a:spcAft>
                          <a:spcPts val="0"/>
                        </a:spcAft>
                      </a:pPr>
                      <a:r>
                        <a:rPr lang="en-US" sz="1200" dirty="0">
                          <a:effectLst/>
                        </a:rPr>
                        <a:t>Cordia </a:t>
                      </a:r>
                      <a:r>
                        <a:rPr lang="en-US" sz="1200" dirty="0" err="1">
                          <a:effectLst/>
                        </a:rPr>
                        <a:t>ecalyculata</a:t>
                      </a:r>
                      <a:r>
                        <a:rPr lang="en-US" sz="1200" dirty="0">
                          <a:effectLst/>
                        </a:rPr>
                        <a:t> </a:t>
                      </a:r>
                      <a:r>
                        <a:rPr lang="en-US" sz="1200" dirty="0" err="1">
                          <a:effectLst/>
                        </a:rPr>
                        <a:t>Vell</a:t>
                      </a:r>
                      <a:r>
                        <a:rPr lang="en-US" sz="1200" dirty="0">
                          <a:effectLst/>
                        </a:rPr>
                        <a:t> (</a:t>
                      </a:r>
                      <a:r>
                        <a:rPr lang="en-US" sz="1200" dirty="0" err="1">
                          <a:effectLst/>
                        </a:rPr>
                        <a:t>Boraginaceae</a:t>
                      </a:r>
                      <a:r>
                        <a:rPr lang="en-US" sz="1200" dirty="0">
                          <a:effectLst/>
                        </a:rPr>
                        <a:t>); Whole plant [19]</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121285" marR="430530">
                        <a:spcBef>
                          <a:spcPts val="885"/>
                        </a:spcBef>
                        <a:spcAft>
                          <a:spcPts val="0"/>
                        </a:spcAft>
                      </a:pPr>
                      <a:r>
                        <a:rPr lang="en-US" sz="1200">
                          <a:effectLst/>
                        </a:rPr>
                        <a:t>Terpenoids, flavonoids and tannins.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34620" marR="219710">
                        <a:spcBef>
                          <a:spcPts val="0"/>
                        </a:spcBef>
                        <a:spcAft>
                          <a:spcPts val="0"/>
                        </a:spcAft>
                      </a:pPr>
                      <a:r>
                        <a:rPr lang="en-US" sz="1200">
                          <a:effectLst/>
                        </a:rPr>
                        <a:t>Antimicrobial, antifertility antiinflammatory, anthelmintic, analgesic, diuretic, digestive system, respiratory, urogenital, cardiac, vascular, snake bite,</a:t>
                      </a:r>
                    </a:p>
                    <a:p>
                      <a:pPr marL="134620" marR="438785">
                        <a:lnSpc>
                          <a:spcPts val="1030"/>
                        </a:lnSpc>
                        <a:spcBef>
                          <a:spcPts val="0"/>
                        </a:spcBef>
                        <a:spcAft>
                          <a:spcPts val="0"/>
                        </a:spcAft>
                      </a:pPr>
                      <a:r>
                        <a:rPr lang="en-US" sz="1200">
                          <a:effectLst/>
                        </a:rPr>
                        <a:t>hypolipidemic, antioxidant and.immunomodulatory.</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29210">
                        <a:spcBef>
                          <a:spcPts val="0"/>
                        </a:spcBef>
                        <a:spcAft>
                          <a:spcPts val="0"/>
                        </a:spcAft>
                      </a:pPr>
                      <a:r>
                        <a:rPr lang="en-US" sz="1200">
                          <a:effectLst/>
                        </a:rPr>
                        <a:t>Anti-obesity activity of the C. ecalyculata is medicated by anorectic central action, facilitating binding to adenosine receptors</a:t>
                      </a:r>
                    </a:p>
                    <a:p>
                      <a:pPr marL="114935" marR="194310">
                        <a:lnSpc>
                          <a:spcPts val="1030"/>
                        </a:lnSpc>
                        <a:spcBef>
                          <a:spcPts val="0"/>
                        </a:spcBef>
                        <a:spcAft>
                          <a:spcPts val="0"/>
                        </a:spcAft>
                      </a:pPr>
                      <a:r>
                        <a:rPr lang="en-US" sz="1200">
                          <a:effectLst/>
                        </a:rPr>
                        <a:t>promoting an extension of adrenalin.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137160">
                        <a:spcBef>
                          <a:spcPts val="0"/>
                        </a:spcBef>
                        <a:spcAft>
                          <a:spcPts val="0"/>
                        </a:spcAft>
                      </a:pPr>
                      <a:r>
                        <a:rPr lang="en-US" sz="1200">
                          <a:effectLst/>
                        </a:rPr>
                        <a:t>Florida, Caribbean, Central America Northeastern</a:t>
                      </a:r>
                    </a:p>
                    <a:p>
                      <a:pPr marL="51435" marR="51435">
                        <a:lnSpc>
                          <a:spcPts val="1030"/>
                        </a:lnSpc>
                        <a:spcBef>
                          <a:spcPts val="0"/>
                        </a:spcBef>
                        <a:spcAft>
                          <a:spcPts val="0"/>
                        </a:spcAft>
                      </a:pPr>
                      <a:r>
                        <a:rPr lang="en-US" sz="1200">
                          <a:effectLst/>
                        </a:rPr>
                        <a:t>South America and Asia.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311144171"/>
                  </a:ext>
                </a:extLst>
              </a:tr>
              <a:tr h="971154">
                <a:tc>
                  <a:txBody>
                    <a:bodyPr/>
                    <a:lstStyle/>
                    <a:p>
                      <a:pPr marL="0" marR="0">
                        <a:spcBef>
                          <a:spcPts val="0"/>
                        </a:spcBef>
                        <a:spcAft>
                          <a:spcPts val="0"/>
                        </a:spcAft>
                      </a:pPr>
                      <a:r>
                        <a:rPr lang="en-US" sz="1200">
                          <a:effectLst/>
                        </a:rPr>
                        <a:t> </a:t>
                      </a:r>
                    </a:p>
                    <a:p>
                      <a:pPr marL="0" marR="0">
                        <a:spcBef>
                          <a:spcPts val="35"/>
                        </a:spcBef>
                        <a:spcAft>
                          <a:spcPts val="0"/>
                        </a:spcAft>
                      </a:pPr>
                      <a:r>
                        <a:rPr lang="en-US" sz="1200">
                          <a:effectLst/>
                        </a:rPr>
                        <a:t> </a:t>
                      </a:r>
                    </a:p>
                    <a:p>
                      <a:pPr marL="3175" marR="0" algn="ctr">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45"/>
                        </a:spcBef>
                        <a:spcAft>
                          <a:spcPts val="0"/>
                        </a:spcAft>
                      </a:pPr>
                      <a:r>
                        <a:rPr lang="en-US" sz="1200">
                          <a:effectLst/>
                        </a:rPr>
                        <a:t> </a:t>
                      </a:r>
                    </a:p>
                    <a:p>
                      <a:pPr marL="125730" marR="126365">
                        <a:lnSpc>
                          <a:spcPct val="98000"/>
                        </a:lnSpc>
                        <a:spcBef>
                          <a:spcPts val="5"/>
                        </a:spcBef>
                        <a:spcAft>
                          <a:spcPts val="0"/>
                        </a:spcAft>
                      </a:pPr>
                      <a:r>
                        <a:rPr lang="en-US" sz="1200">
                          <a:effectLst/>
                        </a:rPr>
                        <a:t>Eucommia ulmoides Oliv (Eucommiaceae); Leaves, Bark [20]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200">
                          <a:effectLst/>
                        </a:rPr>
                        <a:t> </a:t>
                      </a:r>
                    </a:p>
                    <a:p>
                      <a:pPr marL="121285" marR="172085" algn="just">
                        <a:spcBef>
                          <a:spcPts val="5"/>
                        </a:spcBef>
                        <a:spcAft>
                          <a:spcPts val="0"/>
                        </a:spcAft>
                      </a:pPr>
                      <a:r>
                        <a:rPr lang="en-US" sz="1200">
                          <a:effectLst/>
                        </a:rPr>
                        <a:t>Flavonoid, lactones, coumarins, alkaloids and polysaccharide.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34620" marR="142240">
                        <a:spcBef>
                          <a:spcPts val="0"/>
                        </a:spcBef>
                        <a:spcAft>
                          <a:spcPts val="0"/>
                        </a:spcAft>
                      </a:pPr>
                      <a:r>
                        <a:rPr lang="en-US" sz="1200">
                          <a:effectLst/>
                        </a:rPr>
                        <a:t>Hypertension, hyperlipemia, diabetes, obesity, sexual dysfunction, osteoporosis, alzheimer's disease, aging, lupus- like syndrome and</a:t>
                      </a:r>
                    </a:p>
                    <a:p>
                      <a:pPr marL="134620" marR="0">
                        <a:lnSpc>
                          <a:spcPts val="955"/>
                        </a:lnSpc>
                        <a:spcBef>
                          <a:spcPts val="0"/>
                        </a:spcBef>
                        <a:spcAft>
                          <a:spcPts val="0"/>
                        </a:spcAft>
                      </a:pPr>
                      <a:r>
                        <a:rPr lang="en-US" sz="1200">
                          <a:effectLst/>
                        </a:rPr>
                        <a:t>immunoregulation.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0">
                        <a:spcBef>
                          <a:spcPts val="500"/>
                        </a:spcBef>
                        <a:spcAft>
                          <a:spcPts val="0"/>
                        </a:spcAft>
                      </a:pPr>
                      <a:r>
                        <a:rPr lang="en-US" sz="1200">
                          <a:effectLst/>
                        </a:rPr>
                        <a:t>Asperuloside increases ATP production in white adipose tissues and increases use of ketone bodies/ glucose in skeletal muscle.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200">
                          <a:effectLst/>
                        </a:rPr>
                        <a:t> </a:t>
                      </a:r>
                    </a:p>
                    <a:p>
                      <a:pPr marL="51435" marR="86360">
                        <a:spcBef>
                          <a:spcPts val="5"/>
                        </a:spcBef>
                        <a:spcAft>
                          <a:spcPts val="0"/>
                        </a:spcAft>
                      </a:pPr>
                      <a:r>
                        <a:rPr lang="en-US" sz="1200">
                          <a:effectLst/>
                        </a:rPr>
                        <a:t>Europe, North America and China.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684068517"/>
                  </a:ext>
                </a:extLst>
              </a:tr>
              <a:tr h="2064342">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40"/>
                        </a:spcBef>
                        <a:spcAft>
                          <a:spcPts val="0"/>
                        </a:spcAft>
                      </a:pPr>
                      <a:r>
                        <a:rPr lang="en-US" sz="1200">
                          <a:effectLst/>
                        </a:rPr>
                        <a:t> </a:t>
                      </a:r>
                    </a:p>
                    <a:p>
                      <a:pPr marL="3175" marR="0" algn="ctr">
                        <a:spcBef>
                          <a:spcPts val="0"/>
                        </a:spcBef>
                        <a:spcAft>
                          <a:spcPts val="0"/>
                        </a:spcAft>
                      </a:pPr>
                      <a:r>
                        <a:rPr lang="en-US" sz="1200">
                          <a:effectLst/>
                        </a:rPr>
                        <a:t>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40"/>
                        </a:spcBef>
                        <a:spcAft>
                          <a:spcPts val="0"/>
                        </a:spcAft>
                      </a:pPr>
                      <a:r>
                        <a:rPr lang="en-US" sz="1200">
                          <a:effectLst/>
                        </a:rPr>
                        <a:t> </a:t>
                      </a:r>
                    </a:p>
                    <a:p>
                      <a:pPr marL="125730" marR="69215">
                        <a:lnSpc>
                          <a:spcPct val="98000"/>
                        </a:lnSpc>
                        <a:spcBef>
                          <a:spcPts val="0"/>
                        </a:spcBef>
                        <a:spcAft>
                          <a:spcPts val="0"/>
                        </a:spcAft>
                      </a:pPr>
                      <a:r>
                        <a:rPr lang="en-US" sz="1200">
                          <a:effectLst/>
                        </a:rPr>
                        <a:t>Geranium thunbergii Siebold ex Lindl. &amp; Paxton (Geraniaceae); Leaf [21]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 </a:t>
                      </a:r>
                    </a:p>
                    <a:p>
                      <a:pPr marL="0" marR="0">
                        <a:spcBef>
                          <a:spcPts val="0"/>
                        </a:spcBef>
                        <a:spcAft>
                          <a:spcPts val="0"/>
                        </a:spcAft>
                      </a:pPr>
                      <a:r>
                        <a:rPr lang="en-US" sz="1200" dirty="0">
                          <a:effectLst/>
                        </a:rPr>
                        <a:t> </a:t>
                      </a:r>
                    </a:p>
                    <a:p>
                      <a:pPr marL="0" marR="0">
                        <a:spcBef>
                          <a:spcPts val="0"/>
                        </a:spcBef>
                        <a:spcAft>
                          <a:spcPts val="0"/>
                        </a:spcAft>
                      </a:pPr>
                      <a:r>
                        <a:rPr lang="en-US" sz="1200" dirty="0">
                          <a:effectLst/>
                        </a:rPr>
                        <a:t> </a:t>
                      </a:r>
                    </a:p>
                    <a:p>
                      <a:pPr marL="0" marR="0">
                        <a:spcBef>
                          <a:spcPts val="25"/>
                        </a:spcBef>
                        <a:spcAft>
                          <a:spcPts val="0"/>
                        </a:spcAft>
                      </a:pPr>
                      <a:r>
                        <a:rPr lang="en-US" sz="1200" dirty="0">
                          <a:effectLst/>
                        </a:rPr>
                        <a:t> </a:t>
                      </a:r>
                    </a:p>
                    <a:p>
                      <a:pPr marL="121285" marR="198755">
                        <a:spcBef>
                          <a:spcPts val="5"/>
                        </a:spcBef>
                        <a:spcAft>
                          <a:spcPts val="0"/>
                        </a:spcAft>
                      </a:pPr>
                      <a:r>
                        <a:rPr lang="en-US" sz="1200" dirty="0">
                          <a:effectLst/>
                        </a:rPr>
                        <a:t>Tannins, flavonoids and phenolic acids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34620" marR="100965">
                        <a:spcBef>
                          <a:spcPts val="0"/>
                        </a:spcBef>
                        <a:spcAft>
                          <a:spcPts val="0"/>
                        </a:spcAft>
                      </a:pPr>
                      <a:r>
                        <a:rPr lang="en-US" sz="1200">
                          <a:effectLst/>
                        </a:rPr>
                        <a:t>Antibacterial, antifungal, Antioxidant, antiparasitic, cancer, arsenic poisoning, astringent, bladder inflammation, bleeding, Crohn's disease, depression, diarrhea, diuretic, epilepsy, gastrointestinal inflammation, gum disease, hemorrhoids, herpes, hormonal disorders, influenza, kidney dysfunction,</a:t>
                      </a:r>
                      <a:r>
                        <a:rPr lang="en-US" sz="1200" spc="-40">
                          <a:effectLst/>
                        </a:rPr>
                        <a:t> </a:t>
                      </a:r>
                      <a:r>
                        <a:rPr lang="en-US" sz="1200">
                          <a:effectLst/>
                        </a:rPr>
                        <a:t>menorrhagia,</a:t>
                      </a:r>
                    </a:p>
                    <a:p>
                      <a:pPr marL="134620" marR="260985">
                        <a:lnSpc>
                          <a:spcPts val="1030"/>
                        </a:lnSpc>
                        <a:spcBef>
                          <a:spcPts val="0"/>
                        </a:spcBef>
                        <a:spcAft>
                          <a:spcPts val="0"/>
                        </a:spcAft>
                      </a:pPr>
                      <a:r>
                        <a:rPr lang="en-US" sz="1200">
                          <a:effectLst/>
                        </a:rPr>
                        <a:t>nose bleed, skin care and sleep disorders.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35"/>
                        </a:spcBef>
                        <a:spcAft>
                          <a:spcPts val="0"/>
                        </a:spcAft>
                      </a:pPr>
                      <a:r>
                        <a:rPr lang="en-US" sz="1200">
                          <a:effectLst/>
                        </a:rPr>
                        <a:t> </a:t>
                      </a:r>
                    </a:p>
                    <a:p>
                      <a:pPr marL="114935" marR="54610">
                        <a:spcBef>
                          <a:spcPts val="0"/>
                        </a:spcBef>
                        <a:spcAft>
                          <a:spcPts val="0"/>
                        </a:spcAft>
                      </a:pPr>
                      <a:r>
                        <a:rPr lang="en-US" sz="1200">
                          <a:effectLst/>
                        </a:rPr>
                        <a:t>The extract ameliorates high- fat diet-induced obesity by altering the adipokine levels and down regulates expression of transcription factors and lipogenic enzymes involved in lipid metabolism.</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51435" marR="0">
                        <a:lnSpc>
                          <a:spcPts val="1035"/>
                        </a:lnSpc>
                        <a:spcBef>
                          <a:spcPts val="665"/>
                        </a:spcBef>
                        <a:spcAft>
                          <a:spcPts val="0"/>
                        </a:spcAft>
                      </a:pPr>
                      <a:r>
                        <a:rPr lang="en-US" sz="1200">
                          <a:effectLst/>
                        </a:rPr>
                        <a:t>North America,</a:t>
                      </a:r>
                    </a:p>
                    <a:p>
                      <a:pPr marL="51435" marR="6985">
                        <a:spcBef>
                          <a:spcPts val="0"/>
                        </a:spcBef>
                        <a:spcAft>
                          <a:spcPts val="0"/>
                        </a:spcAft>
                      </a:pPr>
                      <a:r>
                        <a:rPr lang="en-US" sz="1200">
                          <a:effectLst/>
                        </a:rPr>
                        <a:t>E. Asia - China, Japan, Korea.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145334231"/>
                  </a:ext>
                </a:extLst>
              </a:tr>
              <a:tr h="1614543">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30"/>
                        </a:spcBef>
                        <a:spcAft>
                          <a:spcPts val="0"/>
                        </a:spcAft>
                      </a:pPr>
                      <a:r>
                        <a:rPr lang="en-US" sz="1200">
                          <a:effectLst/>
                        </a:rPr>
                        <a:t> </a:t>
                      </a:r>
                    </a:p>
                    <a:p>
                      <a:pPr marL="3175" marR="0" algn="ctr">
                        <a:spcBef>
                          <a:spcPts val="0"/>
                        </a:spcBef>
                        <a:spcAft>
                          <a:spcPts val="0"/>
                        </a:spcAft>
                      </a:pPr>
                      <a:r>
                        <a:rPr lang="en-US" sz="1200">
                          <a:effectLst/>
                        </a:rPr>
                        <a:t>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125730" marR="46990">
                        <a:lnSpc>
                          <a:spcPct val="98000"/>
                        </a:lnSpc>
                        <a:spcBef>
                          <a:spcPts val="790"/>
                        </a:spcBef>
                        <a:spcAft>
                          <a:spcPts val="0"/>
                        </a:spcAft>
                      </a:pPr>
                      <a:r>
                        <a:rPr lang="en-US" sz="1200">
                          <a:effectLst/>
                        </a:rPr>
                        <a:t>Gymnema sylvestre (Retz.) R.Br. ex Sm (Apocynaceae); Leaves [22]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35"/>
                        </a:spcBef>
                        <a:spcAft>
                          <a:spcPts val="0"/>
                        </a:spcAft>
                      </a:pPr>
                      <a:r>
                        <a:rPr lang="en-US" sz="1200">
                          <a:effectLst/>
                        </a:rPr>
                        <a:t> </a:t>
                      </a:r>
                    </a:p>
                    <a:p>
                      <a:pPr marL="121285" marR="160655">
                        <a:spcBef>
                          <a:spcPts val="0"/>
                        </a:spcBef>
                        <a:spcAft>
                          <a:spcPts val="0"/>
                        </a:spcAft>
                      </a:pPr>
                      <a:r>
                        <a:rPr lang="en-US" sz="1200">
                          <a:effectLst/>
                        </a:rPr>
                        <a:t>Triterpene saponins known as gymnemic acids, gymnemasaponins, and a polypeptide, gurmarin.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35"/>
                        </a:spcBef>
                        <a:spcAft>
                          <a:spcPts val="0"/>
                        </a:spcAft>
                      </a:pPr>
                      <a:r>
                        <a:rPr lang="en-US" sz="1200">
                          <a:effectLst/>
                        </a:rPr>
                        <a:t> </a:t>
                      </a:r>
                    </a:p>
                    <a:p>
                      <a:pPr marL="134620" marR="100965">
                        <a:spcBef>
                          <a:spcPts val="0"/>
                        </a:spcBef>
                        <a:spcAft>
                          <a:spcPts val="0"/>
                        </a:spcAft>
                      </a:pPr>
                      <a:r>
                        <a:rPr lang="en-US" sz="1200">
                          <a:effectLst/>
                        </a:rPr>
                        <a:t>Obesity, arthritis, hyperlipidemia, Parkinsonism, hypercholesterolemia, antimicrobial, anti-inflammatory and anticancer.</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200">
                          <a:effectLst/>
                        </a:rPr>
                        <a:t> </a:t>
                      </a:r>
                    </a:p>
                    <a:p>
                      <a:pPr marL="114935" marR="122555">
                        <a:spcBef>
                          <a:spcPts val="5"/>
                        </a:spcBef>
                        <a:spcAft>
                          <a:spcPts val="0"/>
                        </a:spcAft>
                      </a:pPr>
                      <a:r>
                        <a:rPr lang="en-US" sz="1200">
                          <a:effectLst/>
                        </a:rPr>
                        <a:t>Control serum lipids, leptin, insulin, glucose, apolipoprotein B and LDH levels while it increases the HDL-cholesterol, apolipoprotein A1 and antioxidant enzymes levels.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0">
                        <a:spcBef>
                          <a:spcPts val="0"/>
                        </a:spcBef>
                        <a:spcAft>
                          <a:spcPts val="0"/>
                        </a:spcAft>
                      </a:pPr>
                      <a:r>
                        <a:rPr lang="en-US" sz="1200" dirty="0">
                          <a:effectLst/>
                        </a:rPr>
                        <a:t>East Africa to Saudi Arabia, India, Sri Lanka, Vietnam, China, Japan, Philippines, Malaysia,</a:t>
                      </a:r>
                    </a:p>
                    <a:p>
                      <a:pPr marL="51435" marR="111760">
                        <a:lnSpc>
                          <a:spcPts val="1040"/>
                        </a:lnSpc>
                        <a:spcBef>
                          <a:spcPts val="0"/>
                        </a:spcBef>
                        <a:spcAft>
                          <a:spcPts val="0"/>
                        </a:spcAft>
                      </a:pPr>
                      <a:r>
                        <a:rPr lang="en-US" sz="1200" dirty="0">
                          <a:effectLst/>
                        </a:rPr>
                        <a:t>Indonesia </a:t>
                      </a:r>
                      <a:r>
                        <a:rPr lang="en-US" sz="1200" spc="-25" dirty="0">
                          <a:effectLst/>
                        </a:rPr>
                        <a:t>and </a:t>
                      </a:r>
                      <a:r>
                        <a:rPr lang="en-US" sz="1200" dirty="0">
                          <a:effectLst/>
                        </a:rPr>
                        <a:t>Australia.</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430598861"/>
                  </a:ext>
                </a:extLst>
              </a:tr>
            </a:tbl>
          </a:graphicData>
        </a:graphic>
      </p:graphicFrame>
    </p:spTree>
    <p:extLst>
      <p:ext uri="{BB962C8B-B14F-4D97-AF65-F5344CB8AC3E}">
        <p14:creationId xmlns:p14="http://schemas.microsoft.com/office/powerpoint/2010/main" val="1392600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ABBB70-57D3-4F72-A57A-D538C80C96D8}"/>
              </a:ext>
            </a:extLst>
          </p:cNvPr>
          <p:cNvSpPr>
            <a:spLocks noGrp="1"/>
          </p:cNvSpPr>
          <p:nvPr>
            <p:ph type="title"/>
          </p:nvPr>
        </p:nvSpPr>
        <p:spPr>
          <a:xfrm flipV="1">
            <a:off x="838200" y="300626"/>
            <a:ext cx="10247141" cy="64500"/>
          </a:xfrm>
        </p:spPr>
        <p:txBody>
          <a:bodyPr>
            <a:normAutofit fontScale="90000"/>
          </a:bodyPr>
          <a:lstStyle/>
          <a:p>
            <a:endParaRPr lang="en-US" dirty="0"/>
          </a:p>
        </p:txBody>
      </p:sp>
      <p:graphicFrame>
        <p:nvGraphicFramePr>
          <p:cNvPr id="4" name="Content Placeholder 3">
            <a:extLst>
              <a:ext uri="{FF2B5EF4-FFF2-40B4-BE49-F238E27FC236}">
                <a16:creationId xmlns:a16="http://schemas.microsoft.com/office/drawing/2014/main" xmlns="" id="{84590793-3252-4DC6-A55E-D2D08E657313}"/>
              </a:ext>
            </a:extLst>
          </p:cNvPr>
          <p:cNvGraphicFramePr>
            <a:graphicFrameLocks noGrp="1"/>
          </p:cNvGraphicFramePr>
          <p:nvPr>
            <p:ph idx="1"/>
            <p:extLst>
              <p:ext uri="{D42A27DB-BD31-4B8C-83A1-F6EECF244321}">
                <p14:modId xmlns:p14="http://schemas.microsoft.com/office/powerpoint/2010/main" val="3841033123"/>
              </p:ext>
            </p:extLst>
          </p:nvPr>
        </p:nvGraphicFramePr>
        <p:xfrm>
          <a:off x="1265129" y="300626"/>
          <a:ext cx="9820212" cy="6357286"/>
        </p:xfrm>
        <a:graphic>
          <a:graphicData uri="http://schemas.openxmlformats.org/drawingml/2006/table">
            <a:tbl>
              <a:tblPr firstRow="1" firstCol="1" lastRow="1" lastCol="1" bandRow="1" bandCol="1">
                <a:tableStyleId>{5C22544A-7EE6-4342-B048-85BDC9FD1C3A}</a:tableStyleId>
              </a:tblPr>
              <a:tblGrid>
                <a:gridCol w="223208">
                  <a:extLst>
                    <a:ext uri="{9D8B030D-6E8A-4147-A177-3AD203B41FA5}">
                      <a16:colId xmlns:a16="http://schemas.microsoft.com/office/drawing/2014/main" xmlns="" val="2902848320"/>
                    </a:ext>
                  </a:extLst>
                </a:gridCol>
                <a:gridCol w="1600907">
                  <a:extLst>
                    <a:ext uri="{9D8B030D-6E8A-4147-A177-3AD203B41FA5}">
                      <a16:colId xmlns:a16="http://schemas.microsoft.com/office/drawing/2014/main" xmlns="" val="3802285948"/>
                    </a:ext>
                  </a:extLst>
                </a:gridCol>
                <a:gridCol w="1841934">
                  <a:extLst>
                    <a:ext uri="{9D8B030D-6E8A-4147-A177-3AD203B41FA5}">
                      <a16:colId xmlns:a16="http://schemas.microsoft.com/office/drawing/2014/main" xmlns="" val="4093238940"/>
                    </a:ext>
                  </a:extLst>
                </a:gridCol>
                <a:gridCol w="2694440">
                  <a:extLst>
                    <a:ext uri="{9D8B030D-6E8A-4147-A177-3AD203B41FA5}">
                      <a16:colId xmlns:a16="http://schemas.microsoft.com/office/drawing/2014/main" xmlns="" val="3755666098"/>
                    </a:ext>
                  </a:extLst>
                </a:gridCol>
                <a:gridCol w="2262090">
                  <a:extLst>
                    <a:ext uri="{9D8B030D-6E8A-4147-A177-3AD203B41FA5}">
                      <a16:colId xmlns:a16="http://schemas.microsoft.com/office/drawing/2014/main" xmlns="" val="2366566073"/>
                    </a:ext>
                  </a:extLst>
                </a:gridCol>
                <a:gridCol w="1197633">
                  <a:extLst>
                    <a:ext uri="{9D8B030D-6E8A-4147-A177-3AD203B41FA5}">
                      <a16:colId xmlns:a16="http://schemas.microsoft.com/office/drawing/2014/main" xmlns="" val="1509017288"/>
                    </a:ext>
                  </a:extLst>
                </a:gridCol>
              </a:tblGrid>
              <a:tr h="1810621">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30"/>
                        </a:spcBef>
                        <a:spcAft>
                          <a:spcPts val="0"/>
                        </a:spcAft>
                      </a:pPr>
                      <a:r>
                        <a:rPr lang="en-US" sz="1100">
                          <a:effectLst/>
                        </a:rPr>
                        <a:t> </a:t>
                      </a:r>
                    </a:p>
                    <a:p>
                      <a:pPr marL="3175" marR="0" algn="ctr">
                        <a:spcBef>
                          <a:spcPts val="5"/>
                        </a:spcBef>
                        <a:spcAft>
                          <a:spcPts val="0"/>
                        </a:spcAft>
                      </a:pPr>
                      <a:r>
                        <a:rPr lang="en-US" sz="900">
                          <a:effectLst/>
                        </a:rPr>
                        <a:t>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200">
                          <a:effectLst/>
                        </a:rPr>
                        <a:t> </a:t>
                      </a:r>
                    </a:p>
                    <a:p>
                      <a:pPr marL="125730" marR="76835">
                        <a:spcBef>
                          <a:spcPts val="5"/>
                        </a:spcBef>
                        <a:spcAft>
                          <a:spcPts val="0"/>
                        </a:spcAft>
                      </a:pPr>
                      <a:r>
                        <a:rPr lang="en-US" sz="1200">
                          <a:effectLst/>
                        </a:rPr>
                        <a:t>Hunteria umbellata (K.Schum.)</a:t>
                      </a:r>
                      <a:r>
                        <a:rPr lang="en-US" sz="1200" spc="10">
                          <a:effectLst/>
                        </a:rPr>
                        <a:t> </a:t>
                      </a:r>
                      <a:r>
                        <a:rPr lang="en-US" sz="1200" spc="-15">
                          <a:effectLst/>
                        </a:rPr>
                        <a:t>Hallier</a:t>
                      </a:r>
                      <a:endParaRPr lang="en-US" sz="1200">
                        <a:effectLst/>
                      </a:endParaRPr>
                    </a:p>
                    <a:p>
                      <a:pPr marL="125730" marR="126365">
                        <a:lnSpc>
                          <a:spcPct val="98000"/>
                        </a:lnSpc>
                        <a:spcBef>
                          <a:spcPts val="0"/>
                        </a:spcBef>
                        <a:spcAft>
                          <a:spcPts val="0"/>
                        </a:spcAft>
                      </a:pPr>
                      <a:r>
                        <a:rPr lang="en-US" sz="1200">
                          <a:effectLst/>
                        </a:rPr>
                        <a:t>f. (Apocynaceae); Seed [23]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200">
                          <a:effectLst/>
                        </a:rPr>
                        <a:t> </a:t>
                      </a:r>
                    </a:p>
                    <a:p>
                      <a:pPr marL="121285" marR="154305">
                        <a:spcBef>
                          <a:spcPts val="5"/>
                        </a:spcBef>
                        <a:spcAft>
                          <a:spcPts val="0"/>
                        </a:spcAft>
                      </a:pPr>
                      <a:r>
                        <a:rPr lang="en-US" sz="1200">
                          <a:effectLst/>
                        </a:rPr>
                        <a:t>Saponin, saponin glycosides, steroid, tannins, volatile oils, phenols and copious amount of alkaloids.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 </a:t>
                      </a:r>
                    </a:p>
                    <a:p>
                      <a:pPr marL="0" marR="0">
                        <a:spcBef>
                          <a:spcPts val="35"/>
                        </a:spcBef>
                        <a:spcAft>
                          <a:spcPts val="0"/>
                        </a:spcAft>
                      </a:pPr>
                      <a:r>
                        <a:rPr lang="en-US" sz="1200" dirty="0">
                          <a:effectLst/>
                        </a:rPr>
                        <a:t> </a:t>
                      </a:r>
                    </a:p>
                    <a:p>
                      <a:pPr marL="134620" marR="0">
                        <a:spcBef>
                          <a:spcPts val="0"/>
                        </a:spcBef>
                        <a:spcAft>
                          <a:spcPts val="0"/>
                        </a:spcAft>
                      </a:pPr>
                      <a:r>
                        <a:rPr lang="en-US" sz="1200" dirty="0" err="1">
                          <a:effectLst/>
                        </a:rPr>
                        <a:t>Antiobesity</a:t>
                      </a:r>
                      <a:r>
                        <a:rPr lang="en-US" sz="1200" dirty="0">
                          <a:effectLst/>
                        </a:rPr>
                        <a:t>, </a:t>
                      </a:r>
                      <a:r>
                        <a:rPr lang="en-US" sz="1200" dirty="0" err="1">
                          <a:effectLst/>
                        </a:rPr>
                        <a:t>antilipogenic</a:t>
                      </a:r>
                      <a:r>
                        <a:rPr lang="en-US" sz="1200" dirty="0">
                          <a:effectLst/>
                        </a:rPr>
                        <a:t>, antidiabetic, antihypertensive and antioxidants.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200">
                          <a:effectLst/>
                        </a:rPr>
                        <a:t> </a:t>
                      </a:r>
                    </a:p>
                    <a:p>
                      <a:pPr marL="114935" marR="51435">
                        <a:spcBef>
                          <a:spcPts val="5"/>
                        </a:spcBef>
                        <a:spcAft>
                          <a:spcPts val="0"/>
                        </a:spcAft>
                      </a:pPr>
                      <a:r>
                        <a:rPr lang="en-US" sz="1200">
                          <a:effectLst/>
                        </a:rPr>
                        <a:t>The extract reduces weight gain pattern and causes dose related reductions in the serum lipids, Coronary artery risk index.</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38735">
                        <a:spcBef>
                          <a:spcPts val="0"/>
                        </a:spcBef>
                        <a:spcAft>
                          <a:spcPts val="0"/>
                        </a:spcAft>
                      </a:pPr>
                      <a:r>
                        <a:rPr lang="en-US" sz="1200">
                          <a:effectLst/>
                        </a:rPr>
                        <a:t>Sierra Leone, Liberia, Ivory Coast, Ghana, Benin, Nigeria, Cameroon, Gabon,Congo Africa and</a:t>
                      </a:r>
                    </a:p>
                    <a:p>
                      <a:pPr marL="51435" marR="0">
                        <a:lnSpc>
                          <a:spcPts val="955"/>
                        </a:lnSpc>
                        <a:spcBef>
                          <a:spcPts val="0"/>
                        </a:spcBef>
                        <a:spcAft>
                          <a:spcPts val="0"/>
                        </a:spcAft>
                      </a:pPr>
                      <a:r>
                        <a:rPr lang="en-US" sz="1200">
                          <a:effectLst/>
                        </a:rPr>
                        <a:t>Southeast Asia.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162356820"/>
                  </a:ext>
                </a:extLst>
              </a:tr>
              <a:tr h="1061043">
                <a:tc>
                  <a:txBody>
                    <a:bodyPr/>
                    <a:lstStyle/>
                    <a:p>
                      <a:pPr marL="0" marR="0">
                        <a:spcBef>
                          <a:spcPts val="0"/>
                        </a:spcBef>
                        <a:spcAft>
                          <a:spcPts val="0"/>
                        </a:spcAft>
                      </a:pPr>
                      <a:r>
                        <a:rPr lang="en-US" sz="1000">
                          <a:effectLst/>
                        </a:rPr>
                        <a:t> </a:t>
                      </a:r>
                      <a:endParaRPr lang="en-US" sz="1100">
                        <a:effectLst/>
                      </a:endParaRPr>
                    </a:p>
                    <a:p>
                      <a:pPr marL="0" marR="0">
                        <a:spcBef>
                          <a:spcPts val="35"/>
                        </a:spcBef>
                        <a:spcAft>
                          <a:spcPts val="0"/>
                        </a:spcAft>
                      </a:pPr>
                      <a:r>
                        <a:rPr lang="en-US" sz="750">
                          <a:effectLst/>
                        </a:rPr>
                        <a:t> </a:t>
                      </a:r>
                      <a:endParaRPr lang="en-US" sz="1100">
                        <a:effectLst/>
                      </a:endParaRPr>
                    </a:p>
                    <a:p>
                      <a:pPr marL="6985" marR="0" algn="ctr">
                        <a:spcBef>
                          <a:spcPts val="0"/>
                        </a:spcBef>
                        <a:spcAft>
                          <a:spcPts val="0"/>
                        </a:spcAft>
                      </a:pPr>
                      <a:r>
                        <a:rPr lang="en-US" sz="900">
                          <a:effectLst/>
                        </a:rPr>
                        <a:t>10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107315">
                        <a:spcBef>
                          <a:spcPts val="0"/>
                        </a:spcBef>
                        <a:spcAft>
                          <a:spcPts val="0"/>
                        </a:spcAft>
                      </a:pPr>
                      <a:r>
                        <a:rPr lang="en-US" sz="1200">
                          <a:effectLst/>
                        </a:rPr>
                        <a:t>Hypericum philonotis Schltdl. &amp; Cham.</a:t>
                      </a:r>
                    </a:p>
                    <a:p>
                      <a:pPr marL="125730" marR="189865">
                        <a:lnSpc>
                          <a:spcPts val="1030"/>
                        </a:lnSpc>
                        <a:spcBef>
                          <a:spcPts val="0"/>
                        </a:spcBef>
                        <a:spcAft>
                          <a:spcPts val="0"/>
                        </a:spcAft>
                      </a:pPr>
                      <a:r>
                        <a:rPr lang="en-US" sz="1200">
                          <a:effectLst/>
                        </a:rPr>
                        <a:t>(Hypericaceae); Leaves [24]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200">
                          <a:effectLst/>
                        </a:rPr>
                        <a:t> </a:t>
                      </a:r>
                    </a:p>
                    <a:p>
                      <a:pPr marL="121285" marR="214630">
                        <a:spcBef>
                          <a:spcPts val="5"/>
                        </a:spcBef>
                        <a:spcAft>
                          <a:spcPts val="0"/>
                        </a:spcAft>
                      </a:pPr>
                      <a:r>
                        <a:rPr lang="en-US" sz="1200">
                          <a:effectLst/>
                        </a:rPr>
                        <a:t>Flavonoids and acylphloroglucinol.</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35"/>
                        </a:spcBef>
                        <a:spcAft>
                          <a:spcPts val="0"/>
                        </a:spcAft>
                      </a:pPr>
                      <a:r>
                        <a:rPr lang="en-US" sz="1200">
                          <a:effectLst/>
                        </a:rPr>
                        <a:t> </a:t>
                      </a:r>
                    </a:p>
                    <a:p>
                      <a:pPr marL="134620" marR="0">
                        <a:spcBef>
                          <a:spcPts val="0"/>
                        </a:spcBef>
                        <a:spcAft>
                          <a:spcPts val="0"/>
                        </a:spcAft>
                      </a:pPr>
                      <a:r>
                        <a:rPr lang="en-US" sz="1200">
                          <a:effectLst/>
                        </a:rPr>
                        <a:t>Antiobesity</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0">
                        <a:spcBef>
                          <a:spcPts val="0"/>
                        </a:spcBef>
                        <a:spcAft>
                          <a:spcPts val="0"/>
                        </a:spcAft>
                      </a:pPr>
                      <a:r>
                        <a:rPr lang="en-US" sz="1200">
                          <a:effectLst/>
                        </a:rPr>
                        <a:t>Decreases weight and serum glucose, total cholesterol, triglycerides and HDL-</a:t>
                      </a:r>
                    </a:p>
                    <a:p>
                      <a:pPr marL="114935" marR="70485">
                        <a:lnSpc>
                          <a:spcPts val="1030"/>
                        </a:lnSpc>
                        <a:spcBef>
                          <a:spcPts val="0"/>
                        </a:spcBef>
                        <a:spcAft>
                          <a:spcPts val="0"/>
                        </a:spcAft>
                      </a:pPr>
                      <a:r>
                        <a:rPr lang="en-US" sz="1200">
                          <a:effectLst/>
                        </a:rPr>
                        <a:t>cholesterol without changing LDL.</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200">
                          <a:effectLst/>
                        </a:rPr>
                        <a:t> </a:t>
                      </a:r>
                    </a:p>
                    <a:p>
                      <a:pPr marL="51435" marR="327660">
                        <a:spcBef>
                          <a:spcPts val="5"/>
                        </a:spcBef>
                        <a:spcAft>
                          <a:spcPts val="0"/>
                        </a:spcAft>
                      </a:pPr>
                      <a:r>
                        <a:rPr lang="en-US" sz="1200">
                          <a:effectLst/>
                        </a:rPr>
                        <a:t>Southern México</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604446535"/>
                  </a:ext>
                </a:extLst>
              </a:tr>
              <a:tr h="1576563">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6985" marR="0" algn="ctr">
                        <a:spcBef>
                          <a:spcPts val="770"/>
                        </a:spcBef>
                        <a:spcAft>
                          <a:spcPts val="0"/>
                        </a:spcAft>
                      </a:pPr>
                      <a:r>
                        <a:rPr lang="en-US" sz="900">
                          <a:effectLst/>
                        </a:rPr>
                        <a:t>11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1200">
                          <a:effectLst/>
                        </a:rPr>
                        <a:t> </a:t>
                      </a:r>
                    </a:p>
                    <a:p>
                      <a:pPr marL="125730" marR="0">
                        <a:lnSpc>
                          <a:spcPts val="1035"/>
                        </a:lnSpc>
                        <a:spcBef>
                          <a:spcPts val="0"/>
                        </a:spcBef>
                        <a:spcAft>
                          <a:spcPts val="0"/>
                        </a:spcAft>
                      </a:pPr>
                      <a:r>
                        <a:rPr lang="en-US" sz="1200">
                          <a:effectLst/>
                        </a:rPr>
                        <a:t>Ligustrum lucidum</a:t>
                      </a:r>
                    </a:p>
                    <a:p>
                      <a:pPr marL="125730" marR="123190">
                        <a:spcBef>
                          <a:spcPts val="0"/>
                        </a:spcBef>
                        <a:spcAft>
                          <a:spcPts val="0"/>
                        </a:spcAft>
                      </a:pPr>
                      <a:r>
                        <a:rPr lang="en-US" sz="1200">
                          <a:effectLst/>
                        </a:rPr>
                        <a:t>W.T. Aiton (Oleaceae; Fruits</a:t>
                      </a:r>
                    </a:p>
                    <a:p>
                      <a:pPr marL="125730" marR="0">
                        <a:lnSpc>
                          <a:spcPts val="675"/>
                        </a:lnSpc>
                        <a:spcBef>
                          <a:spcPts val="0"/>
                        </a:spcBef>
                        <a:spcAft>
                          <a:spcPts val="0"/>
                        </a:spcAft>
                      </a:pPr>
                      <a:r>
                        <a:rPr lang="en-US" sz="1200">
                          <a:effectLst/>
                        </a:rPr>
                        <a:t>[25]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25"/>
                        </a:spcBef>
                        <a:spcAft>
                          <a:spcPts val="0"/>
                        </a:spcAft>
                      </a:pPr>
                      <a:r>
                        <a:rPr lang="en-US" sz="1200">
                          <a:effectLst/>
                        </a:rPr>
                        <a:t> </a:t>
                      </a:r>
                    </a:p>
                    <a:p>
                      <a:pPr marL="121285" marR="252730">
                        <a:spcBef>
                          <a:spcPts val="0"/>
                        </a:spcBef>
                        <a:spcAft>
                          <a:spcPts val="0"/>
                        </a:spcAft>
                      </a:pPr>
                      <a:r>
                        <a:rPr lang="en-US" sz="1200">
                          <a:effectLst/>
                        </a:rPr>
                        <a:t>Acetophenone and phenyl ethanol.</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1200">
                          <a:effectLst/>
                        </a:rPr>
                        <a:t> </a:t>
                      </a:r>
                    </a:p>
                    <a:p>
                      <a:pPr marL="134620" marR="140335">
                        <a:spcBef>
                          <a:spcPts val="0"/>
                        </a:spcBef>
                        <a:spcAft>
                          <a:spcPts val="0"/>
                        </a:spcAft>
                      </a:pPr>
                      <a:r>
                        <a:rPr lang="en-US" sz="1200">
                          <a:effectLst/>
                        </a:rPr>
                        <a:t>Tinnitus, vertigo, premature graying of the hair and soreness/weakness of the lower back and knees.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1200">
                          <a:effectLst/>
                        </a:rPr>
                        <a:t> </a:t>
                      </a:r>
                    </a:p>
                    <a:p>
                      <a:pPr marL="114935" marR="137160">
                        <a:spcBef>
                          <a:spcPts val="5"/>
                        </a:spcBef>
                        <a:spcAft>
                          <a:spcPts val="0"/>
                        </a:spcAft>
                      </a:pPr>
                      <a:r>
                        <a:rPr lang="en-US" sz="1200">
                          <a:effectLst/>
                        </a:rPr>
                        <a:t>Treatment with the extract decreases high fat diet- induced obesity, mainly by improving metabolic use of fats and triglycerides.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0">
                        <a:spcBef>
                          <a:spcPts val="0"/>
                        </a:spcBef>
                        <a:spcAft>
                          <a:spcPts val="0"/>
                        </a:spcAft>
                      </a:pPr>
                      <a:r>
                        <a:rPr lang="en-US" sz="1200">
                          <a:effectLst/>
                        </a:rPr>
                        <a:t>Spain, Italy, Canary, Algeria,</a:t>
                      </a:r>
                      <a:r>
                        <a:rPr lang="en-US" sz="1200" spc="-65">
                          <a:effectLst/>
                        </a:rPr>
                        <a:t> </a:t>
                      </a:r>
                      <a:r>
                        <a:rPr lang="en-US" sz="1200">
                          <a:effectLst/>
                        </a:rPr>
                        <a:t>Islands, N Zealand, South Africa, Japan,</a:t>
                      </a:r>
                      <a:r>
                        <a:rPr lang="en-US" sz="1200" spc="-5">
                          <a:effectLst/>
                        </a:rPr>
                        <a:t> </a:t>
                      </a:r>
                      <a:r>
                        <a:rPr lang="en-US" sz="1200">
                          <a:effectLst/>
                        </a:rPr>
                        <a:t>Korea</a:t>
                      </a:r>
                    </a:p>
                    <a:p>
                      <a:pPr marL="51435" marR="0">
                        <a:lnSpc>
                          <a:spcPts val="950"/>
                        </a:lnSpc>
                        <a:spcBef>
                          <a:spcPts val="0"/>
                        </a:spcBef>
                        <a:spcAft>
                          <a:spcPts val="0"/>
                        </a:spcAft>
                      </a:pPr>
                      <a:r>
                        <a:rPr lang="en-US" sz="1200">
                          <a:effectLst/>
                        </a:rPr>
                        <a:t>and Australia.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4222334626"/>
                  </a:ext>
                </a:extLst>
              </a:tr>
              <a:tr h="1909059">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6985" marR="0" algn="ctr">
                        <a:spcBef>
                          <a:spcPts val="680"/>
                        </a:spcBef>
                        <a:spcAft>
                          <a:spcPts val="0"/>
                        </a:spcAft>
                      </a:pPr>
                      <a:r>
                        <a:rPr lang="en-US" sz="900">
                          <a:effectLst/>
                        </a:rPr>
                        <a:t>12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10"/>
                        </a:spcBef>
                        <a:spcAft>
                          <a:spcPts val="0"/>
                        </a:spcAft>
                      </a:pPr>
                      <a:r>
                        <a:rPr lang="en-US" sz="1200">
                          <a:effectLst/>
                        </a:rPr>
                        <a:t> </a:t>
                      </a:r>
                    </a:p>
                    <a:p>
                      <a:pPr marL="125730" marR="173990">
                        <a:lnSpc>
                          <a:spcPct val="98000"/>
                        </a:lnSpc>
                        <a:spcBef>
                          <a:spcPts val="5"/>
                        </a:spcBef>
                        <a:spcAft>
                          <a:spcPts val="0"/>
                        </a:spcAft>
                      </a:pPr>
                      <a:r>
                        <a:rPr lang="en-US" sz="1200">
                          <a:effectLst/>
                        </a:rPr>
                        <a:t>Lithocarpus polystachyus (Wall. ex A.DC.) Rehder (Fagaceae); Leaves [26]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200">
                          <a:effectLst/>
                        </a:rPr>
                        <a:t> </a:t>
                      </a:r>
                    </a:p>
                    <a:p>
                      <a:pPr marL="121285" marR="62230">
                        <a:spcBef>
                          <a:spcPts val="5"/>
                        </a:spcBef>
                        <a:spcAft>
                          <a:spcPts val="0"/>
                        </a:spcAft>
                      </a:pPr>
                      <a:r>
                        <a:rPr lang="en-US" sz="1200">
                          <a:effectLst/>
                        </a:rPr>
                        <a:t>Phloridzin, phloretin, glucopyranoside, daucossterol, beta- sitosterol, quercetin, luteolin, quercitrin and oleanolic acid</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a:t>
                      </a:r>
                    </a:p>
                    <a:p>
                      <a:pPr marL="0" marR="0">
                        <a:spcBef>
                          <a:spcPts val="35"/>
                        </a:spcBef>
                        <a:spcAft>
                          <a:spcPts val="0"/>
                        </a:spcAft>
                      </a:pPr>
                      <a:r>
                        <a:rPr lang="en-US" sz="1200">
                          <a:effectLst/>
                        </a:rPr>
                        <a:t> </a:t>
                      </a:r>
                    </a:p>
                    <a:p>
                      <a:pPr marL="134620" marR="238760">
                        <a:spcBef>
                          <a:spcPts val="0"/>
                        </a:spcBef>
                        <a:spcAft>
                          <a:spcPts val="0"/>
                        </a:spcAft>
                      </a:pPr>
                      <a:r>
                        <a:rPr lang="en-US" sz="1200">
                          <a:effectLst/>
                        </a:rPr>
                        <a:t>Antiobesity, hypoglycemic and antilipidemic activity</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4445">
                        <a:spcBef>
                          <a:spcPts val="0"/>
                        </a:spcBef>
                        <a:spcAft>
                          <a:spcPts val="0"/>
                        </a:spcAft>
                      </a:pPr>
                      <a:r>
                        <a:rPr lang="en-US" sz="1200">
                          <a:effectLst/>
                        </a:rPr>
                        <a:t>Decreases levels of serum lipids, attenuates body weight gain and lowers circulating leptin and insulin levels, decreases oxidative stress, raise serum adiponectin, reduce circulating CRP and depresses expressions of</a:t>
                      </a:r>
                    </a:p>
                    <a:p>
                      <a:pPr marL="114935" marR="0">
                        <a:lnSpc>
                          <a:spcPts val="960"/>
                        </a:lnSpc>
                        <a:spcBef>
                          <a:spcPts val="0"/>
                        </a:spcBef>
                        <a:spcAft>
                          <a:spcPts val="0"/>
                        </a:spcAft>
                      </a:pPr>
                      <a:r>
                        <a:rPr lang="en-US" sz="1200">
                          <a:effectLst/>
                        </a:rPr>
                        <a:t>PPARγ and C/EBPα.</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200" dirty="0">
                          <a:effectLst/>
                        </a:rPr>
                        <a:t> </a:t>
                      </a:r>
                    </a:p>
                    <a:p>
                      <a:pPr marL="0" marR="0">
                        <a:spcBef>
                          <a:spcPts val="0"/>
                        </a:spcBef>
                        <a:spcAft>
                          <a:spcPts val="0"/>
                        </a:spcAft>
                      </a:pPr>
                      <a:r>
                        <a:rPr lang="en-US" sz="1200" dirty="0">
                          <a:effectLst/>
                        </a:rPr>
                        <a:t> </a:t>
                      </a:r>
                    </a:p>
                    <a:p>
                      <a:pPr marL="51435" marR="51435">
                        <a:spcBef>
                          <a:spcPts val="785"/>
                        </a:spcBef>
                        <a:spcAft>
                          <a:spcPts val="0"/>
                        </a:spcAft>
                      </a:pPr>
                      <a:r>
                        <a:rPr lang="en-US" sz="1200" dirty="0">
                          <a:effectLst/>
                        </a:rPr>
                        <a:t>India, Japan, Thailand and North America</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16481977"/>
                  </a:ext>
                </a:extLst>
              </a:tr>
            </a:tbl>
          </a:graphicData>
        </a:graphic>
      </p:graphicFrame>
    </p:spTree>
    <p:extLst>
      <p:ext uri="{BB962C8B-B14F-4D97-AF65-F5344CB8AC3E}">
        <p14:creationId xmlns:p14="http://schemas.microsoft.com/office/powerpoint/2010/main" val="36239207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4C04CC-D188-4277-8D14-239A862D81CB}"/>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40C8CAC8-0993-49F3-9475-94B9776A5E2B}"/>
              </a:ext>
            </a:extLst>
          </p:cNvPr>
          <p:cNvGraphicFramePr>
            <a:graphicFrameLocks noGrp="1"/>
          </p:cNvGraphicFramePr>
          <p:nvPr>
            <p:ph idx="1"/>
          </p:nvPr>
        </p:nvGraphicFramePr>
        <p:xfrm>
          <a:off x="2771457" y="1844516"/>
          <a:ext cx="6649085" cy="4889500"/>
        </p:xfrm>
        <a:graphic>
          <a:graphicData uri="http://schemas.openxmlformats.org/drawingml/2006/table">
            <a:tbl>
              <a:tblPr firstRow="1" firstCol="1" lastRow="1" lastCol="1" bandRow="1" bandCol="1">
                <a:tableStyleId>{5C22544A-7EE6-4342-B048-85BDC9FD1C3A}</a:tableStyleId>
              </a:tblPr>
              <a:tblGrid>
                <a:gridCol w="151130">
                  <a:extLst>
                    <a:ext uri="{9D8B030D-6E8A-4147-A177-3AD203B41FA5}">
                      <a16:colId xmlns:a16="http://schemas.microsoft.com/office/drawing/2014/main" xmlns="" val="2924397605"/>
                    </a:ext>
                  </a:extLst>
                </a:gridCol>
                <a:gridCol w="1083945">
                  <a:extLst>
                    <a:ext uri="{9D8B030D-6E8A-4147-A177-3AD203B41FA5}">
                      <a16:colId xmlns:a16="http://schemas.microsoft.com/office/drawing/2014/main" xmlns="" val="1349487983"/>
                    </a:ext>
                  </a:extLst>
                </a:gridCol>
                <a:gridCol w="1247140">
                  <a:extLst>
                    <a:ext uri="{9D8B030D-6E8A-4147-A177-3AD203B41FA5}">
                      <a16:colId xmlns:a16="http://schemas.microsoft.com/office/drawing/2014/main" xmlns="" val="472571636"/>
                    </a:ext>
                  </a:extLst>
                </a:gridCol>
                <a:gridCol w="1824355">
                  <a:extLst>
                    <a:ext uri="{9D8B030D-6E8A-4147-A177-3AD203B41FA5}">
                      <a16:colId xmlns:a16="http://schemas.microsoft.com/office/drawing/2014/main" xmlns="" val="786059126"/>
                    </a:ext>
                  </a:extLst>
                </a:gridCol>
                <a:gridCol w="1531620">
                  <a:extLst>
                    <a:ext uri="{9D8B030D-6E8A-4147-A177-3AD203B41FA5}">
                      <a16:colId xmlns:a16="http://schemas.microsoft.com/office/drawing/2014/main" xmlns="" val="1018218459"/>
                    </a:ext>
                  </a:extLst>
                </a:gridCol>
                <a:gridCol w="810895">
                  <a:extLst>
                    <a:ext uri="{9D8B030D-6E8A-4147-A177-3AD203B41FA5}">
                      <a16:colId xmlns:a16="http://schemas.microsoft.com/office/drawing/2014/main" xmlns="" val="1738765465"/>
                    </a:ext>
                  </a:extLst>
                </a:gridCol>
              </a:tblGrid>
              <a:tr h="1708150">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25"/>
                        </a:spcBef>
                        <a:spcAft>
                          <a:spcPts val="0"/>
                        </a:spcAft>
                      </a:pPr>
                      <a:r>
                        <a:rPr lang="en-US" sz="1350">
                          <a:effectLst/>
                        </a:rPr>
                        <a:t> </a:t>
                      </a:r>
                      <a:endParaRPr lang="en-US" sz="1100">
                        <a:effectLst/>
                      </a:endParaRPr>
                    </a:p>
                    <a:p>
                      <a:pPr marL="6985" marR="0" algn="ctr">
                        <a:spcBef>
                          <a:spcPts val="0"/>
                        </a:spcBef>
                        <a:spcAft>
                          <a:spcPts val="0"/>
                        </a:spcAft>
                      </a:pPr>
                      <a:r>
                        <a:rPr lang="en-US" sz="900">
                          <a:effectLst/>
                        </a:rPr>
                        <a:t>13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30"/>
                        </a:spcBef>
                        <a:spcAft>
                          <a:spcPts val="0"/>
                        </a:spcAft>
                      </a:pPr>
                      <a:r>
                        <a:rPr lang="en-US" sz="1100">
                          <a:effectLst/>
                        </a:rPr>
                        <a:t> </a:t>
                      </a:r>
                    </a:p>
                    <a:p>
                      <a:pPr marL="125730" marR="62865">
                        <a:spcBef>
                          <a:spcPts val="5"/>
                        </a:spcBef>
                        <a:spcAft>
                          <a:spcPts val="0"/>
                        </a:spcAft>
                      </a:pPr>
                      <a:r>
                        <a:rPr lang="en-US" sz="900">
                          <a:effectLst/>
                        </a:rPr>
                        <a:t>Nelumbo nucifera Gaertn. (Nelumbonaceae); Seed epicarp, leaves, seed, petals</a:t>
                      </a:r>
                      <a:endParaRPr lang="en-US" sz="1100">
                        <a:effectLst/>
                      </a:endParaRPr>
                    </a:p>
                    <a:p>
                      <a:pPr marL="125730" marR="0">
                        <a:lnSpc>
                          <a:spcPts val="665"/>
                        </a:lnSpc>
                        <a:spcBef>
                          <a:spcPts val="0"/>
                        </a:spcBef>
                        <a:spcAft>
                          <a:spcPts val="0"/>
                        </a:spcAft>
                      </a:pPr>
                      <a:r>
                        <a:rPr lang="en-US" sz="600">
                          <a:effectLst/>
                        </a:rPr>
                        <a:t>[27]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30"/>
                        </a:spcBef>
                        <a:spcAft>
                          <a:spcPts val="0"/>
                        </a:spcAft>
                      </a:pPr>
                      <a:r>
                        <a:rPr lang="en-US" sz="1000">
                          <a:effectLst/>
                        </a:rPr>
                        <a:t> </a:t>
                      </a:r>
                      <a:endParaRPr lang="en-US" sz="1100">
                        <a:effectLst/>
                      </a:endParaRPr>
                    </a:p>
                    <a:p>
                      <a:pPr marL="121285" marR="93980">
                        <a:spcBef>
                          <a:spcPts val="0"/>
                        </a:spcBef>
                        <a:spcAft>
                          <a:spcPts val="0"/>
                        </a:spcAft>
                      </a:pPr>
                      <a:r>
                        <a:rPr lang="en-US" sz="900">
                          <a:effectLst/>
                        </a:rPr>
                        <a:t>Alkaloids, glycosides, terpene, steroids, flavonoids and tannins.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134620" marR="102235">
                        <a:spcBef>
                          <a:spcPts val="665"/>
                        </a:spcBef>
                        <a:spcAft>
                          <a:spcPts val="0"/>
                        </a:spcAft>
                      </a:pPr>
                      <a:r>
                        <a:rPr lang="en-US" sz="900">
                          <a:effectLst/>
                        </a:rPr>
                        <a:t>Antiobesity, anticancer, antifungal, antipyretic, emollient, diuretic cardiotonic, antiaging, hyperglycemic, anti-inflammatory and antipyretic.</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50800">
                        <a:spcBef>
                          <a:spcPts val="0"/>
                        </a:spcBef>
                        <a:spcAft>
                          <a:spcPts val="0"/>
                        </a:spcAft>
                      </a:pPr>
                      <a:r>
                        <a:rPr lang="en-US" sz="900">
                          <a:effectLst/>
                        </a:rPr>
                        <a:t>The extracts effective in inhibiting preadipocyte differentiation. The flavonoids inhibits effect on both adipocyte differentiation and pancreatic lipase activity, accumulation and decreases expression PPARγ, GLUT4, and leptin in cultured human adipocytes, indicating that it inhibits the differentiation of pre-adipocytes into</a:t>
                      </a:r>
                      <a:endParaRPr lang="en-US" sz="1100">
                        <a:effectLst/>
                      </a:endParaRPr>
                    </a:p>
                    <a:p>
                      <a:pPr marL="114935" marR="0">
                        <a:lnSpc>
                          <a:spcPts val="955"/>
                        </a:lnSpc>
                        <a:spcBef>
                          <a:spcPts val="0"/>
                        </a:spcBef>
                        <a:spcAft>
                          <a:spcPts val="0"/>
                        </a:spcAft>
                      </a:pPr>
                      <a:r>
                        <a:rPr lang="en-US" sz="900">
                          <a:effectLst/>
                        </a:rPr>
                        <a:t>adipocytes.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endParaRPr>
                    </a:p>
                    <a:p>
                      <a:pPr marL="0" marR="0">
                        <a:spcBef>
                          <a:spcPts val="35"/>
                        </a:spcBef>
                        <a:spcAft>
                          <a:spcPts val="0"/>
                        </a:spcAft>
                      </a:pPr>
                      <a:r>
                        <a:rPr lang="en-US" sz="1200">
                          <a:effectLst/>
                        </a:rPr>
                        <a:t> </a:t>
                      </a:r>
                      <a:endParaRPr lang="en-US" sz="1100">
                        <a:effectLst/>
                      </a:endParaRPr>
                    </a:p>
                    <a:p>
                      <a:pPr marL="51435" marR="29210">
                        <a:spcBef>
                          <a:spcPts val="0"/>
                        </a:spcBef>
                        <a:spcAft>
                          <a:spcPts val="0"/>
                        </a:spcAft>
                      </a:pPr>
                      <a:r>
                        <a:rPr lang="en-US" sz="900">
                          <a:effectLst/>
                        </a:rPr>
                        <a:t>Central and northern India, northern Indochina and East Asia, Sri Lanka, Southeast Asia, Australia.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975263904"/>
                  </a:ext>
                </a:extLst>
              </a:tr>
              <a:tr h="920115">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6985" marR="0" algn="ctr">
                        <a:spcBef>
                          <a:spcPts val="780"/>
                        </a:spcBef>
                        <a:spcAft>
                          <a:spcPts val="0"/>
                        </a:spcAft>
                      </a:pPr>
                      <a:r>
                        <a:rPr lang="en-US" sz="900">
                          <a:effectLst/>
                        </a:rPr>
                        <a:t>14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45"/>
                        </a:spcBef>
                        <a:spcAft>
                          <a:spcPts val="0"/>
                        </a:spcAft>
                      </a:pPr>
                      <a:r>
                        <a:rPr lang="en-US" sz="1300">
                          <a:effectLst/>
                        </a:rPr>
                        <a:t> </a:t>
                      </a:r>
                      <a:endParaRPr lang="en-US" sz="1100">
                        <a:effectLst/>
                      </a:endParaRPr>
                    </a:p>
                    <a:p>
                      <a:pPr marL="125730" marR="252730" algn="just">
                        <a:lnSpc>
                          <a:spcPct val="98000"/>
                        </a:lnSpc>
                        <a:spcBef>
                          <a:spcPts val="0"/>
                        </a:spcBef>
                        <a:spcAft>
                          <a:spcPts val="0"/>
                        </a:spcAft>
                      </a:pPr>
                      <a:r>
                        <a:rPr lang="en-US" sz="900">
                          <a:effectLst/>
                        </a:rPr>
                        <a:t>Nitraria retusa (Forssk.) Asch. (Nitrariaceae); Shoot </a:t>
                      </a:r>
                      <a:r>
                        <a:rPr lang="en-US" sz="600">
                          <a:effectLst/>
                        </a:rPr>
                        <a:t>[28]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850">
                          <a:effectLst/>
                        </a:rPr>
                        <a:t> </a:t>
                      </a:r>
                      <a:endParaRPr lang="en-US" sz="1100">
                        <a:effectLst/>
                      </a:endParaRPr>
                    </a:p>
                    <a:p>
                      <a:pPr marL="121285" marR="236855">
                        <a:spcBef>
                          <a:spcPts val="5"/>
                        </a:spcBef>
                        <a:spcAft>
                          <a:spcPts val="0"/>
                        </a:spcAft>
                      </a:pPr>
                      <a:r>
                        <a:rPr lang="en-US" sz="900">
                          <a:effectLst/>
                        </a:rPr>
                        <a:t>Carbohydrates, tannins, sterols, saponins, alkaloids and flavonoids,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endParaRPr>
                    </a:p>
                    <a:p>
                      <a:pPr marL="0" marR="0">
                        <a:spcBef>
                          <a:spcPts val="35"/>
                        </a:spcBef>
                        <a:spcAft>
                          <a:spcPts val="0"/>
                        </a:spcAft>
                      </a:pPr>
                      <a:r>
                        <a:rPr lang="en-US" sz="1200">
                          <a:effectLst/>
                        </a:rPr>
                        <a:t> </a:t>
                      </a:r>
                      <a:endParaRPr lang="en-US" sz="1100">
                        <a:effectLst/>
                      </a:endParaRPr>
                    </a:p>
                    <a:p>
                      <a:pPr marL="134620" marR="340995">
                        <a:spcBef>
                          <a:spcPts val="0"/>
                        </a:spcBef>
                        <a:spcAft>
                          <a:spcPts val="0"/>
                        </a:spcAft>
                      </a:pPr>
                      <a:r>
                        <a:rPr lang="en-US" sz="900">
                          <a:effectLst/>
                        </a:rPr>
                        <a:t>Antiobesity, Antioxidant, antimicrobial, and anticancer</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0">
                        <a:spcBef>
                          <a:spcPts val="0"/>
                        </a:spcBef>
                        <a:spcAft>
                          <a:spcPts val="0"/>
                        </a:spcAft>
                      </a:pPr>
                      <a:r>
                        <a:rPr lang="en-US" sz="900">
                          <a:effectLst/>
                        </a:rPr>
                        <a:t>The extract reduces body and fat mass and decreases triglycerides and LDL- cholesterol. Enhances gene expression related to lipid homeostasis in liver showing</a:t>
                      </a:r>
                      <a:endParaRPr lang="en-US" sz="1100">
                        <a:effectLst/>
                      </a:endParaRPr>
                    </a:p>
                    <a:p>
                      <a:pPr marL="114935" marR="0">
                        <a:lnSpc>
                          <a:spcPts val="955"/>
                        </a:lnSpc>
                        <a:spcBef>
                          <a:spcPts val="0"/>
                        </a:spcBef>
                        <a:spcAft>
                          <a:spcPts val="0"/>
                        </a:spcAft>
                      </a:pPr>
                      <a:r>
                        <a:rPr lang="en-US" sz="900">
                          <a:effectLst/>
                        </a:rPr>
                        <a:t>anti-obesity actions.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6985">
                        <a:spcBef>
                          <a:spcPts val="0"/>
                        </a:spcBef>
                        <a:spcAft>
                          <a:spcPts val="0"/>
                        </a:spcAft>
                      </a:pPr>
                      <a:r>
                        <a:rPr lang="en-US" sz="900">
                          <a:effectLst/>
                        </a:rPr>
                        <a:t>North Africa, Sinai, Palestine, Syria, Jordan, Iraq, Arabia, Iran and Pakistan.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829082881"/>
                  </a:ext>
                </a:extLst>
              </a:tr>
              <a:tr h="788670">
                <a:tc>
                  <a:txBody>
                    <a:bodyPr/>
                    <a:lstStyle/>
                    <a:p>
                      <a:pPr marL="0" marR="0">
                        <a:spcBef>
                          <a:spcPts val="0"/>
                        </a:spcBef>
                        <a:spcAft>
                          <a:spcPts val="0"/>
                        </a:spcAft>
                      </a:pPr>
                      <a:r>
                        <a:rPr lang="en-US" sz="1000">
                          <a:effectLst/>
                        </a:rPr>
                        <a:t> </a:t>
                      </a:r>
                      <a:endParaRPr lang="en-US" sz="1100">
                        <a:effectLst/>
                      </a:endParaRPr>
                    </a:p>
                    <a:p>
                      <a:pPr marL="0" marR="0">
                        <a:spcBef>
                          <a:spcPts val="35"/>
                        </a:spcBef>
                        <a:spcAft>
                          <a:spcPts val="0"/>
                        </a:spcAft>
                      </a:pPr>
                      <a:r>
                        <a:rPr lang="en-US" sz="1200">
                          <a:effectLst/>
                        </a:rPr>
                        <a:t> </a:t>
                      </a:r>
                      <a:endParaRPr lang="en-US" sz="1100">
                        <a:effectLst/>
                      </a:endParaRPr>
                    </a:p>
                    <a:p>
                      <a:pPr marL="6985" marR="0" algn="ctr">
                        <a:spcBef>
                          <a:spcPts val="0"/>
                        </a:spcBef>
                        <a:spcAft>
                          <a:spcPts val="0"/>
                        </a:spcAft>
                      </a:pPr>
                      <a:r>
                        <a:rPr lang="en-US" sz="900">
                          <a:effectLst/>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850">
                          <a:effectLst/>
                        </a:rPr>
                        <a:t> </a:t>
                      </a:r>
                      <a:endParaRPr lang="en-US" sz="1100">
                        <a:effectLst/>
                      </a:endParaRPr>
                    </a:p>
                    <a:p>
                      <a:pPr marL="125730" marR="110490">
                        <a:lnSpc>
                          <a:spcPct val="98000"/>
                        </a:lnSpc>
                        <a:spcBef>
                          <a:spcPts val="0"/>
                        </a:spcBef>
                        <a:spcAft>
                          <a:spcPts val="0"/>
                        </a:spcAft>
                      </a:pPr>
                      <a:r>
                        <a:rPr lang="en-US" sz="900">
                          <a:effectLst/>
                        </a:rPr>
                        <a:t>Orthosiphon aristatus (Blume) Miq (Lamiaceae); Whole plant </a:t>
                      </a:r>
                      <a:r>
                        <a:rPr lang="en-US" sz="600">
                          <a:effectLst/>
                        </a:rPr>
                        <a:t>[29]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850">
                          <a:effectLst/>
                        </a:rPr>
                        <a:t> </a:t>
                      </a:r>
                      <a:endParaRPr lang="en-US" sz="1100">
                        <a:effectLst/>
                      </a:endParaRPr>
                    </a:p>
                    <a:p>
                      <a:pPr marL="121285" marR="68580">
                        <a:spcBef>
                          <a:spcPts val="5"/>
                        </a:spcBef>
                        <a:spcAft>
                          <a:spcPts val="0"/>
                        </a:spcAft>
                      </a:pPr>
                      <a:r>
                        <a:rPr lang="en-US" sz="900">
                          <a:effectLst/>
                        </a:rPr>
                        <a:t>Monoterpenes, diterpenes, triterpenes, saponins, organic acid and flavonoids.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1300">
                          <a:effectLst/>
                        </a:rPr>
                        <a:t> </a:t>
                      </a:r>
                      <a:endParaRPr lang="en-US" sz="1100">
                        <a:effectLst/>
                      </a:endParaRPr>
                    </a:p>
                    <a:p>
                      <a:pPr marL="134620" marR="219710">
                        <a:spcBef>
                          <a:spcPts val="0"/>
                        </a:spcBef>
                        <a:spcAft>
                          <a:spcPts val="0"/>
                        </a:spcAft>
                      </a:pPr>
                      <a:r>
                        <a:rPr lang="en-US" sz="900">
                          <a:effectLst/>
                        </a:rPr>
                        <a:t>Antidiabetic, antiinflammatory, antioxidant, hepatoprotective, analgesic and nephroprotective.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26035">
                        <a:spcBef>
                          <a:spcPts val="0"/>
                        </a:spcBef>
                        <a:spcAft>
                          <a:spcPts val="0"/>
                        </a:spcAft>
                      </a:pPr>
                      <a:r>
                        <a:rPr lang="en-US" sz="900">
                          <a:effectLst/>
                        </a:rPr>
                        <a:t>Betulinic acid, the active constituent suppresses hypothalamic protein tyrosine phosphatase 1B in mice and</a:t>
                      </a:r>
                      <a:endParaRPr lang="en-US" sz="1100">
                        <a:effectLst/>
                      </a:endParaRPr>
                    </a:p>
                    <a:p>
                      <a:pPr marL="114935" marR="168910">
                        <a:lnSpc>
                          <a:spcPts val="1030"/>
                        </a:lnSpc>
                        <a:spcBef>
                          <a:spcPts val="0"/>
                        </a:spcBef>
                        <a:spcAft>
                          <a:spcPts val="0"/>
                        </a:spcAft>
                      </a:pPr>
                      <a:r>
                        <a:rPr lang="en-US" sz="900">
                          <a:effectLst/>
                        </a:rPr>
                        <a:t>enhances the antiobesity effect of leptin in obese rat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850">
                          <a:effectLst/>
                        </a:rPr>
                        <a:t> </a:t>
                      </a:r>
                      <a:endParaRPr lang="en-US" sz="1100">
                        <a:effectLst/>
                      </a:endParaRPr>
                    </a:p>
                    <a:p>
                      <a:pPr marL="51435" marR="321310">
                        <a:spcBef>
                          <a:spcPts val="5"/>
                        </a:spcBef>
                        <a:spcAft>
                          <a:spcPts val="0"/>
                        </a:spcAft>
                      </a:pPr>
                      <a:r>
                        <a:rPr lang="en-US" sz="900">
                          <a:effectLst/>
                        </a:rPr>
                        <a:t>Asia and tropical Australia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453733243"/>
                  </a:ext>
                </a:extLst>
              </a:tr>
              <a:tr h="788035">
                <a:tc>
                  <a:txBody>
                    <a:bodyPr/>
                    <a:lstStyle/>
                    <a:p>
                      <a:pPr marL="0" marR="0">
                        <a:spcBef>
                          <a:spcPts val="0"/>
                        </a:spcBef>
                        <a:spcAft>
                          <a:spcPts val="0"/>
                        </a:spcAft>
                      </a:pPr>
                      <a:r>
                        <a:rPr lang="en-US" sz="1000">
                          <a:effectLst/>
                        </a:rPr>
                        <a:t> </a:t>
                      </a:r>
                      <a:endParaRPr lang="en-US" sz="1100">
                        <a:effectLst/>
                      </a:endParaRPr>
                    </a:p>
                    <a:p>
                      <a:pPr marL="0" marR="0">
                        <a:spcBef>
                          <a:spcPts val="25"/>
                        </a:spcBef>
                        <a:spcAft>
                          <a:spcPts val="0"/>
                        </a:spcAft>
                      </a:pPr>
                      <a:r>
                        <a:rPr lang="en-US" sz="1200">
                          <a:effectLst/>
                        </a:rPr>
                        <a:t> </a:t>
                      </a:r>
                      <a:endParaRPr lang="en-US" sz="1100">
                        <a:effectLst/>
                      </a:endParaRPr>
                    </a:p>
                    <a:p>
                      <a:pPr marL="6985" marR="0" algn="ctr">
                        <a:spcBef>
                          <a:spcPts val="0"/>
                        </a:spcBef>
                        <a:spcAft>
                          <a:spcPts val="0"/>
                        </a:spcAft>
                      </a:pPr>
                      <a:r>
                        <a:rPr lang="en-US" sz="900">
                          <a:effectLst/>
                        </a:rPr>
                        <a:t>16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1300">
                          <a:effectLst/>
                        </a:rPr>
                        <a:t> </a:t>
                      </a:r>
                      <a:endParaRPr lang="en-US" sz="1100">
                        <a:effectLst/>
                      </a:endParaRPr>
                    </a:p>
                    <a:p>
                      <a:pPr marL="125730" marR="0">
                        <a:lnSpc>
                          <a:spcPts val="1035"/>
                        </a:lnSpc>
                        <a:spcBef>
                          <a:spcPts val="0"/>
                        </a:spcBef>
                        <a:spcAft>
                          <a:spcPts val="0"/>
                        </a:spcAft>
                      </a:pPr>
                      <a:r>
                        <a:rPr lang="en-US" sz="900">
                          <a:effectLst/>
                        </a:rPr>
                        <a:t>Phaseolus vulgaris</a:t>
                      </a:r>
                      <a:endParaRPr lang="en-US" sz="1100">
                        <a:effectLst/>
                      </a:endParaRPr>
                    </a:p>
                    <a:p>
                      <a:pPr marL="125730" marR="94615">
                        <a:spcBef>
                          <a:spcPts val="0"/>
                        </a:spcBef>
                        <a:spcAft>
                          <a:spcPts val="0"/>
                        </a:spcAft>
                      </a:pPr>
                      <a:r>
                        <a:rPr lang="en-US" sz="900">
                          <a:effectLst/>
                        </a:rPr>
                        <a:t>L. (Leguminosae); Bean </a:t>
                      </a:r>
                      <a:r>
                        <a:rPr lang="en-US" sz="600">
                          <a:effectLst/>
                        </a:rPr>
                        <a:t>[30]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1285" marR="81280">
                        <a:spcBef>
                          <a:spcPts val="0"/>
                        </a:spcBef>
                        <a:spcAft>
                          <a:spcPts val="0"/>
                        </a:spcAft>
                      </a:pPr>
                      <a:r>
                        <a:rPr lang="en-US" sz="900">
                          <a:effectLst/>
                        </a:rPr>
                        <a:t>Polyphenolic compounds, alkaloids, fibre, saponins, steroids,</a:t>
                      </a:r>
                      <a:endParaRPr lang="en-US" sz="1100">
                        <a:effectLst/>
                      </a:endParaRPr>
                    </a:p>
                    <a:p>
                      <a:pPr marL="121285" marR="0">
                        <a:spcBef>
                          <a:spcPts val="0"/>
                        </a:spcBef>
                        <a:spcAft>
                          <a:spcPts val="0"/>
                        </a:spcAft>
                      </a:pPr>
                      <a:r>
                        <a:rPr lang="en-US" sz="900">
                          <a:effectLst/>
                        </a:rPr>
                        <a:t>lectins and terpenoids.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34620" marR="0">
                        <a:spcBef>
                          <a:spcPts val="0"/>
                        </a:spcBef>
                        <a:spcAft>
                          <a:spcPts val="0"/>
                        </a:spcAft>
                      </a:pPr>
                      <a:r>
                        <a:rPr lang="en-US" sz="900">
                          <a:effectLst/>
                        </a:rPr>
                        <a:t>Decrease Glycemic index, anti- lipase, anticancer, lowering of the plasma cholesterol levels and antioxidant.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850">
                          <a:effectLst/>
                        </a:rPr>
                        <a:t> </a:t>
                      </a:r>
                      <a:endParaRPr lang="en-US" sz="1100">
                        <a:effectLst/>
                      </a:endParaRPr>
                    </a:p>
                    <a:p>
                      <a:pPr marL="114935" marR="83185">
                        <a:spcBef>
                          <a:spcPts val="5"/>
                        </a:spcBef>
                        <a:spcAft>
                          <a:spcPts val="0"/>
                        </a:spcAft>
                      </a:pPr>
                      <a:r>
                        <a:rPr lang="en-US" sz="900">
                          <a:effectLst/>
                        </a:rPr>
                        <a:t>It reduces food intake and body weight in an animal model of obesity resulting in suppression of glycaemia.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850" dirty="0">
                          <a:effectLst/>
                        </a:rPr>
                        <a:t> </a:t>
                      </a:r>
                      <a:endParaRPr lang="en-US" sz="1100" dirty="0">
                        <a:effectLst/>
                      </a:endParaRPr>
                    </a:p>
                    <a:p>
                      <a:pPr marL="51435" marR="0">
                        <a:spcBef>
                          <a:spcPts val="5"/>
                        </a:spcBef>
                        <a:spcAft>
                          <a:spcPts val="0"/>
                        </a:spcAft>
                      </a:pPr>
                      <a:r>
                        <a:rPr lang="en-US" sz="900" dirty="0">
                          <a:effectLst/>
                        </a:rPr>
                        <a:t>East Asia, Mexico, Central America, and South America.</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413105867"/>
                  </a:ext>
                </a:extLst>
              </a:tr>
            </a:tbl>
          </a:graphicData>
        </a:graphic>
      </p:graphicFrame>
    </p:spTree>
    <p:extLst>
      <p:ext uri="{BB962C8B-B14F-4D97-AF65-F5344CB8AC3E}">
        <p14:creationId xmlns:p14="http://schemas.microsoft.com/office/powerpoint/2010/main" val="19320659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A19EF7-D5FF-4871-B815-B461A286C309}"/>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57FF0188-2617-4072-A727-C8AC6CD83C98}"/>
              </a:ext>
            </a:extLst>
          </p:cNvPr>
          <p:cNvGraphicFramePr>
            <a:graphicFrameLocks noGrp="1"/>
          </p:cNvGraphicFramePr>
          <p:nvPr>
            <p:ph idx="1"/>
          </p:nvPr>
        </p:nvGraphicFramePr>
        <p:xfrm>
          <a:off x="2771457" y="3272314"/>
          <a:ext cx="6649085" cy="1478280"/>
        </p:xfrm>
        <a:graphic>
          <a:graphicData uri="http://schemas.openxmlformats.org/drawingml/2006/table">
            <a:tbl>
              <a:tblPr firstRow="1" firstCol="1" lastRow="1" lastCol="1" bandRow="1" bandCol="1">
                <a:tableStyleId>{5C22544A-7EE6-4342-B048-85BDC9FD1C3A}</a:tableStyleId>
              </a:tblPr>
              <a:tblGrid>
                <a:gridCol w="151130">
                  <a:extLst>
                    <a:ext uri="{9D8B030D-6E8A-4147-A177-3AD203B41FA5}">
                      <a16:colId xmlns:a16="http://schemas.microsoft.com/office/drawing/2014/main" xmlns="" val="3392515640"/>
                    </a:ext>
                  </a:extLst>
                </a:gridCol>
                <a:gridCol w="1083945">
                  <a:extLst>
                    <a:ext uri="{9D8B030D-6E8A-4147-A177-3AD203B41FA5}">
                      <a16:colId xmlns:a16="http://schemas.microsoft.com/office/drawing/2014/main" xmlns="" val="823745269"/>
                    </a:ext>
                  </a:extLst>
                </a:gridCol>
                <a:gridCol w="1247140">
                  <a:extLst>
                    <a:ext uri="{9D8B030D-6E8A-4147-A177-3AD203B41FA5}">
                      <a16:colId xmlns:a16="http://schemas.microsoft.com/office/drawing/2014/main" xmlns="" val="2887060739"/>
                    </a:ext>
                  </a:extLst>
                </a:gridCol>
                <a:gridCol w="1824355">
                  <a:extLst>
                    <a:ext uri="{9D8B030D-6E8A-4147-A177-3AD203B41FA5}">
                      <a16:colId xmlns:a16="http://schemas.microsoft.com/office/drawing/2014/main" xmlns="" val="1203741927"/>
                    </a:ext>
                  </a:extLst>
                </a:gridCol>
                <a:gridCol w="1531620">
                  <a:extLst>
                    <a:ext uri="{9D8B030D-6E8A-4147-A177-3AD203B41FA5}">
                      <a16:colId xmlns:a16="http://schemas.microsoft.com/office/drawing/2014/main" xmlns="" val="4002075517"/>
                    </a:ext>
                  </a:extLst>
                </a:gridCol>
                <a:gridCol w="810895">
                  <a:extLst>
                    <a:ext uri="{9D8B030D-6E8A-4147-A177-3AD203B41FA5}">
                      <a16:colId xmlns:a16="http://schemas.microsoft.com/office/drawing/2014/main" xmlns="" val="1962394301"/>
                    </a:ext>
                  </a:extLst>
                </a:gridCol>
              </a:tblGrid>
              <a:tr h="525145">
                <a:tc>
                  <a:txBody>
                    <a:bodyPr/>
                    <a:lstStyle/>
                    <a:p>
                      <a:pPr marL="0" marR="0">
                        <a:spcBef>
                          <a:spcPts val="35"/>
                        </a:spcBef>
                        <a:spcAft>
                          <a:spcPts val="0"/>
                        </a:spcAft>
                      </a:pPr>
                      <a:r>
                        <a:rPr lang="en-US" sz="1300">
                          <a:effectLst/>
                        </a:rPr>
                        <a:t> </a:t>
                      </a:r>
                      <a:endParaRPr lang="en-US" sz="1100">
                        <a:effectLst/>
                      </a:endParaRPr>
                    </a:p>
                    <a:p>
                      <a:pPr marL="6985" marR="0" algn="ctr">
                        <a:spcBef>
                          <a:spcPts val="5"/>
                        </a:spcBef>
                        <a:spcAft>
                          <a:spcPts val="0"/>
                        </a:spcAft>
                      </a:pPr>
                      <a:r>
                        <a:rPr lang="en-US" sz="900">
                          <a:effectLst/>
                        </a:rPr>
                        <a:t>17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53340">
                        <a:lnSpc>
                          <a:spcPct val="100000"/>
                        </a:lnSpc>
                        <a:spcBef>
                          <a:spcPts val="0"/>
                        </a:spcBef>
                        <a:spcAft>
                          <a:spcPts val="0"/>
                        </a:spcAft>
                      </a:pPr>
                      <a:r>
                        <a:rPr lang="en-US" sz="900">
                          <a:effectLst/>
                        </a:rPr>
                        <a:t>Phyllostachys edulis (Carrière) J.</a:t>
                      </a:r>
                      <a:endParaRPr lang="en-US" sz="1100">
                        <a:effectLst/>
                      </a:endParaRPr>
                    </a:p>
                    <a:p>
                      <a:pPr marL="125730" marR="132715">
                        <a:lnSpc>
                          <a:spcPts val="1030"/>
                        </a:lnSpc>
                        <a:spcBef>
                          <a:spcPts val="0"/>
                        </a:spcBef>
                        <a:spcAft>
                          <a:spcPts val="0"/>
                        </a:spcAft>
                      </a:pPr>
                      <a:r>
                        <a:rPr lang="en-US" sz="900">
                          <a:effectLst/>
                        </a:rPr>
                        <a:t>Houz. (Poaceae); Leaves </a:t>
                      </a:r>
                      <a:r>
                        <a:rPr lang="en-US" sz="600">
                          <a:effectLst/>
                        </a:rPr>
                        <a:t>[31]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1285" marR="100330">
                        <a:spcBef>
                          <a:spcPts val="490"/>
                        </a:spcBef>
                        <a:spcAft>
                          <a:spcPts val="0"/>
                        </a:spcAft>
                      </a:pPr>
                      <a:r>
                        <a:rPr lang="en-US" sz="900">
                          <a:effectLst/>
                        </a:rPr>
                        <a:t>Amino acids, carbohydrate, minerals and vitamins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40"/>
                        </a:spcBef>
                        <a:spcAft>
                          <a:spcPts val="0"/>
                        </a:spcAft>
                      </a:pPr>
                      <a:r>
                        <a:rPr lang="en-US" sz="850">
                          <a:effectLst/>
                        </a:rPr>
                        <a:t> </a:t>
                      </a:r>
                      <a:endParaRPr lang="en-US" sz="1100">
                        <a:effectLst/>
                      </a:endParaRPr>
                    </a:p>
                    <a:p>
                      <a:pPr marL="134620" marR="223520">
                        <a:spcBef>
                          <a:spcPts val="0"/>
                        </a:spcBef>
                        <a:spcAft>
                          <a:spcPts val="0"/>
                        </a:spcAft>
                      </a:pPr>
                      <a:r>
                        <a:rPr lang="en-US" sz="900">
                          <a:effectLst/>
                        </a:rPr>
                        <a:t>Cholesterol lowering activity, antiobesity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200660">
                        <a:spcBef>
                          <a:spcPts val="490"/>
                        </a:spcBef>
                        <a:spcAft>
                          <a:spcPts val="0"/>
                        </a:spcAft>
                      </a:pPr>
                      <a:r>
                        <a:rPr lang="en-US" sz="900">
                          <a:effectLst/>
                        </a:rPr>
                        <a:t>The extract ameliorates elevated MCP-1 concentration in the blood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61595" algn="just">
                        <a:spcBef>
                          <a:spcPts val="490"/>
                        </a:spcBef>
                        <a:spcAft>
                          <a:spcPts val="0"/>
                        </a:spcAft>
                      </a:pPr>
                      <a:r>
                        <a:rPr lang="en-US" sz="900">
                          <a:effectLst/>
                        </a:rPr>
                        <a:t>China,Taiwan, Japan, south of Hokkaido.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737928556"/>
                  </a:ext>
                </a:extLst>
              </a:tr>
              <a:tr h="523240">
                <a:tc>
                  <a:txBody>
                    <a:bodyPr/>
                    <a:lstStyle/>
                    <a:p>
                      <a:pPr marL="0" marR="0">
                        <a:spcBef>
                          <a:spcPts val="25"/>
                        </a:spcBef>
                        <a:spcAft>
                          <a:spcPts val="0"/>
                        </a:spcAft>
                      </a:pPr>
                      <a:r>
                        <a:rPr lang="en-US" sz="1300">
                          <a:effectLst/>
                        </a:rPr>
                        <a:t> </a:t>
                      </a:r>
                      <a:endParaRPr lang="en-US" sz="1100">
                        <a:effectLst/>
                      </a:endParaRPr>
                    </a:p>
                    <a:p>
                      <a:pPr marL="6985" marR="0" algn="ctr">
                        <a:spcBef>
                          <a:spcPts val="0"/>
                        </a:spcBef>
                        <a:spcAft>
                          <a:spcPts val="0"/>
                        </a:spcAft>
                      </a:pPr>
                      <a:r>
                        <a:rPr lang="en-US" sz="900">
                          <a:effectLst/>
                        </a:rPr>
                        <a:t>18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107315">
                        <a:lnSpc>
                          <a:spcPct val="100000"/>
                        </a:lnSpc>
                        <a:spcBef>
                          <a:spcPts val="0"/>
                        </a:spcBef>
                        <a:spcAft>
                          <a:spcPts val="0"/>
                        </a:spcAft>
                      </a:pPr>
                      <a:r>
                        <a:rPr lang="en-US" sz="900">
                          <a:effectLst/>
                        </a:rPr>
                        <a:t>Platycodon grandiflorum</a:t>
                      </a:r>
                      <a:endParaRPr lang="en-US" sz="1100">
                        <a:effectLst/>
                      </a:endParaRPr>
                    </a:p>
                    <a:p>
                      <a:pPr marL="125730" marR="81915">
                        <a:lnSpc>
                          <a:spcPts val="1030"/>
                        </a:lnSpc>
                        <a:spcBef>
                          <a:spcPts val="0"/>
                        </a:spcBef>
                        <a:spcAft>
                          <a:spcPts val="0"/>
                        </a:spcAft>
                      </a:pPr>
                      <a:r>
                        <a:rPr lang="en-US" sz="900">
                          <a:effectLst/>
                        </a:rPr>
                        <a:t>(Campanulaceae); Roots </a:t>
                      </a:r>
                      <a:r>
                        <a:rPr lang="en-US" sz="600">
                          <a:effectLst/>
                        </a:rPr>
                        <a:t>[32]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1285" marR="71755">
                        <a:spcBef>
                          <a:spcPts val="490"/>
                        </a:spcBef>
                        <a:spcAft>
                          <a:spcPts val="0"/>
                        </a:spcAft>
                      </a:pPr>
                      <a:r>
                        <a:rPr lang="en-US" sz="900">
                          <a:effectLst/>
                        </a:rPr>
                        <a:t>Saponins, flavonoids, polyacetylenes, sterols and phenolics.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34620" marR="168910">
                        <a:lnSpc>
                          <a:spcPct val="100000"/>
                        </a:lnSpc>
                        <a:spcBef>
                          <a:spcPts val="0"/>
                        </a:spcBef>
                        <a:spcAft>
                          <a:spcPts val="0"/>
                        </a:spcAft>
                      </a:pPr>
                      <a:r>
                        <a:rPr lang="en-US" sz="900">
                          <a:effectLst/>
                        </a:rPr>
                        <a:t>Antiinflammatory, antitumor, anti-oxidant, antidiabetic,</a:t>
                      </a:r>
                      <a:endParaRPr lang="en-US" sz="1100">
                        <a:effectLst/>
                      </a:endParaRPr>
                    </a:p>
                    <a:p>
                      <a:pPr marL="134620" marR="156210">
                        <a:lnSpc>
                          <a:spcPts val="1030"/>
                        </a:lnSpc>
                        <a:spcBef>
                          <a:spcPts val="0"/>
                        </a:spcBef>
                        <a:spcAft>
                          <a:spcPts val="0"/>
                        </a:spcAft>
                      </a:pPr>
                      <a:r>
                        <a:rPr lang="en-US" sz="900">
                          <a:effectLst/>
                        </a:rPr>
                        <a:t>antiobesity, hepatoprotective and immunomodulatory effects.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45085">
                        <a:spcBef>
                          <a:spcPts val="490"/>
                        </a:spcBef>
                        <a:spcAft>
                          <a:spcPts val="0"/>
                        </a:spcAft>
                      </a:pPr>
                      <a:r>
                        <a:rPr lang="en-US" sz="900">
                          <a:effectLst/>
                        </a:rPr>
                        <a:t>Platycodin-enriched diets can lower circulating and whole body cholesterol contents.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73660">
                        <a:spcBef>
                          <a:spcPts val="490"/>
                        </a:spcBef>
                        <a:spcAft>
                          <a:spcPts val="0"/>
                        </a:spcAft>
                      </a:pPr>
                      <a:r>
                        <a:rPr lang="en-US" sz="900">
                          <a:effectLst/>
                        </a:rPr>
                        <a:t>China, Japan, Mongolia, and Korea.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105570724"/>
                  </a:ext>
                </a:extLst>
              </a:tr>
              <a:tr h="392430">
                <a:tc>
                  <a:txBody>
                    <a:bodyPr/>
                    <a:lstStyle/>
                    <a:p>
                      <a:pPr marL="0" marR="0">
                        <a:spcBef>
                          <a:spcPts val="15"/>
                        </a:spcBef>
                        <a:spcAft>
                          <a:spcPts val="0"/>
                        </a:spcAft>
                      </a:pPr>
                      <a:r>
                        <a:rPr lang="en-US" sz="850">
                          <a:effectLst/>
                        </a:rPr>
                        <a:t> </a:t>
                      </a:r>
                      <a:endParaRPr lang="en-US" sz="1100">
                        <a:effectLst/>
                      </a:endParaRPr>
                    </a:p>
                    <a:p>
                      <a:pPr marL="6985" marR="0" algn="ctr">
                        <a:spcBef>
                          <a:spcPts val="0"/>
                        </a:spcBef>
                        <a:spcAft>
                          <a:spcPts val="0"/>
                        </a:spcAft>
                      </a:pPr>
                      <a:r>
                        <a:rPr lang="en-US" sz="900">
                          <a:effectLst/>
                        </a:rPr>
                        <a:t>19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386715">
                        <a:spcBef>
                          <a:spcPts val="0"/>
                        </a:spcBef>
                        <a:spcAft>
                          <a:spcPts val="0"/>
                        </a:spcAft>
                      </a:pPr>
                      <a:r>
                        <a:rPr lang="en-US" sz="900">
                          <a:effectLst/>
                        </a:rPr>
                        <a:t>Polygonum aviculare L.</a:t>
                      </a:r>
                      <a:endParaRPr lang="en-US" sz="1100">
                        <a:effectLst/>
                      </a:endParaRPr>
                    </a:p>
                    <a:p>
                      <a:pPr marL="125730" marR="0">
                        <a:lnSpc>
                          <a:spcPts val="960"/>
                        </a:lnSpc>
                        <a:spcBef>
                          <a:spcPts val="0"/>
                        </a:spcBef>
                        <a:spcAft>
                          <a:spcPts val="0"/>
                        </a:spcAft>
                      </a:pPr>
                      <a:r>
                        <a:rPr lang="en-US" sz="900">
                          <a:effectLst/>
                        </a:rPr>
                        <a:t>(Polygonaceae);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1285" marR="129540">
                        <a:spcBef>
                          <a:spcPts val="0"/>
                        </a:spcBef>
                        <a:spcAft>
                          <a:spcPts val="0"/>
                        </a:spcAft>
                      </a:pPr>
                      <a:r>
                        <a:rPr lang="en-US" sz="900">
                          <a:effectLst/>
                        </a:rPr>
                        <a:t>Tannins, saponins, flavonoids,</a:t>
                      </a:r>
                      <a:r>
                        <a:rPr lang="en-US" sz="900" spc="55">
                          <a:effectLst/>
                        </a:rPr>
                        <a:t> </a:t>
                      </a:r>
                      <a:r>
                        <a:rPr lang="en-US" sz="900" spc="-15">
                          <a:effectLst/>
                        </a:rPr>
                        <a:t>alkaloids</a:t>
                      </a:r>
                      <a:endParaRPr lang="en-US" sz="1100">
                        <a:effectLst/>
                      </a:endParaRPr>
                    </a:p>
                    <a:p>
                      <a:pPr marL="121285" marR="0">
                        <a:lnSpc>
                          <a:spcPts val="960"/>
                        </a:lnSpc>
                        <a:spcBef>
                          <a:spcPts val="0"/>
                        </a:spcBef>
                        <a:spcAft>
                          <a:spcPts val="0"/>
                        </a:spcAft>
                      </a:pPr>
                      <a:r>
                        <a:rPr lang="en-US" sz="900">
                          <a:effectLst/>
                        </a:rPr>
                        <a:t>and</a:t>
                      </a:r>
                      <a:r>
                        <a:rPr lang="en-US" sz="900" spc="-20">
                          <a:effectLst/>
                        </a:rPr>
                        <a:t> </a:t>
                      </a:r>
                      <a:r>
                        <a:rPr lang="en-US" sz="900">
                          <a:effectLst/>
                        </a:rPr>
                        <a:t>sesquiterpenes.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15"/>
                        </a:spcBef>
                        <a:spcAft>
                          <a:spcPts val="0"/>
                        </a:spcAft>
                      </a:pPr>
                      <a:r>
                        <a:rPr lang="en-US" sz="850">
                          <a:effectLst/>
                        </a:rPr>
                        <a:t> </a:t>
                      </a:r>
                      <a:endParaRPr lang="en-US" sz="1100">
                        <a:effectLst/>
                      </a:endParaRPr>
                    </a:p>
                    <a:p>
                      <a:pPr marL="134620" marR="0">
                        <a:spcBef>
                          <a:spcPts val="0"/>
                        </a:spcBef>
                        <a:spcAft>
                          <a:spcPts val="0"/>
                        </a:spcAft>
                      </a:pPr>
                      <a:r>
                        <a:rPr lang="en-US" sz="900">
                          <a:effectLst/>
                        </a:rPr>
                        <a:t>Antiobesity and antioxidant.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130810">
                        <a:spcBef>
                          <a:spcPts val="0"/>
                        </a:spcBef>
                        <a:spcAft>
                          <a:spcPts val="0"/>
                        </a:spcAft>
                      </a:pPr>
                      <a:r>
                        <a:rPr lang="en-US" sz="900">
                          <a:effectLst/>
                        </a:rPr>
                        <a:t>Suppresses the elevated mRNA expression levels of</a:t>
                      </a:r>
                      <a:endParaRPr lang="en-US" sz="1100">
                        <a:effectLst/>
                      </a:endParaRPr>
                    </a:p>
                    <a:p>
                      <a:pPr marL="114935" marR="0">
                        <a:lnSpc>
                          <a:spcPts val="960"/>
                        </a:lnSpc>
                        <a:spcBef>
                          <a:spcPts val="0"/>
                        </a:spcBef>
                        <a:spcAft>
                          <a:spcPts val="0"/>
                        </a:spcAft>
                      </a:pPr>
                      <a:r>
                        <a:rPr lang="en-US" sz="900">
                          <a:effectLst/>
                        </a:rPr>
                        <a:t>sterol regulatory element-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41910">
                        <a:spcBef>
                          <a:spcPts val="0"/>
                        </a:spcBef>
                        <a:spcAft>
                          <a:spcPts val="0"/>
                        </a:spcAft>
                      </a:pPr>
                      <a:r>
                        <a:rPr lang="en-US" sz="900" dirty="0">
                          <a:effectLst/>
                        </a:rPr>
                        <a:t>Turkey, Great Britain, Ireland</a:t>
                      </a:r>
                      <a:endParaRPr lang="en-US" sz="1100" dirty="0">
                        <a:effectLst/>
                      </a:endParaRPr>
                    </a:p>
                    <a:p>
                      <a:pPr marL="51435" marR="0">
                        <a:lnSpc>
                          <a:spcPts val="960"/>
                        </a:lnSpc>
                        <a:spcBef>
                          <a:spcPts val="0"/>
                        </a:spcBef>
                        <a:spcAft>
                          <a:spcPts val="0"/>
                        </a:spcAft>
                      </a:pPr>
                      <a:r>
                        <a:rPr lang="en-US" sz="900" dirty="0">
                          <a:effectLst/>
                        </a:rPr>
                        <a:t>and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671278287"/>
                  </a:ext>
                </a:extLst>
              </a:tr>
            </a:tbl>
          </a:graphicData>
        </a:graphic>
      </p:graphicFrame>
    </p:spTree>
    <p:extLst>
      <p:ext uri="{BB962C8B-B14F-4D97-AF65-F5344CB8AC3E}">
        <p14:creationId xmlns:p14="http://schemas.microsoft.com/office/powerpoint/2010/main" val="18115926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588DC0-554D-4AB5-8C74-DA444C2DBF2B}"/>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74C29BE1-AA0B-410A-9096-39F7A829E4F6}"/>
              </a:ext>
            </a:extLst>
          </p:cNvPr>
          <p:cNvGraphicFramePr>
            <a:graphicFrameLocks noGrp="1"/>
          </p:cNvGraphicFramePr>
          <p:nvPr>
            <p:ph idx="1"/>
          </p:nvPr>
        </p:nvGraphicFramePr>
        <p:xfrm>
          <a:off x="2931033" y="1324134"/>
          <a:ext cx="6329933" cy="5491480"/>
        </p:xfrm>
        <a:graphic>
          <a:graphicData uri="http://schemas.openxmlformats.org/drawingml/2006/table">
            <a:tbl>
              <a:tblPr firstRow="1" firstCol="1" lastRow="1" lastCol="1" bandRow="1" bandCol="1">
                <a:tableStyleId>{5C22544A-7EE6-4342-B048-85BDC9FD1C3A}</a:tableStyleId>
              </a:tblPr>
              <a:tblGrid>
                <a:gridCol w="143876">
                  <a:extLst>
                    <a:ext uri="{9D8B030D-6E8A-4147-A177-3AD203B41FA5}">
                      <a16:colId xmlns:a16="http://schemas.microsoft.com/office/drawing/2014/main" xmlns="" val="706447526"/>
                    </a:ext>
                  </a:extLst>
                </a:gridCol>
                <a:gridCol w="1031916">
                  <a:extLst>
                    <a:ext uri="{9D8B030D-6E8A-4147-A177-3AD203B41FA5}">
                      <a16:colId xmlns:a16="http://schemas.microsoft.com/office/drawing/2014/main" xmlns="" val="3988202040"/>
                    </a:ext>
                  </a:extLst>
                </a:gridCol>
                <a:gridCol w="1187278">
                  <a:extLst>
                    <a:ext uri="{9D8B030D-6E8A-4147-A177-3AD203B41FA5}">
                      <a16:colId xmlns:a16="http://schemas.microsoft.com/office/drawing/2014/main" xmlns="" val="545735889"/>
                    </a:ext>
                  </a:extLst>
                </a:gridCol>
                <a:gridCol w="1736787">
                  <a:extLst>
                    <a:ext uri="{9D8B030D-6E8A-4147-A177-3AD203B41FA5}">
                      <a16:colId xmlns:a16="http://schemas.microsoft.com/office/drawing/2014/main" xmlns="" val="2690706777"/>
                    </a:ext>
                  </a:extLst>
                </a:gridCol>
                <a:gridCol w="1458103">
                  <a:extLst>
                    <a:ext uri="{9D8B030D-6E8A-4147-A177-3AD203B41FA5}">
                      <a16:colId xmlns:a16="http://schemas.microsoft.com/office/drawing/2014/main" xmlns="" val="736555454"/>
                    </a:ext>
                  </a:extLst>
                </a:gridCol>
                <a:gridCol w="771973">
                  <a:extLst>
                    <a:ext uri="{9D8B030D-6E8A-4147-A177-3AD203B41FA5}">
                      <a16:colId xmlns:a16="http://schemas.microsoft.com/office/drawing/2014/main" xmlns="" val="184538580"/>
                    </a:ext>
                  </a:extLst>
                </a:gridCol>
              </a:tblGrid>
              <a:tr h="501752">
                <a:tc>
                  <a:txBody>
                    <a:bodyPr/>
                    <a:lstStyle/>
                    <a:p>
                      <a:pPr marL="0" marR="0">
                        <a:spcBef>
                          <a:spcPts val="35"/>
                        </a:spcBef>
                        <a:spcAft>
                          <a:spcPts val="0"/>
                        </a:spcAft>
                      </a:pPr>
                      <a:r>
                        <a:rPr lang="en-US" sz="1200">
                          <a:effectLst/>
                        </a:rPr>
                        <a:t> </a:t>
                      </a:r>
                      <a:endParaRPr lang="en-US" sz="1000">
                        <a:effectLst/>
                      </a:endParaRPr>
                    </a:p>
                    <a:p>
                      <a:pPr marL="6985" marR="0" algn="ctr">
                        <a:spcBef>
                          <a:spcPts val="5"/>
                        </a:spcBef>
                        <a:spcAft>
                          <a:spcPts val="0"/>
                        </a:spcAft>
                      </a:pPr>
                      <a:r>
                        <a:rPr lang="en-US" sz="900">
                          <a:effectLst/>
                        </a:rPr>
                        <a:t>20</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206375">
                        <a:lnSpc>
                          <a:spcPts val="1030"/>
                        </a:lnSpc>
                        <a:spcBef>
                          <a:spcPts val="0"/>
                        </a:spcBef>
                        <a:spcAft>
                          <a:spcPts val="0"/>
                        </a:spcAft>
                      </a:pPr>
                      <a:r>
                        <a:rPr lang="en-US" sz="900">
                          <a:effectLst/>
                        </a:rPr>
                        <a:t>Populus balsamifera L. (Salicaceae); Whole Plant </a:t>
                      </a:r>
                      <a:r>
                        <a:rPr lang="en-US" sz="600">
                          <a:effectLst/>
                        </a:rPr>
                        <a:t>[34]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1285" marR="129540">
                        <a:lnSpc>
                          <a:spcPts val="1030"/>
                        </a:lnSpc>
                        <a:spcBef>
                          <a:spcPts val="0"/>
                        </a:spcBef>
                        <a:spcAft>
                          <a:spcPts val="0"/>
                        </a:spcAft>
                      </a:pPr>
                      <a:r>
                        <a:rPr lang="en-US" sz="900">
                          <a:effectLst/>
                        </a:rPr>
                        <a:t>Phenolic glycosides, condensed tannins, nitrogen, soluble protein and starch.</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40"/>
                        </a:spcBef>
                        <a:spcAft>
                          <a:spcPts val="0"/>
                        </a:spcAft>
                      </a:pPr>
                      <a:r>
                        <a:rPr lang="en-US" sz="800">
                          <a:effectLst/>
                        </a:rPr>
                        <a:t> </a:t>
                      </a:r>
                      <a:endParaRPr lang="en-US" sz="1000">
                        <a:effectLst/>
                      </a:endParaRPr>
                    </a:p>
                    <a:p>
                      <a:pPr marL="134620" marR="226060">
                        <a:spcBef>
                          <a:spcPts val="0"/>
                        </a:spcBef>
                        <a:spcAft>
                          <a:spcPts val="0"/>
                        </a:spcAft>
                      </a:pPr>
                      <a:r>
                        <a:rPr lang="en-US" sz="900">
                          <a:effectLst/>
                        </a:rPr>
                        <a:t>Antiobesity, metabolic diseases and antioxidants.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124460">
                        <a:lnSpc>
                          <a:spcPts val="1030"/>
                        </a:lnSpc>
                        <a:spcBef>
                          <a:spcPts val="0"/>
                        </a:spcBef>
                        <a:spcAft>
                          <a:spcPts val="0"/>
                        </a:spcAft>
                      </a:pPr>
                      <a:r>
                        <a:rPr lang="en-US" sz="900">
                          <a:effectLst/>
                        </a:rPr>
                        <a:t>Salicortin reduces whole body and retroperitoneal fat and hepatic triglyceride accumulation.</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200">
                          <a:effectLst/>
                        </a:rPr>
                        <a:t> </a:t>
                      </a:r>
                      <a:endParaRPr lang="en-US" sz="1000">
                        <a:effectLst/>
                      </a:endParaRPr>
                    </a:p>
                    <a:p>
                      <a:pPr marL="51435" marR="0">
                        <a:spcBef>
                          <a:spcPts val="5"/>
                        </a:spcBef>
                        <a:spcAft>
                          <a:spcPts val="0"/>
                        </a:spcAft>
                      </a:pPr>
                      <a:r>
                        <a:rPr lang="en-US" sz="900">
                          <a:effectLst/>
                        </a:rPr>
                        <a:t>Canada</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128936083"/>
                  </a:ext>
                </a:extLst>
              </a:tr>
              <a:tr h="512633">
                <a:tc>
                  <a:txBody>
                    <a:bodyPr/>
                    <a:lstStyle/>
                    <a:p>
                      <a:pPr marL="0" marR="0">
                        <a:spcBef>
                          <a:spcPts val="25"/>
                        </a:spcBef>
                        <a:spcAft>
                          <a:spcPts val="0"/>
                        </a:spcAft>
                      </a:pPr>
                      <a:r>
                        <a:rPr lang="en-US" sz="1200">
                          <a:effectLst/>
                        </a:rPr>
                        <a:t> </a:t>
                      </a:r>
                      <a:endParaRPr lang="en-US" sz="1000">
                        <a:effectLst/>
                      </a:endParaRPr>
                    </a:p>
                    <a:p>
                      <a:pPr marL="6985" marR="0" algn="ctr">
                        <a:spcBef>
                          <a:spcPts val="0"/>
                        </a:spcBef>
                        <a:spcAft>
                          <a:spcPts val="0"/>
                        </a:spcAft>
                      </a:pPr>
                      <a:r>
                        <a:rPr lang="en-US" sz="900">
                          <a:effectLst/>
                        </a:rPr>
                        <a:t>21</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52705">
                        <a:spcBef>
                          <a:spcPts val="490"/>
                        </a:spcBef>
                        <a:spcAft>
                          <a:spcPts val="0"/>
                        </a:spcAft>
                      </a:pPr>
                      <a:r>
                        <a:rPr lang="en-US" sz="900">
                          <a:effectLst/>
                        </a:rPr>
                        <a:t>Rubus fruticosus L. (Rosaceae); Fruit</a:t>
                      </a:r>
                      <a:endParaRPr lang="en-US" sz="1000">
                        <a:effectLst/>
                      </a:endParaRPr>
                    </a:p>
                    <a:p>
                      <a:pPr marL="125730" marR="0">
                        <a:lnSpc>
                          <a:spcPts val="665"/>
                        </a:lnSpc>
                        <a:spcBef>
                          <a:spcPts val="0"/>
                        </a:spcBef>
                        <a:spcAft>
                          <a:spcPts val="0"/>
                        </a:spcAft>
                      </a:pPr>
                      <a:r>
                        <a:rPr lang="en-US" sz="600">
                          <a:effectLst/>
                        </a:rPr>
                        <a:t>[35]</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1285" marR="74930">
                        <a:spcBef>
                          <a:spcPts val="0"/>
                        </a:spcBef>
                        <a:spcAft>
                          <a:spcPts val="0"/>
                        </a:spcAft>
                      </a:pPr>
                      <a:r>
                        <a:rPr lang="en-US" sz="900">
                          <a:effectLst/>
                        </a:rPr>
                        <a:t>Alkaloids, tannins, flavonoids, saponins, glycosides, sterols and</a:t>
                      </a:r>
                      <a:endParaRPr lang="en-US" sz="1000">
                        <a:effectLst/>
                      </a:endParaRPr>
                    </a:p>
                    <a:p>
                      <a:pPr marL="121285" marR="0">
                        <a:lnSpc>
                          <a:spcPts val="960"/>
                        </a:lnSpc>
                        <a:spcBef>
                          <a:spcPts val="0"/>
                        </a:spcBef>
                        <a:spcAft>
                          <a:spcPts val="0"/>
                        </a:spcAft>
                      </a:pPr>
                      <a:r>
                        <a:rPr lang="en-US" sz="900">
                          <a:effectLst/>
                        </a:rPr>
                        <a:t>terpenoids.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34620" marR="309245">
                        <a:spcBef>
                          <a:spcPts val="490"/>
                        </a:spcBef>
                        <a:spcAft>
                          <a:spcPts val="0"/>
                        </a:spcAft>
                      </a:pPr>
                      <a:r>
                        <a:rPr lang="en-US" sz="900">
                          <a:effectLst/>
                        </a:rPr>
                        <a:t>Antioxidant, antimicrobial, anticancer, antioxidant, antidiabetic and antidiarrheal.</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226060">
                        <a:spcBef>
                          <a:spcPts val="490"/>
                        </a:spcBef>
                        <a:spcAft>
                          <a:spcPts val="0"/>
                        </a:spcAft>
                      </a:pPr>
                      <a:r>
                        <a:rPr lang="en-US" sz="900">
                          <a:effectLst/>
                        </a:rPr>
                        <a:t>Blueberry anthocyanins improve body weight and reduce obesity in mice.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207010">
                        <a:spcBef>
                          <a:spcPts val="490"/>
                        </a:spcBef>
                        <a:spcAft>
                          <a:spcPts val="0"/>
                        </a:spcAft>
                      </a:pPr>
                      <a:r>
                        <a:rPr lang="en-US" sz="900">
                          <a:effectLst/>
                        </a:rPr>
                        <a:t>Kashmir, Assam, and Tamilnadu</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281615503"/>
                  </a:ext>
                </a:extLst>
              </a:tr>
              <a:tr h="773786">
                <a:tc>
                  <a:txBody>
                    <a:bodyPr/>
                    <a:lstStyle/>
                    <a:p>
                      <a:pPr marL="0" marR="0">
                        <a:spcBef>
                          <a:spcPts val="0"/>
                        </a:spcBef>
                        <a:spcAft>
                          <a:spcPts val="0"/>
                        </a:spcAft>
                      </a:pPr>
                      <a:r>
                        <a:rPr lang="en-US" sz="1000">
                          <a:effectLst/>
                        </a:rPr>
                        <a:t> </a:t>
                      </a:r>
                    </a:p>
                    <a:p>
                      <a:pPr marL="0" marR="0">
                        <a:spcBef>
                          <a:spcPts val="25"/>
                        </a:spcBef>
                        <a:spcAft>
                          <a:spcPts val="0"/>
                        </a:spcAft>
                      </a:pPr>
                      <a:r>
                        <a:rPr lang="en-US" sz="1100">
                          <a:effectLst/>
                        </a:rPr>
                        <a:t> </a:t>
                      </a:r>
                      <a:endParaRPr lang="en-US" sz="1000">
                        <a:effectLst/>
                      </a:endParaRPr>
                    </a:p>
                    <a:p>
                      <a:pPr marL="6985" marR="0" algn="ctr">
                        <a:spcBef>
                          <a:spcPts val="0"/>
                        </a:spcBef>
                        <a:spcAft>
                          <a:spcPts val="0"/>
                        </a:spcAft>
                      </a:pPr>
                      <a:r>
                        <a:rPr lang="en-US" sz="900">
                          <a:effectLst/>
                        </a:rPr>
                        <a:t>22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94615">
                        <a:spcBef>
                          <a:spcPts val="490"/>
                        </a:spcBef>
                        <a:spcAft>
                          <a:spcPts val="0"/>
                        </a:spcAft>
                      </a:pPr>
                      <a:r>
                        <a:rPr lang="en-US" sz="900" dirty="0" err="1">
                          <a:effectLst/>
                        </a:rPr>
                        <a:t>Sapindus</a:t>
                      </a:r>
                      <a:r>
                        <a:rPr lang="en-US" sz="900" dirty="0">
                          <a:effectLst/>
                        </a:rPr>
                        <a:t> </a:t>
                      </a:r>
                      <a:r>
                        <a:rPr lang="en-US" sz="900" dirty="0" err="1">
                          <a:effectLst/>
                        </a:rPr>
                        <a:t>emarginatus</a:t>
                      </a:r>
                      <a:r>
                        <a:rPr lang="en-US" sz="900" dirty="0">
                          <a:effectLst/>
                        </a:rPr>
                        <a:t> </a:t>
                      </a:r>
                      <a:r>
                        <a:rPr lang="en-US" sz="900" dirty="0" err="1">
                          <a:effectLst/>
                        </a:rPr>
                        <a:t>Vahl</a:t>
                      </a:r>
                      <a:r>
                        <a:rPr lang="en-US" sz="900" dirty="0">
                          <a:effectLst/>
                        </a:rPr>
                        <a:t> (</a:t>
                      </a:r>
                      <a:r>
                        <a:rPr lang="en-US" sz="900" dirty="0" err="1">
                          <a:effectLst/>
                        </a:rPr>
                        <a:t>Sapindaceae</a:t>
                      </a:r>
                      <a:r>
                        <a:rPr lang="en-US" sz="900" dirty="0">
                          <a:effectLst/>
                        </a:rPr>
                        <a:t>); Pericarp of flower</a:t>
                      </a:r>
                      <a:endParaRPr lang="en-US" sz="1000" dirty="0">
                        <a:effectLst/>
                      </a:endParaRPr>
                    </a:p>
                    <a:p>
                      <a:pPr marL="125730" marR="0">
                        <a:lnSpc>
                          <a:spcPts val="670"/>
                        </a:lnSpc>
                        <a:spcBef>
                          <a:spcPts val="0"/>
                        </a:spcBef>
                        <a:spcAft>
                          <a:spcPts val="0"/>
                        </a:spcAft>
                      </a:pPr>
                      <a:r>
                        <a:rPr lang="en-US" sz="600" dirty="0">
                          <a:effectLst/>
                        </a:rPr>
                        <a:t>[36]</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1285" marR="129540">
                        <a:spcBef>
                          <a:spcPts val="0"/>
                        </a:spcBef>
                        <a:spcAft>
                          <a:spcPts val="0"/>
                        </a:spcAft>
                      </a:pPr>
                      <a:r>
                        <a:rPr lang="en-US" sz="900">
                          <a:effectLst/>
                        </a:rPr>
                        <a:t>Flavonoids, Triterpenoids, glycosides, carbohydrates, fatty acids, phenols, fixed</a:t>
                      </a:r>
                      <a:endParaRPr lang="en-US" sz="1000">
                        <a:effectLst/>
                      </a:endParaRPr>
                    </a:p>
                    <a:p>
                      <a:pPr marL="121285" marR="0">
                        <a:lnSpc>
                          <a:spcPts val="955"/>
                        </a:lnSpc>
                        <a:spcBef>
                          <a:spcPts val="0"/>
                        </a:spcBef>
                        <a:spcAft>
                          <a:spcPts val="0"/>
                        </a:spcAft>
                      </a:pPr>
                      <a:r>
                        <a:rPr lang="en-US" sz="900">
                          <a:effectLst/>
                        </a:rPr>
                        <a:t>oil and saponins.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34620" marR="162560">
                        <a:spcBef>
                          <a:spcPts val="490"/>
                        </a:spcBef>
                        <a:spcAft>
                          <a:spcPts val="0"/>
                        </a:spcAft>
                      </a:pPr>
                      <a:r>
                        <a:rPr lang="en-US" sz="900">
                          <a:effectLst/>
                        </a:rPr>
                        <a:t>Antiinflamatory, antipruritic, antihyperlipidemic, bactericidal, CNS diseases, emetic, hair tonic, nasal insufflations.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0">
                        <a:spcBef>
                          <a:spcPts val="490"/>
                        </a:spcBef>
                        <a:spcAft>
                          <a:spcPts val="0"/>
                        </a:spcAft>
                      </a:pPr>
                      <a:r>
                        <a:rPr lang="en-US" sz="900">
                          <a:effectLst/>
                        </a:rPr>
                        <a:t>Methanolic extract decreases body weight, BMI, Blood glucose levels, total cholesterol, LDL-C, HDL-C and Triglycerides.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0">
                        <a:spcBef>
                          <a:spcPts val="490"/>
                        </a:spcBef>
                        <a:spcAft>
                          <a:spcPts val="0"/>
                        </a:spcAft>
                      </a:pPr>
                      <a:r>
                        <a:rPr lang="en-US" sz="900">
                          <a:effectLst/>
                        </a:rPr>
                        <a:t>Gangetic Plains, Western Ghats, and Deccan Plateau in India</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117214920"/>
                  </a:ext>
                </a:extLst>
              </a:tr>
              <a:tr h="1155843">
                <a:tc>
                  <a:txBody>
                    <a:bodyPr/>
                    <a:lstStyle/>
                    <a:p>
                      <a:pPr marL="0" marR="0">
                        <a:spcBef>
                          <a:spcPts val="0"/>
                        </a:spcBef>
                        <a:spcAft>
                          <a:spcPts val="0"/>
                        </a:spcAft>
                      </a:pPr>
                      <a:r>
                        <a:rPr lang="en-US" sz="1000">
                          <a:effectLst/>
                        </a:rPr>
                        <a:t> </a:t>
                      </a:r>
                    </a:p>
                    <a:p>
                      <a:pPr marL="0" marR="0">
                        <a:spcBef>
                          <a:spcPts val="0"/>
                        </a:spcBef>
                        <a:spcAft>
                          <a:spcPts val="0"/>
                        </a:spcAft>
                      </a:pPr>
                      <a:r>
                        <a:rPr lang="en-US" sz="1000">
                          <a:effectLst/>
                        </a:rPr>
                        <a:t> </a:t>
                      </a:r>
                    </a:p>
                    <a:p>
                      <a:pPr marL="0" marR="0">
                        <a:spcBef>
                          <a:spcPts val="0"/>
                        </a:spcBef>
                        <a:spcAft>
                          <a:spcPts val="0"/>
                        </a:spcAft>
                      </a:pPr>
                      <a:r>
                        <a:rPr lang="en-US" sz="1000">
                          <a:effectLst/>
                        </a:rPr>
                        <a:t> </a:t>
                      </a:r>
                    </a:p>
                    <a:p>
                      <a:pPr marL="6985" marR="0" algn="ctr">
                        <a:spcBef>
                          <a:spcPts val="665"/>
                        </a:spcBef>
                        <a:spcAft>
                          <a:spcPts val="0"/>
                        </a:spcAft>
                      </a:pPr>
                      <a:r>
                        <a:rPr lang="en-US" sz="900">
                          <a:effectLst/>
                        </a:rPr>
                        <a:t>23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p>
                    <a:p>
                      <a:pPr marL="0" marR="0">
                        <a:spcBef>
                          <a:spcPts val="35"/>
                        </a:spcBef>
                        <a:spcAft>
                          <a:spcPts val="0"/>
                        </a:spcAft>
                      </a:pPr>
                      <a:r>
                        <a:rPr lang="en-US" sz="1100">
                          <a:effectLst/>
                        </a:rPr>
                        <a:t> </a:t>
                      </a:r>
                      <a:endParaRPr lang="en-US" sz="1000">
                        <a:effectLst/>
                      </a:endParaRPr>
                    </a:p>
                    <a:p>
                      <a:pPr marL="125730" marR="129540">
                        <a:spcBef>
                          <a:spcPts val="0"/>
                        </a:spcBef>
                        <a:spcAft>
                          <a:spcPts val="0"/>
                        </a:spcAft>
                      </a:pPr>
                      <a:r>
                        <a:rPr lang="en-US" sz="900">
                          <a:effectLst/>
                        </a:rPr>
                        <a:t>Sasa quelpaertensis Nakai (Poaceae); Leaves </a:t>
                      </a:r>
                      <a:r>
                        <a:rPr lang="en-US" sz="600">
                          <a:effectLst/>
                        </a:rPr>
                        <a:t>[37]</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p>
                    <a:p>
                      <a:pPr marL="0" marR="0">
                        <a:spcBef>
                          <a:spcPts val="0"/>
                        </a:spcBef>
                        <a:spcAft>
                          <a:spcPts val="0"/>
                        </a:spcAft>
                      </a:pPr>
                      <a:r>
                        <a:rPr lang="en-US" sz="1000">
                          <a:effectLst/>
                        </a:rPr>
                        <a:t> </a:t>
                      </a:r>
                    </a:p>
                    <a:p>
                      <a:pPr marL="121285" marR="346710" algn="just">
                        <a:spcBef>
                          <a:spcPts val="785"/>
                        </a:spcBef>
                        <a:spcAft>
                          <a:spcPts val="0"/>
                        </a:spcAft>
                      </a:pPr>
                      <a:r>
                        <a:rPr lang="en-US" sz="900">
                          <a:effectLst/>
                        </a:rPr>
                        <a:t>Polysaccharides, amino acids, and polyphenols.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p>
                    <a:p>
                      <a:pPr marL="0" marR="0">
                        <a:spcBef>
                          <a:spcPts val="35"/>
                        </a:spcBef>
                        <a:spcAft>
                          <a:spcPts val="0"/>
                        </a:spcAft>
                      </a:pPr>
                      <a:r>
                        <a:rPr lang="en-US" sz="700">
                          <a:effectLst/>
                        </a:rPr>
                        <a:t> </a:t>
                      </a:r>
                      <a:endParaRPr lang="en-US" sz="1000">
                        <a:effectLst/>
                      </a:endParaRPr>
                    </a:p>
                    <a:p>
                      <a:pPr marL="134620" marR="172720">
                        <a:spcBef>
                          <a:spcPts val="0"/>
                        </a:spcBef>
                        <a:spcAft>
                          <a:spcPts val="0"/>
                        </a:spcAft>
                      </a:pPr>
                      <a:r>
                        <a:rPr lang="en-US" sz="900">
                          <a:effectLst/>
                        </a:rPr>
                        <a:t>Antidiabetic, anticancer, diuretic antiinflamatory, antiobesity, antitumor, antioxidant and antipyretic.</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35560">
                        <a:spcBef>
                          <a:spcPts val="0"/>
                        </a:spcBef>
                        <a:spcAft>
                          <a:spcPts val="0"/>
                        </a:spcAft>
                      </a:pPr>
                      <a:r>
                        <a:rPr lang="en-US" sz="900">
                          <a:effectLst/>
                        </a:rPr>
                        <a:t>Adipogenesis is inhibited by downregulating expressions of CCAAT/enhancer-binding protein α, peroxisome PPAR- γ, SREBP-1c, and aP2. It also decreases the expression of fatty acid synthase and</a:t>
                      </a:r>
                      <a:endParaRPr lang="en-US" sz="1000">
                        <a:effectLst/>
                      </a:endParaRPr>
                    </a:p>
                    <a:p>
                      <a:pPr marL="114935" marR="197485">
                        <a:lnSpc>
                          <a:spcPts val="1030"/>
                        </a:lnSpc>
                        <a:spcBef>
                          <a:spcPts val="0"/>
                        </a:spcBef>
                        <a:spcAft>
                          <a:spcPts val="0"/>
                        </a:spcAft>
                      </a:pPr>
                      <a:r>
                        <a:rPr lang="en-US" sz="900">
                          <a:effectLst/>
                        </a:rPr>
                        <a:t>adiponectin mRNAs in differentiating adipocytes.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p>
                    <a:p>
                      <a:pPr marL="0" marR="0">
                        <a:spcBef>
                          <a:spcPts val="35"/>
                        </a:spcBef>
                        <a:spcAft>
                          <a:spcPts val="0"/>
                        </a:spcAft>
                      </a:pPr>
                      <a:r>
                        <a:rPr lang="en-US" sz="1100">
                          <a:effectLst/>
                        </a:rPr>
                        <a:t> </a:t>
                      </a:r>
                      <a:endParaRPr lang="en-US" sz="1000">
                        <a:effectLst/>
                      </a:endParaRPr>
                    </a:p>
                    <a:p>
                      <a:pPr marL="51435" marR="121285">
                        <a:spcBef>
                          <a:spcPts val="0"/>
                        </a:spcBef>
                        <a:spcAft>
                          <a:spcPts val="0"/>
                        </a:spcAft>
                      </a:pPr>
                      <a:r>
                        <a:rPr lang="en-US" sz="900">
                          <a:effectLst/>
                        </a:rPr>
                        <a:t>China, Japan, Korea, and Russia</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348610149"/>
                  </a:ext>
                </a:extLst>
              </a:tr>
              <a:tr h="1407323">
                <a:tc>
                  <a:txBody>
                    <a:bodyPr/>
                    <a:lstStyle/>
                    <a:p>
                      <a:pPr marL="0" marR="0">
                        <a:spcBef>
                          <a:spcPts val="0"/>
                        </a:spcBef>
                        <a:spcAft>
                          <a:spcPts val="0"/>
                        </a:spcAft>
                      </a:pPr>
                      <a:r>
                        <a:rPr lang="en-US" sz="1000">
                          <a:effectLst/>
                        </a:rPr>
                        <a:t> </a:t>
                      </a:r>
                    </a:p>
                    <a:p>
                      <a:pPr marL="0" marR="0">
                        <a:spcBef>
                          <a:spcPts val="0"/>
                        </a:spcBef>
                        <a:spcAft>
                          <a:spcPts val="0"/>
                        </a:spcAft>
                      </a:pPr>
                      <a:r>
                        <a:rPr lang="en-US" sz="1000">
                          <a:effectLst/>
                        </a:rPr>
                        <a:t> </a:t>
                      </a:r>
                    </a:p>
                    <a:p>
                      <a:pPr marL="0" marR="0">
                        <a:spcBef>
                          <a:spcPts val="0"/>
                        </a:spcBef>
                        <a:spcAft>
                          <a:spcPts val="0"/>
                        </a:spcAft>
                      </a:pPr>
                      <a:r>
                        <a:rPr lang="en-US" sz="1000">
                          <a:effectLst/>
                        </a:rPr>
                        <a:t> </a:t>
                      </a:r>
                    </a:p>
                    <a:p>
                      <a:pPr marL="0" marR="0">
                        <a:spcBef>
                          <a:spcPts val="25"/>
                        </a:spcBef>
                        <a:spcAft>
                          <a:spcPts val="0"/>
                        </a:spcAft>
                      </a:pPr>
                      <a:r>
                        <a:rPr lang="en-US" sz="1400">
                          <a:effectLst/>
                        </a:rPr>
                        <a:t> </a:t>
                      </a:r>
                      <a:endParaRPr lang="en-US" sz="1000">
                        <a:effectLst/>
                      </a:endParaRPr>
                    </a:p>
                    <a:p>
                      <a:pPr marL="6985" marR="0" algn="ctr">
                        <a:spcBef>
                          <a:spcPts val="5"/>
                        </a:spcBef>
                        <a:spcAft>
                          <a:spcPts val="0"/>
                        </a:spcAft>
                      </a:pPr>
                      <a:r>
                        <a:rPr lang="en-US" sz="900">
                          <a:effectLst/>
                        </a:rPr>
                        <a:t>24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p>
                    <a:p>
                      <a:pPr marL="0" marR="0">
                        <a:spcBef>
                          <a:spcPts val="0"/>
                        </a:spcBef>
                        <a:spcAft>
                          <a:spcPts val="0"/>
                        </a:spcAft>
                      </a:pPr>
                      <a:r>
                        <a:rPr lang="en-US" sz="1000">
                          <a:effectLst/>
                        </a:rPr>
                        <a:t> </a:t>
                      </a:r>
                    </a:p>
                    <a:p>
                      <a:pPr marL="125730" marR="100965">
                        <a:lnSpc>
                          <a:spcPct val="98000"/>
                        </a:lnSpc>
                        <a:spcBef>
                          <a:spcPts val="790"/>
                        </a:spcBef>
                        <a:spcAft>
                          <a:spcPts val="0"/>
                        </a:spcAft>
                      </a:pPr>
                      <a:r>
                        <a:rPr lang="en-US" sz="900">
                          <a:effectLst/>
                        </a:rPr>
                        <a:t>Schisandra chinensis (Turcz.) Baill. (Schisandraceae); Peel </a:t>
                      </a:r>
                      <a:r>
                        <a:rPr lang="en-US" sz="600">
                          <a:effectLst/>
                        </a:rPr>
                        <a:t>[38]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p>
                    <a:p>
                      <a:pPr marL="0" marR="0">
                        <a:spcBef>
                          <a:spcPts val="0"/>
                        </a:spcBef>
                        <a:spcAft>
                          <a:spcPts val="0"/>
                        </a:spcAft>
                      </a:pPr>
                      <a:r>
                        <a:rPr lang="en-US" sz="1000">
                          <a:effectLst/>
                        </a:rPr>
                        <a:t> </a:t>
                      </a:r>
                    </a:p>
                    <a:p>
                      <a:pPr marL="0" marR="0">
                        <a:spcBef>
                          <a:spcPts val="30"/>
                        </a:spcBef>
                        <a:spcAft>
                          <a:spcPts val="0"/>
                        </a:spcAft>
                      </a:pPr>
                      <a:r>
                        <a:rPr lang="en-US" sz="1000">
                          <a:effectLst/>
                        </a:rPr>
                        <a:t> </a:t>
                      </a:r>
                    </a:p>
                    <a:p>
                      <a:pPr marL="121285" marR="160655">
                        <a:spcBef>
                          <a:spcPts val="5"/>
                        </a:spcBef>
                        <a:spcAft>
                          <a:spcPts val="0"/>
                        </a:spcAft>
                      </a:pPr>
                      <a:r>
                        <a:rPr lang="en-US" sz="900">
                          <a:effectLst/>
                        </a:rPr>
                        <a:t>Lignans schisandrin, deoxyschisandrin, gomisins, and pregomisin.</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p>
                    <a:p>
                      <a:pPr marL="0" marR="0">
                        <a:spcBef>
                          <a:spcPts val="0"/>
                        </a:spcBef>
                        <a:spcAft>
                          <a:spcPts val="0"/>
                        </a:spcAft>
                      </a:pPr>
                      <a:r>
                        <a:rPr lang="en-US" sz="1000">
                          <a:effectLst/>
                        </a:rPr>
                        <a:t> </a:t>
                      </a:r>
                    </a:p>
                    <a:p>
                      <a:pPr marL="0" marR="0">
                        <a:spcBef>
                          <a:spcPts val="30"/>
                        </a:spcBef>
                        <a:spcAft>
                          <a:spcPts val="0"/>
                        </a:spcAft>
                      </a:pPr>
                      <a:r>
                        <a:rPr lang="en-US" sz="1000">
                          <a:effectLst/>
                        </a:rPr>
                        <a:t> </a:t>
                      </a:r>
                    </a:p>
                    <a:p>
                      <a:pPr marL="134620" marR="278130" algn="just">
                        <a:spcBef>
                          <a:spcPts val="5"/>
                        </a:spcBef>
                        <a:spcAft>
                          <a:spcPts val="0"/>
                        </a:spcAft>
                      </a:pPr>
                      <a:r>
                        <a:rPr lang="en-US" sz="900">
                          <a:effectLst/>
                        </a:rPr>
                        <a:t>Hepatoprotective, antioxidant, adaptogenic, nervine tonic and mild antidepressant.</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0">
                        <a:lnSpc>
                          <a:spcPts val="1010"/>
                        </a:lnSpc>
                        <a:spcBef>
                          <a:spcPts val="0"/>
                        </a:spcBef>
                        <a:spcAft>
                          <a:spcPts val="0"/>
                        </a:spcAft>
                      </a:pPr>
                      <a:r>
                        <a:rPr lang="en-US" sz="900">
                          <a:effectLst/>
                        </a:rPr>
                        <a:t>It decreases expression of</a:t>
                      </a:r>
                      <a:endParaRPr lang="en-US" sz="1000">
                        <a:effectLst/>
                      </a:endParaRPr>
                    </a:p>
                    <a:p>
                      <a:pPr marL="114935" marR="36195">
                        <a:spcBef>
                          <a:spcPts val="0"/>
                        </a:spcBef>
                        <a:spcAft>
                          <a:spcPts val="0"/>
                        </a:spcAft>
                      </a:pPr>
                      <a:r>
                        <a:rPr lang="en-US" sz="900">
                          <a:effectLst/>
                        </a:rPr>
                        <a:t>C/EBPβ, C/EBPα or PPARγ, and resultant down-regulation of the terminal marker gene, aP2 during differentiation of 3T3-L1 preadipocytes into adipocytes. Akt and GSK3β phosphorylation are down- regulated blocking</a:t>
                      </a:r>
                      <a:endParaRPr lang="en-US" sz="1000">
                        <a:effectLst/>
                      </a:endParaRPr>
                    </a:p>
                    <a:p>
                      <a:pPr marL="114935" marR="140335">
                        <a:lnSpc>
                          <a:spcPts val="1030"/>
                        </a:lnSpc>
                        <a:spcBef>
                          <a:spcPts val="15"/>
                        </a:spcBef>
                        <a:spcAft>
                          <a:spcPts val="0"/>
                        </a:spcAft>
                      </a:pPr>
                      <a:r>
                        <a:rPr lang="en-US" sz="900">
                          <a:effectLst/>
                        </a:rPr>
                        <a:t>adipogenesis and adipocyte differentiation.</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dirty="0">
                          <a:effectLst/>
                        </a:rPr>
                        <a:t> </a:t>
                      </a:r>
                    </a:p>
                    <a:p>
                      <a:pPr marL="0" marR="0">
                        <a:spcBef>
                          <a:spcPts val="0"/>
                        </a:spcBef>
                        <a:spcAft>
                          <a:spcPts val="0"/>
                        </a:spcAft>
                      </a:pPr>
                      <a:r>
                        <a:rPr lang="en-US" sz="1000" dirty="0">
                          <a:effectLst/>
                        </a:rPr>
                        <a:t> </a:t>
                      </a:r>
                    </a:p>
                    <a:p>
                      <a:pPr marL="0" marR="0">
                        <a:spcBef>
                          <a:spcPts val="0"/>
                        </a:spcBef>
                        <a:spcAft>
                          <a:spcPts val="0"/>
                        </a:spcAft>
                      </a:pPr>
                      <a:r>
                        <a:rPr lang="en-US" sz="1000" dirty="0">
                          <a:effectLst/>
                        </a:rPr>
                        <a:t> </a:t>
                      </a:r>
                    </a:p>
                    <a:p>
                      <a:pPr marL="51435" marR="26035">
                        <a:spcBef>
                          <a:spcPts val="665"/>
                        </a:spcBef>
                        <a:spcAft>
                          <a:spcPts val="0"/>
                        </a:spcAft>
                      </a:pPr>
                      <a:r>
                        <a:rPr lang="en-US" sz="900" dirty="0">
                          <a:effectLst/>
                        </a:rPr>
                        <a:t>East Asia, Northern China and Russian.</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980307410"/>
                  </a:ext>
                </a:extLst>
              </a:tr>
            </a:tbl>
          </a:graphicData>
        </a:graphic>
      </p:graphicFrame>
    </p:spTree>
    <p:extLst>
      <p:ext uri="{BB962C8B-B14F-4D97-AF65-F5344CB8AC3E}">
        <p14:creationId xmlns:p14="http://schemas.microsoft.com/office/powerpoint/2010/main" val="33942702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13B787-F320-47C8-9807-C8A461F351F9}"/>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C7C10847-B953-4950-AFE3-E565724F1872}"/>
              </a:ext>
            </a:extLst>
          </p:cNvPr>
          <p:cNvGraphicFramePr>
            <a:graphicFrameLocks noGrp="1"/>
          </p:cNvGraphicFramePr>
          <p:nvPr>
            <p:ph idx="1"/>
            <p:extLst>
              <p:ext uri="{D42A27DB-BD31-4B8C-83A1-F6EECF244321}">
                <p14:modId xmlns:p14="http://schemas.microsoft.com/office/powerpoint/2010/main" val="2793611974"/>
              </p:ext>
            </p:extLst>
          </p:nvPr>
        </p:nvGraphicFramePr>
        <p:xfrm>
          <a:off x="3093929" y="839244"/>
          <a:ext cx="5443812" cy="5880627"/>
        </p:xfrm>
        <a:graphic>
          <a:graphicData uri="http://schemas.openxmlformats.org/drawingml/2006/table">
            <a:tbl>
              <a:tblPr firstRow="1" firstCol="1" lastRow="1" lastCol="1" bandRow="1" bandCol="1">
                <a:tableStyleId>{5C22544A-7EE6-4342-B048-85BDC9FD1C3A}</a:tableStyleId>
              </a:tblPr>
              <a:tblGrid>
                <a:gridCol w="123735">
                  <a:extLst>
                    <a:ext uri="{9D8B030D-6E8A-4147-A177-3AD203B41FA5}">
                      <a16:colId xmlns:a16="http://schemas.microsoft.com/office/drawing/2014/main" xmlns="" val="1590239804"/>
                    </a:ext>
                  </a:extLst>
                </a:gridCol>
                <a:gridCol w="887459">
                  <a:extLst>
                    <a:ext uri="{9D8B030D-6E8A-4147-A177-3AD203B41FA5}">
                      <a16:colId xmlns:a16="http://schemas.microsoft.com/office/drawing/2014/main" xmlns="" val="4029552555"/>
                    </a:ext>
                  </a:extLst>
                </a:gridCol>
                <a:gridCol w="1021072">
                  <a:extLst>
                    <a:ext uri="{9D8B030D-6E8A-4147-A177-3AD203B41FA5}">
                      <a16:colId xmlns:a16="http://schemas.microsoft.com/office/drawing/2014/main" xmlns="" val="467654815"/>
                    </a:ext>
                  </a:extLst>
                </a:gridCol>
                <a:gridCol w="1493656">
                  <a:extLst>
                    <a:ext uri="{9D8B030D-6E8A-4147-A177-3AD203B41FA5}">
                      <a16:colId xmlns:a16="http://schemas.microsoft.com/office/drawing/2014/main" xmlns="" val="3513144359"/>
                    </a:ext>
                  </a:extLst>
                </a:gridCol>
                <a:gridCol w="1253985">
                  <a:extLst>
                    <a:ext uri="{9D8B030D-6E8A-4147-A177-3AD203B41FA5}">
                      <a16:colId xmlns:a16="http://schemas.microsoft.com/office/drawing/2014/main" xmlns="" val="170391124"/>
                    </a:ext>
                  </a:extLst>
                </a:gridCol>
                <a:gridCol w="663905">
                  <a:extLst>
                    <a:ext uri="{9D8B030D-6E8A-4147-A177-3AD203B41FA5}">
                      <a16:colId xmlns:a16="http://schemas.microsoft.com/office/drawing/2014/main" xmlns="" val="582871069"/>
                    </a:ext>
                  </a:extLst>
                </a:gridCol>
              </a:tblGrid>
              <a:tr h="1121410">
                <a:tc>
                  <a:txBody>
                    <a:bodyPr/>
                    <a:lstStyle/>
                    <a:p>
                      <a:pPr marL="0" marR="0">
                        <a:spcBef>
                          <a:spcPts val="0"/>
                        </a:spcBef>
                        <a:spcAft>
                          <a:spcPts val="0"/>
                        </a:spcAft>
                      </a:pP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0">
                        <a:lnSpc>
                          <a:spcPts val="1010"/>
                        </a:lnSpc>
                        <a:spcBef>
                          <a:spcPts val="0"/>
                        </a:spcBef>
                        <a:spcAft>
                          <a:spcPts val="0"/>
                        </a:spcAft>
                      </a:pP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963585322"/>
                  </a:ext>
                </a:extLst>
              </a:tr>
              <a:tr h="935329">
                <a:tc>
                  <a:txBody>
                    <a:bodyPr/>
                    <a:lstStyle/>
                    <a:p>
                      <a:pPr marL="0" marR="0">
                        <a:spcBef>
                          <a:spcPts val="0"/>
                        </a:spcBef>
                        <a:spcAft>
                          <a:spcPts val="0"/>
                        </a:spcAft>
                      </a:pPr>
                      <a:r>
                        <a:rPr lang="en-US" sz="700">
                          <a:effectLst/>
                        </a:rPr>
                        <a:t> </a:t>
                      </a:r>
                      <a:endParaRPr lang="en-US" sz="800">
                        <a:effectLst/>
                      </a:endParaRPr>
                    </a:p>
                    <a:p>
                      <a:pPr marL="0" marR="0">
                        <a:spcBef>
                          <a:spcPts val="35"/>
                        </a:spcBef>
                        <a:spcAft>
                          <a:spcPts val="0"/>
                        </a:spcAft>
                      </a:pPr>
                      <a:r>
                        <a:rPr lang="en-US" sz="900">
                          <a:effectLst/>
                        </a:rPr>
                        <a:t> </a:t>
                      </a:r>
                      <a:endParaRPr lang="en-US" sz="800">
                        <a:effectLst/>
                      </a:endParaRPr>
                    </a:p>
                    <a:p>
                      <a:pPr marL="6985" marR="0" algn="ctr">
                        <a:spcBef>
                          <a:spcPts val="0"/>
                        </a:spcBef>
                        <a:spcAft>
                          <a:spcPts val="0"/>
                        </a:spcAft>
                      </a:pPr>
                      <a:r>
                        <a:rPr lang="en-US" sz="700">
                          <a:effectLst/>
                        </a:rPr>
                        <a:t>25</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145415">
                        <a:spcBef>
                          <a:spcPts val="500"/>
                        </a:spcBef>
                        <a:spcAft>
                          <a:spcPts val="0"/>
                        </a:spcAft>
                      </a:pPr>
                      <a:r>
                        <a:rPr lang="en-US" sz="700">
                          <a:effectLst/>
                        </a:rPr>
                        <a:t>C. siamea (Lam.) H.S.Irwin &amp; Barneby (Leguminosae); Roots </a:t>
                      </a:r>
                      <a:r>
                        <a:rPr lang="en-US" sz="400">
                          <a:effectLst/>
                        </a:rPr>
                        <a:t>[39]</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40"/>
                        </a:spcBef>
                        <a:spcAft>
                          <a:spcPts val="0"/>
                        </a:spcAft>
                      </a:pPr>
                      <a:r>
                        <a:rPr lang="en-US" sz="1000">
                          <a:effectLst/>
                        </a:rPr>
                        <a:t> </a:t>
                      </a:r>
                      <a:endParaRPr lang="en-US" sz="800">
                        <a:effectLst/>
                      </a:endParaRPr>
                    </a:p>
                    <a:p>
                      <a:pPr marL="121285" marR="109855">
                        <a:spcBef>
                          <a:spcPts val="0"/>
                        </a:spcBef>
                        <a:spcAft>
                          <a:spcPts val="0"/>
                        </a:spcAft>
                      </a:pPr>
                      <a:r>
                        <a:rPr lang="en-US" sz="700">
                          <a:effectLst/>
                        </a:rPr>
                        <a:t>Flavonoids, polyphenols and aluminum trichloride,</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700">
                          <a:effectLst/>
                        </a:rPr>
                        <a:t> </a:t>
                      </a:r>
                      <a:endParaRPr lang="en-US" sz="800">
                        <a:effectLst/>
                      </a:endParaRPr>
                    </a:p>
                    <a:p>
                      <a:pPr marL="0" marR="0">
                        <a:spcBef>
                          <a:spcPts val="40"/>
                        </a:spcBef>
                        <a:spcAft>
                          <a:spcPts val="0"/>
                        </a:spcAft>
                      </a:pPr>
                      <a:r>
                        <a:rPr lang="en-US" sz="600">
                          <a:effectLst/>
                        </a:rPr>
                        <a:t> </a:t>
                      </a:r>
                      <a:endParaRPr lang="en-US" sz="800">
                        <a:effectLst/>
                      </a:endParaRPr>
                    </a:p>
                    <a:p>
                      <a:pPr marL="134620" marR="223520">
                        <a:spcBef>
                          <a:spcPts val="0"/>
                        </a:spcBef>
                        <a:spcAft>
                          <a:spcPts val="0"/>
                        </a:spcAft>
                      </a:pPr>
                      <a:r>
                        <a:rPr lang="en-US" sz="700">
                          <a:effectLst/>
                        </a:rPr>
                        <a:t>Antibacterial, laxative and antiobesity.</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54610">
                        <a:spcBef>
                          <a:spcPts val="0"/>
                        </a:spcBef>
                        <a:spcAft>
                          <a:spcPts val="0"/>
                        </a:spcAft>
                      </a:pPr>
                      <a:r>
                        <a:rPr lang="en-US" sz="700">
                          <a:effectLst/>
                        </a:rPr>
                        <a:t>Active constituents includes chrysophanol, physcion, emodin, cassiamin A, friedelin and cycloart-25-en-</a:t>
                      </a:r>
                      <a:endParaRPr lang="en-US" sz="800">
                        <a:effectLst/>
                      </a:endParaRPr>
                    </a:p>
                    <a:p>
                      <a:pPr marL="114935" marR="64135">
                        <a:lnSpc>
                          <a:spcPts val="1030"/>
                        </a:lnSpc>
                        <a:spcBef>
                          <a:spcPts val="5"/>
                        </a:spcBef>
                        <a:spcAft>
                          <a:spcPts val="0"/>
                        </a:spcAft>
                      </a:pPr>
                      <a:r>
                        <a:rPr lang="en-US" sz="700">
                          <a:effectLst/>
                        </a:rPr>
                        <a:t>3,24- diol exhibits pancreatic lipase inhibitory activity</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40"/>
                        </a:spcBef>
                        <a:spcAft>
                          <a:spcPts val="0"/>
                        </a:spcAft>
                      </a:pPr>
                      <a:r>
                        <a:rPr lang="en-US" sz="600">
                          <a:effectLst/>
                        </a:rPr>
                        <a:t> </a:t>
                      </a:r>
                      <a:endParaRPr lang="en-US" sz="800">
                        <a:effectLst/>
                      </a:endParaRPr>
                    </a:p>
                    <a:p>
                      <a:pPr marL="51435" marR="6985">
                        <a:spcBef>
                          <a:spcPts val="0"/>
                        </a:spcBef>
                        <a:spcAft>
                          <a:spcPts val="0"/>
                        </a:spcAft>
                      </a:pPr>
                      <a:r>
                        <a:rPr lang="en-US" sz="700">
                          <a:effectLst/>
                        </a:rPr>
                        <a:t>Indian states of Tamil Nadu, Andhra Pradesh and Karnataka.</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448067948"/>
                  </a:ext>
                </a:extLst>
              </a:tr>
              <a:tr h="661111">
                <a:tc>
                  <a:txBody>
                    <a:bodyPr/>
                    <a:lstStyle/>
                    <a:p>
                      <a:pPr marL="0" marR="0">
                        <a:spcBef>
                          <a:spcPts val="0"/>
                        </a:spcBef>
                        <a:spcAft>
                          <a:spcPts val="0"/>
                        </a:spcAft>
                      </a:pPr>
                      <a:r>
                        <a:rPr lang="en-US" sz="700">
                          <a:effectLst/>
                        </a:rPr>
                        <a:t> </a:t>
                      </a:r>
                      <a:endParaRPr lang="en-US" sz="800">
                        <a:effectLst/>
                      </a:endParaRPr>
                    </a:p>
                    <a:p>
                      <a:pPr marL="0" marR="0">
                        <a:spcBef>
                          <a:spcPts val="35"/>
                        </a:spcBef>
                        <a:spcAft>
                          <a:spcPts val="0"/>
                        </a:spcAft>
                      </a:pPr>
                      <a:r>
                        <a:rPr lang="en-US" sz="600">
                          <a:effectLst/>
                        </a:rPr>
                        <a:t> </a:t>
                      </a:r>
                      <a:endParaRPr lang="en-US" sz="800">
                        <a:effectLst/>
                      </a:endParaRPr>
                    </a:p>
                    <a:p>
                      <a:pPr marL="6985" marR="0" algn="ctr">
                        <a:spcBef>
                          <a:spcPts val="0"/>
                        </a:spcBef>
                        <a:spcAft>
                          <a:spcPts val="0"/>
                        </a:spcAft>
                      </a:pPr>
                      <a:r>
                        <a:rPr lang="en-US" sz="700">
                          <a:effectLst/>
                        </a:rPr>
                        <a:t>26</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50165">
                        <a:lnSpc>
                          <a:spcPct val="98000"/>
                        </a:lnSpc>
                        <a:spcBef>
                          <a:spcPts val="500"/>
                        </a:spcBef>
                        <a:spcAft>
                          <a:spcPts val="0"/>
                        </a:spcAft>
                      </a:pPr>
                      <a:r>
                        <a:rPr lang="en-US" sz="700">
                          <a:effectLst/>
                        </a:rPr>
                        <a:t>Shorea robusta Gaertn (Diptercarpaceae); Leaves </a:t>
                      </a:r>
                      <a:r>
                        <a:rPr lang="en-US" sz="400">
                          <a:effectLst/>
                        </a:rPr>
                        <a:t>[40]</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1285" marR="175895">
                        <a:spcBef>
                          <a:spcPts val="490"/>
                        </a:spcBef>
                        <a:spcAft>
                          <a:spcPts val="0"/>
                        </a:spcAft>
                      </a:pPr>
                      <a:r>
                        <a:rPr lang="en-US" sz="700">
                          <a:effectLst/>
                        </a:rPr>
                        <a:t>Avonoids, saponins, steroids, tannins, phenols, tri- terpenoids.</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34620" marR="181610">
                        <a:spcBef>
                          <a:spcPts val="0"/>
                        </a:spcBef>
                        <a:spcAft>
                          <a:spcPts val="0"/>
                        </a:spcAft>
                      </a:pPr>
                      <a:r>
                        <a:rPr lang="en-US" sz="700">
                          <a:effectLst/>
                        </a:rPr>
                        <a:t>Analgesic, antipyretic, antiulcer, antiinflammatory, antiobesity, Antibacterial, antimicrobial and wound healing activity.</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133985">
                        <a:spcBef>
                          <a:spcPts val="490"/>
                        </a:spcBef>
                        <a:spcAft>
                          <a:spcPts val="0"/>
                        </a:spcAft>
                      </a:pPr>
                      <a:r>
                        <a:rPr lang="en-US" sz="700">
                          <a:effectLst/>
                        </a:rPr>
                        <a:t>It decreases serum glucose, triglyceride, cholesterol, LDL-C, HDL-C, VLDL-C</a:t>
                      </a:r>
                      <a:endParaRPr lang="en-US" sz="800">
                        <a:effectLst/>
                      </a:endParaRPr>
                    </a:p>
                    <a:p>
                      <a:pPr marL="114935" marR="0">
                        <a:spcBef>
                          <a:spcPts val="5"/>
                        </a:spcBef>
                        <a:spcAft>
                          <a:spcPts val="0"/>
                        </a:spcAft>
                      </a:pPr>
                      <a:r>
                        <a:rPr lang="en-US" sz="700">
                          <a:effectLst/>
                        </a:rPr>
                        <a:t>and atherogenic index.</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0">
                        <a:spcBef>
                          <a:spcPts val="490"/>
                        </a:spcBef>
                        <a:spcAft>
                          <a:spcPts val="0"/>
                        </a:spcAft>
                      </a:pPr>
                      <a:r>
                        <a:rPr lang="en-US" sz="700">
                          <a:effectLst/>
                        </a:rPr>
                        <a:t>Myanmar, Bangladesh, and Nepal. East India.</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747160605"/>
                  </a:ext>
                </a:extLst>
              </a:tr>
              <a:tr h="893353">
                <a:tc>
                  <a:txBody>
                    <a:bodyPr/>
                    <a:lstStyle/>
                    <a:p>
                      <a:pPr marL="0" marR="0">
                        <a:spcBef>
                          <a:spcPts val="0"/>
                        </a:spcBef>
                        <a:spcAft>
                          <a:spcPts val="0"/>
                        </a:spcAft>
                      </a:pPr>
                      <a:r>
                        <a:rPr lang="en-US" sz="700">
                          <a:effectLst/>
                        </a:rPr>
                        <a:t> </a:t>
                      </a:r>
                      <a:endParaRPr lang="en-US" sz="800">
                        <a:effectLst/>
                      </a:endParaRPr>
                    </a:p>
                    <a:p>
                      <a:pPr marL="0" marR="0">
                        <a:spcBef>
                          <a:spcPts val="35"/>
                        </a:spcBef>
                        <a:spcAft>
                          <a:spcPts val="0"/>
                        </a:spcAft>
                      </a:pPr>
                      <a:r>
                        <a:rPr lang="en-US" sz="900">
                          <a:effectLst/>
                        </a:rPr>
                        <a:t> </a:t>
                      </a:r>
                      <a:endParaRPr lang="en-US" sz="800">
                        <a:effectLst/>
                      </a:endParaRPr>
                    </a:p>
                    <a:p>
                      <a:pPr marL="6985" marR="0" algn="ctr">
                        <a:spcBef>
                          <a:spcPts val="0"/>
                        </a:spcBef>
                        <a:spcAft>
                          <a:spcPts val="0"/>
                        </a:spcAft>
                      </a:pPr>
                      <a:r>
                        <a:rPr lang="en-US" sz="700">
                          <a:effectLst/>
                        </a:rPr>
                        <a:t>27</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000">
                          <a:effectLst/>
                        </a:rPr>
                        <a:t> </a:t>
                      </a:r>
                      <a:endParaRPr lang="en-US" sz="800">
                        <a:effectLst/>
                      </a:endParaRPr>
                    </a:p>
                    <a:p>
                      <a:pPr marL="125730" marR="0">
                        <a:lnSpc>
                          <a:spcPts val="1035"/>
                        </a:lnSpc>
                        <a:spcBef>
                          <a:spcPts val="5"/>
                        </a:spcBef>
                        <a:spcAft>
                          <a:spcPts val="0"/>
                        </a:spcAft>
                      </a:pPr>
                      <a:r>
                        <a:rPr lang="en-US" sz="700">
                          <a:effectLst/>
                        </a:rPr>
                        <a:t>Sida rhombifolia</a:t>
                      </a:r>
                      <a:endParaRPr lang="en-US" sz="800">
                        <a:effectLst/>
                      </a:endParaRPr>
                    </a:p>
                    <a:p>
                      <a:pPr marL="125730" marR="202565">
                        <a:lnSpc>
                          <a:spcPct val="98000"/>
                        </a:lnSpc>
                        <a:spcBef>
                          <a:spcPts val="5"/>
                        </a:spcBef>
                        <a:spcAft>
                          <a:spcPts val="0"/>
                        </a:spcAft>
                      </a:pPr>
                      <a:r>
                        <a:rPr lang="en-US" sz="700">
                          <a:effectLst/>
                        </a:rPr>
                        <a:t>L. (Malvaceae); Leaf </a:t>
                      </a:r>
                      <a:r>
                        <a:rPr lang="en-US" sz="400">
                          <a:effectLst/>
                        </a:rPr>
                        <a:t>[41]</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1285" marR="130810">
                        <a:spcBef>
                          <a:spcPts val="0"/>
                        </a:spcBef>
                        <a:spcAft>
                          <a:spcPts val="0"/>
                        </a:spcAft>
                      </a:pPr>
                      <a:r>
                        <a:rPr lang="en-US" sz="700">
                          <a:effectLst/>
                        </a:rPr>
                        <a:t>Chlorophyll derivatives, flavonoids, alkaloids, β-phenylethylamines, and carboxylated</a:t>
                      </a:r>
                      <a:endParaRPr lang="en-US" sz="800">
                        <a:effectLst/>
                      </a:endParaRPr>
                    </a:p>
                    <a:p>
                      <a:pPr marL="121285" marR="0">
                        <a:lnSpc>
                          <a:spcPts val="955"/>
                        </a:lnSpc>
                        <a:spcBef>
                          <a:spcPts val="0"/>
                        </a:spcBef>
                        <a:spcAft>
                          <a:spcPts val="0"/>
                        </a:spcAft>
                      </a:pPr>
                      <a:r>
                        <a:rPr lang="en-US" sz="700">
                          <a:effectLst/>
                        </a:rPr>
                        <a:t>tryptamines</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34620" marR="92710">
                        <a:spcBef>
                          <a:spcPts val="500"/>
                        </a:spcBef>
                        <a:spcAft>
                          <a:spcPts val="0"/>
                        </a:spcAft>
                      </a:pPr>
                      <a:r>
                        <a:rPr lang="en-US" sz="700">
                          <a:effectLst/>
                        </a:rPr>
                        <a:t>Antirheumatic, analgesic, diuretic, antipyretic, antiviral, antiasthmatic, anticongestant, hypoglycaemic laxative, aphrodisiac, and hepatoprotective.</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73660">
                        <a:spcBef>
                          <a:spcPts val="500"/>
                        </a:spcBef>
                        <a:spcAft>
                          <a:spcPts val="0"/>
                        </a:spcAft>
                      </a:pPr>
                      <a:r>
                        <a:rPr lang="en-US" sz="700">
                          <a:effectLst/>
                        </a:rPr>
                        <a:t>Up-regulation of PPARγ 2 and SREBP-1c expression in the epididymal adipose tissue, leading to attenuation of adipogenesis.</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35"/>
                        </a:spcBef>
                        <a:spcAft>
                          <a:spcPts val="0"/>
                        </a:spcAft>
                      </a:pPr>
                      <a:r>
                        <a:rPr lang="en-US" sz="1000">
                          <a:effectLst/>
                        </a:rPr>
                        <a:t> </a:t>
                      </a:r>
                      <a:endParaRPr lang="en-US" sz="800">
                        <a:effectLst/>
                      </a:endParaRPr>
                    </a:p>
                    <a:p>
                      <a:pPr marL="51435" marR="635">
                        <a:spcBef>
                          <a:spcPts val="5"/>
                        </a:spcBef>
                        <a:spcAft>
                          <a:spcPts val="0"/>
                        </a:spcAft>
                      </a:pPr>
                      <a:r>
                        <a:rPr lang="en-US" sz="700">
                          <a:effectLst/>
                        </a:rPr>
                        <a:t>India, Australia, Americas and Africa.</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170850979"/>
                  </a:ext>
                </a:extLst>
              </a:tr>
              <a:tr h="1444280">
                <a:tc>
                  <a:txBody>
                    <a:bodyPr/>
                    <a:lstStyle/>
                    <a:p>
                      <a:pPr marL="0" marR="0">
                        <a:spcBef>
                          <a:spcPts val="0"/>
                        </a:spcBef>
                        <a:spcAft>
                          <a:spcPts val="0"/>
                        </a:spcAft>
                      </a:pPr>
                      <a:r>
                        <a:rPr lang="en-US" sz="700">
                          <a:effectLst/>
                        </a:rPr>
                        <a:t> </a:t>
                      </a:r>
                      <a:endParaRPr lang="en-US" sz="800">
                        <a:effectLst/>
                      </a:endParaRPr>
                    </a:p>
                    <a:p>
                      <a:pPr marL="0" marR="0">
                        <a:spcBef>
                          <a:spcPts val="0"/>
                        </a:spcBef>
                        <a:spcAft>
                          <a:spcPts val="0"/>
                        </a:spcAft>
                      </a:pPr>
                      <a:r>
                        <a:rPr lang="en-US" sz="700">
                          <a:effectLst/>
                        </a:rPr>
                        <a:t> </a:t>
                      </a:r>
                      <a:endParaRPr lang="en-US" sz="800">
                        <a:effectLst/>
                      </a:endParaRPr>
                    </a:p>
                    <a:p>
                      <a:pPr marL="0" marR="0">
                        <a:spcBef>
                          <a:spcPts val="0"/>
                        </a:spcBef>
                        <a:spcAft>
                          <a:spcPts val="0"/>
                        </a:spcAft>
                      </a:pPr>
                      <a:r>
                        <a:rPr lang="en-US" sz="700">
                          <a:effectLst/>
                        </a:rPr>
                        <a:t> </a:t>
                      </a:r>
                      <a:endParaRPr lang="en-US" sz="800">
                        <a:effectLst/>
                      </a:endParaRPr>
                    </a:p>
                    <a:p>
                      <a:pPr marL="0" marR="0">
                        <a:spcBef>
                          <a:spcPts val="30"/>
                        </a:spcBef>
                        <a:spcAft>
                          <a:spcPts val="0"/>
                        </a:spcAft>
                      </a:pPr>
                      <a:r>
                        <a:rPr lang="en-US" sz="1100">
                          <a:effectLst/>
                        </a:rPr>
                        <a:t> </a:t>
                      </a:r>
                      <a:endParaRPr lang="en-US" sz="800">
                        <a:effectLst/>
                      </a:endParaRPr>
                    </a:p>
                    <a:p>
                      <a:pPr marL="6985" marR="0" algn="ctr">
                        <a:spcBef>
                          <a:spcPts val="0"/>
                        </a:spcBef>
                        <a:spcAft>
                          <a:spcPts val="0"/>
                        </a:spcAft>
                      </a:pPr>
                      <a:r>
                        <a:rPr lang="en-US" sz="700">
                          <a:effectLst/>
                        </a:rPr>
                        <a:t>28</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700">
                          <a:effectLst/>
                        </a:rPr>
                        <a:t> </a:t>
                      </a:r>
                      <a:endParaRPr lang="en-US" sz="800">
                        <a:effectLst/>
                      </a:endParaRPr>
                    </a:p>
                    <a:p>
                      <a:pPr marL="0" marR="0">
                        <a:spcBef>
                          <a:spcPts val="0"/>
                        </a:spcBef>
                        <a:spcAft>
                          <a:spcPts val="0"/>
                        </a:spcAft>
                      </a:pPr>
                      <a:r>
                        <a:rPr lang="en-US" sz="700">
                          <a:effectLst/>
                        </a:rPr>
                        <a:t> </a:t>
                      </a:r>
                      <a:endParaRPr lang="en-US" sz="800">
                        <a:effectLst/>
                      </a:endParaRPr>
                    </a:p>
                    <a:p>
                      <a:pPr marL="0" marR="0">
                        <a:spcBef>
                          <a:spcPts val="45"/>
                        </a:spcBef>
                        <a:spcAft>
                          <a:spcPts val="0"/>
                        </a:spcAft>
                      </a:pPr>
                      <a:r>
                        <a:rPr lang="en-US" sz="800">
                          <a:effectLst/>
                        </a:rPr>
                        <a:t> </a:t>
                      </a:r>
                    </a:p>
                    <a:p>
                      <a:pPr marL="125730" marR="208915">
                        <a:lnSpc>
                          <a:spcPct val="98000"/>
                        </a:lnSpc>
                        <a:spcBef>
                          <a:spcPts val="0"/>
                        </a:spcBef>
                        <a:spcAft>
                          <a:spcPts val="0"/>
                        </a:spcAft>
                      </a:pPr>
                      <a:r>
                        <a:rPr lang="en-US" sz="700">
                          <a:effectLst/>
                        </a:rPr>
                        <a:t>Solanum lycopersicum L. (Solanaceae); Fruit </a:t>
                      </a:r>
                      <a:r>
                        <a:rPr lang="en-US" sz="400">
                          <a:effectLst/>
                        </a:rPr>
                        <a:t>[42]</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700">
                          <a:effectLst/>
                        </a:rPr>
                        <a:t> </a:t>
                      </a:r>
                      <a:endParaRPr lang="en-US" sz="800">
                        <a:effectLst/>
                      </a:endParaRPr>
                    </a:p>
                    <a:p>
                      <a:pPr marL="0" marR="0">
                        <a:spcBef>
                          <a:spcPts val="40"/>
                        </a:spcBef>
                        <a:spcAft>
                          <a:spcPts val="0"/>
                        </a:spcAft>
                      </a:pPr>
                      <a:r>
                        <a:rPr lang="en-US" sz="900">
                          <a:effectLst/>
                        </a:rPr>
                        <a:t> </a:t>
                      </a:r>
                      <a:endParaRPr lang="en-US" sz="800">
                        <a:effectLst/>
                      </a:endParaRPr>
                    </a:p>
                    <a:p>
                      <a:pPr marL="121285" marR="0">
                        <a:lnSpc>
                          <a:spcPts val="1035"/>
                        </a:lnSpc>
                        <a:spcBef>
                          <a:spcPts val="0"/>
                        </a:spcBef>
                        <a:spcAft>
                          <a:spcPts val="0"/>
                        </a:spcAft>
                      </a:pPr>
                      <a:r>
                        <a:rPr lang="en-US" sz="700">
                          <a:effectLst/>
                        </a:rPr>
                        <a:t>Vitamins C and E,</a:t>
                      </a:r>
                      <a:endParaRPr lang="en-US" sz="800">
                        <a:effectLst/>
                      </a:endParaRPr>
                    </a:p>
                    <a:p>
                      <a:pPr marL="121285" marR="81280">
                        <a:spcBef>
                          <a:spcPts val="0"/>
                        </a:spcBef>
                        <a:spcAft>
                          <a:spcPts val="0"/>
                        </a:spcAft>
                      </a:pPr>
                      <a:r>
                        <a:rPr lang="en-US" sz="700">
                          <a:effectLst/>
                        </a:rPr>
                        <a:t>lycopene, β-carotene, lutein and flavonoids such as quercetin, aromatic amino acids, carbohydrate, sucrose.</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700">
                          <a:effectLst/>
                        </a:rPr>
                        <a:t> </a:t>
                      </a:r>
                      <a:endParaRPr lang="en-US" sz="800">
                        <a:effectLst/>
                      </a:endParaRPr>
                    </a:p>
                    <a:p>
                      <a:pPr marL="0" marR="0">
                        <a:spcBef>
                          <a:spcPts val="0"/>
                        </a:spcBef>
                        <a:spcAft>
                          <a:spcPts val="0"/>
                        </a:spcAft>
                      </a:pPr>
                      <a:r>
                        <a:rPr lang="en-US" sz="700">
                          <a:effectLst/>
                        </a:rPr>
                        <a:t> </a:t>
                      </a:r>
                      <a:endParaRPr lang="en-US" sz="800">
                        <a:effectLst/>
                      </a:endParaRPr>
                    </a:p>
                    <a:p>
                      <a:pPr marL="0" marR="0">
                        <a:spcBef>
                          <a:spcPts val="0"/>
                        </a:spcBef>
                        <a:spcAft>
                          <a:spcPts val="0"/>
                        </a:spcAft>
                      </a:pPr>
                      <a:r>
                        <a:rPr lang="en-US" sz="700">
                          <a:effectLst/>
                        </a:rPr>
                        <a:t> </a:t>
                      </a:r>
                      <a:endParaRPr lang="en-US" sz="800">
                        <a:effectLst/>
                      </a:endParaRPr>
                    </a:p>
                    <a:p>
                      <a:pPr marL="0" marR="0">
                        <a:spcBef>
                          <a:spcPts val="30"/>
                        </a:spcBef>
                        <a:spcAft>
                          <a:spcPts val="0"/>
                        </a:spcAft>
                      </a:pPr>
                      <a:r>
                        <a:rPr lang="en-US" sz="700">
                          <a:effectLst/>
                        </a:rPr>
                        <a:t> </a:t>
                      </a:r>
                      <a:endParaRPr lang="en-US" sz="800">
                        <a:effectLst/>
                      </a:endParaRPr>
                    </a:p>
                    <a:p>
                      <a:pPr marL="134620" marR="416560">
                        <a:spcBef>
                          <a:spcPts val="5"/>
                        </a:spcBef>
                        <a:spcAft>
                          <a:spcPts val="0"/>
                        </a:spcAft>
                      </a:pPr>
                      <a:r>
                        <a:rPr lang="en-US" sz="700">
                          <a:effectLst/>
                        </a:rPr>
                        <a:t>Anticancer, antiobesity and antioxidant.</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26035">
                        <a:spcBef>
                          <a:spcPts val="0"/>
                        </a:spcBef>
                        <a:spcAft>
                          <a:spcPts val="0"/>
                        </a:spcAft>
                      </a:pPr>
                      <a:r>
                        <a:rPr lang="en-US" sz="700">
                          <a:effectLst/>
                        </a:rPr>
                        <a:t>AMP-activated protein kinase and acetyl-CoA carboxylase phosphorylation in liver is elevated, and HMG-CoA reductase expression is decreased. It strongly decreases expression of peroxisome PPAR-γ, CCAAT/enhancer binding protein alpha and perilipin in</a:t>
                      </a:r>
                      <a:endParaRPr lang="en-US" sz="800">
                        <a:effectLst/>
                      </a:endParaRPr>
                    </a:p>
                    <a:p>
                      <a:pPr marL="114935" marR="0">
                        <a:lnSpc>
                          <a:spcPts val="955"/>
                        </a:lnSpc>
                        <a:spcBef>
                          <a:spcPts val="0"/>
                        </a:spcBef>
                        <a:spcAft>
                          <a:spcPts val="0"/>
                        </a:spcAft>
                      </a:pPr>
                      <a:r>
                        <a:rPr lang="en-US" sz="700">
                          <a:effectLst/>
                        </a:rPr>
                        <a:t>the adipose tissue.</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700">
                          <a:effectLst/>
                        </a:rPr>
                        <a:t> </a:t>
                      </a:r>
                      <a:endParaRPr lang="en-US" sz="800">
                        <a:effectLst/>
                      </a:endParaRPr>
                    </a:p>
                    <a:p>
                      <a:pPr marL="0" marR="0">
                        <a:spcBef>
                          <a:spcPts val="0"/>
                        </a:spcBef>
                        <a:spcAft>
                          <a:spcPts val="0"/>
                        </a:spcAft>
                      </a:pPr>
                      <a:r>
                        <a:rPr lang="en-US" sz="700">
                          <a:effectLst/>
                        </a:rPr>
                        <a:t> </a:t>
                      </a:r>
                      <a:endParaRPr lang="en-US" sz="800">
                        <a:effectLst/>
                      </a:endParaRPr>
                    </a:p>
                    <a:p>
                      <a:pPr marL="0" marR="0">
                        <a:spcBef>
                          <a:spcPts val="0"/>
                        </a:spcBef>
                        <a:spcAft>
                          <a:spcPts val="0"/>
                        </a:spcAft>
                      </a:pPr>
                      <a:r>
                        <a:rPr lang="en-US" sz="700">
                          <a:effectLst/>
                        </a:rPr>
                        <a:t> </a:t>
                      </a:r>
                      <a:endParaRPr lang="en-US" sz="800">
                        <a:effectLst/>
                      </a:endParaRPr>
                    </a:p>
                    <a:p>
                      <a:pPr marL="0" marR="0">
                        <a:spcBef>
                          <a:spcPts val="30"/>
                        </a:spcBef>
                        <a:spcAft>
                          <a:spcPts val="0"/>
                        </a:spcAft>
                      </a:pPr>
                      <a:r>
                        <a:rPr lang="en-US" sz="700">
                          <a:effectLst/>
                        </a:rPr>
                        <a:t> </a:t>
                      </a:r>
                      <a:endParaRPr lang="en-US" sz="800">
                        <a:effectLst/>
                      </a:endParaRPr>
                    </a:p>
                    <a:p>
                      <a:pPr marL="51435" marR="194310">
                        <a:spcBef>
                          <a:spcPts val="5"/>
                        </a:spcBef>
                        <a:spcAft>
                          <a:spcPts val="0"/>
                        </a:spcAft>
                      </a:pPr>
                      <a:r>
                        <a:rPr lang="en-US" sz="700">
                          <a:effectLst/>
                        </a:rPr>
                        <a:t>All over the world.</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2828467564"/>
                  </a:ext>
                </a:extLst>
              </a:tr>
              <a:tr h="825144">
                <a:tc>
                  <a:txBody>
                    <a:bodyPr/>
                    <a:lstStyle/>
                    <a:p>
                      <a:pPr marL="0" marR="0">
                        <a:spcBef>
                          <a:spcPts val="0"/>
                        </a:spcBef>
                        <a:spcAft>
                          <a:spcPts val="0"/>
                        </a:spcAft>
                      </a:pPr>
                      <a:r>
                        <a:rPr lang="en-US" sz="700">
                          <a:effectLst/>
                        </a:rPr>
                        <a:t> </a:t>
                      </a:r>
                      <a:endParaRPr lang="en-US" sz="800">
                        <a:effectLst/>
                      </a:endParaRPr>
                    </a:p>
                    <a:p>
                      <a:pPr marL="0" marR="0">
                        <a:spcBef>
                          <a:spcPts val="35"/>
                        </a:spcBef>
                        <a:spcAft>
                          <a:spcPts val="0"/>
                        </a:spcAft>
                      </a:pPr>
                      <a:r>
                        <a:rPr lang="en-US" sz="600">
                          <a:effectLst/>
                        </a:rPr>
                        <a:t> </a:t>
                      </a:r>
                      <a:endParaRPr lang="en-US" sz="800">
                        <a:effectLst/>
                      </a:endParaRPr>
                    </a:p>
                    <a:p>
                      <a:pPr marL="6985" marR="0" algn="ctr">
                        <a:spcBef>
                          <a:spcPts val="0"/>
                        </a:spcBef>
                        <a:spcAft>
                          <a:spcPts val="0"/>
                        </a:spcAft>
                      </a:pPr>
                      <a:r>
                        <a:rPr lang="en-US" sz="700">
                          <a:effectLst/>
                        </a:rPr>
                        <a:t>29</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5730" marR="53340">
                        <a:spcBef>
                          <a:spcPts val="0"/>
                        </a:spcBef>
                        <a:spcAft>
                          <a:spcPts val="0"/>
                        </a:spcAft>
                      </a:pPr>
                      <a:r>
                        <a:rPr lang="en-US" sz="700">
                          <a:effectLst/>
                        </a:rPr>
                        <a:t>Vigna angularis (Willd.) Ohwi &amp; H. Ohashi (Leguminosae);</a:t>
                      </a:r>
                      <a:endParaRPr lang="en-US" sz="800">
                        <a:effectLst/>
                      </a:endParaRPr>
                    </a:p>
                    <a:p>
                      <a:pPr marL="125730" marR="0">
                        <a:lnSpc>
                          <a:spcPts val="970"/>
                        </a:lnSpc>
                        <a:spcBef>
                          <a:spcPts val="0"/>
                        </a:spcBef>
                        <a:spcAft>
                          <a:spcPts val="0"/>
                        </a:spcAft>
                      </a:pPr>
                      <a:r>
                        <a:rPr lang="en-US" sz="700">
                          <a:effectLst/>
                        </a:rPr>
                        <a:t>Seed </a:t>
                      </a:r>
                      <a:r>
                        <a:rPr lang="en-US" sz="400">
                          <a:effectLst/>
                        </a:rPr>
                        <a:t>[43]</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1285" marR="163830">
                        <a:spcBef>
                          <a:spcPts val="490"/>
                        </a:spcBef>
                        <a:spcAft>
                          <a:spcPts val="0"/>
                        </a:spcAft>
                      </a:pPr>
                      <a:r>
                        <a:rPr lang="en-US" sz="700">
                          <a:effectLst/>
                        </a:rPr>
                        <a:t>Polyphenol,phenolic acid, flavonoid, furanylmethyl glycosides.</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25"/>
                        </a:spcBef>
                        <a:spcAft>
                          <a:spcPts val="0"/>
                        </a:spcAft>
                      </a:pPr>
                      <a:r>
                        <a:rPr lang="en-US" sz="1000">
                          <a:effectLst/>
                        </a:rPr>
                        <a:t> </a:t>
                      </a:r>
                      <a:endParaRPr lang="en-US" sz="800">
                        <a:effectLst/>
                      </a:endParaRPr>
                    </a:p>
                    <a:p>
                      <a:pPr marL="134620" marR="372110">
                        <a:spcBef>
                          <a:spcPts val="0"/>
                        </a:spcBef>
                        <a:spcAft>
                          <a:spcPts val="0"/>
                        </a:spcAft>
                      </a:pPr>
                      <a:r>
                        <a:rPr lang="en-US" sz="700">
                          <a:effectLst/>
                        </a:rPr>
                        <a:t>Antiobesity, antioxidant and antiinflamatory.</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0">
                        <a:spcBef>
                          <a:spcPts val="0"/>
                        </a:spcBef>
                        <a:spcAft>
                          <a:spcPts val="0"/>
                        </a:spcAft>
                      </a:pPr>
                      <a:r>
                        <a:rPr lang="en-US" sz="700">
                          <a:effectLst/>
                        </a:rPr>
                        <a:t>It reduces total hepatic </a:t>
                      </a:r>
                      <a:r>
                        <a:rPr lang="en-US" sz="700" spc="-20">
                          <a:effectLst/>
                        </a:rPr>
                        <a:t>lipid </a:t>
                      </a:r>
                      <a:r>
                        <a:rPr lang="en-US" sz="700">
                          <a:effectLst/>
                        </a:rPr>
                        <a:t>accumulation and lipid secretion into the</a:t>
                      </a:r>
                      <a:r>
                        <a:rPr lang="en-US" sz="700" spc="-15">
                          <a:effectLst/>
                        </a:rPr>
                        <a:t> </a:t>
                      </a:r>
                      <a:r>
                        <a:rPr lang="en-US" sz="700">
                          <a:effectLst/>
                        </a:rPr>
                        <a:t>feces.</a:t>
                      </a:r>
                      <a:endParaRPr lang="en-US" sz="800">
                        <a:effectLst/>
                      </a:endParaRPr>
                    </a:p>
                    <a:p>
                      <a:pPr marL="114935" marR="48260">
                        <a:lnSpc>
                          <a:spcPts val="1030"/>
                        </a:lnSpc>
                        <a:spcBef>
                          <a:spcPts val="0"/>
                        </a:spcBef>
                        <a:spcAft>
                          <a:spcPts val="0"/>
                        </a:spcAft>
                      </a:pPr>
                      <a:r>
                        <a:rPr lang="en-US" sz="700">
                          <a:effectLst/>
                        </a:rPr>
                        <a:t>Incubation of adipocytes </a:t>
                      </a:r>
                      <a:r>
                        <a:rPr lang="en-US" sz="700" spc="-25">
                          <a:effectLst/>
                        </a:rPr>
                        <a:t>with </a:t>
                      </a:r>
                      <a:r>
                        <a:rPr lang="en-US" sz="700">
                          <a:effectLst/>
                        </a:rPr>
                        <a:t>the extract</a:t>
                      </a:r>
                      <a:r>
                        <a:rPr lang="en-US" sz="700" spc="-10">
                          <a:effectLst/>
                        </a:rPr>
                        <a:t> </a:t>
                      </a:r>
                      <a:r>
                        <a:rPr lang="en-US" sz="700">
                          <a:effectLst/>
                        </a:rPr>
                        <a:t>significantly</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1435" marR="10160">
                        <a:spcBef>
                          <a:spcPts val="0"/>
                        </a:spcBef>
                        <a:spcAft>
                          <a:spcPts val="0"/>
                        </a:spcAft>
                      </a:pPr>
                      <a:r>
                        <a:rPr lang="en-US" sz="700" dirty="0">
                          <a:effectLst/>
                        </a:rPr>
                        <a:t>East Asian countries </a:t>
                      </a:r>
                      <a:r>
                        <a:rPr lang="en-US" sz="700" spc="-25" dirty="0">
                          <a:effectLst/>
                        </a:rPr>
                        <a:t>like </a:t>
                      </a:r>
                      <a:r>
                        <a:rPr lang="en-US" sz="700" dirty="0">
                          <a:effectLst/>
                        </a:rPr>
                        <a:t>China, </a:t>
                      </a:r>
                      <a:r>
                        <a:rPr lang="en-US" sz="700" spc="-20" dirty="0">
                          <a:effectLst/>
                        </a:rPr>
                        <a:t>Japan, </a:t>
                      </a:r>
                      <a:r>
                        <a:rPr lang="en-US" sz="700" dirty="0">
                          <a:effectLst/>
                        </a:rPr>
                        <a:t>and Korea,</a:t>
                      </a:r>
                      <a:endParaRPr lang="en-US" sz="800" dirty="0">
                        <a:effectLst/>
                      </a:endParaRPr>
                    </a:p>
                    <a:p>
                      <a:pPr marL="51435" marR="0">
                        <a:lnSpc>
                          <a:spcPts val="965"/>
                        </a:lnSpc>
                        <a:spcBef>
                          <a:spcPts val="0"/>
                        </a:spcBef>
                        <a:spcAft>
                          <a:spcPts val="0"/>
                        </a:spcAft>
                      </a:pPr>
                      <a:r>
                        <a:rPr lang="en-US" sz="700" dirty="0">
                          <a:effectLst/>
                        </a:rPr>
                        <a:t>Himalayas,</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474443032"/>
                  </a:ext>
                </a:extLst>
              </a:tr>
            </a:tbl>
          </a:graphicData>
        </a:graphic>
      </p:graphicFrame>
    </p:spTree>
    <p:extLst>
      <p:ext uri="{BB962C8B-B14F-4D97-AF65-F5344CB8AC3E}">
        <p14:creationId xmlns:p14="http://schemas.microsoft.com/office/powerpoint/2010/main" val="34726879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74AB58-F060-47CE-9DF3-4EE867BDBFAC}"/>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xmlns="" id="{D3C19280-FDB7-44D6-9457-30E3647C4338}"/>
              </a:ext>
            </a:extLst>
          </p:cNvPr>
          <p:cNvGraphicFramePr>
            <a:graphicFrameLocks noGrp="1"/>
          </p:cNvGraphicFramePr>
          <p:nvPr>
            <p:ph idx="1"/>
          </p:nvPr>
        </p:nvGraphicFramePr>
        <p:xfrm>
          <a:off x="2771457" y="3046254"/>
          <a:ext cx="6649085" cy="2184400"/>
        </p:xfrm>
        <a:graphic>
          <a:graphicData uri="http://schemas.openxmlformats.org/drawingml/2006/table">
            <a:tbl>
              <a:tblPr firstRow="1" firstCol="1" lastRow="1" lastCol="1" bandRow="1" bandCol="1">
                <a:tableStyleId>{5C22544A-7EE6-4342-B048-85BDC9FD1C3A}</a:tableStyleId>
              </a:tblPr>
              <a:tblGrid>
                <a:gridCol w="151130">
                  <a:extLst>
                    <a:ext uri="{9D8B030D-6E8A-4147-A177-3AD203B41FA5}">
                      <a16:colId xmlns:a16="http://schemas.microsoft.com/office/drawing/2014/main" xmlns="" val="819026016"/>
                    </a:ext>
                  </a:extLst>
                </a:gridCol>
                <a:gridCol w="1083945">
                  <a:extLst>
                    <a:ext uri="{9D8B030D-6E8A-4147-A177-3AD203B41FA5}">
                      <a16:colId xmlns:a16="http://schemas.microsoft.com/office/drawing/2014/main" xmlns="" val="1154295153"/>
                    </a:ext>
                  </a:extLst>
                </a:gridCol>
                <a:gridCol w="1247140">
                  <a:extLst>
                    <a:ext uri="{9D8B030D-6E8A-4147-A177-3AD203B41FA5}">
                      <a16:colId xmlns:a16="http://schemas.microsoft.com/office/drawing/2014/main" xmlns="" val="2119515145"/>
                    </a:ext>
                  </a:extLst>
                </a:gridCol>
                <a:gridCol w="1824355">
                  <a:extLst>
                    <a:ext uri="{9D8B030D-6E8A-4147-A177-3AD203B41FA5}">
                      <a16:colId xmlns:a16="http://schemas.microsoft.com/office/drawing/2014/main" xmlns="" val="1639235412"/>
                    </a:ext>
                  </a:extLst>
                </a:gridCol>
                <a:gridCol w="1531620">
                  <a:extLst>
                    <a:ext uri="{9D8B030D-6E8A-4147-A177-3AD203B41FA5}">
                      <a16:colId xmlns:a16="http://schemas.microsoft.com/office/drawing/2014/main" xmlns="" val="534100811"/>
                    </a:ext>
                  </a:extLst>
                </a:gridCol>
                <a:gridCol w="810895">
                  <a:extLst>
                    <a:ext uri="{9D8B030D-6E8A-4147-A177-3AD203B41FA5}">
                      <a16:colId xmlns:a16="http://schemas.microsoft.com/office/drawing/2014/main" xmlns="" val="2161697261"/>
                    </a:ext>
                  </a:extLst>
                </a:gridCol>
              </a:tblGrid>
              <a:tr h="1838960">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25"/>
                        </a:spcBef>
                        <a:spcAft>
                          <a:spcPts val="0"/>
                        </a:spcAft>
                      </a:pPr>
                      <a:r>
                        <a:rPr lang="en-US" sz="800">
                          <a:effectLst/>
                        </a:rPr>
                        <a:t> </a:t>
                      </a:r>
                      <a:endParaRPr lang="en-US" sz="1100">
                        <a:effectLst/>
                      </a:endParaRPr>
                    </a:p>
                    <a:p>
                      <a:pPr marL="17780" marR="0">
                        <a:spcBef>
                          <a:spcPts val="0"/>
                        </a:spcBef>
                        <a:spcAft>
                          <a:spcPts val="0"/>
                        </a:spcAft>
                      </a:pPr>
                      <a:r>
                        <a:rPr lang="en-US" sz="900">
                          <a:effectLst/>
                        </a:rPr>
                        <a:t>30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35"/>
                        </a:spcBef>
                        <a:spcAft>
                          <a:spcPts val="0"/>
                        </a:spcAft>
                      </a:pPr>
                      <a:r>
                        <a:rPr lang="en-US" sz="1450">
                          <a:effectLst/>
                        </a:rPr>
                        <a:t> </a:t>
                      </a:r>
                      <a:endParaRPr lang="en-US" sz="1100">
                        <a:effectLst/>
                      </a:endParaRPr>
                    </a:p>
                    <a:p>
                      <a:pPr marL="125730" marR="103505">
                        <a:lnSpc>
                          <a:spcPct val="98000"/>
                        </a:lnSpc>
                        <a:spcBef>
                          <a:spcPts val="0"/>
                        </a:spcBef>
                        <a:spcAft>
                          <a:spcPts val="0"/>
                        </a:spcAft>
                      </a:pPr>
                      <a:r>
                        <a:rPr lang="en-US" sz="900">
                          <a:effectLst/>
                        </a:rPr>
                        <a:t>Vitis vinifera L. (Vitaceae); Seed flours, peel, roots, fruit </a:t>
                      </a:r>
                      <a:r>
                        <a:rPr lang="en-US" sz="600">
                          <a:effectLst/>
                        </a:rPr>
                        <a:t>[44-46]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30"/>
                        </a:spcBef>
                        <a:spcAft>
                          <a:spcPts val="0"/>
                        </a:spcAft>
                      </a:pPr>
                      <a:r>
                        <a:rPr lang="en-US" sz="1000">
                          <a:effectLst/>
                        </a:rPr>
                        <a:t> </a:t>
                      </a:r>
                      <a:endParaRPr lang="en-US" sz="1100">
                        <a:effectLst/>
                      </a:endParaRPr>
                    </a:p>
                    <a:p>
                      <a:pPr marL="121285" marR="233680">
                        <a:spcBef>
                          <a:spcPts val="0"/>
                        </a:spcBef>
                        <a:spcAft>
                          <a:spcPts val="0"/>
                        </a:spcAft>
                      </a:pPr>
                      <a:r>
                        <a:rPr lang="en-US" sz="900">
                          <a:effectLst/>
                        </a:rPr>
                        <a:t>Flavonoids, polyphenols, anthocyanins, proanthocyanidins, procyanidines.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 </a:t>
                      </a:r>
                      <a:endParaRPr lang="en-US" sz="1100">
                        <a:effectLst/>
                      </a:endParaRPr>
                    </a:p>
                    <a:p>
                      <a:pPr marL="0" marR="0">
                        <a:spcBef>
                          <a:spcPts val="25"/>
                        </a:spcBef>
                        <a:spcAft>
                          <a:spcPts val="0"/>
                        </a:spcAft>
                      </a:pPr>
                      <a:r>
                        <a:rPr lang="en-US" sz="900">
                          <a:effectLst/>
                        </a:rPr>
                        <a:t> </a:t>
                      </a:r>
                      <a:endParaRPr lang="en-US" sz="1100">
                        <a:effectLst/>
                      </a:endParaRPr>
                    </a:p>
                    <a:p>
                      <a:pPr marL="134620" marR="128270">
                        <a:spcBef>
                          <a:spcPts val="0"/>
                        </a:spcBef>
                        <a:spcAft>
                          <a:spcPts val="0"/>
                        </a:spcAft>
                      </a:pPr>
                      <a:r>
                        <a:rPr lang="en-US" sz="900">
                          <a:effectLst/>
                        </a:rPr>
                        <a:t>Antioxidant, antiinflamatory, antimicrobial, cardio-hepatic, and neuroprotective effects.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935" marR="89535">
                        <a:spcBef>
                          <a:spcPts val="0"/>
                        </a:spcBef>
                        <a:spcAft>
                          <a:spcPts val="0"/>
                        </a:spcAft>
                      </a:pPr>
                      <a:r>
                        <a:rPr lang="en-US" sz="900">
                          <a:effectLst/>
                        </a:rPr>
                        <a:t>By up-regulating hepatic genes related to cholesterol (CYP51) and bile acid (CYP7A1) synthesis as well as LDL cholesterol uptake. The extract treatment decreases expression of aP2, Fas, and TNFa, known markers of adipogenesis.</a:t>
                      </a:r>
                      <a:endParaRPr lang="en-US" sz="1100">
                        <a:effectLst/>
                      </a:endParaRPr>
                    </a:p>
                    <a:p>
                      <a:pPr marL="114935" marR="233045" algn="just">
                        <a:spcBef>
                          <a:spcPts val="0"/>
                        </a:spcBef>
                        <a:spcAft>
                          <a:spcPts val="0"/>
                        </a:spcAft>
                      </a:pPr>
                      <a:r>
                        <a:rPr lang="en-US" sz="900">
                          <a:effectLst/>
                        </a:rPr>
                        <a:t>Expression of PPAR-γ in liver and adipose tissue is lowered by regulating the lipid metabolism and</a:t>
                      </a:r>
                      <a:endParaRPr lang="en-US" sz="1100">
                        <a:effectLst/>
                      </a:endParaRPr>
                    </a:p>
                    <a:p>
                      <a:pPr marL="114935" marR="0" algn="just">
                        <a:lnSpc>
                          <a:spcPts val="955"/>
                        </a:lnSpc>
                        <a:spcBef>
                          <a:spcPts val="0"/>
                        </a:spcBef>
                        <a:spcAft>
                          <a:spcPts val="0"/>
                        </a:spcAft>
                      </a:pPr>
                      <a:r>
                        <a:rPr lang="en-US" sz="900">
                          <a:effectLst/>
                        </a:rPr>
                        <a:t>suppressed obesity.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 </a:t>
                      </a:r>
                      <a:endParaRPr lang="en-US" sz="1100" dirty="0">
                        <a:effectLst/>
                      </a:endParaRPr>
                    </a:p>
                    <a:p>
                      <a:pPr marL="0" marR="0">
                        <a:spcBef>
                          <a:spcPts val="25"/>
                        </a:spcBef>
                        <a:spcAft>
                          <a:spcPts val="0"/>
                        </a:spcAft>
                      </a:pPr>
                      <a:r>
                        <a:rPr lang="en-US" sz="900" dirty="0">
                          <a:effectLst/>
                        </a:rPr>
                        <a:t> </a:t>
                      </a:r>
                      <a:endParaRPr lang="en-US" sz="1100" dirty="0">
                        <a:effectLst/>
                      </a:endParaRPr>
                    </a:p>
                    <a:p>
                      <a:pPr marL="51435" marR="92710">
                        <a:spcBef>
                          <a:spcPts val="0"/>
                        </a:spcBef>
                        <a:spcAft>
                          <a:spcPts val="0"/>
                        </a:spcAft>
                      </a:pPr>
                      <a:r>
                        <a:rPr lang="en-US" sz="900" dirty="0">
                          <a:effectLst/>
                        </a:rPr>
                        <a:t>Southern Europe and Western Asia.</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xmlns="" val="3590166325"/>
                  </a:ext>
                </a:extLst>
              </a:tr>
            </a:tbl>
          </a:graphicData>
        </a:graphic>
      </p:graphicFrame>
    </p:spTree>
    <p:extLst>
      <p:ext uri="{BB962C8B-B14F-4D97-AF65-F5344CB8AC3E}">
        <p14:creationId xmlns:p14="http://schemas.microsoft.com/office/powerpoint/2010/main" val="1958923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4DC82E-FF79-4CAA-9250-F7E9DEA44861}"/>
              </a:ext>
            </a:extLst>
          </p:cNvPr>
          <p:cNvSpPr>
            <a:spLocks noGrp="1"/>
          </p:cNvSpPr>
          <p:nvPr>
            <p:ph type="title"/>
          </p:nvPr>
        </p:nvSpPr>
        <p:spPr/>
        <p:txBody>
          <a:bodyPr/>
          <a:lstStyle/>
          <a:p>
            <a:r>
              <a:rPr lang="en-US" dirty="0"/>
              <a:t>Etiology</a:t>
            </a:r>
          </a:p>
        </p:txBody>
      </p:sp>
      <p:sp>
        <p:nvSpPr>
          <p:cNvPr id="3" name="Content Placeholder 2">
            <a:extLst>
              <a:ext uri="{FF2B5EF4-FFF2-40B4-BE49-F238E27FC236}">
                <a16:creationId xmlns:a16="http://schemas.microsoft.com/office/drawing/2014/main" xmlns="" id="{0FD61088-1721-4304-A1C5-3188E2692E16}"/>
              </a:ext>
            </a:extLst>
          </p:cNvPr>
          <p:cNvSpPr>
            <a:spLocks noGrp="1"/>
          </p:cNvSpPr>
          <p:nvPr>
            <p:ph idx="1"/>
          </p:nvPr>
        </p:nvSpPr>
        <p:spPr/>
        <p:txBody>
          <a:bodyPr/>
          <a:lstStyle/>
          <a:p>
            <a:r>
              <a:rPr lang="en-US" dirty="0"/>
              <a:t>Obesity is defined as an accumulation of excess body fat, to such an extent that health might be impaired (World Health Organization definition). The obesity involves an increase in both the number and size of adipocytes.  The Causes of obesity are multitude, and the etiology is not well known. </a:t>
            </a:r>
          </a:p>
          <a:p>
            <a:r>
              <a:rPr lang="en-US" dirty="0"/>
              <a:t>The adiponectin levels are reduced in obese individuals, particularly among patients with excess visceral adiposity. </a:t>
            </a:r>
          </a:p>
          <a:p>
            <a:r>
              <a:rPr lang="en-US" dirty="0"/>
              <a:t>The leptin and insulin levels may increase in obesity and resistance produced.</a:t>
            </a:r>
          </a:p>
        </p:txBody>
      </p:sp>
    </p:spTree>
    <p:extLst>
      <p:ext uri="{BB962C8B-B14F-4D97-AF65-F5344CB8AC3E}">
        <p14:creationId xmlns:p14="http://schemas.microsoft.com/office/powerpoint/2010/main" val="2147600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81B4B6-139A-42C2-B064-B76BE1673045}"/>
              </a:ext>
            </a:extLst>
          </p:cNvPr>
          <p:cNvSpPr>
            <a:spLocks noGrp="1"/>
          </p:cNvSpPr>
          <p:nvPr>
            <p:ph type="title"/>
          </p:nvPr>
        </p:nvSpPr>
        <p:spPr/>
        <p:txBody>
          <a:bodyPr/>
          <a:lstStyle/>
          <a:p>
            <a:r>
              <a:rPr lang="en-US" dirty="0"/>
              <a:t>Treatment</a:t>
            </a:r>
          </a:p>
        </p:txBody>
      </p:sp>
      <p:sp>
        <p:nvSpPr>
          <p:cNvPr id="3" name="Content Placeholder 2">
            <a:extLst>
              <a:ext uri="{FF2B5EF4-FFF2-40B4-BE49-F238E27FC236}">
                <a16:creationId xmlns:a16="http://schemas.microsoft.com/office/drawing/2014/main" xmlns="" id="{5076A310-3A42-4ED7-9D10-01F717AA6A7B}"/>
              </a:ext>
            </a:extLst>
          </p:cNvPr>
          <p:cNvSpPr>
            <a:spLocks noGrp="1"/>
          </p:cNvSpPr>
          <p:nvPr>
            <p:ph idx="1"/>
          </p:nvPr>
        </p:nvSpPr>
        <p:spPr/>
        <p:txBody>
          <a:bodyPr/>
          <a:lstStyle/>
          <a:p>
            <a:r>
              <a:rPr lang="en-US" dirty="0"/>
              <a:t>One of the promising strategies for treating obesity is to interfere with fat absorption along the gastrointestinal tract directly (without altering the central nervous system). Recent therapeutic modalities include lipase inhibitor. One well known example is </a:t>
            </a:r>
            <a:r>
              <a:rPr lang="en-US" dirty="0" err="1"/>
              <a:t>tetrahydrolipstatin</a:t>
            </a:r>
            <a:r>
              <a:rPr lang="en-US" dirty="0"/>
              <a:t> (orlistat).</a:t>
            </a:r>
          </a:p>
          <a:p>
            <a:r>
              <a:rPr lang="en-US" dirty="0"/>
              <a:t>Sibutramine is a serotonin and adrenaline reuptake inhibitor that decreases appetite and reduces food intake. </a:t>
            </a:r>
          </a:p>
          <a:p>
            <a:r>
              <a:rPr lang="en-US" dirty="0"/>
              <a:t>Rimonabant is the first in the class of selective endocannabinoid type 1 receptor blockers. </a:t>
            </a:r>
          </a:p>
          <a:p>
            <a:endParaRPr lang="en-US" dirty="0"/>
          </a:p>
        </p:txBody>
      </p:sp>
    </p:spTree>
    <p:extLst>
      <p:ext uri="{BB962C8B-B14F-4D97-AF65-F5344CB8AC3E}">
        <p14:creationId xmlns:p14="http://schemas.microsoft.com/office/powerpoint/2010/main" val="1117171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3D1EF2-29C7-4134-AA42-DD10923AEC48}"/>
              </a:ext>
            </a:extLst>
          </p:cNvPr>
          <p:cNvSpPr>
            <a:spLocks noGrp="1"/>
          </p:cNvSpPr>
          <p:nvPr>
            <p:ph type="title"/>
          </p:nvPr>
        </p:nvSpPr>
        <p:spPr/>
        <p:txBody>
          <a:bodyPr/>
          <a:lstStyle/>
          <a:p>
            <a:r>
              <a:rPr lang="en-US" dirty="0"/>
              <a:t>Natural Products/Medicinal Plants</a:t>
            </a:r>
          </a:p>
        </p:txBody>
      </p:sp>
      <p:sp>
        <p:nvSpPr>
          <p:cNvPr id="3" name="Content Placeholder 2">
            <a:extLst>
              <a:ext uri="{FF2B5EF4-FFF2-40B4-BE49-F238E27FC236}">
                <a16:creationId xmlns:a16="http://schemas.microsoft.com/office/drawing/2014/main" xmlns="" id="{1903657D-EE3D-43C7-AA10-342B15E4D457}"/>
              </a:ext>
            </a:extLst>
          </p:cNvPr>
          <p:cNvSpPr>
            <a:spLocks noGrp="1"/>
          </p:cNvSpPr>
          <p:nvPr>
            <p:ph idx="1"/>
          </p:nvPr>
        </p:nvSpPr>
        <p:spPr/>
        <p:txBody>
          <a:bodyPr>
            <a:normAutofit fontScale="92500" lnSpcReduction="10000"/>
          </a:bodyPr>
          <a:lstStyle/>
          <a:p>
            <a:r>
              <a:rPr lang="en-US" dirty="0"/>
              <a:t>When conventional medicinal treatments are unable to address chronic diseases effectively and without eventual adversities, attention is diverted towards non-conventional therapies which are plant-based medications that may contribute to satiety, increased metabolism and accelerated weight loss.</a:t>
            </a:r>
          </a:p>
          <a:p>
            <a:r>
              <a:rPr lang="en-US" dirty="0"/>
              <a:t>Since decades natural products have been used to heal and cure diseases with an intention to improve health and wellbeing of human beings. Medicinal flora is accredited as impressive chemist inevitability producing numerous chemical constituents so as to meet various confronts. </a:t>
            </a:r>
          </a:p>
          <a:p>
            <a:r>
              <a:rPr lang="en-US" dirty="0"/>
              <a:t>In this context, plant species have become indispensable in providing extracts and isolated chemical compounds that serve as raw material for the development of obesity treatments.</a:t>
            </a:r>
          </a:p>
          <a:p>
            <a:endParaRPr lang="en-US" dirty="0"/>
          </a:p>
        </p:txBody>
      </p:sp>
    </p:spTree>
    <p:extLst>
      <p:ext uri="{BB962C8B-B14F-4D97-AF65-F5344CB8AC3E}">
        <p14:creationId xmlns:p14="http://schemas.microsoft.com/office/powerpoint/2010/main" val="580117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7D18EF-7A3B-49A5-A5DF-F6F88BBB9559}"/>
              </a:ext>
            </a:extLst>
          </p:cNvPr>
          <p:cNvSpPr>
            <a:spLocks noGrp="1"/>
          </p:cNvSpPr>
          <p:nvPr>
            <p:ph type="title"/>
          </p:nvPr>
        </p:nvSpPr>
        <p:spPr/>
        <p:txBody>
          <a:bodyPr/>
          <a:lstStyle/>
          <a:p>
            <a:r>
              <a:rPr lang="en-US" dirty="0"/>
              <a:t>Targets/Mechanisms of action</a:t>
            </a:r>
          </a:p>
        </p:txBody>
      </p:sp>
      <p:sp>
        <p:nvSpPr>
          <p:cNvPr id="3" name="Content Placeholder 2">
            <a:extLst>
              <a:ext uri="{FF2B5EF4-FFF2-40B4-BE49-F238E27FC236}">
                <a16:creationId xmlns:a16="http://schemas.microsoft.com/office/drawing/2014/main" xmlns="" id="{2E702E00-FDEB-4461-8293-40A54912F214}"/>
              </a:ext>
            </a:extLst>
          </p:cNvPr>
          <p:cNvSpPr>
            <a:spLocks noGrp="1"/>
          </p:cNvSpPr>
          <p:nvPr>
            <p:ph idx="1"/>
          </p:nvPr>
        </p:nvSpPr>
        <p:spPr/>
        <p:txBody>
          <a:bodyPr/>
          <a:lstStyle/>
          <a:p>
            <a:r>
              <a:rPr lang="en-US" dirty="0"/>
              <a:t>The development of natural products in anti-obesity therapy that specifically target adipogenesis is need of time. </a:t>
            </a:r>
          </a:p>
          <a:p>
            <a:r>
              <a:rPr lang="en-US" dirty="0"/>
              <a:t>Some researchers has also suggested that adipocyte differentiation could be inhibited by the blockade of several transcription factors such as C/EBPβ (CCAAT/enhancer binding protein beta) and </a:t>
            </a:r>
            <a:r>
              <a:rPr lang="en-US" dirty="0" err="1"/>
              <a:t>PPARγ</a:t>
            </a:r>
            <a:r>
              <a:rPr lang="en-US" dirty="0"/>
              <a:t> (peroxisome proliferator-activated receptor gamma. </a:t>
            </a:r>
          </a:p>
          <a:p>
            <a:r>
              <a:rPr lang="en-US" dirty="0"/>
              <a:t>An increase in the rate of lipolysis stimulates triglyceride hydrolysis and hence diminishes fat storage and combats obesity. e.g. by activation of β-adrenergic receptors. </a:t>
            </a:r>
          </a:p>
        </p:txBody>
      </p:sp>
    </p:spTree>
    <p:extLst>
      <p:ext uri="{BB962C8B-B14F-4D97-AF65-F5344CB8AC3E}">
        <p14:creationId xmlns:p14="http://schemas.microsoft.com/office/powerpoint/2010/main" val="4089111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8CD6AC-8FB1-4100-9AB7-8EDAB59693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C20D1B04-0FE9-4BED-B480-27556A0F69B3}"/>
              </a:ext>
            </a:extLst>
          </p:cNvPr>
          <p:cNvSpPr>
            <a:spLocks noGrp="1"/>
          </p:cNvSpPr>
          <p:nvPr>
            <p:ph idx="1"/>
          </p:nvPr>
        </p:nvSpPr>
        <p:spPr/>
        <p:txBody>
          <a:bodyPr/>
          <a:lstStyle/>
          <a:p>
            <a:r>
              <a:rPr lang="en-US" dirty="0"/>
              <a:t>An activation of adenosine monophosphate-activated protein kinase (AMPK) leading to the increase of fatty acid oxidation and glucose transport in skeletal muscle is another example. </a:t>
            </a:r>
          </a:p>
          <a:p>
            <a:r>
              <a:rPr lang="en-US" dirty="0"/>
              <a:t>Flavonoids, polyphenols and other plant constituents could activate lipoxygenase and attenuate adipogenesis through molecular up-regulation of the AMPK pathway and activates the apoptotic pathway in mature adipocytes through suppression of phosphorylation effect of signal-regulated kinases 1 and 2 (ERK1/2) and c-Jun N-terminal kinase (JNK), both belonging to subfamilies of mitogen-activated protein kinase (MAPK). </a:t>
            </a:r>
          </a:p>
          <a:p>
            <a:endParaRPr lang="en-US" dirty="0"/>
          </a:p>
        </p:txBody>
      </p:sp>
    </p:spTree>
    <p:extLst>
      <p:ext uri="{BB962C8B-B14F-4D97-AF65-F5344CB8AC3E}">
        <p14:creationId xmlns:p14="http://schemas.microsoft.com/office/powerpoint/2010/main" val="4086536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AC0921-087E-46E9-953F-1FCEF3920AC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FA85E5E-9646-4324-BD55-7A781DD84DF7}"/>
              </a:ext>
            </a:extLst>
          </p:cNvPr>
          <p:cNvSpPr>
            <a:spLocks noGrp="1"/>
          </p:cNvSpPr>
          <p:nvPr>
            <p:ph idx="1"/>
          </p:nvPr>
        </p:nvSpPr>
        <p:spPr/>
        <p:txBody>
          <a:bodyPr/>
          <a:lstStyle/>
          <a:p>
            <a:r>
              <a:rPr lang="en-US" dirty="0"/>
              <a:t>A variety of naturally occurring bioactive ingredients derived from common spices, including cinnamon, rosemary, ginger, pepper, saffron, garlic, onion and turmeric, have been proved to have weight-loss effects. They are also able to modulate the activities of certain enzymes related to lipogenesis, such as acyl-CoA carboxylase (ACC), fatty acid synthase (FAS), glycerol-3-phosphate dehydrogenase (GPDH) and others. </a:t>
            </a:r>
          </a:p>
          <a:p>
            <a:endParaRPr lang="en-US" dirty="0"/>
          </a:p>
        </p:txBody>
      </p:sp>
    </p:spTree>
    <p:extLst>
      <p:ext uri="{BB962C8B-B14F-4D97-AF65-F5344CB8AC3E}">
        <p14:creationId xmlns:p14="http://schemas.microsoft.com/office/powerpoint/2010/main" val="1557304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6717</Words>
  <Application>Microsoft Office PowerPoint</Application>
  <PresentationFormat>Custom</PresentationFormat>
  <Paragraphs>1406</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Medicinal Plants with anti-obesity activity</vt:lpstr>
      <vt:lpstr>Introduction</vt:lpstr>
      <vt:lpstr>Prevalence</vt:lpstr>
      <vt:lpstr>Etiology</vt:lpstr>
      <vt:lpstr>Treatment</vt:lpstr>
      <vt:lpstr>Natural Products/Medicinal Plants</vt:lpstr>
      <vt:lpstr>Targets/Mechanisms of action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Table 2. Anti-obesity effect of plants with mechanism of action studied on cell line as model. </vt:lpstr>
      <vt:lpstr>PowerPoint Presentation</vt:lpstr>
      <vt:lpstr>PowerPoint Presentation</vt:lpstr>
      <vt:lpstr>PowerPoint Presentation</vt:lpstr>
      <vt:lpstr>PowerPoint Presentation</vt:lpstr>
      <vt:lpstr>PowerPoint Presentation</vt:lpstr>
      <vt:lpstr>Table 5. Anti-obesity effect of plants with mechanism of action studied on isolated cell enzymes.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Medicinal Plants with anti-obesity activity</dc:title>
  <dc:creator>USMAN SABIR</dc:creator>
  <cp:lastModifiedBy>Alamgeer</cp:lastModifiedBy>
  <cp:revision>17</cp:revision>
  <dcterms:created xsi:type="dcterms:W3CDTF">2020-03-10T18:17:11Z</dcterms:created>
  <dcterms:modified xsi:type="dcterms:W3CDTF">2020-05-05T08:50:09Z</dcterms:modified>
</cp:coreProperties>
</file>