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61" r:id="rId5"/>
    <p:sldId id="264" r:id="rId6"/>
    <p:sldId id="262" r:id="rId7"/>
    <p:sldId id="265" r:id="rId8"/>
    <p:sldId id="263" r:id="rId9"/>
    <p:sldId id="271" r:id="rId10"/>
    <p:sldId id="268" r:id="rId11"/>
    <p:sldId id="269" r:id="rId12"/>
    <p:sldId id="270" r:id="rId13"/>
    <p:sldId id="272" r:id="rId14"/>
    <p:sldId id="274" r:id="rId15"/>
    <p:sldId id="276" r:id="rId16"/>
    <p:sldId id="273" r:id="rId17"/>
    <p:sldId id="275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176" autoAdjust="0"/>
  </p:normalViewPr>
  <p:slideViewPr>
    <p:cSldViewPr snapToGrid="0">
      <p:cViewPr varScale="1">
        <p:scale>
          <a:sx n="62" d="100"/>
          <a:sy n="62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1C8EA-5534-426B-BE25-47E0E893ADC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0B6DC-2A5F-4A10-9707-644661E4C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72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focus on the support for a central language that is the key (e.g., the Ada Programming Support Environments); </a:t>
            </a: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provision of a set of tool-kit components (multiple combinations to support different software development styles (e.g., UNIX); </a:t>
            </a: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support for one or more methods of development that form the focus of the environment (e.g., structured design environments); </a:t>
            </a: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based on the use internally of a single program representation with a structured editor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B6DC-2A5F-4A10-9707-644661E4C10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7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B6DC-2A5F-4A10-9707-644661E4C10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43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described the requirements and architecture of Ada Programming Support Environments (APSEs).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 process support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be in the form of dynamic process control, such as in the ISTAR contracts [26], or static process control, such as in the Software Life-Cycle Support Environment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(SLCSE) data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B6DC-2A5F-4A10-9707-644661E4C10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8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comprehensive environment solution affects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almost every aspect of the environment's construction, its performance, and its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Implementing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OMS technology has proved quite difficult, both at the level of understanding essential OMS requirements, as well as in achieving adequate performance in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implemented systems.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B6DC-2A5F-4A10-9707-644661E4C10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87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depicts coalition environments as consisting of several tools from different vendors integrated with each other, and making use of both public and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proprietary tool interfaces.</a:t>
            </a: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Coalition environments are characterized by specialized "point-to-point" integration of tool services offered by coalition participants.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B6DC-2A5F-4A10-9707-644661E4C10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24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B6DC-2A5F-4A10-9707-644661E4C10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72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D25F9-4D96-4011-8746-C5EC13F8E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DE8D2-6D92-4908-AF83-F9AED7CC8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AA8C7-D5CB-4E43-BADD-58B7EB2EC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D921B-8F3B-4B5C-9120-E90FC9B2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FC7CE-5CD9-46CE-958D-6ED1984C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5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D1961-9FC2-44DF-98AB-86EDF144C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2B84A0-914A-4D4E-8AD2-6F5D1FAE4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DB4AE-0654-42CF-996C-6B442892E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4374B-D343-4BE6-8BBD-8EFBBC754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45601-E60F-460F-BD4A-1D383224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00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D645B2-6120-4CD8-8FD7-5172EA72E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03AC9F-D700-4EDF-ADCA-8F8F166CC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9BC16-BB09-40E3-B42F-EFED6D891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0398C-D4E8-4202-B99F-559FCCDAC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0C51E-E030-4613-A765-819A6D18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7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F1A9B-F3F5-49EE-83EA-B36718E7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06C16-35B2-49B5-8012-351AF353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3C311-ACAB-4309-BFA3-F09E8C9BD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60F6C-7132-4A6C-9998-29103FBF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02B21-F979-452C-A7A7-3B86F6C38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3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A57A-7C6F-4921-A174-C301ABC03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36AA9-ED9E-476C-A8D0-02EAB1F3B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A1E46-F2CD-48F6-B7F2-2E472FB6B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E117A-EE66-493C-ACD2-F6DE3BD22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000BB-BE0A-4EAD-9653-B0ECE6AD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9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0CB8F-B7A5-40ED-BED8-03D9D76E8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7309F-FB6D-4578-ABC5-449A937F9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1758B-4429-4136-9C7F-DD40E6865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BD28B-0FC7-4138-B8FC-A33904D0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355A1-1EED-46C2-BCEC-720F5FE12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7AD29-BF7C-4C95-8BD6-6E40943B9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2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B17EA-C81C-4C2D-B218-456FCE092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F4E36-7642-4DE5-9AD8-8E09D9225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21A1B-6E2F-46BE-9201-8284F6113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CAD39-07A1-417C-9C4C-5F0390711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44D2BB-2748-4B75-A220-1FD441439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4D82B5-1742-4E79-AD15-9BF81FAC7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A19B11-CDCA-4F3D-9624-BDDBC46A8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936A53-D9A4-45F8-AF71-C79CA1C3D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4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70293-0C0E-4C76-A9E1-6C69B67EF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6DC8AB-0CE2-4BD4-8A99-0D970328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3FD65-9948-4FDD-AB9C-62ACABCA1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47CB5-9636-4607-8E5A-6535F136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3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C0D9A-240A-4865-A404-95B8E01DF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A669DC-7033-47AB-8FFB-D96AF883F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F44CC-50AE-473A-AAC1-32ECCBC5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7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D32FA-F68D-4302-9967-A7E3C240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45E3C-37EB-4A25-A5E6-D96F3CA32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9B96F-4336-4027-A4A1-8BD1E1511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C6BF18-384E-47EB-B205-62CD7CEF7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74A468-BF94-48F7-8885-6206D9455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A2242-874E-40CE-A83D-29F9379E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1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5A60-80A1-441C-BF98-C6E387F3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3882-4B95-432D-9E05-80A9D5EAB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6A26C-9D2F-4B54-B846-AEDAE8EE1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DA1D7-C46A-4F37-88DA-1B113035C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2C303-6F5C-47F4-93C4-80C1EB644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4CA63-008B-4B3B-BF95-FA70B8A16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3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27D3A-CCEF-4630-84CF-E5891A7F4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61400-0B6F-49E9-A67C-A36583B39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B99FA-1817-4CC5-902C-4675AB62B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7CB69-233D-4C51-BC04-2E836CF57CC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C2C1C-85E5-44FD-9FBB-BD5963BFF9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B7B33-F723-4E86-BF9A-EEE4BE32C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75AAE-6B11-43F9-934D-1D1E7BE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3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8A28F-42E0-4A8D-AF92-0B5C33621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Previous Approaches to</a:t>
            </a:r>
            <a:br>
              <a:rPr lang="en-US" b="1" dirty="0"/>
            </a:br>
            <a:r>
              <a:rPr lang="en-US" b="1" dirty="0"/>
              <a:t>Understanding CASE Tool</a:t>
            </a:r>
            <a:br>
              <a:rPr lang="en-US" b="1" dirty="0"/>
            </a:br>
            <a:r>
              <a:rPr lang="en-US" b="1" dirty="0"/>
              <a:t>Integration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B2309D-E535-4E47-B95A-188A387746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# 2</a:t>
            </a:r>
          </a:p>
        </p:txBody>
      </p:sp>
    </p:spTree>
    <p:extLst>
      <p:ext uri="{BB962C8B-B14F-4D97-AF65-F5344CB8AC3E}">
        <p14:creationId xmlns:p14="http://schemas.microsoft.com/office/powerpoint/2010/main" val="350786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C8DE5-DE39-4A39-950A-9FEE1DF6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Evolution of Integrated CASE Environment</a:t>
            </a:r>
            <a:br>
              <a:rPr lang="en-GB" b="1" dirty="0"/>
            </a:br>
            <a:r>
              <a:rPr lang="en-US" b="1" dirty="0"/>
              <a:t>Architectures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EDC9D-537E-4000-A88F-62EC81BE6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6479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Two independent traditions have led to the current state of the practice in CASE environment architectures. </a:t>
            </a:r>
          </a:p>
          <a:p>
            <a:r>
              <a:rPr lang="en-GB" dirty="0"/>
              <a:t>The first tradition focused on the development of an integrated project support environment (IPSE) that supports the entire software process based on a comprehensive set of shared mechanisms that facilitate tool </a:t>
            </a:r>
            <a:r>
              <a:rPr lang="en-US" dirty="0"/>
              <a:t>coordination and interaction.</a:t>
            </a:r>
          </a:p>
          <a:p>
            <a:r>
              <a:rPr lang="en-GB" dirty="0"/>
              <a:t>The second tradition, that of coordination among independent CASE tools, began with the development of single-user tools that exploited the hardware advances that were being made — graphical workstation technology, faster processor speeds, and larger main and secondary storage.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8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AD833-0A60-459D-9685-C1417212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Evolution of CASE Environments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7AAFCD-A8C7-4591-89FB-CF881DEE8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78" y="1690688"/>
            <a:ext cx="9554818" cy="4486275"/>
          </a:xfrm>
        </p:spPr>
      </p:pic>
    </p:spTree>
    <p:extLst>
      <p:ext uri="{BB962C8B-B14F-4D97-AF65-F5344CB8AC3E}">
        <p14:creationId xmlns:p14="http://schemas.microsoft.com/office/powerpoint/2010/main" val="2319863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5379B-7EAC-450F-962B-ED30238D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Comparison of IPSE and CASE Approaches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7798D7B-8D6C-4D01-9A71-F5567B616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362" y="2362994"/>
            <a:ext cx="7915275" cy="3276600"/>
          </a:xfrm>
        </p:spPr>
      </p:pic>
    </p:spTree>
    <p:extLst>
      <p:ext uri="{BB962C8B-B14F-4D97-AF65-F5344CB8AC3E}">
        <p14:creationId xmlns:p14="http://schemas.microsoft.com/office/powerpoint/2010/main" val="1566346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4D55D-B8E1-42F4-BEA2-6D07856A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IPSE 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B502E-56F2-421B-A568-8A1E79505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825625"/>
            <a:ext cx="11335109" cy="466725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IPSE can be seen as an attempt to create key aspects of language-</a:t>
            </a:r>
            <a:r>
              <a:rPr lang="en-GB" dirty="0" err="1"/>
              <a:t>centered</a:t>
            </a:r>
            <a:r>
              <a:rPr lang="en-GB" dirty="0"/>
              <a:t>, structure-based, method-based and tool-kit environments into an organic </a:t>
            </a:r>
            <a:r>
              <a:rPr lang="en-US" dirty="0"/>
              <a:t>whole.</a:t>
            </a:r>
          </a:p>
          <a:p>
            <a:r>
              <a:rPr lang="en-GB" dirty="0"/>
              <a:t>IPSEs are characterized by (logically) centralized object management services and possibly centralized support for software process management.</a:t>
            </a:r>
          </a:p>
          <a:p>
            <a:r>
              <a:rPr lang="en-GB" dirty="0"/>
              <a:t>IPSEs evolve through changes to the OMSs, amendments to the data model specification, and the addition of new tools.</a:t>
            </a:r>
          </a:p>
          <a:p>
            <a:r>
              <a:rPr lang="en-GB" dirty="0"/>
              <a:t>The IPSE approach, and especially its reliance on a framework of common capabilities, is a highly generalized approach.</a:t>
            </a:r>
          </a:p>
          <a:p>
            <a:r>
              <a:rPr lang="en-US" dirty="0"/>
              <a:t>While the implementation details vary considerably among IPSEs</a:t>
            </a:r>
          </a:p>
        </p:txBody>
      </p:sp>
    </p:spTree>
    <p:extLst>
      <p:ext uri="{BB962C8B-B14F-4D97-AF65-F5344CB8AC3E}">
        <p14:creationId xmlns:p14="http://schemas.microsoft.com/office/powerpoint/2010/main" val="3622313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10B51-42FB-48A0-8DAA-779391911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Elements of the IPSE Concept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9C0F9C-335C-4FE3-8864-9963D0138A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951" y="1825624"/>
            <a:ext cx="7990449" cy="4504837"/>
          </a:xfrm>
        </p:spPr>
      </p:pic>
    </p:spTree>
    <p:extLst>
      <p:ext uri="{BB962C8B-B14F-4D97-AF65-F5344CB8AC3E}">
        <p14:creationId xmlns:p14="http://schemas.microsoft.com/office/powerpoint/2010/main" val="3340725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25367-8226-41C4-BE4B-6A72050C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Characteristics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B895D-EC33-466B-A1C2-8DE46C373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09244" cy="4351338"/>
          </a:xfrm>
        </p:spPr>
        <p:txBody>
          <a:bodyPr>
            <a:normAutofit/>
          </a:bodyPr>
          <a:lstStyle/>
          <a:p>
            <a:r>
              <a:rPr lang="en-GB" dirty="0"/>
              <a:t>These include their large size, together with a comprehensive approach to integration; </a:t>
            </a:r>
          </a:p>
          <a:p>
            <a:r>
              <a:rPr lang="en-GB" dirty="0"/>
              <a:t>the development of complex data management technologies called object management systems; </a:t>
            </a:r>
          </a:p>
          <a:p>
            <a:r>
              <a:rPr lang="en-GB" dirty="0"/>
              <a:t>and the need for tailoring the environment for a given process or project.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036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134C0-89E5-428B-A00D-BECF6F15B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CASE Coalition Approach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43A0D-2F98-48E6-AE29-97F0EF7A2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187" y="1533832"/>
            <a:ext cx="11208774" cy="464313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CASE coalitions are in many ways the inverse of IPSEs. </a:t>
            </a:r>
          </a:p>
          <a:p>
            <a:r>
              <a:rPr lang="en-GB" dirty="0"/>
              <a:t>Where IPSEs provide a central set of capabilities and monolithic tools, CASE tools participating in a coalition typically provide their own databases. </a:t>
            </a:r>
          </a:p>
          <a:p>
            <a:r>
              <a:rPr lang="en-GB" dirty="0"/>
              <a:t>In addition, tool services are separately accessible. Thus, while IPSEs support data-oriented integration via OMS services, CASE tools participating in a coalition define their own integration models and proprietary services, frequently relying on remote execution and other forms of control-oriented integration. </a:t>
            </a:r>
          </a:p>
          <a:p>
            <a:r>
              <a:rPr lang="en-GB" dirty="0"/>
              <a:t>Similarly, while IPSEs provide explicit support for software processes, especially large-grained processes such as the life-cycle process, CASE tools participating in a coalition support fine-grained processes in an implicit, localized fashion.</a:t>
            </a:r>
          </a:p>
          <a:p>
            <a:r>
              <a:rPr lang="en-US" dirty="0"/>
              <a:t>The development of CASE </a:t>
            </a:r>
            <a:r>
              <a:rPr lang="en-GB" dirty="0"/>
              <a:t>coalition environments is actually a "bottom-up" as opposed to a "top-down“ </a:t>
            </a:r>
            <a:r>
              <a:rPr lang="en-US" dirty="0"/>
              <a:t>aspect of IPSEs.</a:t>
            </a:r>
          </a:p>
        </p:txBody>
      </p:sp>
    </p:spTree>
    <p:extLst>
      <p:ext uri="{BB962C8B-B14F-4D97-AF65-F5344CB8AC3E}">
        <p14:creationId xmlns:p14="http://schemas.microsoft.com/office/powerpoint/2010/main" val="28485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E8B4-8584-4385-8E08-D869C7B51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Coalition Environments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F79D55-E81C-4D3E-BBB9-66E5E05D1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431" y="1561514"/>
            <a:ext cx="9580098" cy="4931361"/>
          </a:xfrm>
        </p:spPr>
      </p:pic>
    </p:spTree>
    <p:extLst>
      <p:ext uri="{BB962C8B-B14F-4D97-AF65-F5344CB8AC3E}">
        <p14:creationId xmlns:p14="http://schemas.microsoft.com/office/powerpoint/2010/main" val="2948772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8496E-AA56-4007-869D-B661AF1B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Characteristics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2625-73D5-4633-A6DD-DCA3EE52F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Coalitions of CASE tools tend to have several characteristics in common. These include: </a:t>
            </a:r>
          </a:p>
          <a:p>
            <a:r>
              <a:rPr lang="en-GB" dirty="0"/>
              <a:t>Idiosyncratic (distinctive) behaviour of individual tools;</a:t>
            </a:r>
          </a:p>
          <a:p>
            <a:r>
              <a:rPr lang="en-GB" dirty="0"/>
              <a:t>and a tendency toward localized process </a:t>
            </a:r>
            <a:r>
              <a:rPr lang="en-US" dirty="0"/>
              <a:t>support.</a:t>
            </a:r>
          </a:p>
          <a:p>
            <a:r>
              <a:rPr lang="en-GB" dirty="0"/>
              <a:t>The key problems with coalition environments are a lack of generality, poor evolvability, and residual egocentrism of tools, as reflected in uneven, ad hoc software process support.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8927-8358-49E1-BA91-0D2E1F21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Conceptual Models of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6A3E-69A8-4B06-8D49-3F23DE15C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problem of integrating software components to produce a CASE environment is the central focus of this book.</a:t>
            </a:r>
          </a:p>
          <a:p>
            <a:r>
              <a:rPr lang="en-GB" dirty="0"/>
              <a:t> It is a problem that has resisted easy solution and offers a highly difficult challenge to the software community. </a:t>
            </a:r>
          </a:p>
          <a:p>
            <a:r>
              <a:rPr lang="en-GB" dirty="0"/>
              <a:t>In attempting to resolve some of the complex issues in CASE tool integration, researchers have sought a conceptual framework through which these issues can be more easily understood and communicated between different people.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6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04869-7D55-442A-8D52-AECC010D8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60A86-5AF1-4CA2-9FFA-F0D2AB573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09850" cy="4561107"/>
          </a:xfrm>
        </p:spPr>
        <p:txBody>
          <a:bodyPr>
            <a:normAutofit/>
          </a:bodyPr>
          <a:lstStyle/>
          <a:p>
            <a:r>
              <a:rPr lang="en-GB" dirty="0"/>
              <a:t>Number of conceptual models have been developed. The following three approaches are of particular interest:</a:t>
            </a:r>
          </a:p>
          <a:p>
            <a:r>
              <a:rPr lang="en-GB" dirty="0"/>
              <a:t>Integration as a set of attributes that characterize a CASE environment.</a:t>
            </a:r>
          </a:p>
          <a:p>
            <a:r>
              <a:rPr lang="en-GB" dirty="0"/>
              <a:t>Integration as goals for the relationships between CASE environment components.</a:t>
            </a:r>
          </a:p>
          <a:p>
            <a:r>
              <a:rPr lang="en-GB" dirty="0"/>
              <a:t>Integration based on a central repository through which CASE environment </a:t>
            </a:r>
            <a:r>
              <a:rPr lang="en-US" dirty="0"/>
              <a:t>components share data.</a:t>
            </a:r>
          </a:p>
        </p:txBody>
      </p:sp>
    </p:spTree>
    <p:extLst>
      <p:ext uri="{BB962C8B-B14F-4D97-AF65-F5344CB8AC3E}">
        <p14:creationId xmlns:p14="http://schemas.microsoft.com/office/powerpoint/2010/main" val="284501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6016-50C5-4500-A855-718B0C95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377"/>
            <a:ext cx="10515600" cy="1325563"/>
          </a:xfrm>
        </p:spPr>
        <p:txBody>
          <a:bodyPr/>
          <a:lstStyle/>
          <a:p>
            <a:r>
              <a:rPr lang="en-GB" b="1"/>
              <a:t>Integration as a Set of Attributes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21CD9-6CF9-4BFF-978C-BB82AB5B8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Wassermann proposed five dimensions of integration </a:t>
            </a:r>
          </a:p>
          <a:p>
            <a:r>
              <a:rPr lang="en-GB" i="1" dirty="0"/>
              <a:t>Control integration </a:t>
            </a:r>
            <a:r>
              <a:rPr lang="en-GB" dirty="0"/>
              <a:t>relates to inter-tool coordination; </a:t>
            </a:r>
          </a:p>
          <a:p>
            <a:r>
              <a:rPr lang="en-GB" i="1" dirty="0"/>
              <a:t>data integration </a:t>
            </a:r>
            <a:r>
              <a:rPr lang="en-GB" dirty="0"/>
              <a:t>relates to information sharing; </a:t>
            </a:r>
          </a:p>
          <a:p>
            <a:r>
              <a:rPr lang="en-GB" i="1" dirty="0"/>
              <a:t>presentation integration </a:t>
            </a:r>
            <a:r>
              <a:rPr lang="en-GB" dirty="0"/>
              <a:t>refers to user interface consistency and sophistication.</a:t>
            </a:r>
          </a:p>
          <a:p>
            <a:r>
              <a:rPr lang="en-US" i="1" dirty="0"/>
              <a:t>platform integration </a:t>
            </a:r>
            <a:r>
              <a:rPr lang="en-US" dirty="0"/>
              <a:t>(system support services)</a:t>
            </a:r>
          </a:p>
          <a:p>
            <a:r>
              <a:rPr lang="en-GB" i="1" dirty="0"/>
              <a:t>process integration </a:t>
            </a:r>
            <a:r>
              <a:rPr lang="en-GB" dirty="0"/>
              <a:t>(support for a well-defined development process)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9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77A4E-6B7F-429E-8B05-574944CC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Three Integration Dimensions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1E703C-E91C-42E5-861A-676D23A6C2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1825625"/>
            <a:ext cx="9250017" cy="4813714"/>
          </a:xfrm>
        </p:spPr>
      </p:pic>
    </p:spTree>
    <p:extLst>
      <p:ext uri="{BB962C8B-B14F-4D97-AF65-F5344CB8AC3E}">
        <p14:creationId xmlns:p14="http://schemas.microsoft.com/office/powerpoint/2010/main" val="883037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10E6B-3B8B-4E6D-A439-1D67C5DC9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Integration as a Relationship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2EC2E-9EAD-4A27-9BF2-7C9D2F58D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3" y="1825625"/>
            <a:ext cx="11155884" cy="4351338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A second approach (discussed by Thomas and </a:t>
            </a:r>
            <a:r>
              <a:rPr lang="en-GB" dirty="0" err="1"/>
              <a:t>Nejmeh</a:t>
            </a:r>
            <a:r>
              <a:rPr lang="en-GB" dirty="0"/>
              <a:t> [75]) treats integration not as a property of a component, but rather as a property of the </a:t>
            </a:r>
            <a:r>
              <a:rPr lang="en-GB" i="1" dirty="0"/>
              <a:t>relationships </a:t>
            </a:r>
            <a:r>
              <a:rPr lang="en-GB" dirty="0"/>
              <a:t>between components. </a:t>
            </a:r>
          </a:p>
          <a:p>
            <a:r>
              <a:rPr lang="en-GB" i="1" dirty="0"/>
              <a:t>Tool-to-tool relationships. </a:t>
            </a:r>
            <a:r>
              <a:rPr lang="en-GB" dirty="0"/>
              <a:t>Thomas and </a:t>
            </a:r>
            <a:r>
              <a:rPr lang="en-GB" dirty="0" err="1"/>
              <a:t>Nejmeh</a:t>
            </a:r>
            <a:r>
              <a:rPr lang="en-GB" dirty="0"/>
              <a:t> expand on </a:t>
            </a:r>
            <a:r>
              <a:rPr lang="en-GB" dirty="0" err="1"/>
              <a:t>Wassermari’s</a:t>
            </a:r>
            <a:r>
              <a:rPr lang="en-GB" dirty="0"/>
              <a:t> dimensions of integration by discussing the ways in which individual tools </a:t>
            </a:r>
            <a:r>
              <a:rPr lang="en-US" dirty="0"/>
              <a:t>interrelate.</a:t>
            </a:r>
          </a:p>
          <a:p>
            <a:r>
              <a:rPr lang="en-GB" i="1" dirty="0"/>
              <a:t>Tool-to-framework relationship. </a:t>
            </a:r>
            <a:r>
              <a:rPr lang="en-GB" dirty="0"/>
              <a:t>As the tools are hosted on some framework component (</a:t>
            </a:r>
            <a:r>
              <a:rPr lang="en-GB" dirty="0" err="1"/>
              <a:t>e.g</a:t>
            </a:r>
            <a:r>
              <a:rPr lang="en-GB" dirty="0"/>
              <a:t>, a database system or an operating system), the manner in which each tool makes use of the framework's services is significant.</a:t>
            </a:r>
          </a:p>
          <a:p>
            <a:r>
              <a:rPr lang="en-GB" i="1" dirty="0"/>
              <a:t>Tool-to-process relationship. </a:t>
            </a:r>
            <a:r>
              <a:rPr lang="en-GB" dirty="0"/>
              <a:t>How well each tool supports the process being  carried out is another relationship of interest. The relationship may be expressed in terms of a tool's support for an individual step within the software life cycle (e.g., requirements definition), and its support for multiple steps (e.g., the requirements, design, and coding steps).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368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14A1-D80D-4A43-B905-B203C779E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9974" cy="1325563"/>
          </a:xfrm>
        </p:spPr>
        <p:txBody>
          <a:bodyPr/>
          <a:lstStyle/>
          <a:p>
            <a:r>
              <a:rPr lang="en-GB" b="1" dirty="0"/>
              <a:t>Integration Relationships Between Environment Components</a:t>
            </a:r>
            <a:endParaRPr lang="en-US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B79C77-1C8C-420D-AE16-CBF6D6C01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22" y="1825625"/>
            <a:ext cx="10515600" cy="4667250"/>
          </a:xfrm>
        </p:spPr>
      </p:pic>
    </p:spTree>
    <p:extLst>
      <p:ext uri="{BB962C8B-B14F-4D97-AF65-F5344CB8AC3E}">
        <p14:creationId xmlns:p14="http://schemas.microsoft.com/office/powerpoint/2010/main" val="963472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A1AFA-3D3D-40A1-A22E-4DD2D34B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Integration Based on a Repository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F3862-BCF8-448D-878A-2B3D5E4E1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third view of integration focuses on a central repository as a key mechanism.</a:t>
            </a:r>
          </a:p>
          <a:p>
            <a:r>
              <a:rPr lang="en-GB" dirty="0"/>
              <a:t>The subject of repositories is broad, and can be considered from a number of viewpoints. </a:t>
            </a:r>
          </a:p>
          <a:p>
            <a:pPr marL="0" indent="0">
              <a:buNone/>
            </a:pPr>
            <a:r>
              <a:rPr lang="en-US" dirty="0"/>
              <a:t>There are four facets, or characteristics, </a:t>
            </a:r>
            <a:r>
              <a:rPr lang="en-GB" dirty="0"/>
              <a:t>of a repository. These are:</a:t>
            </a:r>
          </a:p>
          <a:p>
            <a:r>
              <a:rPr lang="en-US" dirty="0"/>
              <a:t>A data storage mechanism,</a:t>
            </a:r>
          </a:p>
          <a:p>
            <a:r>
              <a:rPr lang="en-US" dirty="0"/>
              <a:t>An interface to persistent data,</a:t>
            </a:r>
          </a:p>
          <a:p>
            <a:r>
              <a:rPr lang="en-GB" dirty="0"/>
              <a:t>A set of schemata, or information models, and</a:t>
            </a:r>
          </a:p>
          <a:p>
            <a:r>
              <a:rPr lang="en-GB" dirty="0"/>
              <a:t>A concept of operations to manipulate the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06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380A-78BE-43AE-95C9-4E8ED16ED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Issues Concerning Repositories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C0E7B-24A7-4E00-8B86-DA3536999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9272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These issues are of two main categories: </a:t>
            </a:r>
          </a:p>
          <a:p>
            <a:r>
              <a:rPr lang="en-GB" dirty="0"/>
              <a:t>Syntax issues (e.g., naming, notation, conventions), and </a:t>
            </a:r>
          </a:p>
          <a:p>
            <a:r>
              <a:rPr lang="en-GB" dirty="0"/>
              <a:t>Semantics issues (e.g., what is stored, where it is stored, what it means).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3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1219</Words>
  <Application>Microsoft Office PowerPoint</Application>
  <PresentationFormat>Widescreen</PresentationFormat>
  <Paragraphs>83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Previous Approaches to Understanding CASE Tool Integration</vt:lpstr>
      <vt:lpstr>Conceptual Models of Integration</vt:lpstr>
      <vt:lpstr>Introduction</vt:lpstr>
      <vt:lpstr>Integration as a Set of Attributes</vt:lpstr>
      <vt:lpstr>Three Integration Dimensions</vt:lpstr>
      <vt:lpstr>Integration as a Relationship</vt:lpstr>
      <vt:lpstr>Integration Relationships Between Environment Components</vt:lpstr>
      <vt:lpstr>Integration Based on a Repository</vt:lpstr>
      <vt:lpstr>Issues Concerning Repositories</vt:lpstr>
      <vt:lpstr>Evolution of Integrated CASE Environment Architectures</vt:lpstr>
      <vt:lpstr>The Evolution of CASE Environments</vt:lpstr>
      <vt:lpstr>Comparison of IPSE and CASE Approaches</vt:lpstr>
      <vt:lpstr>The IPSE Approach</vt:lpstr>
      <vt:lpstr>Elements of the IPSE Concept</vt:lpstr>
      <vt:lpstr>Characteristics </vt:lpstr>
      <vt:lpstr>CASE Coalition Approach</vt:lpstr>
      <vt:lpstr>Coalition Environments</vt:lpstr>
      <vt:lpstr>Characteristics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Previous Approaches to Understanding CASE Tool Integration</dc:title>
  <dc:creator>asma khan</dc:creator>
  <cp:lastModifiedBy>asma khan</cp:lastModifiedBy>
  <cp:revision>29</cp:revision>
  <dcterms:created xsi:type="dcterms:W3CDTF">2020-02-14T16:07:08Z</dcterms:created>
  <dcterms:modified xsi:type="dcterms:W3CDTF">2020-02-20T03:47:15Z</dcterms:modified>
</cp:coreProperties>
</file>