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29"/>
  </p:notesMasterIdLst>
  <p:handoutMasterIdLst>
    <p:handoutMasterId r:id="rId30"/>
  </p:handoutMasterIdLst>
  <p:sldIdLst>
    <p:sldId id="285" r:id="rId2"/>
    <p:sldId id="344" r:id="rId3"/>
    <p:sldId id="345" r:id="rId4"/>
    <p:sldId id="339" r:id="rId5"/>
    <p:sldId id="329" r:id="rId6"/>
    <p:sldId id="318" r:id="rId7"/>
    <p:sldId id="319" r:id="rId8"/>
    <p:sldId id="330" r:id="rId9"/>
    <p:sldId id="360" r:id="rId10"/>
    <p:sldId id="361" r:id="rId11"/>
    <p:sldId id="362" r:id="rId12"/>
    <p:sldId id="363" r:id="rId13"/>
    <p:sldId id="364" r:id="rId14"/>
    <p:sldId id="365" r:id="rId15"/>
    <p:sldId id="321" r:id="rId16"/>
    <p:sldId id="258" r:id="rId17"/>
    <p:sldId id="349" r:id="rId18"/>
    <p:sldId id="313" r:id="rId19"/>
    <p:sldId id="314" r:id="rId20"/>
    <p:sldId id="315" r:id="rId21"/>
    <p:sldId id="257" r:id="rId22"/>
    <p:sldId id="279" r:id="rId23"/>
    <p:sldId id="262" r:id="rId24"/>
    <p:sldId id="263" r:id="rId25"/>
    <p:sldId id="264" r:id="rId26"/>
    <p:sldId id="265" r:id="rId27"/>
    <p:sldId id="281"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62" autoAdjust="0"/>
    <p:restoredTop sz="86556" autoAdjust="0"/>
  </p:normalViewPr>
  <p:slideViewPr>
    <p:cSldViewPr>
      <p:cViewPr>
        <p:scale>
          <a:sx n="86" d="100"/>
          <a:sy n="86" d="100"/>
        </p:scale>
        <p:origin x="-6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8" d="100"/>
        <a:sy n="68"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895B9AC9-F61D-4F2B-83AF-003DFD829B28}" type="slidenum">
              <a:rPr lang="en-US"/>
              <a:pPr>
                <a:defRPr/>
              </a:pPr>
              <a:t>‹#›</a:t>
            </a:fld>
            <a:endParaRPr lang="en-US"/>
          </a:p>
        </p:txBody>
      </p:sp>
    </p:spTree>
    <p:extLst>
      <p:ext uri="{BB962C8B-B14F-4D97-AF65-F5344CB8AC3E}">
        <p14:creationId xmlns:p14="http://schemas.microsoft.com/office/powerpoint/2010/main" val="679471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96BE106-277F-4A2C-8747-9415D762B89B}" type="datetimeFigureOut">
              <a:rPr lang="en-US"/>
              <a:pPr>
                <a:defRPr/>
              </a:pPr>
              <a:t>5/1/2020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ED6F623-9BD4-4F89-81E4-2098F0912BE0}" type="slidenum">
              <a:rPr lang="en-US"/>
              <a:pPr>
                <a:defRPr/>
              </a:pPr>
              <a:t>‹#›</a:t>
            </a:fld>
            <a:endParaRPr lang="en-US"/>
          </a:p>
        </p:txBody>
      </p:sp>
    </p:spTree>
    <p:extLst>
      <p:ext uri="{BB962C8B-B14F-4D97-AF65-F5344CB8AC3E}">
        <p14:creationId xmlns:p14="http://schemas.microsoft.com/office/powerpoint/2010/main" val="34797149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6F623-9BD4-4F89-81E4-2098F0912BE0}" type="slidenum">
              <a:rPr lang="en-US" smtClean="0"/>
              <a:pPr>
                <a:defRPr/>
              </a:pPr>
              <a:t>9</a:t>
            </a:fld>
            <a:endParaRPr lang="en-US"/>
          </a:p>
        </p:txBody>
      </p:sp>
    </p:spTree>
    <p:extLst>
      <p:ext uri="{BB962C8B-B14F-4D97-AF65-F5344CB8AC3E}">
        <p14:creationId xmlns:p14="http://schemas.microsoft.com/office/powerpoint/2010/main" val="807122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E820329-1E59-4FFB-83C9-FAE0ED45C582}" type="slidenum">
              <a:rPr lang="en-US" smtClean="0"/>
              <a:pPr/>
              <a:t>15</a:t>
            </a:fld>
            <a:endParaRPr lang="en-US"/>
          </a:p>
        </p:txBody>
      </p:sp>
      <p:sp>
        <p:nvSpPr>
          <p:cNvPr id="46083" name="Rectangle 2"/>
          <p:cNvSpPr>
            <a:spLocks noChangeArrowheads="1"/>
          </p:cNvSpPr>
          <p:nvPr/>
        </p:nvSpPr>
        <p:spPr bwMode="auto">
          <a:xfrm>
            <a:off x="3885887" y="0"/>
            <a:ext cx="2972114" cy="456575"/>
          </a:xfrm>
          <a:prstGeom prst="rect">
            <a:avLst/>
          </a:prstGeom>
          <a:noFill/>
          <a:ln w="12700">
            <a:noFill/>
            <a:miter lim="800000"/>
            <a:headEnd/>
            <a:tailEnd/>
          </a:ln>
        </p:spPr>
        <p:txBody>
          <a:bodyPr wrap="none" lIns="90215" tIns="45107" rIns="90215" bIns="45107" anchor="ctr"/>
          <a:lstStyle/>
          <a:p>
            <a:endParaRPr lang="en-US"/>
          </a:p>
        </p:txBody>
      </p:sp>
      <p:sp>
        <p:nvSpPr>
          <p:cNvPr id="46084" name="Rectangle 3"/>
          <p:cNvSpPr>
            <a:spLocks noChangeArrowheads="1"/>
          </p:cNvSpPr>
          <p:nvPr/>
        </p:nvSpPr>
        <p:spPr bwMode="auto">
          <a:xfrm>
            <a:off x="3885887" y="8687425"/>
            <a:ext cx="2972114" cy="456575"/>
          </a:xfrm>
          <a:prstGeom prst="rect">
            <a:avLst/>
          </a:prstGeom>
          <a:noFill/>
          <a:ln w="12700">
            <a:noFill/>
            <a:miter lim="800000"/>
            <a:headEnd/>
            <a:tailEnd/>
          </a:ln>
        </p:spPr>
        <p:txBody>
          <a:bodyPr lIns="90472" tIns="44442" rIns="90472" bIns="44442" anchor="b"/>
          <a:lstStyle/>
          <a:p>
            <a:pPr algn="r" defTabSz="914677"/>
            <a:r>
              <a:rPr lang="en-US" sz="1200" dirty="0">
                <a:latin typeface="Times New Roman" pitchFamily="18" charset="0"/>
              </a:rPr>
              <a:t>3</a:t>
            </a:r>
          </a:p>
        </p:txBody>
      </p:sp>
      <p:sp>
        <p:nvSpPr>
          <p:cNvPr id="46085" name="Rectangle 4"/>
          <p:cNvSpPr>
            <a:spLocks noChangeArrowheads="1"/>
          </p:cNvSpPr>
          <p:nvPr/>
        </p:nvSpPr>
        <p:spPr bwMode="auto">
          <a:xfrm>
            <a:off x="0" y="8687425"/>
            <a:ext cx="2972115" cy="456575"/>
          </a:xfrm>
          <a:prstGeom prst="rect">
            <a:avLst/>
          </a:prstGeom>
          <a:noFill/>
          <a:ln w="12700">
            <a:noFill/>
            <a:miter lim="800000"/>
            <a:headEnd/>
            <a:tailEnd/>
          </a:ln>
        </p:spPr>
        <p:txBody>
          <a:bodyPr wrap="none" lIns="90215" tIns="45107" rIns="90215" bIns="45107" anchor="ctr"/>
          <a:lstStyle/>
          <a:p>
            <a:endParaRPr lang="en-US"/>
          </a:p>
        </p:txBody>
      </p:sp>
      <p:sp>
        <p:nvSpPr>
          <p:cNvPr id="46086" name="Rectangle 5"/>
          <p:cNvSpPr>
            <a:spLocks noChangeArrowheads="1"/>
          </p:cNvSpPr>
          <p:nvPr/>
        </p:nvSpPr>
        <p:spPr bwMode="auto">
          <a:xfrm>
            <a:off x="0" y="0"/>
            <a:ext cx="2972115" cy="456575"/>
          </a:xfrm>
          <a:prstGeom prst="rect">
            <a:avLst/>
          </a:prstGeom>
          <a:noFill/>
          <a:ln w="12700">
            <a:noFill/>
            <a:miter lim="800000"/>
            <a:headEnd/>
            <a:tailEnd/>
          </a:ln>
        </p:spPr>
        <p:txBody>
          <a:bodyPr wrap="none" lIns="90215" tIns="45107" rIns="90215" bIns="45107" anchor="ctr"/>
          <a:lstStyle/>
          <a:p>
            <a:endParaRPr lang="en-US"/>
          </a:p>
        </p:txBody>
      </p:sp>
      <p:sp>
        <p:nvSpPr>
          <p:cNvPr id="46087" name="Rectangle 6"/>
          <p:cNvSpPr>
            <a:spLocks noGrp="1" noRot="1" noChangeAspect="1" noChangeArrowheads="1" noTextEdit="1"/>
          </p:cNvSpPr>
          <p:nvPr>
            <p:ph type="sldImg"/>
          </p:nvPr>
        </p:nvSpPr>
        <p:spPr>
          <a:xfrm>
            <a:off x="1150938" y="692150"/>
            <a:ext cx="4556125" cy="3416300"/>
          </a:xfrm>
          <a:ln w="12700" cap="flat"/>
        </p:spPr>
      </p:sp>
      <p:sp>
        <p:nvSpPr>
          <p:cNvPr id="46088" name="Rectangle 7"/>
          <p:cNvSpPr>
            <a:spLocks noGrp="1" noChangeArrowheads="1"/>
          </p:cNvSpPr>
          <p:nvPr>
            <p:ph type="body" idx="1"/>
          </p:nvPr>
        </p:nvSpPr>
        <p:spPr>
          <a:noFill/>
          <a:ln/>
        </p:spPr>
        <p:txBody>
          <a:bodyPr lIns="90472" tIns="44442" rIns="90472" bIns="44442"/>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B6C9F9-464B-44E7-8E7C-4E9DB5068E3C}" type="slidenum">
              <a:rPr lang="en-US" smtClean="0"/>
              <a:pPr/>
              <a:t>27</a:t>
            </a:fld>
            <a:endParaRPr lang="en-US"/>
          </a:p>
        </p:txBody>
      </p:sp>
    </p:spTree>
    <p:extLst>
      <p:ext uri="{BB962C8B-B14F-4D97-AF65-F5344CB8AC3E}">
        <p14:creationId xmlns:p14="http://schemas.microsoft.com/office/powerpoint/2010/main" val="40413255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7EAC508F-C125-4633-9CD5-2C07BABD641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1581CB6-6F2A-45D4-8337-089672AB7B8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AF99490-BCE6-4FFE-85DB-497504C2C15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077200" cy="579438"/>
          </a:xfrm>
        </p:spPr>
        <p:txBody>
          <a:bodyPr/>
          <a:lstStyle/>
          <a:p>
            <a:r>
              <a:rPr lang="en-US"/>
              <a:t>Click to edit Master title style</a:t>
            </a:r>
          </a:p>
        </p:txBody>
      </p:sp>
      <p:sp>
        <p:nvSpPr>
          <p:cNvPr id="3" name="Text Placeholder 2"/>
          <p:cNvSpPr>
            <a:spLocks noGrp="1"/>
          </p:cNvSpPr>
          <p:nvPr>
            <p:ph type="body" sz="half" idx="1"/>
          </p:nvPr>
        </p:nvSpPr>
        <p:spPr>
          <a:xfrm>
            <a:off x="501650" y="1250950"/>
            <a:ext cx="8102600" cy="2392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1650" y="3795713"/>
            <a:ext cx="8102600" cy="239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p:txBody>
          <a:bodyPr/>
          <a:lstStyle>
            <a:lvl1pPr>
              <a:defRPr/>
            </a:lvl1pPr>
          </a:lstStyle>
          <a:p>
            <a:pPr>
              <a:defRPr/>
            </a:pPr>
            <a:r>
              <a:rPr lang="en-US"/>
              <a:t>© 2007 Thomson/South-Western. All rights reserved.</a:t>
            </a:r>
          </a:p>
        </p:txBody>
      </p:sp>
      <p:sp>
        <p:nvSpPr>
          <p:cNvPr id="6" name="Rectangle 5"/>
          <p:cNvSpPr>
            <a:spLocks noGrp="1" noChangeArrowheads="1"/>
          </p:cNvSpPr>
          <p:nvPr>
            <p:ph type="sldNum" sz="quarter" idx="11"/>
          </p:nvPr>
        </p:nvSpPr>
        <p:spPr/>
        <p:txBody>
          <a:bodyPr/>
          <a:lstStyle>
            <a:lvl1pPr>
              <a:defRPr/>
            </a:lvl1pPr>
          </a:lstStyle>
          <a:p>
            <a:pPr>
              <a:defRPr/>
            </a:pPr>
            <a:r>
              <a:rPr lang="en-US"/>
              <a:t>2–</a:t>
            </a:r>
            <a:fld id="{41B548C7-F5CE-48BE-AA71-629EE893A6E2}" type="slidenum">
              <a:rPr lang="en-US"/>
              <a:pPr>
                <a:defRPr/>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E566817-01EA-4CA4-9A11-FE9DE5DF85E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7B6372-CE10-417D-8377-7D63CF51E05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42E2085-CFB2-478F-B3CA-E218AB47061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8C4BE187-00D6-4A46-8149-86CBEBDCF98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58F762F-28B9-4DAC-8512-B70F3BC7CF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1CB3542-2C76-46BE-AAB3-21AD286B83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6F7CB83-8ED4-4C24-941D-2B0BA860FA8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D689811-54C5-4522-9FE2-B52024C2B5E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ECCCB918-88EE-44E5-B829-B1116C5C9B76}"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88" r:id="rId1"/>
    <p:sldLayoutId id="2147483780" r:id="rId2"/>
    <p:sldLayoutId id="2147483789" r:id="rId3"/>
    <p:sldLayoutId id="2147483781" r:id="rId4"/>
    <p:sldLayoutId id="2147483782" r:id="rId5"/>
    <p:sldLayoutId id="2147483783" r:id="rId6"/>
    <p:sldLayoutId id="2147483784" r:id="rId7"/>
    <p:sldLayoutId id="2147483785" r:id="rId8"/>
    <p:sldLayoutId id="2147483790" r:id="rId9"/>
    <p:sldLayoutId id="2147483786" r:id="rId10"/>
    <p:sldLayoutId id="2147483787" r:id="rId11"/>
    <p:sldLayoutId id="2147483791" r:id="rId12"/>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8.w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1371600"/>
          </a:xfrm>
        </p:spPr>
        <p:txBody>
          <a:bodyPr>
            <a:noAutofit/>
          </a:bodyPr>
          <a:lstStyle/>
          <a:p>
            <a:r>
              <a:rPr lang="en-PH" sz="4400" b="1" dirty="0">
                <a:solidFill>
                  <a:srgbClr val="FF0000"/>
                </a:solidFill>
              </a:rPr>
              <a:t>Managing People</a:t>
            </a:r>
            <a:endParaRPr lang="en-US" sz="4000" b="1" dirty="0">
              <a:solidFill>
                <a:srgbClr val="FF0000"/>
              </a:solidFill>
            </a:endParaRPr>
          </a:p>
        </p:txBody>
      </p:sp>
      <p:sp>
        <p:nvSpPr>
          <p:cNvPr id="3" name="Content Placeholder 2"/>
          <p:cNvSpPr>
            <a:spLocks noGrp="1"/>
          </p:cNvSpPr>
          <p:nvPr>
            <p:ph sz="half" idx="1"/>
          </p:nvPr>
        </p:nvSpPr>
        <p:spPr/>
        <p:txBody>
          <a:bodyPr/>
          <a:lstStyle/>
          <a:p>
            <a:endParaRPr lang="en-US"/>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1066800"/>
            <a:ext cx="9144000" cy="5791200"/>
          </a:xfrm>
        </p:spPr>
      </p:pic>
    </p:spTree>
    <p:extLst>
      <p:ext uri="{BB962C8B-B14F-4D97-AF65-F5344CB8AC3E}">
        <p14:creationId xmlns:p14="http://schemas.microsoft.com/office/powerpoint/2010/main" val="789781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a:blipFill>
            <a:blip r:embed="rId2"/>
            <a:tile tx="0" ty="0" sx="100000" sy="100000" flip="none" algn="tl"/>
          </a:blipFill>
        </p:spPr>
        <p:txBody>
          <a:bodyPr/>
          <a:lstStyle/>
          <a:p>
            <a:pPr marL="484632" indent="0" fontAlgn="auto">
              <a:spcAft>
                <a:spcPts val="0"/>
              </a:spcAft>
              <a:defRPr/>
            </a:pPr>
            <a:r>
              <a:rPr lang="en-US" sz="3600" dirty="0">
                <a:solidFill>
                  <a:srgbClr val="FF0000"/>
                </a:solidFill>
              </a:rPr>
              <a:t>Improvement of HRM in the Public Sector</a:t>
            </a:r>
          </a:p>
        </p:txBody>
      </p:sp>
      <p:sp>
        <p:nvSpPr>
          <p:cNvPr id="3" name="Content Placeholder 2"/>
          <p:cNvSpPr>
            <a:spLocks noGrp="1"/>
          </p:cNvSpPr>
          <p:nvPr>
            <p:ph idx="1"/>
          </p:nvPr>
        </p:nvSpPr>
        <p:spPr>
          <a:xfrm>
            <a:off x="457200" y="1882775"/>
            <a:ext cx="8229600" cy="4572000"/>
          </a:xfrm>
        </p:spPr>
        <p:txBody>
          <a:bodyPr>
            <a:normAutofit fontScale="92500"/>
          </a:bodyPr>
          <a:lstStyle/>
          <a:p>
            <a:pPr marL="448056" indent="-384048" fontAlgn="auto">
              <a:spcAft>
                <a:spcPts val="0"/>
              </a:spcAft>
              <a:buFont typeface="Wingdings 2"/>
              <a:buChar char=""/>
              <a:defRPr/>
            </a:pPr>
            <a:r>
              <a:rPr lang="en-US" dirty="0"/>
              <a:t>Helping work within resources but in a creative manner.</a:t>
            </a:r>
          </a:p>
          <a:p>
            <a:pPr marL="448056" indent="-384048" fontAlgn="auto">
              <a:spcAft>
                <a:spcPts val="0"/>
              </a:spcAft>
              <a:buFont typeface="Wingdings 2"/>
              <a:buChar char=""/>
              <a:defRPr/>
            </a:pPr>
            <a:r>
              <a:rPr lang="en-US" dirty="0"/>
              <a:t>Redesigning work processes and jobs in accordance with changing needs formulating sound policies of recruitment ,training services condition, discipline retirement records leading to creation of a versatile work-force</a:t>
            </a:r>
          </a:p>
          <a:p>
            <a:pPr marL="448056" indent="-384048" fontAlgn="auto">
              <a:spcAft>
                <a:spcPts val="0"/>
              </a:spcAft>
              <a:buFont typeface="Wingdings 2"/>
              <a:buChar char=""/>
              <a:defRPr/>
            </a:pPr>
            <a:r>
              <a:rPr lang="en-US" dirty="0"/>
              <a:t>Promoting job-satisfaction as displayed by low absenteeism and higher turnover.</a:t>
            </a:r>
          </a:p>
          <a:p>
            <a:pPr marL="448056" indent="-384048" fontAlgn="auto">
              <a:spcAft>
                <a:spcPts val="0"/>
              </a:spcAft>
              <a:buFont typeface="Wingdings 2"/>
              <a:buChar char=""/>
              <a:defRPr/>
            </a:pPr>
            <a:r>
              <a:rPr lang="en-US" dirty="0"/>
              <a:t>Helping to maintain high moral and better human relationships for the sake of employee-commitment</a:t>
            </a:r>
          </a:p>
          <a:p>
            <a:pPr marL="448056" indent="-384048" fontAlgn="auto">
              <a:spcAft>
                <a:spcPts val="0"/>
              </a:spcAft>
              <a:buFont typeface="Wingdings 2"/>
              <a:buChar char=""/>
              <a:defRPr/>
            </a:pPr>
            <a:r>
              <a:rPr lang="en-US" dirty="0"/>
              <a:t>Creating self-respect in the employees.</a:t>
            </a:r>
          </a:p>
        </p:txBody>
      </p:sp>
    </p:spTree>
    <p:extLst>
      <p:ext uri="{BB962C8B-B14F-4D97-AF65-F5344CB8AC3E}">
        <p14:creationId xmlns:p14="http://schemas.microsoft.com/office/powerpoint/2010/main" val="1449474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a:blipFill>
            <a:blip r:embed="rId2"/>
            <a:tile tx="0" ty="0" sx="100000" sy="100000" flip="none" algn="tl"/>
          </a:blipFill>
        </p:spPr>
        <p:txBody>
          <a:bodyPr/>
          <a:lstStyle/>
          <a:p>
            <a:pPr marL="484632" indent="0" fontAlgn="auto">
              <a:spcAft>
                <a:spcPts val="0"/>
              </a:spcAft>
              <a:defRPr/>
            </a:pPr>
            <a:r>
              <a:rPr lang="en-US" sz="3600" dirty="0">
                <a:solidFill>
                  <a:srgbClr val="FF0000"/>
                </a:solidFill>
              </a:rPr>
              <a:t>Improvement of HRM in the Public Sector</a:t>
            </a:r>
          </a:p>
        </p:txBody>
      </p:sp>
      <p:sp>
        <p:nvSpPr>
          <p:cNvPr id="3" name="Content Placeholder 2"/>
          <p:cNvSpPr>
            <a:spLocks noGrp="1"/>
          </p:cNvSpPr>
          <p:nvPr>
            <p:ph idx="1"/>
          </p:nvPr>
        </p:nvSpPr>
        <p:spPr>
          <a:xfrm>
            <a:off x="457200" y="1882775"/>
            <a:ext cx="8229600" cy="4572000"/>
          </a:xfrm>
        </p:spPr>
        <p:txBody>
          <a:bodyPr>
            <a:normAutofit/>
          </a:bodyPr>
          <a:lstStyle/>
          <a:p>
            <a:pPr marL="448056" indent="-384048" fontAlgn="auto">
              <a:spcAft>
                <a:spcPts val="0"/>
              </a:spcAft>
              <a:buFont typeface="Wingdings 2"/>
              <a:buChar char=""/>
              <a:defRPr/>
            </a:pPr>
            <a:r>
              <a:rPr lang="en-US" dirty="0"/>
              <a:t>Purpose and objectives of HR Management </a:t>
            </a:r>
          </a:p>
          <a:p>
            <a:pPr marL="448056" indent="-384048" fontAlgn="auto">
              <a:spcAft>
                <a:spcPts val="0"/>
              </a:spcAft>
              <a:buFont typeface="Wingdings 2"/>
              <a:buChar char=""/>
              <a:defRPr/>
            </a:pPr>
            <a:r>
              <a:rPr lang="en-US" dirty="0"/>
              <a:t>Necessity for Human Resource planning.</a:t>
            </a:r>
          </a:p>
          <a:p>
            <a:pPr marL="448056" indent="-384048" fontAlgn="auto">
              <a:spcAft>
                <a:spcPts val="0"/>
              </a:spcAft>
              <a:buFont typeface="Wingdings 2"/>
              <a:buChar char=""/>
              <a:defRPr/>
            </a:pPr>
            <a:r>
              <a:rPr lang="en-US" dirty="0"/>
              <a:t>Satisfactory Supervision System</a:t>
            </a:r>
          </a:p>
          <a:p>
            <a:pPr marL="448056" indent="-384048" fontAlgn="auto">
              <a:spcAft>
                <a:spcPts val="0"/>
              </a:spcAft>
              <a:buFont typeface="Wingdings 2"/>
              <a:buChar char=""/>
              <a:defRPr/>
            </a:pPr>
            <a:r>
              <a:rPr lang="en-US" dirty="0"/>
              <a:t>Training and Development an important factor.</a:t>
            </a:r>
          </a:p>
          <a:p>
            <a:pPr marL="448056" indent="-384048" fontAlgn="auto">
              <a:spcAft>
                <a:spcPts val="0"/>
              </a:spcAft>
              <a:buFont typeface="Wingdings 2"/>
              <a:buChar char=""/>
              <a:defRPr/>
            </a:pPr>
            <a:r>
              <a:rPr lang="en-US" dirty="0"/>
              <a:t>Purpose of training and retraining</a:t>
            </a:r>
          </a:p>
          <a:p>
            <a:pPr marL="448056" indent="-384048" fontAlgn="auto">
              <a:spcAft>
                <a:spcPts val="0"/>
              </a:spcAft>
              <a:buFont typeface="Wingdings 2"/>
              <a:buChar char=""/>
              <a:defRPr/>
            </a:pPr>
            <a:r>
              <a:rPr lang="en-US" dirty="0"/>
              <a:t>Methods to asses training  needs.</a:t>
            </a:r>
          </a:p>
          <a:p>
            <a:pPr marL="448056" indent="-384048" fontAlgn="auto">
              <a:spcAft>
                <a:spcPts val="0"/>
              </a:spcAft>
              <a:buFont typeface="Wingdings 2"/>
              <a:buChar char=""/>
              <a:defRPr/>
            </a:pPr>
            <a:r>
              <a:rPr lang="en-US" dirty="0"/>
              <a:t>Use of Motivation techniques</a:t>
            </a:r>
          </a:p>
        </p:txBody>
      </p:sp>
    </p:spTree>
    <p:extLst>
      <p:ext uri="{BB962C8B-B14F-4D97-AF65-F5344CB8AC3E}">
        <p14:creationId xmlns:p14="http://schemas.microsoft.com/office/powerpoint/2010/main" val="3725605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a:blipFill>
            <a:blip r:embed="rId2"/>
            <a:tile tx="0" ty="0" sx="100000" sy="100000" flip="none" algn="tl"/>
          </a:blipFill>
        </p:spPr>
        <p:txBody>
          <a:bodyPr/>
          <a:lstStyle/>
          <a:p>
            <a:pPr marL="484632" indent="0" fontAlgn="auto">
              <a:spcAft>
                <a:spcPts val="0"/>
              </a:spcAft>
              <a:defRPr/>
            </a:pPr>
            <a:r>
              <a:rPr lang="en-US" sz="3600" dirty="0">
                <a:solidFill>
                  <a:srgbClr val="FF0000"/>
                </a:solidFill>
              </a:rPr>
              <a:t>Improvement of HRM in the Public Sector</a:t>
            </a:r>
          </a:p>
        </p:txBody>
      </p:sp>
      <p:sp>
        <p:nvSpPr>
          <p:cNvPr id="14339" name="Content Placeholder 2"/>
          <p:cNvSpPr>
            <a:spLocks noGrp="1"/>
          </p:cNvSpPr>
          <p:nvPr>
            <p:ph idx="1"/>
          </p:nvPr>
        </p:nvSpPr>
        <p:spPr>
          <a:xfrm>
            <a:off x="457200" y="1882775"/>
            <a:ext cx="8229600" cy="4572000"/>
          </a:xfrm>
        </p:spPr>
        <p:txBody>
          <a:bodyPr/>
          <a:lstStyle/>
          <a:p>
            <a:r>
              <a:rPr lang="en-US" altLang="en-US" dirty="0"/>
              <a:t>Provision of incentives to motivate employees.</a:t>
            </a:r>
          </a:p>
          <a:p>
            <a:r>
              <a:rPr lang="en-US" altLang="en-US" dirty="0"/>
              <a:t>Removal of drawbacks &amp; weaknesses of administrative system.</a:t>
            </a:r>
          </a:p>
          <a:p>
            <a:r>
              <a:rPr lang="en-US" altLang="en-US" dirty="0"/>
              <a:t>Importance of efficiency and effectiveness.</a:t>
            </a:r>
          </a:p>
          <a:p>
            <a:r>
              <a:rPr lang="en-US" altLang="en-US" dirty="0"/>
              <a:t>Understanding of employee to increase productivity.</a:t>
            </a:r>
          </a:p>
          <a:p>
            <a:r>
              <a:rPr lang="en-US" altLang="en-US" dirty="0"/>
              <a:t>Strong Leadership in bosses.</a:t>
            </a:r>
          </a:p>
        </p:txBody>
      </p:sp>
    </p:spTree>
    <p:extLst>
      <p:ext uri="{BB962C8B-B14F-4D97-AF65-F5344CB8AC3E}">
        <p14:creationId xmlns:p14="http://schemas.microsoft.com/office/powerpoint/2010/main" val="82791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14350"/>
          </a:xfrm>
          <a:blipFill>
            <a:blip r:embed="rId2"/>
            <a:tile tx="0" ty="0" sx="100000" sy="100000" flip="none" algn="tl"/>
          </a:blipFill>
        </p:spPr>
        <p:txBody>
          <a:bodyPr/>
          <a:lstStyle/>
          <a:p>
            <a:pPr marL="484632" indent="0" fontAlgn="auto">
              <a:spcAft>
                <a:spcPts val="0"/>
              </a:spcAft>
              <a:defRPr/>
            </a:pPr>
            <a:r>
              <a:rPr lang="en-US" sz="3600" dirty="0">
                <a:solidFill>
                  <a:srgbClr val="FF0000"/>
                </a:solidFill>
              </a:rPr>
              <a:t>Improvement of HRM in the Public Sector</a:t>
            </a:r>
          </a:p>
        </p:txBody>
      </p:sp>
      <p:sp>
        <p:nvSpPr>
          <p:cNvPr id="15363" name="Content Placeholder 2"/>
          <p:cNvSpPr>
            <a:spLocks noGrp="1"/>
          </p:cNvSpPr>
          <p:nvPr>
            <p:ph idx="1"/>
          </p:nvPr>
        </p:nvSpPr>
        <p:spPr>
          <a:xfrm>
            <a:off x="457200" y="1882775"/>
            <a:ext cx="8229600" cy="4572000"/>
          </a:xfrm>
        </p:spPr>
        <p:txBody>
          <a:bodyPr/>
          <a:lstStyle/>
          <a:p>
            <a:r>
              <a:rPr lang="en-US" altLang="en-US"/>
              <a:t>Adoption of fair promotion polices for motivation.</a:t>
            </a:r>
          </a:p>
          <a:p>
            <a:r>
              <a:rPr lang="en-US" altLang="en-US"/>
              <a:t>Encouraging employee criticism.</a:t>
            </a:r>
          </a:p>
          <a:p>
            <a:r>
              <a:rPr lang="en-US" altLang="en-US"/>
              <a:t>Introduction of beneficial incentive schemes.</a:t>
            </a:r>
          </a:p>
          <a:p>
            <a:r>
              <a:rPr lang="en-US" altLang="en-US"/>
              <a:t>Empowerment of Employees.</a:t>
            </a:r>
          </a:p>
          <a:p>
            <a:r>
              <a:rPr lang="en-US" altLang="en-US"/>
              <a:t>Performance based pay</a:t>
            </a:r>
          </a:p>
          <a:p>
            <a:r>
              <a:rPr lang="en-US" altLang="en-US"/>
              <a:t>Participative Management Style.</a:t>
            </a:r>
          </a:p>
          <a:p>
            <a:endParaRPr lang="en-US" altLang="en-US"/>
          </a:p>
        </p:txBody>
      </p:sp>
    </p:spTree>
    <p:extLst>
      <p:ext uri="{BB962C8B-B14F-4D97-AF65-F5344CB8AC3E}">
        <p14:creationId xmlns:p14="http://schemas.microsoft.com/office/powerpoint/2010/main" val="2316489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a:blipFill>
            <a:blip r:embed="rId2"/>
            <a:tile tx="0" ty="0" sx="100000" sy="100000" flip="none" algn="tl"/>
          </a:blipFill>
        </p:spPr>
        <p:txBody>
          <a:bodyPr/>
          <a:lstStyle/>
          <a:p>
            <a:pPr marL="484632" indent="0" fontAlgn="auto">
              <a:spcAft>
                <a:spcPts val="0"/>
              </a:spcAft>
              <a:defRPr/>
            </a:pPr>
            <a:r>
              <a:rPr lang="en-US" sz="3600" dirty="0">
                <a:solidFill>
                  <a:srgbClr val="FF0000"/>
                </a:solidFill>
              </a:rPr>
              <a:t>Improvement of HRM in the Public Sector</a:t>
            </a:r>
          </a:p>
        </p:txBody>
      </p:sp>
      <p:sp>
        <p:nvSpPr>
          <p:cNvPr id="16387" name="Content Placeholder 2"/>
          <p:cNvSpPr>
            <a:spLocks noGrp="1"/>
          </p:cNvSpPr>
          <p:nvPr>
            <p:ph idx="1"/>
          </p:nvPr>
        </p:nvSpPr>
        <p:spPr>
          <a:xfrm>
            <a:off x="457200" y="1882775"/>
            <a:ext cx="8229600" cy="4572000"/>
          </a:xfrm>
        </p:spPr>
        <p:txBody>
          <a:bodyPr/>
          <a:lstStyle/>
          <a:p>
            <a:r>
              <a:rPr lang="en-US" altLang="en-US"/>
              <a:t>Provision of Health  &amp; safety rules.</a:t>
            </a:r>
          </a:p>
          <a:p>
            <a:r>
              <a:rPr lang="en-US" altLang="en-US"/>
              <a:t>Effective use of communication system.</a:t>
            </a:r>
          </a:p>
          <a:p>
            <a:r>
              <a:rPr lang="en-US" altLang="en-US"/>
              <a:t>Implementation of new technology-resultant effects.</a:t>
            </a:r>
          </a:p>
          <a:p>
            <a:endParaRPr lang="en-US" altLang="en-US"/>
          </a:p>
        </p:txBody>
      </p:sp>
    </p:spTree>
    <p:extLst>
      <p:ext uri="{BB962C8B-B14F-4D97-AF65-F5344CB8AC3E}">
        <p14:creationId xmlns:p14="http://schemas.microsoft.com/office/powerpoint/2010/main" val="2435779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lIns="90488" tIns="44450" rIns="90488" bIns="44450">
            <a:normAutofit fontScale="90000"/>
          </a:bodyPr>
          <a:lstStyle/>
          <a:p>
            <a:pPr algn="ctr" fontAlgn="auto">
              <a:spcAft>
                <a:spcPts val="0"/>
              </a:spcAft>
              <a:defRPr/>
            </a:pPr>
            <a:r>
              <a:rPr lang="en-US" dirty="0"/>
              <a:t>What are Human Resources?</a:t>
            </a:r>
          </a:p>
        </p:txBody>
      </p:sp>
      <p:sp>
        <p:nvSpPr>
          <p:cNvPr id="357379" name="Rectangle 3"/>
          <p:cNvSpPr>
            <a:spLocks noGrp="1" noChangeArrowheads="1"/>
          </p:cNvSpPr>
          <p:nvPr>
            <p:ph type="body" sz="half" idx="1"/>
          </p:nvPr>
        </p:nvSpPr>
        <p:spPr>
          <a:xfrm>
            <a:off x="501650" y="1417638"/>
            <a:ext cx="8102600" cy="4773612"/>
          </a:xfrm>
          <a:noFill/>
        </p:spPr>
        <p:txBody>
          <a:bodyPr lIns="90488" tIns="44450" rIns="90488" bIns="44450"/>
          <a:lstStyle/>
          <a:p>
            <a:pPr marL="342900" indent="-342900" algn="just">
              <a:buFontTx/>
              <a:buNone/>
            </a:pPr>
            <a:r>
              <a:rPr lang="en-US" sz="2400"/>
              <a:t>   The available talents and energies of people who are available to an organization as potential contributors to the creation and realization of the organization’s mission, vision, and goals.</a:t>
            </a:r>
          </a:p>
        </p:txBody>
      </p:sp>
      <p:sp>
        <p:nvSpPr>
          <p:cNvPr id="2" name="Footer Placeholder 4"/>
          <p:cNvSpPr>
            <a:spLocks noGrp="1"/>
          </p:cNvSpPr>
          <p:nvPr>
            <p:ph type="ftr" sz="quarter" idx="10"/>
          </p:nvPr>
        </p:nvSpPr>
        <p:spPr bwMode="auto">
          <a:noFill/>
          <a:ln>
            <a:miter lim="800000"/>
            <a:headEnd/>
            <a:tailEnd/>
          </a:ln>
        </p:spPr>
        <p:txBody>
          <a:bodyPr wrap="square" lIns="91440" tIns="45720" rIns="91440" bIns="45720" numCol="1" anchorCtr="0" compatLnSpc="1">
            <a:prstTxWarp prst="textNoShape">
              <a:avLst/>
            </a:prstTxWarp>
          </a:bodyPr>
          <a:lstStyle/>
          <a:p>
            <a:r>
              <a:rPr lang="en-US"/>
              <a:t>© 2007 Thomson/South-Western. All rights reserved.</a:t>
            </a:r>
          </a:p>
        </p:txBody>
      </p:sp>
      <p:sp>
        <p:nvSpPr>
          <p:cNvPr id="1030"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2–</a:t>
            </a:r>
            <a:fld id="{9E1311E8-7796-4AEC-861E-4673C3464161}" type="slidenum">
              <a:rPr lang="en-US" smtClean="0"/>
              <a:pPr/>
              <a:t>15</a:t>
            </a:fld>
            <a:endParaRPr lang="en-US"/>
          </a:p>
        </p:txBody>
      </p:sp>
      <p:graphicFrame>
        <p:nvGraphicFramePr>
          <p:cNvPr id="1026" name="Object 4">
            <a:hlinkClick r:id="" action="ppaction://ole?verb=0"/>
          </p:cNvPr>
          <p:cNvGraphicFramePr>
            <a:graphicFrameLocks/>
          </p:cNvGraphicFramePr>
          <p:nvPr/>
        </p:nvGraphicFramePr>
        <p:xfrm>
          <a:off x="3124200" y="4419600"/>
          <a:ext cx="3332163" cy="1851025"/>
        </p:xfrm>
        <a:graphic>
          <a:graphicData uri="http://schemas.openxmlformats.org/presentationml/2006/ole">
            <mc:AlternateContent xmlns:mc="http://schemas.openxmlformats.org/markup-compatibility/2006">
              <mc:Choice xmlns:v="urn:schemas-microsoft-com:vml" Requires="v">
                <p:oleObj spid="_x0000_s1099" name="Clip" r:id="rId4" imgW="3330360" imgH="1849320" progId="">
                  <p:embed/>
                </p:oleObj>
              </mc:Choice>
              <mc:Fallback>
                <p:oleObj name="Clip" r:id="rId4" imgW="3330360" imgH="1849320" progId="">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4419600"/>
                        <a:ext cx="3332163" cy="185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7379">
                                            <p:txEl>
                                              <p:pRg st="0" end="0"/>
                                            </p:txEl>
                                          </p:spTgt>
                                        </p:tgtEl>
                                        <p:attrNameLst>
                                          <p:attrName>style.visibility</p:attrName>
                                        </p:attrNameLst>
                                      </p:cBhvr>
                                      <p:to>
                                        <p:strVal val="visible"/>
                                      </p:to>
                                    </p:set>
                                    <p:anim calcmode="lin" valueType="num">
                                      <p:cBhvr additive="base">
                                        <p:cTn id="7" dur="500" fill="hold"/>
                                        <p:tgtEl>
                                          <p:spTgt spid="3573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73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7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152400" y="1600200"/>
            <a:ext cx="8991600" cy="4419600"/>
          </a:xfrm>
          <a:solidFill>
            <a:srgbClr val="FFC000"/>
          </a:solidFill>
        </p:spPr>
        <p:txBody>
          <a:bodyPr/>
          <a:lstStyle/>
          <a:p>
            <a:pPr eaLnBrk="1" hangingPunct="1">
              <a:lnSpc>
                <a:spcPct val="180000"/>
              </a:lnSpc>
              <a:spcBef>
                <a:spcPct val="30000"/>
              </a:spcBef>
              <a:buFontTx/>
              <a:buNone/>
            </a:pPr>
            <a:r>
              <a:rPr lang="en-US" dirty="0"/>
              <a:t>	</a:t>
            </a:r>
            <a:r>
              <a:rPr lang="en-US" sz="2200" dirty="0"/>
              <a:t>• It helps an organization meet its goals in the future by providing for competent and well-motivated employees.</a:t>
            </a:r>
            <a:br>
              <a:rPr lang="en-US" sz="2200" dirty="0"/>
            </a:br>
            <a:r>
              <a:rPr lang="en-US" sz="2200" dirty="0"/>
              <a:t>• It tries to build and maintain cordial relations between people working at various levels in the organization.</a:t>
            </a:r>
            <a:br>
              <a:rPr lang="en-US" sz="2200" dirty="0"/>
            </a:br>
            <a:r>
              <a:rPr lang="en-US" sz="2200" dirty="0"/>
              <a:t>• It is a multidisciplinary activity, utilizing knowledge and inputs drawn from psychology, economics, etc. </a:t>
            </a:r>
          </a:p>
        </p:txBody>
      </p:sp>
      <p:sp>
        <p:nvSpPr>
          <p:cNvPr id="3" name="Slide Number Placeholder 2"/>
          <p:cNvSpPr>
            <a:spLocks noGrp="1"/>
          </p:cNvSpPr>
          <p:nvPr>
            <p:ph type="sldNum" sz="quarter" idx="12"/>
          </p:nvPr>
        </p:nvSpPr>
        <p:spPr/>
        <p:txBody>
          <a:bodyPr/>
          <a:lstStyle/>
          <a:p>
            <a:pPr>
              <a:defRPr/>
            </a:pPr>
            <a:fld id="{5D2582A0-D20E-474C-9503-26C659E4EE33}" type="slidenum">
              <a:rPr lang="en-US"/>
              <a:pPr>
                <a:defRPr/>
              </a:pPr>
              <a:t>16</a:t>
            </a:fld>
            <a:endParaRPr lang="en-US"/>
          </a:p>
        </p:txBody>
      </p:sp>
      <p:sp>
        <p:nvSpPr>
          <p:cNvPr id="4" name="Rectangle 3"/>
          <p:cNvSpPr/>
          <p:nvPr/>
        </p:nvSpPr>
        <p:spPr>
          <a:xfrm>
            <a:off x="152400" y="914400"/>
            <a:ext cx="8991600" cy="707886"/>
          </a:xfrm>
          <a:prstGeom prst="rect">
            <a:avLst/>
          </a:prstGeom>
          <a:solidFill>
            <a:srgbClr val="FF0000"/>
          </a:solidFill>
        </p:spPr>
        <p:txBody>
          <a:bodyPr wrap="square">
            <a:spAutoFit/>
          </a:bodyPr>
          <a:lstStyle/>
          <a:p>
            <a:r>
              <a:rPr lang="en-US" sz="4000" dirty="0"/>
              <a:t>Basic HR Concepts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81199"/>
            <a:ext cx="8229600" cy="1905001"/>
          </a:xfrm>
          <a:blipFill>
            <a:blip r:embed="rId2"/>
            <a:tile tx="0" ty="0" sx="100000" sy="100000" flip="none" algn="tl"/>
          </a:blipFill>
        </p:spPr>
        <p:txBody>
          <a:bodyPr/>
          <a:lstStyle/>
          <a:p>
            <a:pPr marL="0" indent="0">
              <a:buNone/>
            </a:pPr>
            <a:r>
              <a:rPr lang="en-US" sz="6000" dirty="0"/>
              <a:t>       </a:t>
            </a:r>
            <a:r>
              <a:rPr lang="en-US" sz="6000" dirty="0">
                <a:solidFill>
                  <a:srgbClr val="002060"/>
                </a:solidFill>
              </a:rPr>
              <a:t>HR     SKILLS</a:t>
            </a:r>
          </a:p>
        </p:txBody>
      </p:sp>
      <p:sp>
        <p:nvSpPr>
          <p:cNvPr id="4" name="Slide Number Placeholder 3"/>
          <p:cNvSpPr>
            <a:spLocks noGrp="1"/>
          </p:cNvSpPr>
          <p:nvPr>
            <p:ph type="sldNum" sz="quarter" idx="12"/>
          </p:nvPr>
        </p:nvSpPr>
        <p:spPr/>
        <p:txBody>
          <a:bodyPr/>
          <a:lstStyle/>
          <a:p>
            <a:pPr>
              <a:defRPr/>
            </a:pPr>
            <a:fld id="{BE566817-01EA-4CA4-9A11-FE9DE5DF85EB}" type="slidenum">
              <a:rPr lang="en-US" smtClean="0"/>
              <a:pPr>
                <a:defRPr/>
              </a:pPr>
              <a:t>17</a:t>
            </a:fld>
            <a:endParaRPr lang="en-US"/>
          </a:p>
        </p:txBody>
      </p:sp>
    </p:spTree>
    <p:extLst>
      <p:ext uri="{BB962C8B-B14F-4D97-AF65-F5344CB8AC3E}">
        <p14:creationId xmlns:p14="http://schemas.microsoft.com/office/powerpoint/2010/main" val="1656642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normAutofit/>
          </a:bodyPr>
          <a:lstStyle/>
          <a:p>
            <a:r>
              <a:rPr lang="en-US" u="sng" dirty="0">
                <a:solidFill>
                  <a:srgbClr val="FF0000"/>
                </a:solidFill>
              </a:rPr>
              <a:t>Conceptual Skills</a:t>
            </a:r>
            <a:endParaRPr lang="en-US" sz="3600" dirty="0">
              <a:solidFill>
                <a:srgbClr val="FF0000"/>
              </a:solidFill>
            </a:endParaRPr>
          </a:p>
        </p:txBody>
      </p:sp>
      <p:sp>
        <p:nvSpPr>
          <p:cNvPr id="104451" name="Rectangle 3"/>
          <p:cNvSpPr>
            <a:spLocks noGrp="1" noChangeArrowheads="1"/>
          </p:cNvSpPr>
          <p:nvPr>
            <p:ph idx="1"/>
          </p:nvPr>
        </p:nvSpPr>
        <p:spPr/>
        <p:txBody>
          <a:bodyPr/>
          <a:lstStyle/>
          <a:p>
            <a:pPr algn="just" eaLnBrk="1" hangingPunct="1"/>
            <a:r>
              <a:rPr lang="en-US" b="1" dirty="0">
                <a:solidFill>
                  <a:srgbClr val="7030A0"/>
                </a:solidFill>
              </a:rPr>
              <a:t>The ability to think and to conceptualize about abstract and complex situation.</a:t>
            </a:r>
          </a:p>
          <a:p>
            <a:pPr algn="just" eaLnBrk="1" hangingPunct="1">
              <a:buNone/>
            </a:pPr>
            <a:endParaRPr lang="en-US" b="1" dirty="0">
              <a:solidFill>
                <a:srgbClr val="7030A0"/>
              </a:solidFill>
            </a:endParaRPr>
          </a:p>
          <a:p>
            <a:pPr algn="just" eaLnBrk="1" hangingPunct="1"/>
            <a:r>
              <a:rPr lang="en-US" b="1" dirty="0">
                <a:solidFill>
                  <a:srgbClr val="7030A0"/>
                </a:solidFill>
              </a:rPr>
              <a:t>These skills are most important at the top level of the management</a:t>
            </a:r>
            <a:r>
              <a:rPr lang="en-US" dirty="0">
                <a:solidFill>
                  <a:srgbClr val="7030A0"/>
                </a:solidFill>
              </a:rPr>
              <a:t> </a:t>
            </a:r>
            <a:r>
              <a:rPr lang="en-US" b="1" dirty="0">
                <a:solidFill>
                  <a:srgbClr val="7030A0"/>
                </a:solidFill>
              </a:rPr>
              <a:t>concept.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457200" y="274638"/>
            <a:ext cx="8229600" cy="1477962"/>
          </a:xfrm>
        </p:spPr>
        <p:txBody>
          <a:bodyPr>
            <a:normAutofit/>
          </a:bodyPr>
          <a:lstStyle/>
          <a:p>
            <a:r>
              <a:rPr lang="en-US" u="sng" dirty="0">
                <a:solidFill>
                  <a:srgbClr val="FF0000"/>
                </a:solidFill>
              </a:rPr>
              <a:t>Human Skills</a:t>
            </a:r>
            <a:r>
              <a:rPr lang="en-US" dirty="0">
                <a:solidFill>
                  <a:srgbClr val="FF0000"/>
                </a:solidFill>
              </a:rPr>
              <a:t>:</a:t>
            </a:r>
          </a:p>
        </p:txBody>
      </p:sp>
      <p:sp>
        <p:nvSpPr>
          <p:cNvPr id="103427" name="Rectangle 3"/>
          <p:cNvSpPr>
            <a:spLocks noGrp="1" noChangeArrowheads="1"/>
          </p:cNvSpPr>
          <p:nvPr>
            <p:ph idx="1"/>
          </p:nvPr>
        </p:nvSpPr>
        <p:spPr>
          <a:xfrm>
            <a:off x="457200" y="1905000"/>
            <a:ext cx="8229600" cy="4221163"/>
          </a:xfrm>
        </p:spPr>
        <p:txBody>
          <a:bodyPr/>
          <a:lstStyle/>
          <a:p>
            <a:pPr algn="just" eaLnBrk="1" hangingPunct="1"/>
            <a:r>
              <a:rPr lang="en-US" b="1" dirty="0">
                <a:solidFill>
                  <a:srgbClr val="7030A0"/>
                </a:solidFill>
              </a:rPr>
              <a:t>The ability to work well with other people both individually and  in groups. Managers with good human skills are able to get the best out of their people. These skills are equally important at all levels of management</a:t>
            </a:r>
            <a:r>
              <a:rPr lang="en-US" dirty="0">
                <a:solidFill>
                  <a:srgbClr val="7030A0"/>
                </a:solidFill>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a:xfrm>
            <a:off x="457200" y="914401"/>
            <a:ext cx="8229600" cy="3733800"/>
          </a:xfrm>
          <a:blipFill>
            <a:blip r:embed="rId2"/>
            <a:tile tx="0" ty="0" sx="100000" sy="100000" flip="none" algn="tl"/>
          </a:blipFill>
        </p:spPr>
        <p:txBody>
          <a:bodyPr/>
          <a:lstStyle/>
          <a:p>
            <a:pPr eaLnBrk="1" hangingPunct="1">
              <a:defRPr/>
            </a:pPr>
            <a:r>
              <a:rPr lang="en-US" sz="2800" dirty="0">
                <a:solidFill>
                  <a:srgbClr val="FF0000"/>
                </a:solidFill>
              </a:rPr>
              <a:t>Fundamentally, man is the key to all problems, not money. Funds are valuable only when used by trained, experienced and devoted men and women. Such people, on the other hand, can work miracles even with small resources and draw wealth out of barren land.</a:t>
            </a:r>
          </a:p>
          <a:p>
            <a:pPr eaLnBrk="1" hangingPunct="1">
              <a:buFont typeface="Wingdings" pitchFamily="2" charset="2"/>
              <a:buNone/>
              <a:defRPr/>
            </a:pPr>
            <a:r>
              <a:rPr lang="en-US" sz="2800" dirty="0"/>
              <a:t>					   —Dag Hammarskjold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57200" y="274638"/>
            <a:ext cx="8229600" cy="1173162"/>
          </a:xfrm>
        </p:spPr>
        <p:txBody>
          <a:bodyPr>
            <a:normAutofit/>
          </a:bodyPr>
          <a:lstStyle/>
          <a:p>
            <a:r>
              <a:rPr lang="en-US" sz="4000" u="sng" dirty="0">
                <a:solidFill>
                  <a:srgbClr val="FF0000"/>
                </a:solidFill>
              </a:rPr>
              <a:t>Technical Skill.(procedural, practical)</a:t>
            </a:r>
            <a:endParaRPr lang="en-US" sz="4800" u="sng" dirty="0">
              <a:solidFill>
                <a:srgbClr val="FF0000"/>
              </a:solidFill>
            </a:endParaRPr>
          </a:p>
        </p:txBody>
      </p:sp>
      <p:sp>
        <p:nvSpPr>
          <p:cNvPr id="102403" name="Rectangle 3"/>
          <p:cNvSpPr>
            <a:spLocks noGrp="1" noChangeArrowheads="1"/>
          </p:cNvSpPr>
          <p:nvPr>
            <p:ph idx="1"/>
          </p:nvPr>
        </p:nvSpPr>
        <p:spPr>
          <a:xfrm>
            <a:off x="457200" y="1905000"/>
            <a:ext cx="8077200" cy="4221163"/>
          </a:xfrm>
        </p:spPr>
        <p:txBody>
          <a:bodyPr/>
          <a:lstStyle/>
          <a:p>
            <a:pPr algn="just" eaLnBrk="1" hangingPunct="1"/>
            <a:r>
              <a:rPr lang="en-US" b="1" dirty="0">
                <a:solidFill>
                  <a:srgbClr val="7030A0"/>
                </a:solidFill>
              </a:rPr>
              <a:t>Technical skills include knowledge  and proficiency in a certain specialized field, such as engineering, Computers, Accounting or Manufacturing. </a:t>
            </a:r>
          </a:p>
          <a:p>
            <a:pPr algn="just" eaLnBrk="1" hangingPunct="1"/>
            <a:r>
              <a:rPr lang="en-US" b="1" dirty="0">
                <a:solidFill>
                  <a:srgbClr val="7030A0"/>
                </a:solidFill>
              </a:rPr>
              <a:t>These skills are more important at lower level of management.</a:t>
            </a:r>
            <a:r>
              <a:rPr lang="en-US" dirty="0">
                <a:solidFill>
                  <a:srgbClr val="7030A0"/>
                </a:solidFill>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609600"/>
            <a:ext cx="8077200" cy="685800"/>
          </a:xfrm>
          <a:noFill/>
        </p:spPr>
        <p:txBody>
          <a:bodyPr/>
          <a:lstStyle/>
          <a:p>
            <a:pPr eaLnBrk="1" hangingPunct="1"/>
            <a:r>
              <a:rPr lang="en-US" sz="3600" dirty="0"/>
              <a:t>Human Resource Management: Nature</a:t>
            </a:r>
            <a:r>
              <a:rPr lang="en-US" sz="6000" dirty="0"/>
              <a:t> </a:t>
            </a:r>
          </a:p>
        </p:txBody>
      </p:sp>
      <p:sp>
        <p:nvSpPr>
          <p:cNvPr id="7171" name="Rectangle 3"/>
          <p:cNvSpPr>
            <a:spLocks noGrp="1" noChangeArrowheads="1"/>
          </p:cNvSpPr>
          <p:nvPr>
            <p:ph idx="1"/>
          </p:nvPr>
        </p:nvSpPr>
        <p:spPr>
          <a:solidFill>
            <a:srgbClr val="FFC000"/>
          </a:solidFill>
        </p:spPr>
        <p:txBody>
          <a:bodyPr>
            <a:normAutofit lnSpcReduction="10000"/>
          </a:bodyPr>
          <a:lstStyle/>
          <a:p>
            <a:pPr marL="274320" indent="-274320" eaLnBrk="1" fontAlgn="auto" hangingPunct="1">
              <a:spcBef>
                <a:spcPct val="100000"/>
              </a:spcBef>
              <a:spcAft>
                <a:spcPts val="0"/>
              </a:spcAft>
              <a:buClr>
                <a:schemeClr val="accent3"/>
              </a:buClr>
              <a:buFontTx/>
              <a:buNone/>
              <a:defRPr/>
            </a:pPr>
            <a:r>
              <a:rPr lang="en-US" sz="2100" dirty="0"/>
              <a:t>	Human Resource Management is a process of bringing people and organizations together so that the goals of each are met. The various features of HRM include:</a:t>
            </a:r>
            <a:br>
              <a:rPr lang="en-US" sz="2100" dirty="0"/>
            </a:br>
            <a:r>
              <a:rPr lang="en-US" sz="2100" dirty="0"/>
              <a:t>• 	It is pervasive in nature as it is present in all enterprises.</a:t>
            </a:r>
            <a:br>
              <a:rPr lang="en-US" sz="2100" dirty="0"/>
            </a:br>
            <a:r>
              <a:rPr lang="en-US" sz="2100" dirty="0"/>
              <a:t>• 	Its focus is on results rather than on rules.</a:t>
            </a:r>
            <a:br>
              <a:rPr lang="en-US" sz="2100" dirty="0"/>
            </a:br>
            <a:r>
              <a:rPr lang="en-US" sz="2100" dirty="0"/>
              <a:t>• 	It tries to help employees develop their potential fully.</a:t>
            </a:r>
            <a:br>
              <a:rPr lang="en-US" sz="2100" dirty="0"/>
            </a:br>
            <a:r>
              <a:rPr lang="en-US" sz="2100" dirty="0"/>
              <a:t>• 	It encourages employees to give their best to the  	organization.</a:t>
            </a:r>
            <a:br>
              <a:rPr lang="en-US" sz="2100" dirty="0"/>
            </a:br>
            <a:r>
              <a:rPr lang="en-US" sz="2100" dirty="0"/>
              <a:t>• 	It is all about people at work, both as individuals and 	groups.</a:t>
            </a:r>
            <a:br>
              <a:rPr lang="en-US" sz="2100" dirty="0"/>
            </a:br>
            <a:r>
              <a:rPr lang="en-US" sz="2100" dirty="0"/>
              <a:t>• 	It tries to put people on assigned jobs in order to produce 	good results.</a:t>
            </a:r>
            <a:br>
              <a:rPr lang="en-US" sz="2100" dirty="0"/>
            </a:br>
            <a:r>
              <a:rPr lang="en-US" sz="2100" dirty="0"/>
              <a:t/>
            </a:r>
            <a:br>
              <a:rPr lang="en-US" sz="2100" dirty="0"/>
            </a:br>
            <a:endParaRPr lang="en-US" sz="2100" dirty="0"/>
          </a:p>
        </p:txBody>
      </p:sp>
      <p:sp>
        <p:nvSpPr>
          <p:cNvPr id="4" name="Slide Number Placeholder 3"/>
          <p:cNvSpPr>
            <a:spLocks noGrp="1"/>
          </p:cNvSpPr>
          <p:nvPr>
            <p:ph type="sldNum" sz="quarter" idx="12"/>
          </p:nvPr>
        </p:nvSpPr>
        <p:spPr/>
        <p:txBody>
          <a:bodyPr/>
          <a:lstStyle/>
          <a:p>
            <a:pPr>
              <a:defRPr/>
            </a:pPr>
            <a:fld id="{E63BEFBB-AFF2-4036-AD3B-A2CCB3BF3D8E}" type="slidenum">
              <a:rPr lang="en-US"/>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704850"/>
            <a:ext cx="8229600" cy="742950"/>
          </a:xfrm>
          <a:solidFill>
            <a:srgbClr val="FFC000"/>
          </a:solidFill>
        </p:spPr>
        <p:txBody>
          <a:bodyPr/>
          <a:lstStyle/>
          <a:p>
            <a:pPr eaLnBrk="1" hangingPunct="1"/>
            <a:r>
              <a:rPr lang="en-US" sz="3600" dirty="0"/>
              <a:t>Human Resource Management: Scope</a:t>
            </a:r>
          </a:p>
        </p:txBody>
      </p:sp>
      <p:sp>
        <p:nvSpPr>
          <p:cNvPr id="9219" name="Rectangle 3"/>
          <p:cNvSpPr>
            <a:spLocks noGrp="1" noChangeArrowheads="1"/>
          </p:cNvSpPr>
          <p:nvPr>
            <p:ph idx="1"/>
          </p:nvPr>
        </p:nvSpPr>
        <p:spPr/>
        <p:txBody>
          <a:bodyPr/>
          <a:lstStyle/>
          <a:p>
            <a:pPr eaLnBrk="1" hangingPunct="1">
              <a:lnSpc>
                <a:spcPct val="110000"/>
              </a:lnSpc>
              <a:buFontTx/>
              <a:buNone/>
            </a:pPr>
            <a:r>
              <a:rPr lang="en-US" sz="2000"/>
              <a:t>The scope of HRM is very wide:</a:t>
            </a:r>
            <a:br>
              <a:rPr lang="en-US" sz="2000"/>
            </a:br>
            <a:r>
              <a:rPr lang="en-US" sz="2000" b="1"/>
              <a:t>1.</a:t>
            </a:r>
            <a:r>
              <a:rPr lang="en-US" sz="2000"/>
              <a:t> Personnel aspect-This is concerned with manpower planning, recruitment, selection, placement, transfer, promotion, training and development, layoff and retrenchment, remuneration, incentives, productivity etc.</a:t>
            </a:r>
            <a:br>
              <a:rPr lang="en-US" sz="2000"/>
            </a:br>
            <a:r>
              <a:rPr lang="en-US" sz="2000" b="1"/>
              <a:t>2.</a:t>
            </a:r>
            <a:r>
              <a:rPr lang="en-US" sz="2000"/>
              <a:t> Welfare aspect-It deals with working conditions and amenities such as canteens, creches, rest and lunch rooms, housing, transport, medical assistance, education, health and safety, recreation facilities, etc.</a:t>
            </a:r>
            <a:br>
              <a:rPr lang="en-US" sz="2000"/>
            </a:br>
            <a:r>
              <a:rPr lang="en-US" sz="2000" b="1"/>
              <a:t>3.</a:t>
            </a:r>
            <a:r>
              <a:rPr lang="en-US" sz="2000"/>
              <a:t> Industrial relations aspect-This covers union-management relations, joint consultation, collective bargaining, grievance and disciplinary procedures, settlement of disputes, etc. </a:t>
            </a:r>
          </a:p>
        </p:txBody>
      </p:sp>
      <p:sp>
        <p:nvSpPr>
          <p:cNvPr id="4" name="Slide Number Placeholder 3"/>
          <p:cNvSpPr>
            <a:spLocks noGrp="1"/>
          </p:cNvSpPr>
          <p:nvPr>
            <p:ph type="sldNum" sz="quarter" idx="12"/>
          </p:nvPr>
        </p:nvSpPr>
        <p:spPr/>
        <p:txBody>
          <a:bodyPr/>
          <a:lstStyle/>
          <a:p>
            <a:pPr>
              <a:defRPr/>
            </a:pPr>
            <a:fld id="{E3C026C5-FCC4-4201-A43E-6324DD5EAC35}" type="slidenum">
              <a:rPr lang="en-US"/>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457200"/>
            <a:ext cx="8229600" cy="838200"/>
          </a:xfrm>
        </p:spPr>
        <p:txBody>
          <a:bodyPr/>
          <a:lstStyle/>
          <a:p>
            <a:pPr eaLnBrk="1" hangingPunct="1"/>
            <a:r>
              <a:rPr lang="en-US" sz="2800" dirty="0"/>
              <a:t> </a:t>
            </a:r>
            <a:r>
              <a:rPr lang="en-US" sz="3600" dirty="0">
                <a:solidFill>
                  <a:srgbClr val="FF0000"/>
                </a:solidFill>
              </a:rPr>
              <a:t>HRM: Objectives</a:t>
            </a:r>
          </a:p>
        </p:txBody>
      </p:sp>
      <p:sp>
        <p:nvSpPr>
          <p:cNvPr id="12291" name="Rectangle 3"/>
          <p:cNvSpPr>
            <a:spLocks noGrp="1" noChangeArrowheads="1"/>
          </p:cNvSpPr>
          <p:nvPr>
            <p:ph idx="1"/>
          </p:nvPr>
        </p:nvSpPr>
        <p:spPr>
          <a:xfrm>
            <a:off x="457200" y="1905000"/>
            <a:ext cx="8229600" cy="4572000"/>
          </a:xfrm>
        </p:spPr>
        <p:txBody>
          <a:bodyPr/>
          <a:lstStyle/>
          <a:p>
            <a:pPr eaLnBrk="1" hangingPunct="1">
              <a:lnSpc>
                <a:spcPct val="105000"/>
              </a:lnSpc>
              <a:spcBef>
                <a:spcPct val="50000"/>
              </a:spcBef>
              <a:buNone/>
            </a:pPr>
            <a:r>
              <a:rPr lang="en-US" sz="2000" dirty="0">
                <a:solidFill>
                  <a:srgbClr val="7030A0"/>
                </a:solidFill>
              </a:rPr>
              <a:t>       To help the organization reach its goals.</a:t>
            </a:r>
            <a:br>
              <a:rPr lang="en-US" sz="2000" dirty="0">
                <a:solidFill>
                  <a:srgbClr val="7030A0"/>
                </a:solidFill>
              </a:rPr>
            </a:br>
            <a:r>
              <a:rPr lang="en-US" sz="2000" dirty="0">
                <a:solidFill>
                  <a:srgbClr val="7030A0"/>
                </a:solidFill>
              </a:rPr>
              <a:t>• To ensure effective utilization and maximum development of human resources.</a:t>
            </a:r>
            <a:br>
              <a:rPr lang="en-US" sz="2000" dirty="0">
                <a:solidFill>
                  <a:srgbClr val="7030A0"/>
                </a:solidFill>
              </a:rPr>
            </a:br>
            <a:r>
              <a:rPr lang="en-US" sz="2000" dirty="0">
                <a:solidFill>
                  <a:srgbClr val="7030A0"/>
                </a:solidFill>
              </a:rPr>
              <a:t>• To ensure respect for human beings. To identify and satisfy the needs of individuals.</a:t>
            </a:r>
            <a:br>
              <a:rPr lang="en-US" sz="2000" dirty="0">
                <a:solidFill>
                  <a:srgbClr val="7030A0"/>
                </a:solidFill>
              </a:rPr>
            </a:br>
            <a:r>
              <a:rPr lang="en-US" sz="2000" dirty="0">
                <a:solidFill>
                  <a:srgbClr val="7030A0"/>
                </a:solidFill>
              </a:rPr>
              <a:t>• To ensure reconciliation of individual goals with those of the organization.</a:t>
            </a:r>
            <a:br>
              <a:rPr lang="en-US" sz="2000" dirty="0">
                <a:solidFill>
                  <a:srgbClr val="7030A0"/>
                </a:solidFill>
              </a:rPr>
            </a:br>
            <a:r>
              <a:rPr lang="en-US" sz="2000" dirty="0">
                <a:solidFill>
                  <a:srgbClr val="7030A0"/>
                </a:solidFill>
              </a:rPr>
              <a:t>• To achieve and maintain high </a:t>
            </a:r>
            <a:r>
              <a:rPr lang="en-US" sz="4800" dirty="0">
                <a:solidFill>
                  <a:srgbClr val="7030A0"/>
                </a:solidFill>
              </a:rPr>
              <a:t>morale</a:t>
            </a:r>
            <a:r>
              <a:rPr lang="en-US" sz="2000" dirty="0">
                <a:solidFill>
                  <a:srgbClr val="7030A0"/>
                </a:solidFill>
              </a:rPr>
              <a:t> among employees.</a:t>
            </a:r>
            <a:br>
              <a:rPr lang="en-US" sz="2000" dirty="0">
                <a:solidFill>
                  <a:srgbClr val="7030A0"/>
                </a:solidFill>
              </a:rPr>
            </a:br>
            <a:r>
              <a:rPr lang="en-US" sz="2000" dirty="0">
                <a:solidFill>
                  <a:srgbClr val="7030A0"/>
                </a:solidFill>
              </a:rPr>
              <a:t>• To provide the organization with well-trained and well-motivated employees.</a:t>
            </a:r>
            <a:br>
              <a:rPr lang="en-US" sz="2000" dirty="0">
                <a:solidFill>
                  <a:srgbClr val="7030A0"/>
                </a:solidFill>
              </a:rPr>
            </a:br>
            <a:r>
              <a:rPr lang="en-US" sz="2000" dirty="0">
                <a:solidFill>
                  <a:srgbClr val="7030A0"/>
                </a:solidFill>
              </a:rPr>
              <a:t>• To increase to the fullest the employee's job satisfaction and self-actualization.</a:t>
            </a:r>
            <a:br>
              <a:rPr lang="en-US" sz="2000" dirty="0">
                <a:solidFill>
                  <a:srgbClr val="7030A0"/>
                </a:solidFill>
              </a:rPr>
            </a:br>
            <a:r>
              <a:rPr lang="en-US" sz="2000" dirty="0">
                <a:solidFill>
                  <a:srgbClr val="7030A0"/>
                </a:solidFill>
              </a:rPr>
              <a:t/>
            </a:r>
            <a:br>
              <a:rPr lang="en-US" sz="2000" dirty="0">
                <a:solidFill>
                  <a:srgbClr val="7030A0"/>
                </a:solidFill>
              </a:rPr>
            </a:br>
            <a:endParaRPr lang="en-US" sz="2000" dirty="0">
              <a:solidFill>
                <a:srgbClr val="7030A0"/>
              </a:solidFill>
            </a:endParaRPr>
          </a:p>
        </p:txBody>
      </p:sp>
      <p:sp>
        <p:nvSpPr>
          <p:cNvPr id="4" name="Slide Number Placeholder 3"/>
          <p:cNvSpPr>
            <a:spLocks noGrp="1"/>
          </p:cNvSpPr>
          <p:nvPr>
            <p:ph type="sldNum" sz="quarter" idx="12"/>
          </p:nvPr>
        </p:nvSpPr>
        <p:spPr/>
        <p:txBody>
          <a:bodyPr/>
          <a:lstStyle/>
          <a:p>
            <a:pPr>
              <a:defRPr/>
            </a:pPr>
            <a:fld id="{09F27CB8-B049-4BA1-97F0-EF3D337419BB}" type="slidenum">
              <a:rPr lang="en-US"/>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228600" y="1676400"/>
            <a:ext cx="8610600" cy="4800600"/>
          </a:xfrm>
        </p:spPr>
        <p:txBody>
          <a:bodyPr/>
          <a:lstStyle/>
          <a:p>
            <a:pPr eaLnBrk="1" hangingPunct="1">
              <a:lnSpc>
                <a:spcPct val="125000"/>
              </a:lnSpc>
              <a:spcBef>
                <a:spcPct val="45000"/>
              </a:spcBef>
              <a:buFontTx/>
              <a:buNone/>
            </a:pPr>
            <a:r>
              <a:rPr lang="en-US" sz="2400" dirty="0"/>
              <a:t>	</a:t>
            </a:r>
            <a:r>
              <a:rPr lang="en-US" sz="2400" dirty="0">
                <a:solidFill>
                  <a:srgbClr val="7030A0"/>
                </a:solidFill>
              </a:rPr>
              <a:t>• To develop and maintain a quality of work life.</a:t>
            </a:r>
            <a:br>
              <a:rPr lang="en-US" sz="2400" dirty="0">
                <a:solidFill>
                  <a:srgbClr val="7030A0"/>
                </a:solidFill>
              </a:rPr>
            </a:br>
            <a:r>
              <a:rPr lang="en-US" sz="2400" dirty="0">
                <a:solidFill>
                  <a:srgbClr val="7030A0"/>
                </a:solidFill>
              </a:rPr>
              <a:t>• To be ethically and socially responsive to the needs of society. </a:t>
            </a:r>
            <a:br>
              <a:rPr lang="en-US" sz="2400" dirty="0">
                <a:solidFill>
                  <a:srgbClr val="7030A0"/>
                </a:solidFill>
              </a:rPr>
            </a:br>
            <a:r>
              <a:rPr lang="en-US" sz="2400" dirty="0">
                <a:solidFill>
                  <a:srgbClr val="7030A0"/>
                </a:solidFill>
              </a:rPr>
              <a:t>• To develop overall personality of each employee in its multidimensional aspect.</a:t>
            </a:r>
            <a:br>
              <a:rPr lang="en-US" sz="2400" dirty="0">
                <a:solidFill>
                  <a:srgbClr val="7030A0"/>
                </a:solidFill>
              </a:rPr>
            </a:br>
            <a:r>
              <a:rPr lang="en-US" sz="2400" dirty="0">
                <a:solidFill>
                  <a:srgbClr val="7030A0"/>
                </a:solidFill>
              </a:rPr>
              <a:t>• To enhance employee's capabilities to perform the present job.</a:t>
            </a:r>
            <a:br>
              <a:rPr lang="en-US" sz="2400" dirty="0">
                <a:solidFill>
                  <a:srgbClr val="7030A0"/>
                </a:solidFill>
              </a:rPr>
            </a:br>
            <a:r>
              <a:rPr lang="en-US" sz="2400" dirty="0">
                <a:solidFill>
                  <a:srgbClr val="7030A0"/>
                </a:solidFill>
              </a:rPr>
              <a:t>• To equip the employees with precision and clarity in transaction of business.</a:t>
            </a:r>
            <a:br>
              <a:rPr lang="en-US" sz="2400" dirty="0">
                <a:solidFill>
                  <a:srgbClr val="7030A0"/>
                </a:solidFill>
              </a:rPr>
            </a:br>
            <a:r>
              <a:rPr lang="en-US" sz="2400" dirty="0">
                <a:solidFill>
                  <a:srgbClr val="7030A0"/>
                </a:solidFill>
              </a:rPr>
              <a:t>• To inculcate the sense of team spirit, team work and inter-team collaboration. Human Resource Management: </a:t>
            </a:r>
          </a:p>
        </p:txBody>
      </p:sp>
      <p:sp>
        <p:nvSpPr>
          <p:cNvPr id="3" name="Slide Number Placeholder 2"/>
          <p:cNvSpPr>
            <a:spLocks noGrp="1"/>
          </p:cNvSpPr>
          <p:nvPr>
            <p:ph type="sldNum" sz="quarter" idx="12"/>
          </p:nvPr>
        </p:nvSpPr>
        <p:spPr/>
        <p:txBody>
          <a:bodyPr/>
          <a:lstStyle/>
          <a:p>
            <a:pPr>
              <a:defRPr/>
            </a:pPr>
            <a:fld id="{DC66797E-719D-41B9-A6A0-6EB8574B967F}" type="slidenum">
              <a:rPr lang="en-US"/>
              <a:pPr>
                <a:defRPr/>
              </a:pPr>
              <a:t>24</a:t>
            </a:fld>
            <a:endParaRPr lang="en-US"/>
          </a:p>
        </p:txBody>
      </p:sp>
      <p:sp>
        <p:nvSpPr>
          <p:cNvPr id="4" name="Rectangle 3"/>
          <p:cNvSpPr/>
          <p:nvPr/>
        </p:nvSpPr>
        <p:spPr>
          <a:xfrm>
            <a:off x="914400" y="304800"/>
            <a:ext cx="5912833" cy="523220"/>
          </a:xfrm>
          <a:prstGeom prst="rect">
            <a:avLst/>
          </a:prstGeom>
        </p:spPr>
        <p:txBody>
          <a:bodyPr wrap="square">
            <a:spAutoFit/>
          </a:bodyPr>
          <a:lstStyle/>
          <a:p>
            <a:r>
              <a:rPr lang="en-US" sz="2800" dirty="0">
                <a:solidFill>
                  <a:srgbClr val="C00000"/>
                </a:solidFill>
              </a:rPr>
              <a:t>HRM: Objectives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28600"/>
            <a:ext cx="8229600" cy="685800"/>
          </a:xfrm>
        </p:spPr>
        <p:txBody>
          <a:bodyPr/>
          <a:lstStyle/>
          <a:p>
            <a:pPr eaLnBrk="1" hangingPunct="1"/>
            <a:r>
              <a:rPr lang="en-US" sz="3600" dirty="0"/>
              <a:t> </a:t>
            </a:r>
            <a:r>
              <a:rPr lang="en-US" sz="4400" dirty="0"/>
              <a:t>HRM: Functions</a:t>
            </a:r>
          </a:p>
        </p:txBody>
      </p:sp>
      <p:sp>
        <p:nvSpPr>
          <p:cNvPr id="14339" name="Rectangle 3"/>
          <p:cNvSpPr>
            <a:spLocks noGrp="1" noChangeArrowheads="1"/>
          </p:cNvSpPr>
          <p:nvPr>
            <p:ph idx="1"/>
          </p:nvPr>
        </p:nvSpPr>
        <p:spPr>
          <a:xfrm>
            <a:off x="457200" y="990600"/>
            <a:ext cx="8229600" cy="5334001"/>
          </a:xfrm>
        </p:spPr>
        <p:txBody>
          <a:bodyPr/>
          <a:lstStyle/>
          <a:p>
            <a:pPr eaLnBrk="1" hangingPunct="1">
              <a:lnSpc>
                <a:spcPct val="110000"/>
              </a:lnSpc>
              <a:spcBef>
                <a:spcPct val="50000"/>
              </a:spcBef>
              <a:buFontTx/>
              <a:buNone/>
            </a:pPr>
            <a:r>
              <a:rPr lang="en-US" sz="2400" b="1" dirty="0"/>
              <a:t>     </a:t>
            </a:r>
            <a:r>
              <a:rPr lang="en-US" sz="2400" b="1" dirty="0">
                <a:solidFill>
                  <a:srgbClr val="7030A0"/>
                </a:solidFill>
              </a:rPr>
              <a:t>*</a:t>
            </a:r>
            <a:r>
              <a:rPr lang="en-US" sz="2400" dirty="0">
                <a:solidFill>
                  <a:srgbClr val="7030A0"/>
                </a:solidFill>
              </a:rPr>
              <a:t> Human resource or manpower planning.</a:t>
            </a:r>
            <a:br>
              <a:rPr lang="en-US" sz="2400" dirty="0">
                <a:solidFill>
                  <a:srgbClr val="7030A0"/>
                </a:solidFill>
              </a:rPr>
            </a:br>
            <a:r>
              <a:rPr lang="en-US" sz="2400" dirty="0">
                <a:solidFill>
                  <a:srgbClr val="7030A0"/>
                </a:solidFill>
              </a:rPr>
              <a:t>*</a:t>
            </a:r>
            <a:r>
              <a:rPr lang="en-US" sz="2400" b="1" dirty="0">
                <a:solidFill>
                  <a:srgbClr val="7030A0"/>
                </a:solidFill>
              </a:rPr>
              <a:t> </a:t>
            </a:r>
            <a:r>
              <a:rPr lang="en-US" sz="2400" dirty="0">
                <a:solidFill>
                  <a:srgbClr val="7030A0"/>
                </a:solidFill>
              </a:rPr>
              <a:t>Recruitment, selection and placement of personnel.</a:t>
            </a:r>
            <a:br>
              <a:rPr lang="en-US" sz="2400" dirty="0">
                <a:solidFill>
                  <a:srgbClr val="7030A0"/>
                </a:solidFill>
              </a:rPr>
            </a:br>
            <a:r>
              <a:rPr lang="en-US" sz="2400" dirty="0">
                <a:solidFill>
                  <a:srgbClr val="7030A0"/>
                </a:solidFill>
              </a:rPr>
              <a:t>* Training and development of employees.</a:t>
            </a:r>
            <a:br>
              <a:rPr lang="en-US" sz="2400" dirty="0">
                <a:solidFill>
                  <a:srgbClr val="7030A0"/>
                </a:solidFill>
              </a:rPr>
            </a:br>
            <a:r>
              <a:rPr lang="en-US" sz="2400" dirty="0">
                <a:solidFill>
                  <a:srgbClr val="7030A0"/>
                </a:solidFill>
              </a:rPr>
              <a:t>* Appraisal of performance of employees.</a:t>
            </a:r>
            <a:br>
              <a:rPr lang="en-US" sz="2400" dirty="0">
                <a:solidFill>
                  <a:srgbClr val="7030A0"/>
                </a:solidFill>
              </a:rPr>
            </a:br>
            <a:r>
              <a:rPr lang="en-US" sz="2400" dirty="0">
                <a:solidFill>
                  <a:srgbClr val="7030A0"/>
                </a:solidFill>
              </a:rPr>
              <a:t>* Taking corrective steps such as transfer from one job to another.</a:t>
            </a:r>
            <a:br>
              <a:rPr lang="en-US" sz="2400" dirty="0">
                <a:solidFill>
                  <a:srgbClr val="7030A0"/>
                </a:solidFill>
              </a:rPr>
            </a:br>
            <a:r>
              <a:rPr lang="en-US" sz="2400" dirty="0">
                <a:solidFill>
                  <a:srgbClr val="7030A0"/>
                </a:solidFill>
              </a:rPr>
              <a:t>* Remuneration of employees.</a:t>
            </a:r>
            <a:br>
              <a:rPr lang="en-US" sz="2400" dirty="0">
                <a:solidFill>
                  <a:srgbClr val="7030A0"/>
                </a:solidFill>
              </a:rPr>
            </a:br>
            <a:r>
              <a:rPr lang="en-US" sz="2400" dirty="0">
                <a:solidFill>
                  <a:srgbClr val="7030A0"/>
                </a:solidFill>
              </a:rPr>
              <a:t>* Social security and welfare of employees.</a:t>
            </a:r>
            <a:br>
              <a:rPr lang="en-US" sz="2400" dirty="0">
                <a:solidFill>
                  <a:srgbClr val="7030A0"/>
                </a:solidFill>
              </a:rPr>
            </a:br>
            <a:r>
              <a:rPr lang="en-US" sz="2400" dirty="0">
                <a:solidFill>
                  <a:srgbClr val="7030A0"/>
                </a:solidFill>
              </a:rPr>
              <a:t>* Setting general and specific management policy for organizational    relationship.</a:t>
            </a:r>
            <a:br>
              <a:rPr lang="en-US" sz="2400" dirty="0">
                <a:solidFill>
                  <a:srgbClr val="7030A0"/>
                </a:solidFill>
              </a:rPr>
            </a:br>
            <a:r>
              <a:rPr lang="en-US" sz="2400" dirty="0"/>
              <a:t/>
            </a:r>
            <a:br>
              <a:rPr lang="en-US" sz="2400" dirty="0"/>
            </a:br>
            <a:endParaRPr lang="en-US" sz="2400" dirty="0"/>
          </a:p>
        </p:txBody>
      </p:sp>
      <p:sp>
        <p:nvSpPr>
          <p:cNvPr id="4" name="Slide Number Placeholder 3"/>
          <p:cNvSpPr>
            <a:spLocks noGrp="1"/>
          </p:cNvSpPr>
          <p:nvPr>
            <p:ph type="sldNum" sz="quarter" idx="12"/>
          </p:nvPr>
        </p:nvSpPr>
        <p:spPr/>
        <p:txBody>
          <a:bodyPr/>
          <a:lstStyle/>
          <a:p>
            <a:pPr>
              <a:defRPr/>
            </a:pPr>
            <a:fld id="{21317F26-365D-47E9-B80A-310B093072F1}" type="slidenum">
              <a:rPr lang="en-US"/>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295400"/>
            <a:ext cx="8229600" cy="4724400"/>
          </a:xfrm>
        </p:spPr>
        <p:txBody>
          <a:bodyPr/>
          <a:lstStyle/>
          <a:p>
            <a:pPr eaLnBrk="1" hangingPunct="1">
              <a:lnSpc>
                <a:spcPct val="105000"/>
              </a:lnSpc>
              <a:spcBef>
                <a:spcPct val="50000"/>
              </a:spcBef>
            </a:pPr>
            <a:r>
              <a:rPr lang="en-US" sz="2000" b="1" dirty="0"/>
              <a:t>*</a:t>
            </a:r>
            <a:r>
              <a:rPr lang="en-US" sz="2000" dirty="0"/>
              <a:t> Collective bargaining, contract negotiation and grievance handling.</a:t>
            </a:r>
            <a:br>
              <a:rPr lang="en-US" sz="2000" dirty="0"/>
            </a:br>
            <a:r>
              <a:rPr lang="en-US" sz="2000" dirty="0"/>
              <a:t>* Staffing the organization.</a:t>
            </a:r>
            <a:br>
              <a:rPr lang="en-US" sz="2000" dirty="0"/>
            </a:br>
            <a:r>
              <a:rPr lang="en-US" sz="2000" dirty="0"/>
              <a:t>* Aiding in the self-development of employees at all levels.</a:t>
            </a:r>
            <a:br>
              <a:rPr lang="en-US" sz="2000" dirty="0"/>
            </a:br>
            <a:r>
              <a:rPr lang="en-US" sz="2000" dirty="0"/>
              <a:t>* Developing and maintaining motivation for workers by providing incentives.</a:t>
            </a:r>
            <a:br>
              <a:rPr lang="en-US" sz="2000" dirty="0"/>
            </a:br>
            <a:r>
              <a:rPr lang="en-US" sz="2000" dirty="0"/>
              <a:t>* Reviewing and auditing manpower management in the organization</a:t>
            </a:r>
            <a:br>
              <a:rPr lang="en-US" sz="2000" dirty="0"/>
            </a:br>
            <a:r>
              <a:rPr lang="en-US" sz="2000" dirty="0"/>
              <a:t>* Potential Appraisal. Feedback Counseling.</a:t>
            </a:r>
            <a:br>
              <a:rPr lang="en-US" sz="2000" dirty="0"/>
            </a:br>
            <a:r>
              <a:rPr lang="en-US" sz="2000" dirty="0"/>
              <a:t>* Role Analysis for job occupants.</a:t>
            </a:r>
            <a:br>
              <a:rPr lang="en-US" sz="2000" dirty="0"/>
            </a:br>
            <a:r>
              <a:rPr lang="en-US" sz="2000" dirty="0"/>
              <a:t>* Job Rotation.</a:t>
            </a:r>
            <a:br>
              <a:rPr lang="en-US" sz="2000" dirty="0"/>
            </a:br>
            <a:r>
              <a:rPr lang="en-US" sz="2000" dirty="0"/>
              <a:t>* Quality Circle, Organization development and Quality of Working Life.</a:t>
            </a:r>
          </a:p>
        </p:txBody>
      </p:sp>
      <p:sp>
        <p:nvSpPr>
          <p:cNvPr id="3" name="Slide Number Placeholder 2"/>
          <p:cNvSpPr>
            <a:spLocks noGrp="1"/>
          </p:cNvSpPr>
          <p:nvPr>
            <p:ph type="sldNum" sz="quarter" idx="12"/>
          </p:nvPr>
        </p:nvSpPr>
        <p:spPr/>
        <p:txBody>
          <a:bodyPr/>
          <a:lstStyle/>
          <a:p>
            <a:pPr>
              <a:defRPr/>
            </a:pPr>
            <a:fld id="{8BD27D00-8ADB-4611-B0B5-827DD6032468}" type="slidenum">
              <a:rPr lang="en-US"/>
              <a:pPr>
                <a:defRPr/>
              </a:pPr>
              <a:t>26</a:t>
            </a:fld>
            <a:endParaRPr lang="en-US"/>
          </a:p>
        </p:txBody>
      </p:sp>
      <p:sp>
        <p:nvSpPr>
          <p:cNvPr id="4" name="Rectangle 3"/>
          <p:cNvSpPr/>
          <p:nvPr/>
        </p:nvSpPr>
        <p:spPr>
          <a:xfrm>
            <a:off x="990600" y="304800"/>
            <a:ext cx="7086600" cy="707886"/>
          </a:xfrm>
          <a:prstGeom prst="rect">
            <a:avLst/>
          </a:prstGeom>
        </p:spPr>
        <p:txBody>
          <a:bodyPr wrap="square">
            <a:spAutoFit/>
          </a:bodyPr>
          <a:lstStyle/>
          <a:p>
            <a:r>
              <a:rPr lang="en-US" sz="2800" dirty="0"/>
              <a:t> </a:t>
            </a:r>
            <a:r>
              <a:rPr lang="en-US" sz="4000" dirty="0"/>
              <a:t>HRM: Functions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fontScale="90000"/>
          </a:bodyPr>
          <a:lstStyle/>
          <a:p>
            <a:r>
              <a:rPr lang="en-US" dirty="0"/>
              <a:t>Human resource management (HRM)</a:t>
            </a:r>
          </a:p>
        </p:txBody>
      </p:sp>
      <p:sp>
        <p:nvSpPr>
          <p:cNvPr id="3" name="Content Placeholder 2"/>
          <p:cNvSpPr>
            <a:spLocks noGrp="1"/>
          </p:cNvSpPr>
          <p:nvPr>
            <p:ph sz="half" idx="1"/>
          </p:nvPr>
        </p:nvSpPr>
        <p:spPr>
          <a:xfrm>
            <a:off x="0" y="1920085"/>
            <a:ext cx="4648200" cy="3794915"/>
          </a:xfrm>
        </p:spPr>
        <p:txBody>
          <a:bodyPr>
            <a:normAutofit/>
          </a:bodyPr>
          <a:lstStyle/>
          <a:p>
            <a:pPr marL="393192" lvl="1" indent="0">
              <a:spcBef>
                <a:spcPct val="50000"/>
              </a:spcBef>
              <a:buNone/>
            </a:pPr>
            <a:r>
              <a:rPr lang="en-US" dirty="0"/>
              <a:t>The policies and practices involved in carrying out the “people” or human resource aspects of a management position, including recruiting, screening, training, rewarding, and appraising.</a:t>
            </a: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495800" y="762000"/>
            <a:ext cx="4648200" cy="6096000"/>
          </a:xfrm>
        </p:spPr>
      </p:pic>
    </p:spTree>
    <p:extLst>
      <p:ext uri="{BB962C8B-B14F-4D97-AF65-F5344CB8AC3E}">
        <p14:creationId xmlns:p14="http://schemas.microsoft.com/office/powerpoint/2010/main" val="281021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type="body" idx="1"/>
          </p:nvPr>
        </p:nvSpPr>
        <p:spPr>
          <a:xfrm>
            <a:off x="457200" y="914401"/>
            <a:ext cx="8229600" cy="3962399"/>
          </a:xfrm>
          <a:solidFill>
            <a:srgbClr val="FFC000"/>
          </a:solidFill>
        </p:spPr>
        <p:txBody>
          <a:bodyPr/>
          <a:lstStyle/>
          <a:p>
            <a:pPr eaLnBrk="1" hangingPunct="1">
              <a:lnSpc>
                <a:spcPct val="90000"/>
              </a:lnSpc>
              <a:defRPr/>
            </a:pPr>
            <a:r>
              <a:rPr lang="en-US" sz="2800" dirty="0"/>
              <a:t>Once poor  systems are in place,  they can be very difficult  to dislodge. </a:t>
            </a:r>
          </a:p>
          <a:p>
            <a:pPr eaLnBrk="1" hangingPunct="1">
              <a:lnSpc>
                <a:spcPct val="90000"/>
              </a:lnSpc>
              <a:buFont typeface="Wingdings" pitchFamily="2" charset="2"/>
              <a:buNone/>
              <a:defRPr/>
            </a:pPr>
            <a:r>
              <a:rPr lang="en-US" sz="2800" dirty="0"/>
              <a:t>	Strong  interests  develop  to maintain  the status quo, however  inefficient </a:t>
            </a:r>
          </a:p>
          <a:p>
            <a:pPr eaLnBrk="1" hangingPunct="1">
              <a:lnSpc>
                <a:spcPct val="90000"/>
              </a:lnSpc>
              <a:buFont typeface="Wingdings" pitchFamily="2" charset="2"/>
              <a:buNone/>
              <a:defRPr/>
            </a:pPr>
            <a:r>
              <a:rPr lang="en-US" sz="2800" dirty="0"/>
              <a:t>	or  unfair.  And  those  who  lose out  from  present  arrangements  may  be </a:t>
            </a:r>
          </a:p>
          <a:p>
            <a:pPr eaLnBrk="1" hangingPunct="1">
              <a:lnSpc>
                <a:spcPct val="90000"/>
              </a:lnSpc>
              <a:buFont typeface="Wingdings" pitchFamily="2" charset="2"/>
              <a:buNone/>
              <a:defRPr/>
            </a:pPr>
            <a:r>
              <a:rPr lang="en-US" sz="2800" dirty="0"/>
              <a:t>	able to bring  effective  pressure to bear for change. </a:t>
            </a:r>
          </a:p>
        </p:txBody>
      </p:sp>
      <p:sp>
        <p:nvSpPr>
          <p:cNvPr id="5123" name="Text Box 4"/>
          <p:cNvSpPr txBox="1">
            <a:spLocks noChangeArrowheads="1"/>
          </p:cNvSpPr>
          <p:nvPr/>
        </p:nvSpPr>
        <p:spPr bwMode="auto">
          <a:xfrm>
            <a:off x="4800600" y="6488668"/>
            <a:ext cx="3276600" cy="369332"/>
          </a:xfrm>
          <a:prstGeom prst="rect">
            <a:avLst/>
          </a:prstGeom>
          <a:solidFill>
            <a:srgbClr val="FFC000"/>
          </a:solidFill>
          <a:ln w="9525">
            <a:noFill/>
            <a:miter lim="800000"/>
            <a:headEnd/>
            <a:tailEnd/>
          </a:ln>
        </p:spPr>
        <p:txBody>
          <a:bodyPr>
            <a:spAutoFit/>
          </a:bodyPr>
          <a:lstStyle/>
          <a:p>
            <a:pPr algn="ctr">
              <a:spcBef>
                <a:spcPct val="50000"/>
              </a:spcBef>
            </a:pPr>
            <a:r>
              <a:rPr lang="en-US" sz="1800" dirty="0"/>
              <a:t> </a:t>
            </a:r>
            <a:r>
              <a:rPr lang="en-US" b="1" dirty="0">
                <a:solidFill>
                  <a:srgbClr val="FF0000"/>
                </a:solidFill>
              </a:rPr>
              <a:t>World Bank Report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04850"/>
            <a:ext cx="8153400" cy="57150"/>
          </a:xfrm>
        </p:spPr>
        <p:txBody>
          <a:bodyPr/>
          <a:lstStyle/>
          <a:p>
            <a:endParaRPr lang="en-US" dirty="0"/>
          </a:p>
        </p:txBody>
      </p:sp>
      <p:sp>
        <p:nvSpPr>
          <p:cNvPr id="6147"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7739ED40-C8A3-435A-A20A-DA4CD3AEAA25}" type="slidenum">
              <a:rPr lang="en-US" smtClean="0"/>
              <a:pPr>
                <a:defRPr/>
              </a:pPr>
              <a:t>4</a:t>
            </a:fld>
            <a:endParaRPr lang="en-US"/>
          </a:p>
        </p:txBody>
      </p:sp>
      <p:pic>
        <p:nvPicPr>
          <p:cNvPr id="6149" name="Picture 2"/>
          <p:cNvPicPr>
            <a:picLocks noChangeAspect="1" noChangeArrowheads="1"/>
          </p:cNvPicPr>
          <p:nvPr/>
        </p:nvPicPr>
        <p:blipFill>
          <a:blip r:embed="rId2"/>
          <a:srcRect/>
          <a:stretch>
            <a:fillRect/>
          </a:stretch>
        </p:blipFill>
        <p:spPr bwMode="auto">
          <a:xfrm>
            <a:off x="27709" y="-55418"/>
            <a:ext cx="9144000" cy="7315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47800"/>
          </a:xfrm>
          <a:blipFill>
            <a:blip r:embed="rId2"/>
            <a:tile tx="0" ty="0" sx="100000" sy="100000" flip="none" algn="tl"/>
          </a:blipFill>
        </p:spPr>
        <p:txBody>
          <a:bodyPr>
            <a:normAutofit/>
          </a:bodyPr>
          <a:lstStyle/>
          <a:p>
            <a:pPr algn="ctr" eaLnBrk="1" fontAlgn="auto" hangingPunct="1">
              <a:spcAft>
                <a:spcPts val="0"/>
              </a:spcAft>
              <a:defRPr/>
            </a:pPr>
            <a:r>
              <a:rPr lang="en-US" dirty="0"/>
              <a:t> </a:t>
            </a:r>
            <a:r>
              <a:rPr lang="en-US" dirty="0">
                <a:solidFill>
                  <a:srgbClr val="7030A0"/>
                </a:solidFill>
              </a:rPr>
              <a:t>Evolution of HRM</a:t>
            </a:r>
          </a:p>
        </p:txBody>
      </p:sp>
      <p:sp>
        <p:nvSpPr>
          <p:cNvPr id="5123" name="Subtitle 2"/>
          <p:cNvSpPr>
            <a:spLocks noGrp="1"/>
          </p:cNvSpPr>
          <p:nvPr>
            <p:ph type="subTitle" idx="1"/>
          </p:nvPr>
        </p:nvSpPr>
        <p:spPr>
          <a:xfrm>
            <a:off x="228600" y="2209800"/>
            <a:ext cx="8915400" cy="4495800"/>
          </a:xfrm>
          <a:blipFill>
            <a:blip r:embed="rId3"/>
            <a:tile tx="0" ty="0" sx="100000" sy="100000" flip="none" algn="tl"/>
          </a:blipFill>
        </p:spPr>
        <p:txBody>
          <a:bodyPr/>
          <a:lstStyle/>
          <a:p>
            <a:pPr marR="0" algn="just" eaLnBrk="1" hangingPunct="1">
              <a:buClr>
                <a:srgbClr val="F9F9F9"/>
              </a:buClr>
            </a:pPr>
            <a:r>
              <a:rPr lang="en-US" sz="2400" dirty="0">
                <a:solidFill>
                  <a:srgbClr val="FF0000"/>
                </a:solidFill>
              </a:rPr>
              <a:t>The early part of the century saw a concern for improved efficiency through careful design of work. During the middle part of the century emphasis shifted to the employee's productivity. Recent decades have focused on increased concern for the quality of working life, total quality management and worker's participation in management. </a:t>
            </a:r>
            <a:r>
              <a:rPr lang="en-US" sz="2400" dirty="0">
                <a:solidFill>
                  <a:srgbClr val="002060"/>
                </a:solidFill>
              </a:rPr>
              <a:t>These three phases may be termed as welfare, development and empowerment. </a:t>
            </a:r>
          </a:p>
          <a:p>
            <a:pPr marR="0" eaLnBrk="1" hangingPunct="1">
              <a:buClr>
                <a:srgbClr val="F9F9F9"/>
              </a:buClr>
            </a:pPr>
            <a:endParaRPr lang="en-US" dirty="0"/>
          </a:p>
        </p:txBody>
      </p:sp>
      <p:sp>
        <p:nvSpPr>
          <p:cNvPr id="4" name="Slide Number Placeholder 3"/>
          <p:cNvSpPr>
            <a:spLocks noGrp="1"/>
          </p:cNvSpPr>
          <p:nvPr>
            <p:ph type="sldNum" sz="quarter" idx="12"/>
          </p:nvPr>
        </p:nvSpPr>
        <p:spPr/>
        <p:txBody>
          <a:bodyPr/>
          <a:lstStyle/>
          <a:p>
            <a:pPr>
              <a:defRPr/>
            </a:pPr>
            <a:fld id="{970AE367-64D7-4D3C-B15A-183D0C4A2165}"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a:blipFill>
            <a:blip r:embed="rId2"/>
            <a:tile tx="0" ty="0" sx="100000" sy="100000" flip="none" algn="tl"/>
          </a:blipFill>
        </p:spPr>
        <p:txBody>
          <a:bodyPr/>
          <a:lstStyle/>
          <a:p>
            <a:r>
              <a:rPr lang="en-US" sz="4000" dirty="0">
                <a:solidFill>
                  <a:srgbClr val="FF0000"/>
                </a:solidFill>
              </a:rPr>
              <a:t>What is HRM ?</a:t>
            </a:r>
          </a:p>
        </p:txBody>
      </p:sp>
      <p:sp>
        <p:nvSpPr>
          <p:cNvPr id="3" name="Content Placeholder 2"/>
          <p:cNvSpPr>
            <a:spLocks noGrp="1"/>
          </p:cNvSpPr>
          <p:nvPr>
            <p:ph idx="1"/>
          </p:nvPr>
        </p:nvSpPr>
        <p:spPr>
          <a:xfrm>
            <a:off x="457200" y="1066801"/>
            <a:ext cx="8229600" cy="5257800"/>
          </a:xfrm>
          <a:solidFill>
            <a:srgbClr val="FFC000"/>
          </a:solidFill>
        </p:spPr>
        <p:txBody>
          <a:bodyPr/>
          <a:lstStyle/>
          <a:p>
            <a:r>
              <a:rPr lang="en-US" dirty="0"/>
              <a:t> An organization is made of four resources namely, men, material, money and machinery. Of these the first one i.e. human and the other three are non-living</a:t>
            </a:r>
          </a:p>
          <a:p>
            <a:r>
              <a:rPr lang="en-US" dirty="0"/>
              <a:t> It is human/people that makes use of non-human resources. Hence, people are the most significant resources in an organization.</a:t>
            </a:r>
          </a:p>
          <a:p>
            <a:r>
              <a:rPr lang="en-US" dirty="0"/>
              <a:t> According to Peter </a:t>
            </a:r>
            <a:r>
              <a:rPr lang="en-US" dirty="0" err="1"/>
              <a:t>Drucker</a:t>
            </a:r>
            <a:r>
              <a:rPr lang="en-US" dirty="0"/>
              <a:t>, “ Man, of all the resources available to man, can grow and develop”</a:t>
            </a:r>
          </a:p>
          <a:p>
            <a:r>
              <a:rPr lang="en-US" dirty="0"/>
              <a:t> L.F </a:t>
            </a:r>
            <a:r>
              <a:rPr lang="en-US" dirty="0" err="1"/>
              <a:t>Urwick</a:t>
            </a:r>
            <a:r>
              <a:rPr lang="en-US" dirty="0"/>
              <a:t> had remarked that “business houses are made or broken in the long run not by markets or capital,  equipments, but by men” </a:t>
            </a:r>
          </a:p>
          <a:p>
            <a:pPr>
              <a:buNone/>
            </a:pPr>
            <a:endParaRPr lang="en-US" dirty="0"/>
          </a:p>
          <a:p>
            <a:pPr>
              <a:buNone/>
            </a:pPr>
            <a:endParaRPr lang="en-US" dirty="0"/>
          </a:p>
        </p:txBody>
      </p:sp>
      <p:sp>
        <p:nvSpPr>
          <p:cNvPr id="4" name="Slide Number Placeholder 3"/>
          <p:cNvSpPr>
            <a:spLocks noGrp="1"/>
          </p:cNvSpPr>
          <p:nvPr>
            <p:ph type="sldNum" sz="quarter" idx="12"/>
          </p:nvPr>
        </p:nvSpPr>
        <p:spPr/>
        <p:txBody>
          <a:bodyPr/>
          <a:lstStyle/>
          <a:p>
            <a:pPr>
              <a:defRPr/>
            </a:pPr>
            <a:fld id="{BE566817-01EA-4CA4-9A11-FE9DE5DF85EB}"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r>
              <a:rPr lang="en-US" sz="3600" dirty="0"/>
              <a:t>What is HRM ?</a:t>
            </a:r>
          </a:p>
        </p:txBody>
      </p:sp>
      <p:sp>
        <p:nvSpPr>
          <p:cNvPr id="3" name="Content Placeholder 2"/>
          <p:cNvSpPr>
            <a:spLocks noGrp="1"/>
          </p:cNvSpPr>
          <p:nvPr>
            <p:ph idx="1"/>
          </p:nvPr>
        </p:nvSpPr>
        <p:spPr>
          <a:xfrm>
            <a:off x="457200" y="1371599"/>
            <a:ext cx="8229600" cy="5257801"/>
          </a:xfrm>
          <a:solidFill>
            <a:srgbClr val="FFC000"/>
          </a:solidFill>
        </p:spPr>
        <p:txBody>
          <a:bodyPr/>
          <a:lstStyle/>
          <a:p>
            <a:r>
              <a:rPr lang="en-US" dirty="0"/>
              <a:t> Human Resources differ from non-human resources  </a:t>
            </a:r>
          </a:p>
          <a:p>
            <a:r>
              <a:rPr lang="en-US" dirty="0"/>
              <a:t> They are heterogeneous  in perception, personality, emotions, values,  attitudes, motives and thoughts</a:t>
            </a:r>
          </a:p>
          <a:p>
            <a:r>
              <a:rPr lang="en-US" dirty="0"/>
              <a:t> Their behavior to stimuli is often inconsistent and unpredictable, while other resources depreciate , human resources appreciate with the passage of time</a:t>
            </a:r>
          </a:p>
          <a:p>
            <a:r>
              <a:rPr lang="en-US" dirty="0"/>
              <a:t> According to Robinsons “HRM is concerned with the people dimension in management. Since every organization is made of people, acquiring their services, developing their skills, motivating to higher levels of performance and maintain their commitment to achieve organization goals</a:t>
            </a:r>
          </a:p>
        </p:txBody>
      </p:sp>
      <p:sp>
        <p:nvSpPr>
          <p:cNvPr id="4" name="Slide Number Placeholder 3"/>
          <p:cNvSpPr>
            <a:spLocks noGrp="1"/>
          </p:cNvSpPr>
          <p:nvPr>
            <p:ph type="sldNum" sz="quarter" idx="12"/>
          </p:nvPr>
        </p:nvSpPr>
        <p:spPr/>
        <p:txBody>
          <a:bodyPr/>
          <a:lstStyle/>
          <a:p>
            <a:pPr>
              <a:defRPr/>
            </a:pPr>
            <a:fld id="{BE566817-01EA-4CA4-9A11-FE9DE5DF85EB}"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1889796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a:blipFill>
            <a:blip r:embed="rId3"/>
            <a:tile tx="0" ty="0" sx="100000" sy="100000" flip="none" algn="tl"/>
          </a:blipFill>
        </p:spPr>
        <p:txBody>
          <a:bodyPr/>
          <a:lstStyle/>
          <a:p>
            <a:pPr marL="484632" indent="0" fontAlgn="auto">
              <a:spcAft>
                <a:spcPts val="0"/>
              </a:spcAft>
              <a:defRPr/>
            </a:pPr>
            <a:r>
              <a:rPr lang="en-US" sz="3600" dirty="0">
                <a:solidFill>
                  <a:srgbClr val="FF0000"/>
                </a:solidFill>
              </a:rPr>
              <a:t>Improvement of HRM in the Public Sector</a:t>
            </a:r>
          </a:p>
        </p:txBody>
      </p:sp>
      <p:sp>
        <p:nvSpPr>
          <p:cNvPr id="3" name="Content Placeholder 2"/>
          <p:cNvSpPr>
            <a:spLocks noGrp="1"/>
          </p:cNvSpPr>
          <p:nvPr>
            <p:ph idx="1"/>
          </p:nvPr>
        </p:nvSpPr>
        <p:spPr>
          <a:xfrm>
            <a:off x="457200" y="1882775"/>
            <a:ext cx="8229600" cy="4572000"/>
          </a:xfrm>
        </p:spPr>
        <p:txBody>
          <a:bodyPr>
            <a:normAutofit/>
          </a:bodyPr>
          <a:lstStyle/>
          <a:p>
            <a:pPr marL="448056" indent="-384048" fontAlgn="auto">
              <a:spcAft>
                <a:spcPts val="0"/>
              </a:spcAft>
              <a:buFont typeface="Wingdings 2"/>
              <a:buChar char=""/>
              <a:defRPr/>
            </a:pPr>
            <a:r>
              <a:rPr lang="en-US" dirty="0"/>
              <a:t>Integration of HRM with policy and decision making.</a:t>
            </a:r>
          </a:p>
          <a:p>
            <a:pPr marL="448056" indent="-384048" fontAlgn="auto">
              <a:spcAft>
                <a:spcPts val="0"/>
              </a:spcAft>
              <a:buFont typeface="Wingdings 2"/>
              <a:buChar char=""/>
              <a:defRPr/>
            </a:pPr>
            <a:r>
              <a:rPr lang="en-US" dirty="0"/>
              <a:t> Formulation job-descriptions</a:t>
            </a:r>
          </a:p>
          <a:p>
            <a:pPr marL="448056" indent="-384048" fontAlgn="auto">
              <a:spcAft>
                <a:spcPts val="0"/>
              </a:spcAft>
              <a:buFont typeface="Wingdings 2"/>
              <a:buChar char=""/>
              <a:defRPr/>
            </a:pPr>
            <a:r>
              <a:rPr lang="en-US" dirty="0"/>
              <a:t>Motivation of personnel in order  to improve individual as well as organizational efficiency </a:t>
            </a:r>
          </a:p>
          <a:p>
            <a:pPr marL="448056" indent="-384048" fontAlgn="auto">
              <a:spcAft>
                <a:spcPts val="0"/>
              </a:spcAft>
              <a:buFont typeface="Wingdings 2"/>
              <a:buChar char=""/>
              <a:defRPr/>
            </a:pPr>
            <a:r>
              <a:rPr lang="en-US" dirty="0"/>
              <a:t>Provision of individual development of the personnel focuses on performance-enhancement, and failure to current as well as anticipated future needs.</a:t>
            </a:r>
          </a:p>
          <a:p>
            <a:pPr marL="448056" indent="-384048" fontAlgn="auto">
              <a:spcAft>
                <a:spcPts val="0"/>
              </a:spcAft>
              <a:buFont typeface="Wingdings 2"/>
              <a:buChar char=""/>
              <a:defRPr/>
            </a:pPr>
            <a:r>
              <a:rPr lang="en-US" dirty="0"/>
              <a:t>Improving employer-employee relationship for achievement of objectives</a:t>
            </a:r>
          </a:p>
        </p:txBody>
      </p:sp>
    </p:spTree>
    <p:extLst>
      <p:ext uri="{BB962C8B-B14F-4D97-AF65-F5344CB8AC3E}">
        <p14:creationId xmlns:p14="http://schemas.microsoft.com/office/powerpoint/2010/main" val="13405087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761</TotalTime>
  <Words>918</Words>
  <Application>Microsoft Office PowerPoint</Application>
  <PresentationFormat>On-screen Show (4:3)</PresentationFormat>
  <Paragraphs>103</Paragraphs>
  <Slides>27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Flow</vt:lpstr>
      <vt:lpstr>Clip</vt:lpstr>
      <vt:lpstr>Managing People</vt:lpstr>
      <vt:lpstr>PowerPoint Presentation</vt:lpstr>
      <vt:lpstr>PowerPoint Presentation</vt:lpstr>
      <vt:lpstr>PowerPoint Presentation</vt:lpstr>
      <vt:lpstr> Evolution of HRM</vt:lpstr>
      <vt:lpstr>What is HRM ?</vt:lpstr>
      <vt:lpstr>What is HRM ?</vt:lpstr>
      <vt:lpstr>PowerPoint Presentation</vt:lpstr>
      <vt:lpstr>Improvement of HRM in the Public Sector</vt:lpstr>
      <vt:lpstr>Improvement of HRM in the Public Sector</vt:lpstr>
      <vt:lpstr>Improvement of HRM in the Public Sector</vt:lpstr>
      <vt:lpstr>Improvement of HRM in the Public Sector</vt:lpstr>
      <vt:lpstr>Improvement of HRM in the Public Sector</vt:lpstr>
      <vt:lpstr>Improvement of HRM in the Public Sector</vt:lpstr>
      <vt:lpstr>What are Human Resources?</vt:lpstr>
      <vt:lpstr>PowerPoint Presentation</vt:lpstr>
      <vt:lpstr>PowerPoint Presentation</vt:lpstr>
      <vt:lpstr>Conceptual Skills</vt:lpstr>
      <vt:lpstr>Human Skills:</vt:lpstr>
      <vt:lpstr>Technical Skill.(procedural, practical)</vt:lpstr>
      <vt:lpstr>Human Resource Management: Nature </vt:lpstr>
      <vt:lpstr>Human Resource Management: Scope</vt:lpstr>
      <vt:lpstr> HRM: Objectives</vt:lpstr>
      <vt:lpstr>PowerPoint Presentation</vt:lpstr>
      <vt:lpstr> HRM: Functions</vt:lpstr>
      <vt:lpstr>PowerPoint Presentation</vt:lpstr>
      <vt:lpstr>Human resource management (HRM)</vt:lpstr>
    </vt:vector>
  </TitlesOfParts>
  <Company>NONE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 Evolution</dc:title>
  <dc:creator>Probationer</dc:creator>
  <cp:lastModifiedBy>ABC</cp:lastModifiedBy>
  <cp:revision>204</cp:revision>
  <dcterms:created xsi:type="dcterms:W3CDTF">2011-07-20T04:10:29Z</dcterms:created>
  <dcterms:modified xsi:type="dcterms:W3CDTF">2020-05-01T19:54:32Z</dcterms:modified>
</cp:coreProperties>
</file>