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8" r:id="rId4"/>
    <p:sldId id="281" r:id="rId5"/>
    <p:sldId id="285" r:id="rId6"/>
    <p:sldId id="287" r:id="rId7"/>
    <p:sldId id="286" r:id="rId8"/>
    <p:sldId id="282" r:id="rId9"/>
    <p:sldId id="283" r:id="rId10"/>
    <p:sldId id="278" r:id="rId11"/>
    <p:sldId id="258" r:id="rId12"/>
    <p:sldId id="260" r:id="rId13"/>
    <p:sldId id="262" r:id="rId14"/>
    <p:sldId id="263" r:id="rId15"/>
    <p:sldId id="264" r:id="rId16"/>
    <p:sldId id="266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66D082-1C4F-4602-81E4-7FBD01A67F24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415DD0-FBD7-4D2C-92B9-9B5403DFBA2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Submitted to SIR TASEEER</a:t>
            </a:r>
          </a:p>
          <a:p>
            <a:r>
              <a:rPr lang="en-US" dirty="0" smtClean="0"/>
              <a:t>Submitted by </a:t>
            </a:r>
            <a:r>
              <a:rPr lang="en-US" dirty="0" err="1" smtClean="0"/>
              <a:t>Rizwana</a:t>
            </a:r>
            <a:r>
              <a:rPr lang="en-US" dirty="0" smtClean="0"/>
              <a:t> </a:t>
            </a:r>
            <a:r>
              <a:rPr lang="en-US" dirty="0" err="1" smtClean="0"/>
              <a:t>kausar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 Microbial Resistance in Pakistan and in globe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66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highlights </a:t>
            </a:r>
            <a:r>
              <a:rPr lang="en-US" dirty="0" smtClean="0"/>
              <a:t>of four </a:t>
            </a:r>
            <a:r>
              <a:rPr lang="en-US" dirty="0"/>
              <a:t>antibiotic-resistant pathogens of global </a:t>
            </a:r>
            <a:r>
              <a:rPr lang="en-US" dirty="0" smtClean="0"/>
              <a:t>concern</a:t>
            </a:r>
          </a:p>
          <a:p>
            <a:pPr marL="0" indent="0">
              <a:buNone/>
            </a:pPr>
            <a:r>
              <a:rPr lang="en-US" dirty="0" smtClean="0"/>
              <a:t> .Staphylococcus </a:t>
            </a:r>
            <a:r>
              <a:rPr lang="en-US" dirty="0" err="1"/>
              <a:t>aureus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.</a:t>
            </a:r>
            <a:r>
              <a:rPr lang="en-US" dirty="0" err="1" smtClean="0"/>
              <a:t>Klebsiella</a:t>
            </a:r>
            <a:r>
              <a:rPr lang="en-US" dirty="0" smtClean="0"/>
              <a:t> </a:t>
            </a:r>
            <a:r>
              <a:rPr lang="en-US" dirty="0" err="1"/>
              <a:t>pneumoniae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smtClean="0"/>
              <a:t> .non-</a:t>
            </a:r>
            <a:r>
              <a:rPr lang="en-US" dirty="0" err="1" smtClean="0"/>
              <a:t>typhoidal</a:t>
            </a:r>
            <a:r>
              <a:rPr lang="en-US" dirty="0" smtClean="0"/>
              <a:t> </a:t>
            </a:r>
            <a:r>
              <a:rPr lang="en-US" dirty="0"/>
              <a:t>Salmonella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.Mycobacterium </a:t>
            </a:r>
            <a:r>
              <a:rPr lang="en-US" dirty="0"/>
              <a:t>tuberculosis –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17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Antibiotic </a:t>
            </a:r>
            <a:r>
              <a:rPr lang="en-US" dirty="0" smtClean="0"/>
              <a:t>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impact of antibiotic resistance in terms of mortality and of the public health cost is quite </a:t>
            </a:r>
            <a:r>
              <a:rPr lang="en-US" dirty="0" smtClean="0"/>
              <a:t>difficult to estimate.</a:t>
            </a:r>
          </a:p>
          <a:p>
            <a:r>
              <a:rPr lang="en-US" dirty="0" smtClean="0"/>
              <a:t> </a:t>
            </a:r>
            <a:r>
              <a:rPr lang="en-US" dirty="0"/>
              <a:t>The US Center for Disease Control and</a:t>
            </a:r>
            <a:r>
              <a:rPr lang="en-US" dirty="0"/>
              <a:t> Prevention (CDC) conservatively estimated </a:t>
            </a:r>
            <a:r>
              <a:rPr lang="en-US" dirty="0" smtClean="0"/>
              <a:t>that, in </a:t>
            </a:r>
            <a:r>
              <a:rPr lang="en-US" dirty="0"/>
              <a:t>the US, more than two million people every </a:t>
            </a:r>
            <a:r>
              <a:rPr lang="en-US" dirty="0" smtClean="0"/>
              <a:t>year are </a:t>
            </a:r>
            <a:r>
              <a:rPr lang="en-US" dirty="0"/>
              <a:t>affected with antibiotic-resistant infections, </a:t>
            </a:r>
            <a:r>
              <a:rPr lang="en-US" dirty="0" smtClean="0"/>
              <a:t>with at </a:t>
            </a:r>
            <a:r>
              <a:rPr lang="en-US" dirty="0"/>
              <a:t>least 23 000 dying as a result of the </a:t>
            </a:r>
            <a:r>
              <a:rPr lang="en-US" dirty="0" smtClean="0"/>
              <a:t>infection.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6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229600" cy="4525963"/>
          </a:xfrm>
        </p:spPr>
        <p:txBody>
          <a:bodyPr anchor="ctr">
            <a:normAutofit fontScale="92500"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economic impact of antibiotic resistance</a:t>
            </a:r>
            <a:br>
              <a:rPr lang="en-US" dirty="0"/>
            </a:br>
            <a:r>
              <a:rPr lang="en-US" dirty="0"/>
              <a:t>is difficult to </a:t>
            </a:r>
            <a:r>
              <a:rPr lang="en-US" dirty="0" smtClean="0"/>
              <a:t>quantify.</a:t>
            </a:r>
          </a:p>
          <a:p>
            <a:r>
              <a:rPr lang="en-US" dirty="0" smtClean="0"/>
              <a:t> </a:t>
            </a:r>
            <a:r>
              <a:rPr lang="en-US" dirty="0"/>
              <a:t>Increased resistance leads to elevated costs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associated </a:t>
            </a:r>
            <a:r>
              <a:rPr lang="en-US" dirty="0"/>
              <a:t>with </a:t>
            </a:r>
            <a:r>
              <a:rPr lang="en-US" dirty="0" smtClean="0"/>
              <a:t>more expensive </a:t>
            </a:r>
            <a:r>
              <a:rPr lang="en-US" dirty="0"/>
              <a:t>antibiotics </a:t>
            </a:r>
            <a:r>
              <a:rPr lang="en-US" dirty="0" smtClean="0"/>
              <a:t>                         </a:t>
            </a:r>
          </a:p>
          <a:p>
            <a:pPr marL="0" indent="0">
              <a:buNone/>
            </a:pPr>
            <a:r>
              <a:rPr lang="en-US" dirty="0" smtClean="0"/>
              <a:t>For example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infections become resistant to first-line antimicrobials, treatment has to </a:t>
            </a:r>
            <a:r>
              <a:rPr lang="en-US" dirty="0" smtClean="0"/>
              <a:t>be switched </a:t>
            </a:r>
            <a:r>
              <a:rPr lang="en-US" dirty="0"/>
              <a:t>to </a:t>
            </a:r>
            <a:r>
              <a:rPr lang="en-US" dirty="0" smtClean="0"/>
              <a:t> second- </a:t>
            </a:r>
            <a:r>
              <a:rPr lang="en-US" dirty="0"/>
              <a:t>or third-line drugs</a:t>
            </a:r>
            <a:r>
              <a:rPr lang="en-US" dirty="0" smtClean="0"/>
              <a:t>, which </a:t>
            </a:r>
            <a:r>
              <a:rPr lang="en-US" dirty="0"/>
              <a:t>are</a:t>
            </a:r>
            <a:br>
              <a:rPr lang="en-US" dirty="0"/>
            </a:br>
            <a:r>
              <a:rPr lang="en-US" dirty="0"/>
              <a:t>nearly always more </a:t>
            </a:r>
            <a:r>
              <a:rPr lang="en-US" dirty="0" smtClean="0"/>
              <a:t>expensive, </a:t>
            </a:r>
            <a:r>
              <a:rPr lang="en-US" dirty="0" err="1"/>
              <a:t>specialised</a:t>
            </a:r>
            <a:r>
              <a:rPr lang="en-US" dirty="0"/>
              <a:t> equipment, longer hospital stay and isolation </a:t>
            </a:r>
            <a:r>
              <a:rPr lang="en-US" dirty="0" smtClean="0"/>
              <a:t>procedures for </a:t>
            </a:r>
            <a:r>
              <a:rPr lang="en-US" dirty="0"/>
              <a:t>the patients.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57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Pakistan hospital </a:t>
            </a:r>
            <a:r>
              <a:rPr lang="en-US" dirty="0"/>
              <a:t>setting, the intensive and </a:t>
            </a:r>
            <a:r>
              <a:rPr lang="en-US" dirty="0" smtClean="0"/>
              <a:t>prolonged use </a:t>
            </a:r>
            <a:r>
              <a:rPr lang="en-US" dirty="0"/>
              <a:t>of antimicrobial drugs is probably the </a:t>
            </a:r>
            <a:r>
              <a:rPr lang="en-US" dirty="0" smtClean="0"/>
              <a:t>main contributor </a:t>
            </a:r>
            <a:r>
              <a:rPr lang="en-US" dirty="0"/>
              <a:t>to the emergence and spread of </a:t>
            </a:r>
            <a:r>
              <a:rPr lang="en-US" dirty="0" smtClean="0"/>
              <a:t>highly antibiotic-resistant </a:t>
            </a:r>
            <a:r>
              <a:rPr lang="en-US" dirty="0"/>
              <a:t>nosocomial infections; but </a:t>
            </a:r>
            <a:r>
              <a:rPr lang="en-US" dirty="0" smtClean="0"/>
              <a:t>other factors </a:t>
            </a:r>
            <a:r>
              <a:rPr lang="en-US" dirty="0"/>
              <a:t>can play an important role: presence of</a:t>
            </a:r>
            <a:br>
              <a:rPr lang="en-US" dirty="0"/>
            </a:br>
            <a:r>
              <a:rPr lang="en-US" dirty="0"/>
              <a:t>highly susceptible immunosuppressed patients</a:t>
            </a:r>
            <a:br>
              <a:rPr lang="en-US" dirty="0"/>
            </a:br>
            <a:r>
              <a:rPr lang="en-US" dirty="0"/>
              <a:t>(e.g. AIDS patients, cancer patients, or transplant</a:t>
            </a:r>
            <a:br>
              <a:rPr lang="en-US" dirty="0"/>
            </a:br>
            <a:r>
              <a:rPr lang="en-US" dirty="0"/>
              <a:t>recipients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523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and fragile elderly patients, invasive surgical procedures and intensity of clinical therapy,</a:t>
            </a:r>
            <a:br>
              <a:rPr lang="en-US" dirty="0"/>
            </a:br>
            <a:r>
              <a:rPr lang="en-US" dirty="0"/>
              <a:t>lengthy of stay in hospital,10 failure to control</a:t>
            </a:r>
            <a:br>
              <a:rPr lang="en-US" dirty="0"/>
            </a:br>
            <a:r>
              <a:rPr lang="en-US" dirty="0"/>
              <a:t>infections spread from patient to patient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16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Antimicrobial stewardship needs to be extended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>in the community, where</a:t>
            </a:r>
            <a:br>
              <a:rPr lang="en-US" dirty="0"/>
            </a:br>
            <a:r>
              <a:rPr lang="en-US" dirty="0"/>
              <a:t>there is a great consumption of </a:t>
            </a:r>
            <a:r>
              <a:rPr lang="en-US" dirty="0" smtClean="0"/>
              <a:t>antibiotics.</a:t>
            </a:r>
          </a:p>
          <a:p>
            <a:r>
              <a:rPr lang="en-US" dirty="0" smtClean="0"/>
              <a:t> The actions needed</a:t>
            </a:r>
          </a:p>
          <a:p>
            <a:r>
              <a:rPr lang="en-US" dirty="0" smtClean="0"/>
              <a:t> </a:t>
            </a:r>
            <a:r>
              <a:rPr lang="en-US" dirty="0"/>
              <a:t>to reduce antibiotic misuse </a:t>
            </a:r>
            <a:endParaRPr lang="en-US" dirty="0"/>
          </a:p>
          <a:p>
            <a:r>
              <a:rPr lang="en-US" dirty="0" smtClean="0"/>
              <a:t> to reduce inappropriate </a:t>
            </a:r>
            <a:r>
              <a:rPr lang="en-US" dirty="0"/>
              <a:t>antibiotic prescriptions </a:t>
            </a:r>
            <a:br>
              <a:rPr lang="en-US" dirty="0"/>
            </a:br>
            <a:r>
              <a:rPr lang="en-US" dirty="0"/>
              <a:t>information campaigns for the </a:t>
            </a:r>
            <a:r>
              <a:rPr lang="en-US" dirty="0" smtClean="0"/>
              <a:t>consumers</a:t>
            </a:r>
          </a:p>
          <a:p>
            <a:r>
              <a:rPr lang="en-US" dirty="0" smtClean="0"/>
              <a:t> </a:t>
            </a:r>
            <a:r>
              <a:rPr lang="en-US" dirty="0"/>
              <a:t>information and training for the healthcare professionals,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36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improved diagnostics for treatment decisions, treatment guidelines, and prescription audits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06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 WHO Anti microbial resistance</a:t>
            </a:r>
          </a:p>
          <a:p>
            <a:r>
              <a:rPr lang="en-US" dirty="0" smtClean="0"/>
              <a:t>2 Crump JA </a:t>
            </a:r>
            <a:r>
              <a:rPr lang="en-US" dirty="0" err="1" smtClean="0"/>
              <a:t>Mintz</a:t>
            </a:r>
            <a:r>
              <a:rPr lang="en-US" dirty="0" smtClean="0"/>
              <a:t> ED 2010 Global trends in Typhoid and paratyphoid fever.</a:t>
            </a:r>
          </a:p>
          <a:p>
            <a:r>
              <a:rPr lang="en-US" dirty="0" smtClean="0"/>
              <a:t>3WHO global  strategy for containment of </a:t>
            </a:r>
            <a:r>
              <a:rPr lang="en-US" smtClean="0"/>
              <a:t>antimicrobial resistance.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4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 Microbial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Anti microbial resistance is the ability of a microbe to resists the effects of medication that once could successfully treats the </a:t>
            </a:r>
            <a:r>
              <a:rPr lang="en-US" dirty="0" smtClean="0"/>
              <a:t>microbes.</a:t>
            </a:r>
          </a:p>
          <a:p>
            <a:endParaRPr lang="en-US" dirty="0" smtClean="0"/>
          </a:p>
          <a:p>
            <a:r>
              <a:rPr lang="en-US" dirty="0" smtClean="0"/>
              <a:t>WHO defines it as ’’The resistance of a microorganism to an antimicrobial medicine to which it was previously sensitive’’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003" y="1527175"/>
            <a:ext cx="4347482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824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Causative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Illiteracy </a:t>
            </a:r>
            <a:r>
              <a:rPr lang="en-US" dirty="0" smtClean="0"/>
              <a:t>and lack of awareness among general population</a:t>
            </a:r>
          </a:p>
          <a:p>
            <a:r>
              <a:rPr lang="en-US" dirty="0" smtClean="0"/>
              <a:t>Lack of concern by </a:t>
            </a:r>
            <a:r>
              <a:rPr lang="en-US" dirty="0" smtClean="0"/>
              <a:t>physicians </a:t>
            </a:r>
            <a:r>
              <a:rPr lang="en-US" dirty="0" smtClean="0"/>
              <a:t>and pharmacists selling drugs OTC</a:t>
            </a:r>
          </a:p>
          <a:p>
            <a:r>
              <a:rPr lang="en-US" dirty="0" smtClean="0"/>
              <a:t>Profit making goals of pharmaceutical companies</a:t>
            </a:r>
          </a:p>
          <a:p>
            <a:r>
              <a:rPr lang="en-US" dirty="0" smtClean="0"/>
              <a:t>Weak regulation of market</a:t>
            </a:r>
          </a:p>
          <a:p>
            <a:r>
              <a:rPr lang="en-US" dirty="0" smtClean="0"/>
              <a:t>Misuse and overuse of antimicrobials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86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5745" y="4572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Behavior and socioeconomic conditions</a:t>
            </a:r>
          </a:p>
          <a:p>
            <a:r>
              <a:rPr lang="en-US" dirty="0" smtClean="0"/>
              <a:t>Underuse of prescribed  antibiotics</a:t>
            </a:r>
          </a:p>
          <a:p>
            <a:r>
              <a:rPr lang="en-US" dirty="0" smtClean="0"/>
              <a:t>Self medication with antibiotics</a:t>
            </a:r>
          </a:p>
          <a:p>
            <a:r>
              <a:rPr lang="en-US" dirty="0" smtClean="0"/>
              <a:t>Inadequate diagnostics</a:t>
            </a:r>
          </a:p>
          <a:p>
            <a:r>
              <a:rPr lang="en-US" dirty="0" smtClean="0"/>
              <a:t>Agriculture use</a:t>
            </a:r>
          </a:p>
          <a:p>
            <a:r>
              <a:rPr lang="en-US" dirty="0" smtClean="0"/>
              <a:t>Hospital use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100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resistance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Natural resistance</a:t>
            </a:r>
          </a:p>
          <a:p>
            <a:r>
              <a:rPr lang="en-US" dirty="0" smtClean="0"/>
              <a:t>Some microbes lack metabolic process or target site for particular drug.</a:t>
            </a:r>
          </a:p>
          <a:p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.g</a:t>
            </a:r>
            <a:r>
              <a:rPr lang="en-US" dirty="0" smtClean="0"/>
              <a:t> M.tuberclosis is insensitive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tetracycline.</a:t>
            </a:r>
          </a:p>
          <a:p>
            <a:r>
              <a:rPr lang="en-US" dirty="0" smtClean="0"/>
              <a:t>But it has </a:t>
            </a:r>
            <a:r>
              <a:rPr lang="en-US" dirty="0" smtClean="0"/>
              <a:t>no</a:t>
            </a:r>
          </a:p>
          <a:p>
            <a:r>
              <a:rPr lang="en-US" dirty="0" smtClean="0"/>
              <a:t> </a:t>
            </a:r>
            <a:r>
              <a:rPr lang="en-US" dirty="0" smtClean="0"/>
              <a:t>significant clinical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9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r>
              <a:rPr lang="en-US" dirty="0" err="1" smtClean="0"/>
              <a:t>conti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Acquired resistance</a:t>
            </a:r>
          </a:p>
          <a:p>
            <a:r>
              <a:rPr lang="en-US" dirty="0" smtClean="0"/>
              <a:t>It is  the development of resistance by an organism due to prolong use of anti microbial agents.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smtClean="0"/>
              <a:t>staphylococci, coliforms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219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Resistance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smtClean="0"/>
              <a:t>Biochemical mechanism :</a:t>
            </a:r>
            <a:endParaRPr lang="en-US" dirty="0" smtClean="0"/>
          </a:p>
          <a:p>
            <a:r>
              <a:rPr lang="en-US" b="1" dirty="0" smtClean="0"/>
              <a:t>Reduced entry of antibiotic into pathogen</a:t>
            </a:r>
          </a:p>
          <a:p>
            <a:r>
              <a:rPr lang="en-US" b="1" dirty="0" smtClean="0"/>
              <a:t>Resistance due to drug efflux</a:t>
            </a:r>
          </a:p>
          <a:p>
            <a:r>
              <a:rPr lang="en-US" b="1" dirty="0" smtClean="0"/>
              <a:t>Resistance due to destruction of antibiotics</a:t>
            </a:r>
          </a:p>
          <a:p>
            <a:r>
              <a:rPr lang="en-US" b="1" dirty="0" smtClean="0"/>
              <a:t>Alteration of specific metabolic pathway</a:t>
            </a:r>
          </a:p>
          <a:p>
            <a:r>
              <a:rPr lang="en-US" b="1" dirty="0" smtClean="0"/>
              <a:t>Intrinsic resistance</a:t>
            </a:r>
          </a:p>
          <a:p>
            <a:r>
              <a:rPr lang="en-US" b="1" dirty="0" smtClean="0"/>
              <a:t>Cell wall become impermeable to antibiotics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20475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Classification of antimicrobials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/>
              <a:t>Bacteriostatics</a:t>
            </a:r>
            <a:endParaRPr lang="en-US" b="1" dirty="0" smtClean="0"/>
          </a:p>
          <a:p>
            <a:r>
              <a:rPr lang="en-US" dirty="0" smtClean="0"/>
              <a:t>Inhibits growth of bacteria</a:t>
            </a:r>
          </a:p>
          <a:p>
            <a:endParaRPr lang="en-US" dirty="0"/>
          </a:p>
          <a:p>
            <a:r>
              <a:rPr lang="en-US" b="1" dirty="0" err="1" smtClean="0"/>
              <a:t>Bacteriocidal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Kills bacteria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759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268</TotalTime>
  <Words>427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Anti Microbial Resistance in Pakistan and in globe</vt:lpstr>
      <vt:lpstr>Anti Microbial Resistance</vt:lpstr>
      <vt:lpstr>causes</vt:lpstr>
      <vt:lpstr>Causative Factors</vt:lpstr>
      <vt:lpstr>Continued </vt:lpstr>
      <vt:lpstr>Types of resistance </vt:lpstr>
      <vt:lpstr>Types conti….</vt:lpstr>
      <vt:lpstr>Resistance Mechanisms</vt:lpstr>
      <vt:lpstr>Classification of antimicrobials</vt:lpstr>
      <vt:lpstr>Discussion</vt:lpstr>
      <vt:lpstr>Impact of Antibiotic Resistance</vt:lpstr>
      <vt:lpstr>Conti…..</vt:lpstr>
      <vt:lpstr>PowerPoint Presentation</vt:lpstr>
      <vt:lpstr>PowerPoint Presentation</vt:lpstr>
      <vt:lpstr>Management </vt:lpstr>
      <vt:lpstr>PowerPoint Presentation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Microbial Resistance in Pakistan and in globe</dc:title>
  <dc:creator>sohaib bhatti</dc:creator>
  <cp:lastModifiedBy>sohaib bhatti</cp:lastModifiedBy>
  <cp:revision>21</cp:revision>
  <dcterms:created xsi:type="dcterms:W3CDTF">2020-03-17T16:13:21Z</dcterms:created>
  <dcterms:modified xsi:type="dcterms:W3CDTF">2020-03-18T08:28:24Z</dcterms:modified>
</cp:coreProperties>
</file>