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2116A-0610-4CC9-BF35-6CA82B32A6D5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ACF5-0B16-4DE3-8046-221528D4D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458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2116A-0610-4CC9-BF35-6CA82B32A6D5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ACF5-0B16-4DE3-8046-221528D4D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815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2116A-0610-4CC9-BF35-6CA82B32A6D5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ACF5-0B16-4DE3-8046-221528D4D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634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2116A-0610-4CC9-BF35-6CA82B32A6D5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ACF5-0B16-4DE3-8046-221528D4D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21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2116A-0610-4CC9-BF35-6CA82B32A6D5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ACF5-0B16-4DE3-8046-221528D4D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44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2116A-0610-4CC9-BF35-6CA82B32A6D5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ACF5-0B16-4DE3-8046-221528D4D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755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2116A-0610-4CC9-BF35-6CA82B32A6D5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ACF5-0B16-4DE3-8046-221528D4D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027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2116A-0610-4CC9-BF35-6CA82B32A6D5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ACF5-0B16-4DE3-8046-221528D4D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313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2116A-0610-4CC9-BF35-6CA82B32A6D5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ACF5-0B16-4DE3-8046-221528D4D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476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2116A-0610-4CC9-BF35-6CA82B32A6D5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ACF5-0B16-4DE3-8046-221528D4D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85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2116A-0610-4CC9-BF35-6CA82B32A6D5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ACF5-0B16-4DE3-8046-221528D4D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62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2116A-0610-4CC9-BF35-6CA82B32A6D5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4ACF5-0B16-4DE3-8046-221528D4D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867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8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3000" dirty="0"/>
              <a:t>PHP is an acronym for "PHP: Hypertext Preprocessor"</a:t>
            </a:r>
          </a:p>
          <a:p>
            <a:pPr algn="just"/>
            <a:r>
              <a:rPr lang="en-US" sz="3000" dirty="0"/>
              <a:t>PHP is a widely-used, open source scripting language</a:t>
            </a:r>
          </a:p>
          <a:p>
            <a:pPr algn="just"/>
            <a:r>
              <a:rPr lang="en-US" sz="3000" dirty="0"/>
              <a:t>PHP scripts are executed on the server</a:t>
            </a:r>
          </a:p>
          <a:p>
            <a:pPr algn="just"/>
            <a:r>
              <a:rPr lang="en-US" sz="3000" dirty="0"/>
              <a:t>PHP is free to download and </a:t>
            </a:r>
            <a:r>
              <a:rPr lang="en-US" sz="3000" dirty="0" smtClean="0"/>
              <a:t>use</a:t>
            </a:r>
          </a:p>
          <a:p>
            <a:pPr algn="just"/>
            <a:r>
              <a:rPr lang="en-US" sz="3000" dirty="0" smtClean="0"/>
              <a:t>Latest version of PHP is 7</a:t>
            </a:r>
            <a:endParaRPr lang="en-US" altLang="en-US" sz="3000" dirty="0"/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3000" dirty="0"/>
              <a:t>PHP files can contain text, HTML, CSS, JavaScript, and PHP code 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3000" dirty="0"/>
              <a:t>PHP code is executed on the server, and the result is returned to the browser as plain HTML 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3000" dirty="0"/>
              <a:t>PHP files have </a:t>
            </a:r>
            <a:r>
              <a:rPr lang="en-US" altLang="en-US" sz="3000" dirty="0" smtClean="0"/>
              <a:t>extension “.</a:t>
            </a:r>
            <a:r>
              <a:rPr lang="en-US" altLang="en-US" sz="3000" dirty="0" err="1" smtClean="0"/>
              <a:t>php</a:t>
            </a:r>
            <a:r>
              <a:rPr lang="en-US" altLang="en-US" sz="3000" dirty="0" smtClean="0"/>
              <a:t>”</a:t>
            </a:r>
            <a:endParaRPr lang="en-US" altLang="en-US" sz="30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423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PHP </a:t>
            </a:r>
            <a:r>
              <a:rPr lang="en-US" b="1" dirty="0"/>
              <a:t>Syntax</a:t>
            </a:r>
            <a:br>
              <a:rPr lang="en-US" b="1" dirty="0"/>
            </a:b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91003" y="1150043"/>
            <a:ext cx="9264396" cy="2985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 PHP script can be placed anywhere in the document.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 PHP script starts with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&lt;?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php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and ends with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?&gt;</a:t>
            </a:r>
          </a:p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In PHP, keywords (e.g. </a:t>
            </a:r>
            <a:r>
              <a:rPr lang="en-US" altLang="en-US" dirty="0">
                <a:latin typeface="Arial Unicode MS"/>
              </a:rPr>
              <a:t>if</a:t>
            </a:r>
            <a:r>
              <a:rPr lang="en-US" altLang="en-US" dirty="0"/>
              <a:t>, </a:t>
            </a:r>
            <a:r>
              <a:rPr lang="en-US" altLang="en-US" dirty="0">
                <a:latin typeface="Arial Unicode MS"/>
              </a:rPr>
              <a:t>else</a:t>
            </a:r>
            <a:r>
              <a:rPr lang="en-US" altLang="en-US" dirty="0"/>
              <a:t>, </a:t>
            </a:r>
            <a:r>
              <a:rPr lang="en-US" altLang="en-US" dirty="0">
                <a:latin typeface="Arial Unicode MS"/>
              </a:rPr>
              <a:t>while</a:t>
            </a:r>
            <a:r>
              <a:rPr lang="en-US" altLang="en-US" dirty="0"/>
              <a:t>, </a:t>
            </a:r>
            <a:r>
              <a:rPr lang="en-US" altLang="en-US" dirty="0">
                <a:latin typeface="Arial Unicode MS"/>
              </a:rPr>
              <a:t>echo</a:t>
            </a:r>
            <a:r>
              <a:rPr lang="en-US" altLang="en-US" dirty="0"/>
              <a:t>, etc.), classes, </a:t>
            </a:r>
            <a:endParaRPr lang="en-US" altLang="en-US" dirty="0" smtClean="0"/>
          </a:p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/>
              <a:t>functions</a:t>
            </a:r>
            <a:r>
              <a:rPr lang="en-US" altLang="en-US" dirty="0"/>
              <a:t>, </a:t>
            </a:r>
            <a:endParaRPr lang="en-US" altLang="en-US" dirty="0" smtClean="0"/>
          </a:p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dirty="0" smtClean="0"/>
              <a:t>and </a:t>
            </a:r>
            <a:r>
              <a:rPr lang="en-US" altLang="en-US" dirty="0"/>
              <a:t>user-defined functions are not case-sensitive. </a:t>
            </a:r>
            <a:endParaRPr lang="en-US" altLang="en-US" dirty="0">
              <a:latin typeface="Arial" panose="020B0604020202020204" pitchFamily="34" charset="0"/>
            </a:endParaRPr>
          </a:p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all variable names are case-sensitive!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029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Php</a:t>
            </a:r>
            <a:r>
              <a:rPr lang="en-US" dirty="0" smtClean="0"/>
              <a:t> Comments and variables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Single line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// or #</a:t>
            </a:r>
          </a:p>
          <a:p>
            <a:pPr marL="0" indent="0">
              <a:buNone/>
            </a:pPr>
            <a:r>
              <a:rPr lang="en-US" dirty="0" smtClean="0"/>
              <a:t>Multi-line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/**/</a:t>
            </a:r>
          </a:p>
          <a:p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0"/>
            <a:r>
              <a:rPr lang="en-US" altLang="en-US" sz="2400" dirty="0">
                <a:latin typeface="Arial" panose="020B0604020202020204" pitchFamily="34" charset="0"/>
              </a:rPr>
              <a:t>In PHP, a variable starts with the 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Arial Unicode MS"/>
              </a:rPr>
              <a:t>$</a:t>
            </a:r>
            <a:r>
              <a:rPr lang="en-US" altLang="en-US" dirty="0"/>
              <a:t> sign, followed by the name of the variable: </a:t>
            </a:r>
            <a:endParaRPr lang="en-US" altLang="en-US" sz="4400" dirty="0">
              <a:latin typeface="Arial" panose="020B0604020202020204" pitchFamily="34" charset="0"/>
            </a:endParaRPr>
          </a:p>
          <a:p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09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Echo and print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3216464"/>
            <a:ext cx="974818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differences are small: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echo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has no return value 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while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print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has a return value of 1 so it can be used in expressions.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400" dirty="0"/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Echo is faster than print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1775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PHP </a:t>
            </a:r>
            <a:r>
              <a:rPr lang="en-US" b="1" dirty="0" smtClean="0"/>
              <a:t>if Statements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100821" y="692702"/>
            <a:ext cx="8855309" cy="6617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PHP - The if Statement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if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statement executes some code if one condition is true.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 smtClean="0">
                <a:solidFill>
                  <a:schemeClr val="tx1"/>
                </a:solidFill>
              </a:rPr>
              <a:t>$</a:t>
            </a:r>
            <a:r>
              <a:rPr lang="en-US" altLang="en-US" sz="1400" dirty="0" err="1" smtClean="0">
                <a:solidFill>
                  <a:schemeClr val="tx1"/>
                </a:solidFill>
              </a:rPr>
              <a:t>thi</a:t>
            </a:r>
            <a:r>
              <a:rPr lang="en-US" altLang="en-US" sz="1400" dirty="0" smtClean="0">
                <a:solidFill>
                  <a:schemeClr val="tx1"/>
                </a:solidFill>
              </a:rPr>
              <a:t>=5;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400" dirty="0"/>
              <a:t>if </a:t>
            </a:r>
            <a:r>
              <a:rPr lang="en-US" sz="1400" dirty="0" smtClean="0"/>
              <a:t>(</a:t>
            </a:r>
            <a:r>
              <a:rPr lang="en-US" sz="1400" i="1" dirty="0" smtClean="0"/>
              <a:t>$</a:t>
            </a:r>
            <a:r>
              <a:rPr lang="en-US" sz="1400" i="1" dirty="0" err="1" smtClean="0"/>
              <a:t>thi</a:t>
            </a:r>
            <a:r>
              <a:rPr lang="en-US" sz="1400" i="1" dirty="0" smtClean="0"/>
              <a:t>==5</a:t>
            </a:r>
            <a:r>
              <a:rPr lang="en-US" sz="1400" dirty="0" smtClean="0"/>
              <a:t>) </a:t>
            </a:r>
            <a:r>
              <a:rPr lang="en-US" sz="1400" dirty="0"/>
              <a:t>{</a:t>
            </a:r>
            <a:r>
              <a:rPr lang="en-US" sz="1400" i="1" dirty="0"/>
              <a:t/>
            </a:r>
            <a:br>
              <a:rPr lang="en-US" sz="1400" i="1" dirty="0"/>
            </a:br>
            <a:r>
              <a:rPr lang="en-US" sz="1400" i="1" dirty="0"/>
              <a:t>  </a:t>
            </a:r>
            <a:r>
              <a:rPr lang="en-US" sz="1400" i="1" dirty="0" smtClean="0"/>
              <a:t>echo=“color is red ”</a:t>
            </a:r>
            <a:r>
              <a:rPr lang="en-US" sz="1400" dirty="0" smtClean="0"/>
              <a:t>;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} </a:t>
            </a:r>
            <a:endParaRPr lang="en-US" sz="1400" dirty="0" smtClean="0"/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400" dirty="0" err="1" smtClean="0"/>
              <a:t>elseIf</a:t>
            </a:r>
            <a:r>
              <a:rPr lang="en-US" sz="1400" dirty="0" smtClean="0"/>
              <a:t>{}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400" dirty="0" err="1" smtClean="0"/>
              <a:t>elseIf</a:t>
            </a:r>
            <a:endParaRPr lang="en-US" sz="1400" dirty="0" smtClean="0"/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400" dirty="0" smtClean="0"/>
              <a:t>{}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400" dirty="0" smtClean="0"/>
              <a:t>Else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400" dirty="0" smtClean="0"/>
              <a:t>{}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1400" dirty="0"/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b="1" dirty="0">
                <a:latin typeface="Arial" panose="020B0604020202020204" pitchFamily="34" charset="0"/>
              </a:rPr>
              <a:t>PHP - The if...else Statement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dirty="0">
                <a:latin typeface="Arial" panose="020B0604020202020204" pitchFamily="34" charset="0"/>
              </a:rPr>
              <a:t>The </a:t>
            </a:r>
            <a:r>
              <a:rPr lang="en-US" altLang="en-US" sz="1400" dirty="0">
                <a:latin typeface="Arial Unicode MS"/>
              </a:rPr>
              <a:t>if...else</a:t>
            </a:r>
            <a:r>
              <a:rPr lang="en-US" altLang="en-US" sz="1400" dirty="0"/>
              <a:t> statement executes some code if a condition is true and another code if that condition is false.</a:t>
            </a:r>
            <a:endParaRPr lang="en-US" altLang="en-US" sz="1400" dirty="0">
              <a:latin typeface="Arial" panose="020B0604020202020204" pitchFamily="34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400" dirty="0"/>
              <a:t>if (</a:t>
            </a:r>
            <a:r>
              <a:rPr lang="en-US" sz="1400" i="1" dirty="0"/>
              <a:t>condition</a:t>
            </a:r>
            <a:r>
              <a:rPr lang="en-US" sz="1400" dirty="0"/>
              <a:t>) {</a:t>
            </a:r>
            <a:br>
              <a:rPr lang="en-US" sz="1400" dirty="0"/>
            </a:br>
            <a:r>
              <a:rPr lang="en-US" sz="1400" dirty="0"/>
              <a:t>  </a:t>
            </a:r>
            <a:r>
              <a:rPr lang="en-US" sz="1400" i="1" dirty="0"/>
              <a:t>code to be executed if condition is true;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} else {</a:t>
            </a:r>
            <a:br>
              <a:rPr lang="en-US" sz="1400" dirty="0"/>
            </a:br>
            <a:r>
              <a:rPr lang="en-US" sz="1400" dirty="0"/>
              <a:t>  </a:t>
            </a:r>
            <a:r>
              <a:rPr lang="en-US" sz="1400" i="1" dirty="0"/>
              <a:t>code to be executed if condition is false;</a:t>
            </a:r>
            <a:br>
              <a:rPr lang="en-US" sz="1400" i="1" dirty="0"/>
            </a:br>
            <a:r>
              <a:rPr lang="en-US" sz="1400" dirty="0"/>
              <a:t>} </a:t>
            </a:r>
            <a:endParaRPr lang="en-US" sz="1400" dirty="0" smtClean="0"/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1400" dirty="0"/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400" b="1" dirty="0" err="1" smtClean="0"/>
              <a:t>Php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elseif</a:t>
            </a:r>
            <a:r>
              <a:rPr lang="en-US" sz="1400" b="1" dirty="0" smtClean="0"/>
              <a:t> 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1400" dirty="0" smtClean="0"/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400" dirty="0"/>
              <a:t>if (</a:t>
            </a:r>
            <a:r>
              <a:rPr lang="en-US" sz="1400" i="1" dirty="0"/>
              <a:t>condition</a:t>
            </a:r>
            <a:r>
              <a:rPr lang="en-US" sz="1400" dirty="0"/>
              <a:t>) {</a:t>
            </a:r>
            <a:br>
              <a:rPr lang="en-US" sz="1400" dirty="0"/>
            </a:br>
            <a:r>
              <a:rPr lang="en-US" sz="1400" dirty="0"/>
              <a:t>  </a:t>
            </a:r>
            <a:r>
              <a:rPr lang="en-US" sz="1400" i="1" dirty="0"/>
              <a:t>code to be executed if this condition is true;</a:t>
            </a:r>
            <a:br>
              <a:rPr lang="en-US" sz="1400" i="1" dirty="0"/>
            </a:br>
            <a:r>
              <a:rPr lang="en-US" sz="1400" dirty="0"/>
              <a:t>} </a:t>
            </a:r>
            <a:r>
              <a:rPr lang="en-US" sz="1400" dirty="0" err="1"/>
              <a:t>elseif</a:t>
            </a:r>
            <a:r>
              <a:rPr lang="en-US" sz="1400" dirty="0"/>
              <a:t> (</a:t>
            </a:r>
            <a:r>
              <a:rPr lang="en-US" sz="1400" i="1" dirty="0"/>
              <a:t>condition</a:t>
            </a:r>
            <a:r>
              <a:rPr lang="en-US" sz="1400" dirty="0"/>
              <a:t>) {</a:t>
            </a:r>
            <a:br>
              <a:rPr lang="en-US" sz="1400" dirty="0"/>
            </a:br>
            <a:r>
              <a:rPr lang="en-US" sz="1400" dirty="0"/>
              <a:t> </a:t>
            </a:r>
            <a:r>
              <a:rPr lang="en-US" sz="1400" i="1" dirty="0"/>
              <a:t> code to be executed if first condition is false and this condition is true;</a:t>
            </a:r>
            <a:br>
              <a:rPr lang="en-US" sz="1400" i="1" dirty="0"/>
            </a:br>
            <a:r>
              <a:rPr lang="en-US" sz="1400" dirty="0"/>
              <a:t>} else {</a:t>
            </a:r>
            <a:br>
              <a:rPr lang="en-US" sz="1400" dirty="0"/>
            </a:br>
            <a:r>
              <a:rPr lang="en-US" sz="1400" dirty="0"/>
              <a:t>  </a:t>
            </a:r>
            <a:r>
              <a:rPr lang="en-US" sz="1400" i="1" dirty="0"/>
              <a:t>code to be executed if all conditions are false;</a:t>
            </a:r>
            <a:br>
              <a:rPr lang="en-US" sz="1400" i="1" dirty="0"/>
            </a:br>
            <a:r>
              <a:rPr lang="en-US" sz="1400" dirty="0"/>
              <a:t>} </a:t>
            </a:r>
            <a:endParaRPr lang="en-US" sz="1400" dirty="0" smtClean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538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27851"/>
            <a:ext cx="341330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PHP switch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sz="1600" dirty="0">
                <a:latin typeface="Arial" panose="020B0604020202020204" pitchFamily="34" charset="0"/>
              </a:rPr>
              <a:t>Use the </a:t>
            </a:r>
            <a:r>
              <a:rPr lang="en-US" altLang="en-US" sz="1200" dirty="0">
                <a:latin typeface="Arial Unicode MS"/>
              </a:rPr>
              <a:t>switch</a:t>
            </a:r>
            <a:r>
              <a:rPr lang="en-US" altLang="en-US" sz="1600" dirty="0"/>
              <a:t> statement to </a:t>
            </a:r>
            <a:r>
              <a:rPr lang="en-US" altLang="en-US" sz="1600" dirty="0" smtClean="0"/>
              <a:t> </a:t>
            </a:r>
            <a:r>
              <a:rPr lang="en-US" altLang="en-US" b="1" dirty="0" smtClean="0">
                <a:latin typeface="Arial" panose="020B0604020202020204" pitchFamily="34" charset="0"/>
              </a:rPr>
              <a:t>select </a:t>
            </a:r>
            <a:r>
              <a:rPr lang="en-US" altLang="en-US" b="1" dirty="0">
                <a:latin typeface="Arial" panose="020B0604020202020204" pitchFamily="34" charset="0"/>
              </a:rPr>
              <a:t>one of many blocks of code to be executed</a:t>
            </a:r>
            <a:r>
              <a:rPr lang="en-US" altLang="en-US" dirty="0">
                <a:latin typeface="Arial" panose="020B0604020202020204" pitchFamily="34" charset="0"/>
              </a:rPr>
              <a:t>.</a:t>
            </a:r>
            <a:endParaRPr lang="en-US" dirty="0" smtClean="0"/>
          </a:p>
          <a:p>
            <a:r>
              <a:rPr lang="en-US" dirty="0" smtClean="0"/>
              <a:t>switch 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 {</a:t>
            </a:r>
            <a:br>
              <a:rPr lang="en-US" dirty="0"/>
            </a:br>
            <a:r>
              <a:rPr lang="en-US" dirty="0"/>
              <a:t>  case </a:t>
            </a:r>
            <a:r>
              <a:rPr lang="en-US" i="1" dirty="0"/>
              <a:t>label1: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</a:t>
            </a:r>
            <a:r>
              <a:rPr lang="en-US" i="1" dirty="0"/>
              <a:t>  code to be executed if n=label1;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   break;</a:t>
            </a:r>
            <a:br>
              <a:rPr lang="en-US" dirty="0"/>
            </a:br>
            <a:r>
              <a:rPr lang="en-US" dirty="0"/>
              <a:t>  case </a:t>
            </a:r>
            <a:r>
              <a:rPr lang="en-US" i="1" dirty="0"/>
              <a:t>label2: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</a:t>
            </a:r>
            <a:r>
              <a:rPr lang="en-US" i="1" dirty="0"/>
              <a:t>  code to be executed if n=label2;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 break;</a:t>
            </a:r>
            <a:br>
              <a:rPr lang="en-US" dirty="0"/>
            </a:br>
            <a:r>
              <a:rPr lang="en-US" dirty="0"/>
              <a:t>  case </a:t>
            </a:r>
            <a:r>
              <a:rPr lang="en-US" i="1" dirty="0"/>
              <a:t>label3: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</a:t>
            </a:r>
            <a:r>
              <a:rPr lang="en-US" i="1" dirty="0"/>
              <a:t>  code to be executed if n=label3;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 break;</a:t>
            </a:r>
            <a:br>
              <a:rPr lang="en-US" dirty="0"/>
            </a:br>
            <a:r>
              <a:rPr lang="en-US" dirty="0"/>
              <a:t>    ...</a:t>
            </a:r>
            <a:br>
              <a:rPr lang="en-US" dirty="0"/>
            </a:br>
            <a:r>
              <a:rPr lang="en-US" dirty="0"/>
              <a:t>  default:</a:t>
            </a:r>
            <a:br>
              <a:rPr lang="en-US" dirty="0"/>
            </a:br>
            <a:r>
              <a:rPr lang="en-US" dirty="0"/>
              <a:t>  </a:t>
            </a:r>
            <a:r>
              <a:rPr lang="en-US" i="1" dirty="0"/>
              <a:t>  code to be executed if n is different from all labels;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521002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</a:t>
            </a:r>
            <a:r>
              <a:rPr lang="en-US" b="1" dirty="0" smtClean="0"/>
              <a:t>PHP Loop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</a:rPr>
              <a:t>while Loop</a:t>
            </a: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loop </a:t>
            </a:r>
            <a:r>
              <a:rPr lang="en-US" sz="2000" dirty="0">
                <a:solidFill>
                  <a:schemeClr val="tx1"/>
                </a:solidFill>
              </a:rPr>
              <a:t>executes a block of code as long as the specified condition is true.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</a:rPr>
              <a:t>Syntax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while (condition is true) {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  code to be executed</a:t>
            </a:r>
            <a:r>
              <a:rPr lang="en-US" sz="2000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2000" dirty="0" err="1" smtClean="0">
                <a:solidFill>
                  <a:schemeClr val="tx1"/>
                </a:solidFill>
              </a:rPr>
              <a:t>i</a:t>
            </a:r>
            <a:r>
              <a:rPr lang="en-US" sz="2000" dirty="0" smtClean="0">
                <a:solidFill>
                  <a:schemeClr val="tx1"/>
                </a:solidFill>
              </a:rPr>
              <a:t>++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} 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For()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</a:rPr>
              <a:t>The PHP do...while Loop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The </a:t>
            </a:r>
            <a:r>
              <a:rPr lang="en-US" altLang="en-US" sz="2000" dirty="0">
                <a:solidFill>
                  <a:schemeClr val="tx1"/>
                </a:solidFill>
                <a:latin typeface="Arial Unicode MS"/>
              </a:rPr>
              <a:t>do...while</a:t>
            </a:r>
            <a:r>
              <a:rPr lang="en-US" altLang="en-US" sz="2000" dirty="0">
                <a:solidFill>
                  <a:schemeClr val="tx1"/>
                </a:solidFill>
              </a:rPr>
              <a:t> loop will always execute the block of code once, it will then check the condition, and repeat the loop while the specified condition is true.</a:t>
            </a:r>
            <a:endParaRPr lang="en-US" altLang="en-US" sz="20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345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535577"/>
            <a:ext cx="8596668" cy="550578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 {</a:t>
            </a:r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 code to be executed;</a:t>
            </a:r>
            <a:b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} while (</a:t>
            </a:r>
            <a:r>
              <a:rPr lang="en-US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condition </a:t>
            </a: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is true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); 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The PHP for Loop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7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The </a:t>
            </a:r>
            <a:r>
              <a:rPr lang="en-US" altLang="en-US" sz="17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/>
              </a:rPr>
              <a:t>for</a:t>
            </a:r>
            <a:r>
              <a:rPr lang="en-US" alt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loop is used when you know in advance how many times the script should run.</a:t>
            </a:r>
            <a:endParaRPr lang="en-US" altLang="en-US" sz="17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</a:endParaRPr>
          </a:p>
          <a:p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for (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init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counter; test counter; increment counter) {</a:t>
            </a:r>
            <a:b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code to be executed for each iteration;</a:t>
            </a:r>
            <a:b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} </a:t>
            </a:r>
            <a:endParaRPr lang="en-US" sz="17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sz="17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1700" b="1" dirty="0">
                <a:solidFill>
                  <a:schemeClr val="tx1"/>
                </a:solidFill>
              </a:rPr>
              <a:t>Parameters:</a:t>
            </a:r>
          </a:p>
          <a:p>
            <a:r>
              <a:rPr lang="en-US" sz="1700" dirty="0" err="1">
                <a:solidFill>
                  <a:schemeClr val="tx1"/>
                </a:solidFill>
              </a:rPr>
              <a:t>init</a:t>
            </a:r>
            <a:r>
              <a:rPr lang="en-US" sz="1700" dirty="0">
                <a:solidFill>
                  <a:schemeClr val="tx1"/>
                </a:solidFill>
              </a:rPr>
              <a:t> counter: Initialize the loop counter value</a:t>
            </a:r>
          </a:p>
          <a:p>
            <a:r>
              <a:rPr lang="en-US" sz="1700" dirty="0">
                <a:solidFill>
                  <a:schemeClr val="tx1"/>
                </a:solidFill>
              </a:rPr>
              <a:t>test counter: Evaluated for each loop iteration. If it evaluates to TRUE, the loop continues. If it evaluates to FALSE, the loop ends.</a:t>
            </a:r>
          </a:p>
          <a:p>
            <a:r>
              <a:rPr lang="en-US" sz="1700" dirty="0">
                <a:solidFill>
                  <a:schemeClr val="tx1"/>
                </a:solidFill>
              </a:rPr>
              <a:t>increment counter: Increases the loop counter value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2299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en-US" sz="2800" b="1" dirty="0">
                <a:solidFill>
                  <a:schemeClr val="tx1"/>
                </a:solidFill>
                <a:latin typeface="Arial" panose="020B0604020202020204" pitchFamily="34" charset="0"/>
              </a:rPr>
              <a:t>The PHP </a:t>
            </a:r>
            <a:r>
              <a:rPr lang="en-US" altLang="en-US" sz="2800" b="1" dirty="0" err="1">
                <a:solidFill>
                  <a:schemeClr val="tx1"/>
                </a:solidFill>
                <a:latin typeface="Arial" panose="020B0604020202020204" pitchFamily="34" charset="0"/>
              </a:rPr>
              <a:t>foreach</a:t>
            </a:r>
            <a:r>
              <a:rPr lang="en-US" altLang="en-US" sz="2800" b="1" dirty="0">
                <a:solidFill>
                  <a:schemeClr val="tx1"/>
                </a:solidFill>
                <a:latin typeface="Arial" panose="020B0604020202020204" pitchFamily="34" charset="0"/>
              </a:rPr>
              <a:t> Loop</a:t>
            </a:r>
            <a:br>
              <a:rPr lang="en-US" altLang="en-US" sz="2800" b="1" dirty="0">
                <a:solidFill>
                  <a:schemeClr val="tx1"/>
                </a:solidFill>
                <a:latin typeface="Arial" panose="020B0604020202020204" pitchFamily="34" charset="0"/>
              </a:rPr>
            </a:br>
            <a:endParaRPr lang="en-US" sz="2800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77334" y="1139371"/>
            <a:ext cx="9338390" cy="6288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foreach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loop works only on arrays, and is used to loop through each key/value pair in an array.</a:t>
            </a:r>
          </a:p>
          <a:p>
            <a:r>
              <a:rPr lang="en-US" sz="1600" b="1" dirty="0"/>
              <a:t>Syntax</a:t>
            </a:r>
          </a:p>
          <a:p>
            <a:r>
              <a:rPr lang="en-US" sz="1600" dirty="0" err="1"/>
              <a:t>foreach</a:t>
            </a:r>
            <a:r>
              <a:rPr lang="en-US" sz="1600" dirty="0"/>
              <a:t> ($</a:t>
            </a:r>
            <a:r>
              <a:rPr lang="en-US" sz="1600" i="1" dirty="0"/>
              <a:t>array </a:t>
            </a:r>
            <a:r>
              <a:rPr lang="en-US" sz="1600" dirty="0"/>
              <a:t>as</a:t>
            </a:r>
            <a:r>
              <a:rPr lang="en-US" sz="1600" i="1" dirty="0"/>
              <a:t> </a:t>
            </a:r>
            <a:r>
              <a:rPr lang="en-US" sz="1600" dirty="0"/>
              <a:t>$</a:t>
            </a:r>
            <a:r>
              <a:rPr lang="en-US" sz="1600" i="1" dirty="0"/>
              <a:t>value</a:t>
            </a:r>
            <a:r>
              <a:rPr lang="en-US" sz="1600" dirty="0"/>
              <a:t>) {</a:t>
            </a:r>
            <a:br>
              <a:rPr lang="en-US" sz="1600" dirty="0"/>
            </a:br>
            <a:r>
              <a:rPr lang="en-US" sz="1600" dirty="0"/>
              <a:t>  </a:t>
            </a:r>
            <a:r>
              <a:rPr lang="en-US" sz="1600" i="1" dirty="0"/>
              <a:t>code to be executed;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}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1600" dirty="0"/>
              <a:t>For every loop iteration, the value of the current array element is assigned to $</a:t>
            </a:r>
            <a:r>
              <a:rPr lang="en-US" sz="1600" dirty="0" smtClean="0"/>
              <a:t>value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1600" dirty="0" smtClean="0"/>
              <a:t> </a:t>
            </a:r>
            <a:r>
              <a:rPr lang="en-US" sz="1600" dirty="0"/>
              <a:t>and the array pointer is moved by one, until it reaches the last array element</a:t>
            </a:r>
            <a:r>
              <a:rPr lang="en-US" sz="1600" dirty="0" smtClean="0"/>
              <a:t>.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sz="1600" dirty="0"/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1600" dirty="0"/>
              <a:t>&lt;?</a:t>
            </a:r>
            <a:r>
              <a:rPr lang="en-US" sz="1600" dirty="0" err="1"/>
              <a:t>php</a:t>
            </a:r>
            <a:r>
              <a:rPr lang="en-US" sz="1600" dirty="0"/>
              <a:t> </a:t>
            </a:r>
            <a:br>
              <a:rPr lang="en-US" sz="1600" dirty="0"/>
            </a:br>
            <a:r>
              <a:rPr lang="en-US" sz="1600" dirty="0"/>
              <a:t>$colors = array("red", "green", "blue", "yellow"); 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err="1"/>
              <a:t>foreach</a:t>
            </a:r>
            <a:r>
              <a:rPr lang="en-US" sz="1600" dirty="0"/>
              <a:t> ($colors as $value) {</a:t>
            </a:r>
            <a:br>
              <a:rPr lang="en-US" sz="1600" dirty="0"/>
            </a:br>
            <a:r>
              <a:rPr lang="en-US" sz="1600" dirty="0"/>
              <a:t>  echo "$value &lt;</a:t>
            </a:r>
            <a:r>
              <a:rPr lang="en-US" sz="1600" dirty="0" err="1"/>
              <a:t>br</a:t>
            </a:r>
            <a:r>
              <a:rPr lang="en-US" sz="1600" dirty="0"/>
              <a:t>&gt;";</a:t>
            </a:r>
            <a:br>
              <a:rPr lang="en-US" sz="1600" dirty="0"/>
            </a:br>
            <a:r>
              <a:rPr lang="en-US" sz="1600" dirty="0"/>
              <a:t>}</a:t>
            </a:r>
            <a:br>
              <a:rPr lang="en-US" sz="1600" dirty="0"/>
            </a:br>
            <a:r>
              <a:rPr lang="en-US" sz="1600" dirty="0"/>
              <a:t>?&gt; </a:t>
            </a:r>
            <a:endParaRPr lang="en-US" sz="1600" dirty="0" smtClean="0"/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1600" dirty="0" smtClean="0"/>
              <a:t>……………………………………</a:t>
            </a: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1600" dirty="0"/>
              <a:t>&lt;?</a:t>
            </a:r>
            <a:r>
              <a:rPr lang="en-US" sz="1600" dirty="0" err="1"/>
              <a:t>php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$age = array</a:t>
            </a:r>
            <a:r>
              <a:rPr lang="en-US" sz="1600" dirty="0" smtClean="0"/>
              <a:t>(“key1"=&gt;“value1", "</a:t>
            </a:r>
            <a:r>
              <a:rPr lang="en-US" sz="1600" dirty="0"/>
              <a:t> </a:t>
            </a:r>
            <a:r>
              <a:rPr lang="en-US" sz="1600" dirty="0" smtClean="0"/>
              <a:t>key2"=&gt;“value2 ", "</a:t>
            </a:r>
            <a:r>
              <a:rPr lang="en-US" sz="1600" dirty="0"/>
              <a:t> </a:t>
            </a:r>
            <a:r>
              <a:rPr lang="en-US" sz="1600" dirty="0" smtClean="0"/>
              <a:t>key3"=&gt;“value3 ");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err="1"/>
              <a:t>foreach</a:t>
            </a:r>
            <a:r>
              <a:rPr lang="en-US" sz="1600" dirty="0"/>
              <a:t>($age as $x =&gt; $</a:t>
            </a:r>
            <a:r>
              <a:rPr lang="en-US" sz="1600" dirty="0" err="1"/>
              <a:t>val</a:t>
            </a:r>
            <a:r>
              <a:rPr lang="en-US" sz="1600" dirty="0"/>
              <a:t>) {</a:t>
            </a:r>
            <a:br>
              <a:rPr lang="en-US" sz="1600" dirty="0"/>
            </a:br>
            <a:r>
              <a:rPr lang="en-US" sz="1600" dirty="0"/>
              <a:t>  echo "$x = $</a:t>
            </a:r>
            <a:r>
              <a:rPr lang="en-US" sz="1600" dirty="0" err="1"/>
              <a:t>val</a:t>
            </a:r>
            <a:r>
              <a:rPr lang="en-US" sz="1600" dirty="0"/>
              <a:t>&lt;</a:t>
            </a:r>
            <a:r>
              <a:rPr lang="en-US" sz="1600" dirty="0" err="1"/>
              <a:t>br</a:t>
            </a:r>
            <a:r>
              <a:rPr lang="en-US" sz="1600" dirty="0"/>
              <a:t>&gt;";</a:t>
            </a:r>
            <a:br>
              <a:rPr lang="en-US" sz="1600" dirty="0"/>
            </a:br>
            <a:r>
              <a:rPr lang="en-US" sz="1600" dirty="0"/>
              <a:t>}</a:t>
            </a:r>
            <a:br>
              <a:rPr lang="en-US" sz="1600" dirty="0"/>
            </a:br>
            <a:r>
              <a:rPr lang="en-US" sz="1600" dirty="0"/>
              <a:t>?&gt;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0706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09007"/>
            <a:ext cx="11170677" cy="6296296"/>
          </a:xfrm>
        </p:spPr>
        <p:txBody>
          <a:bodyPr>
            <a:normAutofit fontScale="55000" lnSpcReduction="20000"/>
          </a:bodyPr>
          <a:lstStyle/>
          <a:p>
            <a:r>
              <a:rPr lang="en-US" sz="4000" dirty="0"/>
              <a:t>&lt;html&gt;</a:t>
            </a:r>
          </a:p>
          <a:p>
            <a:r>
              <a:rPr lang="en-US" sz="4000" dirty="0"/>
              <a:t>   &lt;body&gt;</a:t>
            </a:r>
          </a:p>
          <a:p>
            <a:r>
              <a:rPr lang="en-US" sz="4000" dirty="0"/>
              <a:t>      </a:t>
            </a:r>
          </a:p>
          <a:p>
            <a:r>
              <a:rPr lang="en-US" sz="4000" dirty="0"/>
              <a:t>      &lt;?</a:t>
            </a:r>
            <a:r>
              <a:rPr lang="en-US" sz="4000" dirty="0" err="1"/>
              <a:t>php</a:t>
            </a:r>
            <a:endParaRPr lang="en-US" sz="4000" dirty="0"/>
          </a:p>
          <a:p>
            <a:r>
              <a:rPr lang="en-US" sz="4000" dirty="0"/>
              <a:t>         $a = 0;</a:t>
            </a:r>
          </a:p>
          <a:p>
            <a:r>
              <a:rPr lang="en-US" sz="4000" dirty="0"/>
              <a:t>         $b = 0;</a:t>
            </a:r>
          </a:p>
          <a:p>
            <a:r>
              <a:rPr lang="en-US" sz="4000" dirty="0"/>
              <a:t>         </a:t>
            </a:r>
          </a:p>
          <a:p>
            <a:r>
              <a:rPr lang="en-US" sz="4000" dirty="0"/>
              <a:t>         for( $</a:t>
            </a:r>
            <a:r>
              <a:rPr lang="en-US" sz="4000" dirty="0" err="1"/>
              <a:t>i</a:t>
            </a:r>
            <a:r>
              <a:rPr lang="en-US" sz="4000" dirty="0"/>
              <a:t> = 0; $</a:t>
            </a:r>
            <a:r>
              <a:rPr lang="en-US" sz="4000" dirty="0" err="1"/>
              <a:t>i</a:t>
            </a:r>
            <a:r>
              <a:rPr lang="en-US" sz="4000" dirty="0"/>
              <a:t>&lt;5; $</a:t>
            </a:r>
            <a:r>
              <a:rPr lang="en-US" sz="4000" dirty="0" err="1"/>
              <a:t>i</a:t>
            </a:r>
            <a:r>
              <a:rPr lang="en-US" sz="4000" dirty="0"/>
              <a:t>++ ) {</a:t>
            </a:r>
          </a:p>
          <a:p>
            <a:r>
              <a:rPr lang="en-US" sz="4000" dirty="0"/>
              <a:t>            $a += 10;</a:t>
            </a:r>
          </a:p>
          <a:p>
            <a:r>
              <a:rPr lang="en-US" sz="4000" dirty="0"/>
              <a:t>            $b += 5;</a:t>
            </a:r>
          </a:p>
          <a:p>
            <a:r>
              <a:rPr lang="en-US" sz="4000" dirty="0"/>
              <a:t>         }</a:t>
            </a:r>
          </a:p>
          <a:p>
            <a:r>
              <a:rPr lang="en-US" sz="4000" dirty="0"/>
              <a:t>         </a:t>
            </a:r>
          </a:p>
          <a:p>
            <a:r>
              <a:rPr lang="en-US" sz="4000" dirty="0"/>
              <a:t>         echo ("At the end of the loop a = $a and b = $b" );</a:t>
            </a:r>
          </a:p>
          <a:p>
            <a:r>
              <a:rPr lang="en-US" sz="4000" dirty="0"/>
              <a:t>      ?&gt;</a:t>
            </a:r>
          </a:p>
          <a:p>
            <a:r>
              <a:rPr lang="en-US" sz="4000" dirty="0"/>
              <a:t>   </a:t>
            </a:r>
          </a:p>
          <a:p>
            <a:r>
              <a:rPr lang="en-US" sz="4000" dirty="0"/>
              <a:t>   &lt;/body&gt;</a:t>
            </a:r>
          </a:p>
          <a:p>
            <a:r>
              <a:rPr lang="en-US" sz="4000" dirty="0"/>
              <a:t>&lt;/html&gt;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396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Lecture 2 NOV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2000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404949"/>
            <a:ext cx="8596668" cy="563641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&lt;html&gt;</a:t>
            </a:r>
          </a:p>
          <a:p>
            <a:r>
              <a:rPr lang="en-US" dirty="0"/>
              <a:t>   &lt;body&gt;</a:t>
            </a:r>
          </a:p>
          <a:p>
            <a:r>
              <a:rPr lang="en-US" dirty="0"/>
              <a:t>   </a:t>
            </a:r>
          </a:p>
          <a:p>
            <a:r>
              <a:rPr lang="en-US" dirty="0"/>
              <a:t>      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         $</a:t>
            </a:r>
            <a:r>
              <a:rPr lang="en-US" dirty="0" err="1"/>
              <a:t>i</a:t>
            </a:r>
            <a:r>
              <a:rPr lang="en-US" dirty="0"/>
              <a:t> = 0;</a:t>
            </a:r>
          </a:p>
          <a:p>
            <a:r>
              <a:rPr lang="en-US" dirty="0"/>
              <a:t>         $</a:t>
            </a:r>
            <a:r>
              <a:rPr lang="en-US" dirty="0" err="1"/>
              <a:t>num</a:t>
            </a:r>
            <a:r>
              <a:rPr lang="en-US" dirty="0"/>
              <a:t> = 50;</a:t>
            </a:r>
          </a:p>
          <a:p>
            <a:r>
              <a:rPr lang="en-US" dirty="0"/>
              <a:t>         </a:t>
            </a:r>
          </a:p>
          <a:p>
            <a:r>
              <a:rPr lang="en-US" dirty="0"/>
              <a:t>         while( $</a:t>
            </a:r>
            <a:r>
              <a:rPr lang="en-US" dirty="0" err="1"/>
              <a:t>i</a:t>
            </a:r>
            <a:r>
              <a:rPr lang="en-US" dirty="0"/>
              <a:t> &lt; 10) {</a:t>
            </a:r>
          </a:p>
          <a:p>
            <a:r>
              <a:rPr lang="en-US" dirty="0"/>
              <a:t>            $</a:t>
            </a:r>
            <a:r>
              <a:rPr lang="en-US" dirty="0" err="1"/>
              <a:t>num</a:t>
            </a:r>
            <a:r>
              <a:rPr lang="en-US" dirty="0"/>
              <a:t>--;</a:t>
            </a:r>
          </a:p>
          <a:p>
            <a:r>
              <a:rPr lang="en-US" dirty="0"/>
              <a:t>            $</a:t>
            </a:r>
            <a:r>
              <a:rPr lang="en-US" dirty="0" err="1"/>
              <a:t>i</a:t>
            </a:r>
            <a:r>
              <a:rPr lang="en-US" dirty="0"/>
              <a:t>++;</a:t>
            </a:r>
          </a:p>
          <a:p>
            <a:r>
              <a:rPr lang="en-US" dirty="0"/>
              <a:t>         }</a:t>
            </a:r>
          </a:p>
          <a:p>
            <a:r>
              <a:rPr lang="en-US" dirty="0"/>
              <a:t>         </a:t>
            </a:r>
          </a:p>
          <a:p>
            <a:r>
              <a:rPr lang="en-US" dirty="0"/>
              <a:t>         echo ("Loop stopped at </a:t>
            </a:r>
            <a:r>
              <a:rPr lang="en-US" dirty="0" err="1"/>
              <a:t>i</a:t>
            </a:r>
            <a:r>
              <a:rPr lang="en-US" dirty="0"/>
              <a:t> = $</a:t>
            </a:r>
            <a:r>
              <a:rPr lang="en-US" dirty="0" err="1"/>
              <a:t>i</a:t>
            </a:r>
            <a:r>
              <a:rPr lang="en-US" dirty="0"/>
              <a:t> and </a:t>
            </a:r>
            <a:r>
              <a:rPr lang="en-US" dirty="0" err="1"/>
              <a:t>num</a:t>
            </a:r>
            <a:r>
              <a:rPr lang="en-US" dirty="0"/>
              <a:t> = $</a:t>
            </a:r>
            <a:r>
              <a:rPr lang="en-US" dirty="0" err="1"/>
              <a:t>num</a:t>
            </a:r>
            <a:r>
              <a:rPr lang="en-US" dirty="0"/>
              <a:t>" );</a:t>
            </a:r>
          </a:p>
          <a:p>
            <a:r>
              <a:rPr lang="en-US" dirty="0"/>
              <a:t>      ?&gt;</a:t>
            </a:r>
          </a:p>
          <a:p>
            <a:r>
              <a:rPr lang="en-US" dirty="0"/>
              <a:t>      </a:t>
            </a:r>
          </a:p>
          <a:p>
            <a:r>
              <a:rPr lang="en-US" dirty="0"/>
              <a:t>   &lt;/body&gt;</a:t>
            </a:r>
          </a:p>
          <a:p>
            <a:r>
              <a:rPr lang="en-US" dirty="0"/>
              <a:t>&lt;/html&gt;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746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7" y="522515"/>
            <a:ext cx="10267404" cy="633548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&lt;html&gt;</a:t>
            </a:r>
          </a:p>
          <a:p>
            <a:r>
              <a:rPr lang="en-US" dirty="0"/>
              <a:t>   &lt;body&gt;</a:t>
            </a:r>
          </a:p>
          <a:p>
            <a:r>
              <a:rPr lang="en-US" dirty="0"/>
              <a:t>   </a:t>
            </a:r>
          </a:p>
          <a:p>
            <a:r>
              <a:rPr lang="en-US" dirty="0"/>
              <a:t>      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         $</a:t>
            </a:r>
            <a:r>
              <a:rPr lang="en-US" dirty="0" err="1"/>
              <a:t>i</a:t>
            </a:r>
            <a:r>
              <a:rPr lang="en-US" dirty="0"/>
              <a:t> = 0;</a:t>
            </a:r>
          </a:p>
          <a:p>
            <a:r>
              <a:rPr lang="en-US" dirty="0"/>
              <a:t>         $</a:t>
            </a:r>
            <a:r>
              <a:rPr lang="en-US" dirty="0" err="1"/>
              <a:t>num</a:t>
            </a:r>
            <a:r>
              <a:rPr lang="en-US" dirty="0"/>
              <a:t> = 0;</a:t>
            </a:r>
          </a:p>
          <a:p>
            <a:r>
              <a:rPr lang="en-US" dirty="0"/>
              <a:t>         </a:t>
            </a:r>
          </a:p>
          <a:p>
            <a:r>
              <a:rPr lang="en-US" dirty="0"/>
              <a:t>         do {</a:t>
            </a:r>
          </a:p>
          <a:p>
            <a:r>
              <a:rPr lang="en-US" dirty="0"/>
              <a:t>            $</a:t>
            </a:r>
            <a:r>
              <a:rPr lang="en-US" dirty="0" err="1"/>
              <a:t>i</a:t>
            </a:r>
            <a:r>
              <a:rPr lang="en-US" dirty="0"/>
              <a:t>++;</a:t>
            </a:r>
          </a:p>
          <a:p>
            <a:r>
              <a:rPr lang="en-US" dirty="0"/>
              <a:t>         }</a:t>
            </a:r>
          </a:p>
          <a:p>
            <a:r>
              <a:rPr lang="en-US" dirty="0"/>
              <a:t>         </a:t>
            </a:r>
          </a:p>
          <a:p>
            <a:r>
              <a:rPr lang="en-US" dirty="0"/>
              <a:t>         while( $</a:t>
            </a:r>
            <a:r>
              <a:rPr lang="en-US" dirty="0" err="1"/>
              <a:t>i</a:t>
            </a:r>
            <a:r>
              <a:rPr lang="en-US" dirty="0"/>
              <a:t> &lt; 10 );</a:t>
            </a:r>
          </a:p>
          <a:p>
            <a:r>
              <a:rPr lang="en-US" dirty="0"/>
              <a:t>         echo ("Loop stopped at </a:t>
            </a:r>
            <a:r>
              <a:rPr lang="en-US" dirty="0" err="1"/>
              <a:t>i</a:t>
            </a:r>
            <a:r>
              <a:rPr lang="en-US" dirty="0"/>
              <a:t> = $</a:t>
            </a:r>
            <a:r>
              <a:rPr lang="en-US" dirty="0" err="1"/>
              <a:t>i</a:t>
            </a:r>
            <a:r>
              <a:rPr lang="en-US" dirty="0"/>
              <a:t>" );</a:t>
            </a:r>
          </a:p>
          <a:p>
            <a:r>
              <a:rPr lang="en-US" dirty="0"/>
              <a:t>      ?&gt;</a:t>
            </a:r>
          </a:p>
          <a:p>
            <a:r>
              <a:rPr lang="en-US" dirty="0"/>
              <a:t>      </a:t>
            </a:r>
          </a:p>
          <a:p>
            <a:r>
              <a:rPr lang="en-US" dirty="0"/>
              <a:t>   &lt;/body&gt;</a:t>
            </a:r>
          </a:p>
          <a:p>
            <a:r>
              <a:rPr lang="en-US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20696623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Php</a:t>
            </a:r>
            <a:r>
              <a:rPr lang="en-US" dirty="0" smtClean="0"/>
              <a:t>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array can hold many values under a single name, and you can access the values by referring to an index number</a:t>
            </a:r>
            <a:r>
              <a:rPr lang="en-US" dirty="0" smtClean="0"/>
              <a:t>.</a:t>
            </a:r>
          </a:p>
          <a:p>
            <a:pPr lvl="0"/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In PHP, the </a:t>
            </a:r>
            <a:r>
              <a:rPr lang="en-US" altLang="en-US" sz="2400" b="1" i="1" dirty="0">
                <a:solidFill>
                  <a:schemeClr val="accent4">
                    <a:lumMod val="75000"/>
                  </a:schemeClr>
                </a:solidFill>
                <a:latin typeface="Arial Unicode MS"/>
              </a:rPr>
              <a:t>array()</a:t>
            </a:r>
            <a:r>
              <a:rPr lang="en-US" altLang="en-US" sz="2400" b="1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altLang="en-US" dirty="0">
                <a:solidFill>
                  <a:schemeClr val="tx1"/>
                </a:solidFill>
              </a:rPr>
              <a:t>function is used to create an array: </a:t>
            </a:r>
            <a:endParaRPr lang="en-US" altLang="en-US" sz="32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r>
              <a:rPr lang="en-US" dirty="0" smtClean="0"/>
              <a:t>There are three </a:t>
            </a:r>
            <a:r>
              <a:rPr lang="en-US" dirty="0"/>
              <a:t>types of arrays:</a:t>
            </a:r>
          </a:p>
          <a:p>
            <a:r>
              <a:rPr lang="en-US" b="1" dirty="0"/>
              <a:t>Indexed arrays</a:t>
            </a:r>
            <a:r>
              <a:rPr lang="en-US" dirty="0"/>
              <a:t> - Arrays with a numeric index</a:t>
            </a:r>
          </a:p>
          <a:p>
            <a:r>
              <a:rPr lang="en-US" b="1" dirty="0"/>
              <a:t>Associative arrays</a:t>
            </a:r>
            <a:r>
              <a:rPr lang="en-US" dirty="0"/>
              <a:t> - Arrays with named keys</a:t>
            </a:r>
          </a:p>
          <a:p>
            <a:r>
              <a:rPr lang="en-US" b="1" dirty="0"/>
              <a:t>Multidimensional arrays</a:t>
            </a:r>
            <a:r>
              <a:rPr lang="en-US" dirty="0"/>
              <a:t> - Arrays containing one or more arrays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5310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PHP Indexed Arrays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</a:t>
            </a:r>
            <a:r>
              <a:rPr lang="en-US" dirty="0"/>
              <a:t>are two ways to create indexed arrays:</a:t>
            </a:r>
          </a:p>
          <a:p>
            <a:r>
              <a:rPr lang="en-US" dirty="0"/>
              <a:t>The index can be assigned automatically (index always starts at 0), like this:</a:t>
            </a:r>
          </a:p>
          <a:p>
            <a:r>
              <a:rPr lang="en-US" dirty="0" smtClean="0"/>
              <a:t>$phone </a:t>
            </a:r>
            <a:r>
              <a:rPr lang="en-US" dirty="0"/>
              <a:t>= </a:t>
            </a:r>
            <a:r>
              <a:rPr lang="en-US" dirty="0" smtClean="0"/>
              <a:t>array(“apple", “</a:t>
            </a:r>
            <a:r>
              <a:rPr lang="en-US" dirty="0" err="1" smtClean="0"/>
              <a:t>oppo</a:t>
            </a:r>
            <a:r>
              <a:rPr lang="en-US" dirty="0" smtClean="0"/>
              <a:t>", “</a:t>
            </a:r>
            <a:r>
              <a:rPr lang="en-US" dirty="0" err="1" smtClean="0"/>
              <a:t>samsung</a:t>
            </a:r>
            <a:r>
              <a:rPr lang="en-US" dirty="0" smtClean="0"/>
              <a:t>“,”</a:t>
            </a:r>
            <a:r>
              <a:rPr lang="en-US" dirty="0" err="1" smtClean="0"/>
              <a:t>nokia</a:t>
            </a:r>
            <a:r>
              <a:rPr lang="en-US" dirty="0" smtClean="0"/>
              <a:t>”);</a:t>
            </a:r>
          </a:p>
          <a:p>
            <a:endParaRPr lang="en-US" dirty="0"/>
          </a:p>
          <a:p>
            <a:r>
              <a:rPr lang="en-US" dirty="0" smtClean="0"/>
              <a:t>$</a:t>
            </a:r>
            <a:r>
              <a:rPr lang="en-US" dirty="0"/>
              <a:t> phone</a:t>
            </a:r>
            <a:r>
              <a:rPr lang="en-US" dirty="0" smtClean="0"/>
              <a:t>[0] </a:t>
            </a:r>
            <a:r>
              <a:rPr lang="en-US" dirty="0"/>
              <a:t>= </a:t>
            </a:r>
            <a:r>
              <a:rPr lang="en-US" dirty="0" smtClean="0"/>
              <a:t>"</a:t>
            </a:r>
            <a:r>
              <a:rPr lang="en-US" dirty="0"/>
              <a:t> apple </a:t>
            </a:r>
            <a:r>
              <a:rPr lang="en-US" dirty="0" smtClean="0"/>
              <a:t>";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$</a:t>
            </a:r>
            <a:r>
              <a:rPr lang="en-US" dirty="0"/>
              <a:t> phone</a:t>
            </a:r>
            <a:r>
              <a:rPr lang="en-US" dirty="0" smtClean="0"/>
              <a:t>[1] </a:t>
            </a:r>
            <a:r>
              <a:rPr lang="en-US" dirty="0"/>
              <a:t>= </a:t>
            </a:r>
            <a:r>
              <a:rPr lang="en-US" dirty="0" smtClean="0"/>
              <a:t>"</a:t>
            </a:r>
            <a:r>
              <a:rPr lang="en-US" dirty="0"/>
              <a:t> </a:t>
            </a:r>
            <a:r>
              <a:rPr lang="en-US" dirty="0" err="1"/>
              <a:t>oppo</a:t>
            </a:r>
            <a:r>
              <a:rPr lang="en-US" dirty="0"/>
              <a:t> </a:t>
            </a:r>
            <a:r>
              <a:rPr lang="en-US" dirty="0" smtClean="0"/>
              <a:t>";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$</a:t>
            </a:r>
            <a:r>
              <a:rPr lang="en-US" dirty="0"/>
              <a:t> phone </a:t>
            </a:r>
            <a:r>
              <a:rPr lang="en-US" dirty="0" smtClean="0"/>
              <a:t>[2</a:t>
            </a:r>
            <a:r>
              <a:rPr lang="en-US" dirty="0"/>
              <a:t>] </a:t>
            </a:r>
            <a:r>
              <a:rPr lang="en-US" dirty="0" smtClean="0"/>
              <a:t>=“</a:t>
            </a:r>
            <a:r>
              <a:rPr lang="en-US" dirty="0" err="1"/>
              <a:t>samsung</a:t>
            </a:r>
            <a:r>
              <a:rPr lang="en-US" dirty="0" smtClean="0"/>
              <a:t>”;</a:t>
            </a:r>
          </a:p>
          <a:p>
            <a:r>
              <a:rPr lang="en-US" dirty="0" smtClean="0"/>
              <a:t>$</a:t>
            </a:r>
            <a:r>
              <a:rPr lang="en-US" dirty="0"/>
              <a:t> phone</a:t>
            </a:r>
            <a:r>
              <a:rPr lang="en-US" dirty="0" smtClean="0"/>
              <a:t>[3] =“</a:t>
            </a:r>
            <a:r>
              <a:rPr lang="en-US" dirty="0" err="1" smtClean="0"/>
              <a:t>nokia</a:t>
            </a:r>
            <a:r>
              <a:rPr lang="en-US" dirty="0" smtClean="0"/>
              <a:t>”;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656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Associative arrays are arrays that use named keys that you assign to them</a:t>
            </a:r>
            <a:r>
              <a:rPr lang="en-US" dirty="0" smtClean="0"/>
              <a:t>.</a:t>
            </a:r>
          </a:p>
          <a:p>
            <a:r>
              <a:rPr lang="en-US" dirty="0" smtClean="0"/>
              <a:t>$</a:t>
            </a:r>
            <a:r>
              <a:rPr lang="en-US" dirty="0" err="1" smtClean="0"/>
              <a:t>no.Ofstudent</a:t>
            </a:r>
            <a:r>
              <a:rPr lang="en-US" dirty="0" smtClean="0"/>
              <a:t> </a:t>
            </a:r>
            <a:r>
              <a:rPr lang="en-US" dirty="0"/>
              <a:t>= array</a:t>
            </a:r>
            <a:r>
              <a:rPr lang="en-US" dirty="0" smtClean="0"/>
              <a:t>(“</a:t>
            </a:r>
            <a:r>
              <a:rPr lang="en-US" dirty="0" err="1" smtClean="0"/>
              <a:t>classA</a:t>
            </a:r>
            <a:r>
              <a:rPr lang="en-US" dirty="0" smtClean="0"/>
              <a:t>"=&gt;"30", “</a:t>
            </a:r>
            <a:r>
              <a:rPr lang="en-US" dirty="0" err="1" smtClean="0"/>
              <a:t>classB</a:t>
            </a:r>
            <a:r>
              <a:rPr lang="en-US" dirty="0" smtClean="0"/>
              <a:t>"=&gt;"</a:t>
            </a:r>
            <a:r>
              <a:rPr lang="en-US" dirty="0"/>
              <a:t>37", </a:t>
            </a:r>
            <a:r>
              <a:rPr lang="en-US" dirty="0" smtClean="0"/>
              <a:t>“</a:t>
            </a:r>
            <a:r>
              <a:rPr lang="en-US" dirty="0" err="1" smtClean="0"/>
              <a:t>classC</a:t>
            </a:r>
            <a:r>
              <a:rPr lang="en-US" dirty="0" smtClean="0"/>
              <a:t>"=&gt;“23");</a:t>
            </a:r>
          </a:p>
          <a:p>
            <a:endParaRPr lang="en-US" dirty="0" smtClean="0"/>
          </a:p>
          <a:p>
            <a:r>
              <a:rPr lang="en-US" dirty="0" smtClean="0"/>
              <a:t>$</a:t>
            </a:r>
            <a:r>
              <a:rPr lang="en-US" dirty="0"/>
              <a:t> </a:t>
            </a:r>
            <a:r>
              <a:rPr lang="en-US" dirty="0" err="1"/>
              <a:t>no.Ofstudent</a:t>
            </a:r>
            <a:r>
              <a:rPr lang="en-US" dirty="0" smtClean="0"/>
              <a:t>[‘</a:t>
            </a:r>
            <a:r>
              <a:rPr lang="en-US" dirty="0" err="1" smtClean="0"/>
              <a:t>classA</a:t>
            </a:r>
            <a:r>
              <a:rPr lang="en-US" dirty="0" smtClean="0"/>
              <a:t>'] </a:t>
            </a:r>
            <a:r>
              <a:rPr lang="en-US" dirty="0"/>
              <a:t>= "</a:t>
            </a:r>
            <a:r>
              <a:rPr lang="en-US" dirty="0" smtClean="0"/>
              <a:t>30";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$</a:t>
            </a:r>
            <a:r>
              <a:rPr lang="en-US" dirty="0"/>
              <a:t> </a:t>
            </a:r>
            <a:r>
              <a:rPr lang="en-US" dirty="0" err="1"/>
              <a:t>no.Ofstudent</a:t>
            </a:r>
            <a:r>
              <a:rPr lang="en-US" dirty="0" smtClean="0"/>
              <a:t>[‘</a:t>
            </a:r>
            <a:r>
              <a:rPr lang="en-US" dirty="0" err="1" smtClean="0"/>
              <a:t>classB</a:t>
            </a:r>
            <a:r>
              <a:rPr lang="en-US" dirty="0" smtClean="0"/>
              <a:t>’ '] </a:t>
            </a:r>
            <a:r>
              <a:rPr lang="en-US" dirty="0"/>
              <a:t>= "37";</a:t>
            </a:r>
            <a:br>
              <a:rPr lang="en-US" dirty="0"/>
            </a:br>
            <a:r>
              <a:rPr lang="en-US" dirty="0" smtClean="0"/>
              <a:t>$</a:t>
            </a:r>
            <a:r>
              <a:rPr lang="en-US" dirty="0"/>
              <a:t> </a:t>
            </a:r>
            <a:r>
              <a:rPr lang="en-US" dirty="0" err="1"/>
              <a:t>no.Ofstudent</a:t>
            </a:r>
            <a:r>
              <a:rPr lang="en-US" dirty="0" smtClean="0"/>
              <a:t>[‘</a:t>
            </a:r>
            <a:r>
              <a:rPr lang="en-US" dirty="0" err="1" smtClean="0"/>
              <a:t>classC</a:t>
            </a:r>
            <a:r>
              <a:rPr lang="en-US" dirty="0" smtClean="0"/>
              <a:t>’ '] </a:t>
            </a:r>
            <a:r>
              <a:rPr lang="en-US" dirty="0"/>
              <a:t>= </a:t>
            </a:r>
            <a:r>
              <a:rPr lang="en-US" dirty="0" smtClean="0"/>
              <a:t>“23</a:t>
            </a:r>
            <a:r>
              <a:rPr lang="en-US" dirty="0"/>
              <a:t>"; </a:t>
            </a:r>
          </a:p>
        </p:txBody>
      </p:sp>
    </p:spTree>
    <p:extLst>
      <p:ext uri="{BB962C8B-B14F-4D97-AF65-F5344CB8AC3E}">
        <p14:creationId xmlns:p14="http://schemas.microsoft.com/office/powerpoint/2010/main" val="19594678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PHP - Multidimensional Arrays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</a:t>
            </a:r>
            <a:r>
              <a:rPr lang="en-US" dirty="0" smtClean="0"/>
              <a:t>multidimensional </a:t>
            </a:r>
            <a:r>
              <a:rPr lang="en-US" dirty="0"/>
              <a:t>array is an array containing one or more arrays</a:t>
            </a:r>
            <a:r>
              <a:rPr lang="en-US" dirty="0" smtClean="0"/>
              <a:t>.</a:t>
            </a:r>
          </a:p>
          <a:p>
            <a:r>
              <a:rPr lang="en-US" dirty="0" smtClean="0"/>
              <a:t>$cars </a:t>
            </a:r>
            <a:r>
              <a:rPr lang="en-US" dirty="0"/>
              <a:t>= array (</a:t>
            </a:r>
            <a:br>
              <a:rPr lang="en-US" dirty="0"/>
            </a:br>
            <a:r>
              <a:rPr lang="en-US" dirty="0"/>
              <a:t>  array("Volvo",22,18),</a:t>
            </a:r>
            <a:br>
              <a:rPr lang="en-US" dirty="0"/>
            </a:br>
            <a:r>
              <a:rPr lang="en-US" dirty="0"/>
              <a:t>  array("BMW",15,13),</a:t>
            </a:r>
            <a:br>
              <a:rPr lang="en-US" dirty="0"/>
            </a:br>
            <a:r>
              <a:rPr lang="en-US" dirty="0"/>
              <a:t>  array("Saab",5,2),</a:t>
            </a:r>
            <a:br>
              <a:rPr lang="en-US" dirty="0"/>
            </a:br>
            <a:r>
              <a:rPr lang="en-US" dirty="0"/>
              <a:t>  array("Land Rover",17,15)</a:t>
            </a:r>
            <a:br>
              <a:rPr lang="en-US" dirty="0"/>
            </a:br>
            <a:r>
              <a:rPr lang="en-US" dirty="0" smtClean="0"/>
              <a:t>);</a:t>
            </a:r>
          </a:p>
          <a:p>
            <a:r>
              <a:rPr lang="en-US" dirty="0" smtClean="0"/>
              <a:t>$cars[1][0]</a:t>
            </a:r>
          </a:p>
          <a:p>
            <a:r>
              <a:rPr lang="en-US" dirty="0"/>
              <a:t>$cars[1</a:t>
            </a:r>
            <a:r>
              <a:rPr lang="en-US" dirty="0" smtClean="0"/>
              <a:t>][1]</a:t>
            </a:r>
          </a:p>
          <a:p>
            <a:r>
              <a:rPr lang="en-US" dirty="0"/>
              <a:t>$cars[1</a:t>
            </a:r>
            <a:r>
              <a:rPr lang="en-US" dirty="0" smtClean="0"/>
              <a:t>][2]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931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</a:t>
            </a:r>
            <a:r>
              <a:rPr lang="en-US" dirty="0" smtClean="0"/>
              <a:t>oins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 JOIN clause is used to combine rows from two or more tables, based on a related column between them</a:t>
            </a:r>
            <a:r>
              <a:rPr lang="en-US" dirty="0" smtClean="0"/>
              <a:t>.</a:t>
            </a:r>
          </a:p>
          <a:p>
            <a:r>
              <a:rPr lang="en-US" dirty="0"/>
              <a:t>INNER JOIN is the same as JOIN; the keyword </a:t>
            </a:r>
            <a:r>
              <a:rPr lang="en-US" dirty="0" smtClean="0"/>
              <a:t>INNER OUTER </a:t>
            </a:r>
            <a:r>
              <a:rPr lang="en-US" dirty="0"/>
              <a:t>is optional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Order  customer </a:t>
            </a:r>
          </a:p>
          <a:p>
            <a:r>
              <a:rPr lang="en-US" dirty="0" smtClean="0"/>
              <a:t>Order no , order date ,customer name </a:t>
            </a:r>
          </a:p>
          <a:p>
            <a:r>
              <a:rPr lang="en-US" dirty="0" smtClean="0"/>
              <a:t>Select  </a:t>
            </a:r>
            <a:r>
              <a:rPr lang="en-US" dirty="0" err="1" smtClean="0"/>
              <a:t>order.Order</a:t>
            </a:r>
            <a:r>
              <a:rPr lang="en-US" dirty="0" smtClean="0"/>
              <a:t> </a:t>
            </a:r>
            <a:r>
              <a:rPr lang="en-US" dirty="0"/>
              <a:t>no , </a:t>
            </a:r>
            <a:r>
              <a:rPr lang="en-US" dirty="0" err="1" smtClean="0"/>
              <a:t>order.order</a:t>
            </a:r>
            <a:r>
              <a:rPr lang="en-US" dirty="0" smtClean="0"/>
              <a:t> </a:t>
            </a:r>
            <a:r>
              <a:rPr lang="en-US" dirty="0"/>
              <a:t>date </a:t>
            </a:r>
            <a:r>
              <a:rPr lang="en-US" dirty="0" smtClean="0"/>
              <a:t>, </a:t>
            </a:r>
            <a:r>
              <a:rPr lang="en-US" dirty="0" err="1" smtClean="0"/>
              <a:t>customer.customer</a:t>
            </a:r>
            <a:r>
              <a:rPr lang="en-US" dirty="0" smtClean="0"/>
              <a:t> </a:t>
            </a:r>
            <a:r>
              <a:rPr lang="en-US" dirty="0"/>
              <a:t>name </a:t>
            </a:r>
            <a:r>
              <a:rPr lang="en-US" dirty="0" smtClean="0"/>
              <a:t>from  customer left join order  on  </a:t>
            </a:r>
            <a:r>
              <a:rPr lang="en-US" dirty="0" err="1" smtClean="0"/>
              <a:t>order.customerId</a:t>
            </a:r>
            <a:r>
              <a:rPr lang="en-US" dirty="0" smtClean="0"/>
              <a:t>=</a:t>
            </a:r>
            <a:r>
              <a:rPr lang="en-US" dirty="0" err="1" smtClean="0"/>
              <a:t>customer.customerId</a:t>
            </a:r>
            <a:r>
              <a:rPr lang="en-US" dirty="0" smtClean="0"/>
              <a:t>;</a:t>
            </a:r>
          </a:p>
          <a:p>
            <a:r>
              <a:rPr lang="en-US" dirty="0" smtClean="0"/>
              <a:t>1,2,3 </a:t>
            </a:r>
            <a:endParaRPr lang="en-US" dirty="0"/>
          </a:p>
          <a:p>
            <a:r>
              <a:rPr lang="en-US" dirty="0"/>
              <a:t>Order 1 order2 ….order 6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26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677863" y="2160588"/>
          <a:ext cx="8596312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4539">
                  <a:extLst>
                    <a:ext uri="{9D8B030D-6E8A-4147-A177-3AD203B41FA5}">
                      <a16:colId xmlns:a16="http://schemas.microsoft.com/office/drawing/2014/main" val="4112962493"/>
                    </a:ext>
                  </a:extLst>
                </a:gridCol>
                <a:gridCol w="1074539">
                  <a:extLst>
                    <a:ext uri="{9D8B030D-6E8A-4147-A177-3AD203B41FA5}">
                      <a16:colId xmlns:a16="http://schemas.microsoft.com/office/drawing/2014/main" val="3354589478"/>
                    </a:ext>
                  </a:extLst>
                </a:gridCol>
                <a:gridCol w="1074539">
                  <a:extLst>
                    <a:ext uri="{9D8B030D-6E8A-4147-A177-3AD203B41FA5}">
                      <a16:colId xmlns:a16="http://schemas.microsoft.com/office/drawing/2014/main" val="3954537945"/>
                    </a:ext>
                  </a:extLst>
                </a:gridCol>
                <a:gridCol w="1074539">
                  <a:extLst>
                    <a:ext uri="{9D8B030D-6E8A-4147-A177-3AD203B41FA5}">
                      <a16:colId xmlns:a16="http://schemas.microsoft.com/office/drawing/2014/main" val="752245047"/>
                    </a:ext>
                  </a:extLst>
                </a:gridCol>
                <a:gridCol w="1074539">
                  <a:extLst>
                    <a:ext uri="{9D8B030D-6E8A-4147-A177-3AD203B41FA5}">
                      <a16:colId xmlns:a16="http://schemas.microsoft.com/office/drawing/2014/main" val="2989760487"/>
                    </a:ext>
                  </a:extLst>
                </a:gridCol>
                <a:gridCol w="1074539">
                  <a:extLst>
                    <a:ext uri="{9D8B030D-6E8A-4147-A177-3AD203B41FA5}">
                      <a16:colId xmlns:a16="http://schemas.microsoft.com/office/drawing/2014/main" val="2868982763"/>
                    </a:ext>
                  </a:extLst>
                </a:gridCol>
                <a:gridCol w="1074539">
                  <a:extLst>
                    <a:ext uri="{9D8B030D-6E8A-4147-A177-3AD203B41FA5}">
                      <a16:colId xmlns:a16="http://schemas.microsoft.com/office/drawing/2014/main" val="2630536834"/>
                    </a:ext>
                  </a:extLst>
                </a:gridCol>
                <a:gridCol w="1074539">
                  <a:extLst>
                    <a:ext uri="{9D8B030D-6E8A-4147-A177-3AD203B41FA5}">
                      <a16:colId xmlns:a16="http://schemas.microsoft.com/office/drawing/2014/main" val="16544938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7646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order1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cus1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7297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order2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order3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order4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order5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Cus1</a:t>
                      </a:r>
                    </a:p>
                    <a:p>
                      <a:r>
                        <a:rPr lang="en-US" dirty="0" smtClean="0"/>
                        <a:t>Cus3</a:t>
                      </a:r>
                    </a:p>
                    <a:p>
                      <a:r>
                        <a:rPr lang="en-US" dirty="0" smtClean="0"/>
                        <a:t>Cus2</a:t>
                      </a:r>
                    </a:p>
                    <a:p>
                      <a:r>
                        <a:rPr lang="en-US" dirty="0" smtClean="0"/>
                        <a:t>cus2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9168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6554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726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2064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5383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1323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types of Joins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(INNER) JOIN: Select records that have matching values in both tables.</a:t>
            </a:r>
          </a:p>
          <a:p>
            <a:r>
              <a:rPr lang="en-US" dirty="0"/>
              <a:t>FULL (OUTER) JOIN: Selects all records that match either left or right table records.</a:t>
            </a:r>
          </a:p>
          <a:p>
            <a:r>
              <a:rPr lang="en-US" dirty="0"/>
              <a:t>LEFT (OUTER) JOIN: Select records from the first (left-most) table with matching right table records.</a:t>
            </a:r>
          </a:p>
          <a:p>
            <a:r>
              <a:rPr lang="en-US" dirty="0"/>
              <a:t>RIGHT (OUTER) JOIN: Select records from the second (right-most) table with matching left table records.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84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530" y="1690688"/>
            <a:ext cx="6950494" cy="5031647"/>
          </a:xfrm>
        </p:spPr>
      </p:pic>
    </p:spTree>
    <p:extLst>
      <p:ext uri="{BB962C8B-B14F-4D97-AF65-F5344CB8AC3E}">
        <p14:creationId xmlns:p14="http://schemas.microsoft.com/office/powerpoint/2010/main" val="3771406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The </a:t>
            </a:r>
            <a:r>
              <a:rPr lang="en-US" b="1" dirty="0"/>
              <a:t>SQL JOIN syntax</a:t>
            </a:r>
            <a:br>
              <a:rPr lang="en-US" b="1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2585522"/>
            <a:ext cx="7675499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SELECT column-names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FROM table-name1 JOIN table-name2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ON column-name1 = column-name2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WHERE condition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06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Full Outer Join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sz="3300" dirty="0" smtClean="0"/>
              <a:t>A </a:t>
            </a:r>
            <a:r>
              <a:rPr lang="en-US" sz="3300" dirty="0"/>
              <a:t>full outer join would give us all records from both tables, whether or not they have a match in the other table, with NULLs on both sides where there is no match. </a:t>
            </a:r>
            <a:endParaRPr lang="en-US" sz="3300" dirty="0" smtClean="0"/>
          </a:p>
          <a:p>
            <a:pPr algn="just"/>
            <a:endParaRPr lang="en-US" sz="3300" dirty="0"/>
          </a:p>
          <a:p>
            <a:pPr lvl="0" algn="just"/>
            <a:r>
              <a:rPr lang="en-US" altLang="en-US" sz="3300" dirty="0">
                <a:solidFill>
                  <a:schemeClr val="accent6">
                    <a:lumMod val="75000"/>
                  </a:schemeClr>
                </a:solidFill>
                <a:latin typeface="Arial Unicode MS"/>
              </a:rPr>
              <a:t>SELECT * FROM `t1` LEFT OUTER JOIN `t2` ON `t1`.`id` = `t2`.`id</a:t>
            </a:r>
            <a:r>
              <a:rPr lang="en-US" altLang="en-US" sz="3300" dirty="0" smtClean="0">
                <a:solidFill>
                  <a:schemeClr val="accent6">
                    <a:lumMod val="75000"/>
                  </a:schemeClr>
                </a:solidFill>
                <a:latin typeface="Arial Unicode MS"/>
              </a:rPr>
              <a:t>`</a:t>
            </a:r>
          </a:p>
          <a:p>
            <a:pPr lvl="0" algn="just"/>
            <a:r>
              <a:rPr lang="en-US" altLang="en-US" sz="3300" dirty="0" smtClean="0">
                <a:solidFill>
                  <a:schemeClr val="accent6">
                    <a:lumMod val="75000"/>
                  </a:schemeClr>
                </a:solidFill>
                <a:latin typeface="Arial Unicode MS"/>
              </a:rPr>
              <a:t> </a:t>
            </a:r>
            <a:r>
              <a:rPr lang="en-US" altLang="en-US" sz="3300" dirty="0">
                <a:solidFill>
                  <a:schemeClr val="accent6">
                    <a:lumMod val="75000"/>
                  </a:schemeClr>
                </a:solidFill>
                <a:latin typeface="Arial Unicode MS"/>
              </a:rPr>
              <a:t>UNION </a:t>
            </a:r>
            <a:endParaRPr lang="en-US" altLang="en-US" sz="3300" dirty="0" smtClean="0">
              <a:solidFill>
                <a:schemeClr val="accent6">
                  <a:lumMod val="75000"/>
                </a:schemeClr>
              </a:solidFill>
              <a:latin typeface="Arial Unicode MS"/>
            </a:endParaRPr>
          </a:p>
          <a:p>
            <a:pPr lvl="0" algn="just"/>
            <a:r>
              <a:rPr lang="en-US" altLang="en-US" sz="3300" dirty="0" smtClean="0">
                <a:solidFill>
                  <a:schemeClr val="accent6">
                    <a:lumMod val="75000"/>
                  </a:schemeClr>
                </a:solidFill>
                <a:latin typeface="Arial Unicode MS"/>
              </a:rPr>
              <a:t>SELECT </a:t>
            </a:r>
            <a:r>
              <a:rPr lang="en-US" altLang="en-US" sz="3300" dirty="0">
                <a:solidFill>
                  <a:schemeClr val="accent6">
                    <a:lumMod val="75000"/>
                  </a:schemeClr>
                </a:solidFill>
                <a:latin typeface="Arial Unicode MS"/>
              </a:rPr>
              <a:t>* FROM `t1` RIGHT OUTER JOIN `t2` ON `t1`.`id` = `t2`.`id`;</a:t>
            </a:r>
            <a:r>
              <a:rPr lang="en-US" altLang="en-US" sz="33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altLang="en-US" sz="33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0" algn="just"/>
            <a:endParaRPr lang="en-US" altLang="en-US" sz="33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900" dirty="0">
                <a:latin typeface="Arial" panose="020B0604020202020204" pitchFamily="34" charset="0"/>
              </a:rPr>
              <a:t>You can think of a </a:t>
            </a:r>
            <a:r>
              <a:rPr lang="en-US" altLang="en-US" sz="2900" dirty="0">
                <a:latin typeface="Arial Unicode MS"/>
              </a:rPr>
              <a:t>UNION</a:t>
            </a:r>
            <a:r>
              <a:rPr lang="en-US" altLang="en-US" sz="2900" dirty="0"/>
              <a:t> as meaning "run both of these queries, then stack the results on top of each other"; some of the rows will come from the first query and some from the second.</a:t>
            </a:r>
            <a:endParaRPr lang="en-US" altLang="en-US" sz="2900" dirty="0">
              <a:latin typeface="Arial" panose="020B0604020202020204" pitchFamily="34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900" dirty="0">
                <a:latin typeface="Arial" panose="020B0604020202020204" pitchFamily="34" charset="0"/>
              </a:rPr>
              <a:t>It should be noted that a </a:t>
            </a:r>
            <a:r>
              <a:rPr lang="en-US" altLang="en-US" sz="2900" dirty="0">
                <a:latin typeface="Arial Unicode MS"/>
              </a:rPr>
              <a:t>UNION</a:t>
            </a:r>
            <a:r>
              <a:rPr lang="en-US" altLang="en-US" sz="2900" dirty="0"/>
              <a:t> in MySQL will eliminate exact duplicates</a:t>
            </a:r>
            <a:endParaRPr lang="en-US" altLang="en-US" sz="2900" dirty="0">
              <a:latin typeface="Arial" panose="020B0604020202020204" pitchFamily="34" charset="0"/>
            </a:endParaRPr>
          </a:p>
          <a:p>
            <a:pPr lvl="0"/>
            <a:endParaRPr lang="en-US" altLang="en-US" sz="54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572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BETWEEN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selects </a:t>
            </a:r>
            <a:r>
              <a:rPr lang="en-US" dirty="0"/>
              <a:t>values within a given range. </a:t>
            </a:r>
          </a:p>
          <a:p>
            <a:r>
              <a:rPr lang="en-US" dirty="0"/>
              <a:t>The BETWEEN operator is inclusive: begin and end values are included. </a:t>
            </a:r>
          </a:p>
          <a:p>
            <a:r>
              <a:rPr lang="en-US" dirty="0"/>
              <a:t>SELECT </a:t>
            </a:r>
            <a:r>
              <a:rPr lang="en-US" i="1" dirty="0" err="1"/>
              <a:t>column_name</a:t>
            </a:r>
            <a:r>
              <a:rPr lang="en-US" i="1" dirty="0"/>
              <a:t>(s)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FROM </a:t>
            </a:r>
            <a:r>
              <a:rPr lang="en-US" i="1" dirty="0" err="1"/>
              <a:t>table_name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WHERE </a:t>
            </a:r>
            <a:r>
              <a:rPr lang="en-US" i="1" dirty="0" err="1"/>
              <a:t>column_name</a:t>
            </a:r>
            <a:r>
              <a:rPr lang="en-US" i="1" dirty="0"/>
              <a:t> </a:t>
            </a:r>
            <a:r>
              <a:rPr lang="en-US" dirty="0"/>
              <a:t>BETWEEN </a:t>
            </a:r>
            <a:r>
              <a:rPr lang="en-US" i="1" dirty="0"/>
              <a:t>value1</a:t>
            </a:r>
            <a:r>
              <a:rPr lang="en-US" dirty="0"/>
              <a:t> AND </a:t>
            </a:r>
            <a:r>
              <a:rPr lang="en-US" i="1" dirty="0"/>
              <a:t>value2;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352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1078</Words>
  <Application>Microsoft Office PowerPoint</Application>
  <PresentationFormat>Widescreen</PresentationFormat>
  <Paragraphs>208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Arial Unicode MS</vt:lpstr>
      <vt:lpstr>Calibri</vt:lpstr>
      <vt:lpstr>Calibri Light</vt:lpstr>
      <vt:lpstr>Office Theme</vt:lpstr>
      <vt:lpstr>PowerPoint Presentation</vt:lpstr>
      <vt:lpstr>Lecture 2 NOV</vt:lpstr>
      <vt:lpstr>Joins</vt:lpstr>
      <vt:lpstr>PowerPoint Presentation</vt:lpstr>
      <vt:lpstr>Four types of Joins</vt:lpstr>
      <vt:lpstr>PowerPoint Presentation</vt:lpstr>
      <vt:lpstr> The SQL JOIN syntax  </vt:lpstr>
      <vt:lpstr>Full Outer Join </vt:lpstr>
      <vt:lpstr>BETWEEN operator</vt:lpstr>
      <vt:lpstr>PHP</vt:lpstr>
      <vt:lpstr>PHP Syntax </vt:lpstr>
      <vt:lpstr>Php Comments and variables </vt:lpstr>
      <vt:lpstr>Echo and print</vt:lpstr>
      <vt:lpstr>PHP if Statements </vt:lpstr>
      <vt:lpstr>The PHP switch Statement</vt:lpstr>
      <vt:lpstr>The PHP Loop </vt:lpstr>
      <vt:lpstr>PowerPoint Presentation</vt:lpstr>
      <vt:lpstr>The PHP foreach Loop </vt:lpstr>
      <vt:lpstr>PowerPoint Presentation</vt:lpstr>
      <vt:lpstr>PowerPoint Presentation</vt:lpstr>
      <vt:lpstr>PowerPoint Presentation</vt:lpstr>
      <vt:lpstr>Php Arrays</vt:lpstr>
      <vt:lpstr>PHP Indexed Arrays </vt:lpstr>
      <vt:lpstr>Associative arrays</vt:lpstr>
      <vt:lpstr>PHP - Multidimensional Arrays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Minal Hussain</dc:creator>
  <cp:lastModifiedBy>Minal Hussain</cp:lastModifiedBy>
  <cp:revision>1</cp:revision>
  <dcterms:created xsi:type="dcterms:W3CDTF">2020-11-11T23:37:56Z</dcterms:created>
  <dcterms:modified xsi:type="dcterms:W3CDTF">2020-11-11T23:38:20Z</dcterms:modified>
</cp:coreProperties>
</file>