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2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1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7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9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1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8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0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2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9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91E48-6286-46C2-BD71-13B180B1C50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CE0E9-6137-441E-8632-C62E54337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6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  <a:cs typeface="Times New Roman" pitchFamily="18" charset="0"/>
              </a:rPr>
              <a:t>CAMERA</a:t>
            </a:r>
            <a:r>
              <a:rPr lang="en-US" dirty="0" smtClean="0">
                <a:latin typeface="+mn-lt"/>
              </a:rPr>
              <a:t> OPERATIONS AND PICTURE COMPOSITION</a:t>
            </a:r>
            <a:br>
              <a:rPr lang="en-US" dirty="0" smtClean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7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+mn-lt"/>
              </a:rPr>
              <a:t>During the Show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Autofit/>
          </a:bodyPr>
          <a:lstStyle/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125" dirty="0">
                <a:cs typeface="Arial"/>
              </a:rPr>
              <a:t>P</a:t>
            </a:r>
            <a:r>
              <a:rPr lang="en-US" sz="2400" spc="-125" dirty="0" smtClean="0">
                <a:cs typeface="Arial"/>
              </a:rPr>
              <a:t>ut </a:t>
            </a:r>
            <a:r>
              <a:rPr lang="en-US" sz="2400" spc="-135" dirty="0" smtClean="0">
                <a:cs typeface="Arial"/>
              </a:rPr>
              <a:t>on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14" dirty="0" smtClean="0">
                <a:cs typeface="Arial"/>
              </a:rPr>
              <a:t>headset </a:t>
            </a:r>
            <a:r>
              <a:rPr lang="en-US" sz="2400" spc="-135" dirty="0" smtClean="0">
                <a:cs typeface="Arial"/>
              </a:rPr>
              <a:t>and </a:t>
            </a:r>
            <a:r>
              <a:rPr lang="en-US" sz="2400" spc="-100" dirty="0" smtClean="0">
                <a:cs typeface="Arial"/>
              </a:rPr>
              <a:t>check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intercom </a:t>
            </a:r>
            <a:r>
              <a:rPr lang="en-US" sz="2400" spc="-90" dirty="0" smtClean="0">
                <a:cs typeface="Arial"/>
              </a:rPr>
              <a:t>connection </a:t>
            </a:r>
            <a:r>
              <a:rPr lang="en-US" sz="2400" spc="-80" dirty="0" smtClean="0">
                <a:cs typeface="Arial"/>
              </a:rPr>
              <a:t>with </a:t>
            </a:r>
            <a:r>
              <a:rPr lang="en-US" sz="2400" spc="-105" dirty="0" smtClean="0">
                <a:cs typeface="Arial"/>
              </a:rPr>
              <a:t>the  </a:t>
            </a:r>
            <a:r>
              <a:rPr lang="en-US" sz="2400" spc="-90" dirty="0" smtClean="0">
                <a:cs typeface="Arial"/>
              </a:rPr>
              <a:t>director, </a:t>
            </a:r>
            <a:r>
              <a:rPr lang="en-US" sz="2400" spc="-100" dirty="0" smtClean="0">
                <a:cs typeface="Arial"/>
              </a:rPr>
              <a:t>technical </a:t>
            </a:r>
            <a:r>
              <a:rPr lang="en-US" sz="2400" spc="-90" dirty="0" smtClean="0">
                <a:cs typeface="Arial"/>
              </a:rPr>
              <a:t>director, </a:t>
            </a:r>
            <a:r>
              <a:rPr lang="en-US" sz="2400" spc="-135" dirty="0" smtClean="0">
                <a:cs typeface="Arial"/>
              </a:rPr>
              <a:t>and </a:t>
            </a:r>
            <a:r>
              <a:rPr lang="en-US" sz="2400" spc="-114" dirty="0" smtClean="0">
                <a:cs typeface="Arial"/>
              </a:rPr>
              <a:t>video</a:t>
            </a:r>
            <a:r>
              <a:rPr lang="en-US" sz="2400" spc="-109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operator</a:t>
            </a:r>
          </a:p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95" dirty="0">
                <a:cs typeface="Arial"/>
              </a:rPr>
              <a:t>P</a:t>
            </a:r>
            <a:r>
              <a:rPr lang="en-US" sz="2400" spc="-95" dirty="0" smtClean="0">
                <a:cs typeface="Arial"/>
              </a:rPr>
              <a:t>osition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90" dirty="0" smtClean="0">
                <a:cs typeface="Arial"/>
              </a:rPr>
              <a:t>(calibrate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zoom) </a:t>
            </a:r>
            <a:r>
              <a:rPr lang="en-US" sz="2400" spc="-135" dirty="0" smtClean="0">
                <a:cs typeface="Arial"/>
              </a:rPr>
              <a:t>and </a:t>
            </a:r>
            <a:r>
              <a:rPr lang="en-US" sz="2400" spc="-114" dirty="0" smtClean="0">
                <a:cs typeface="Arial"/>
              </a:rPr>
              <a:t>make </a:t>
            </a:r>
            <a:r>
              <a:rPr lang="en-US" sz="2400" spc="-95" dirty="0" smtClean="0">
                <a:cs typeface="Arial"/>
              </a:rPr>
              <a:t>sure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 </a:t>
            </a:r>
            <a:r>
              <a:rPr lang="en-US" sz="2400" spc="-100" dirty="0" smtClean="0">
                <a:cs typeface="Arial"/>
              </a:rPr>
              <a:t>can </a:t>
            </a:r>
            <a:r>
              <a:rPr lang="en-US" sz="2400" spc="-90" dirty="0" smtClean="0">
                <a:cs typeface="Arial"/>
              </a:rPr>
              <a:t>stay </a:t>
            </a:r>
            <a:r>
              <a:rPr lang="en-US" sz="2400" spc="-120" dirty="0" smtClean="0">
                <a:cs typeface="Arial"/>
              </a:rPr>
              <a:t>focus </a:t>
            </a:r>
            <a:r>
              <a:rPr lang="en-US" sz="2400" spc="-109" dirty="0" smtClean="0">
                <a:cs typeface="Arial"/>
              </a:rPr>
              <a:t>over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86" dirty="0" smtClean="0">
                <a:cs typeface="Arial"/>
              </a:rPr>
              <a:t>entire </a:t>
            </a:r>
            <a:r>
              <a:rPr lang="en-US" sz="2400" spc="-130" dirty="0" smtClean="0">
                <a:cs typeface="Arial"/>
              </a:rPr>
              <a:t>zoom</a:t>
            </a:r>
            <a:r>
              <a:rPr lang="en-US" sz="2400" spc="239" dirty="0" smtClean="0">
                <a:cs typeface="Arial"/>
              </a:rPr>
              <a:t> </a:t>
            </a:r>
            <a:r>
              <a:rPr lang="en-US" sz="2400" spc="-114" dirty="0" smtClean="0">
                <a:cs typeface="Arial"/>
              </a:rPr>
              <a:t>range</a:t>
            </a:r>
            <a:endParaRPr lang="en-US" sz="2400" dirty="0">
              <a:cs typeface="Arial"/>
            </a:endParaRPr>
          </a:p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95" dirty="0" smtClean="0">
                <a:cs typeface="Arial"/>
              </a:rPr>
              <a:t>Set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focus </a:t>
            </a:r>
            <a:r>
              <a:rPr lang="en-US" sz="2400" spc="-135" dirty="0" smtClean="0">
                <a:cs typeface="Arial"/>
              </a:rPr>
              <a:t>on </a:t>
            </a:r>
            <a:r>
              <a:rPr lang="en-US" sz="2400" spc="-86" dirty="0" smtClean="0">
                <a:cs typeface="Arial"/>
              </a:rPr>
              <a:t>its </a:t>
            </a:r>
            <a:r>
              <a:rPr lang="en-US" sz="2400" spc="-105" dirty="0" smtClean="0">
                <a:cs typeface="Arial"/>
              </a:rPr>
              <a:t>sharpest </a:t>
            </a:r>
            <a:r>
              <a:rPr lang="en-US" sz="2400" spc="-95" dirty="0" smtClean="0">
                <a:cs typeface="Arial"/>
              </a:rPr>
              <a:t>position. W</a:t>
            </a:r>
            <a:r>
              <a:rPr lang="en-US" sz="2400" spc="-109" dirty="0" smtClean="0">
                <a:cs typeface="Arial"/>
              </a:rPr>
              <a:t>e </a:t>
            </a:r>
            <a:r>
              <a:rPr lang="en-US" sz="2400" spc="-100" dirty="0" smtClean="0">
                <a:cs typeface="Arial"/>
              </a:rPr>
              <a:t>can </a:t>
            </a:r>
            <a:r>
              <a:rPr lang="en-US" sz="2400" spc="-120" dirty="0" smtClean="0">
                <a:cs typeface="Arial"/>
              </a:rPr>
              <a:t>use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0" dirty="0" smtClean="0">
                <a:cs typeface="Arial"/>
              </a:rPr>
              <a:t>object </a:t>
            </a:r>
            <a:r>
              <a:rPr lang="en-US" sz="2400" spc="-80" dirty="0" smtClean="0">
                <a:cs typeface="Arial"/>
              </a:rPr>
              <a:t>itself </a:t>
            </a:r>
            <a:r>
              <a:rPr lang="en-US" sz="2400" spc="-140" dirty="0" smtClean="0">
                <a:cs typeface="Arial"/>
              </a:rPr>
              <a:t>as </a:t>
            </a:r>
            <a:r>
              <a:rPr lang="en-US" sz="2400" spc="-105" dirty="0" smtClean="0">
                <a:cs typeface="Arial"/>
              </a:rPr>
              <a:t>the standard </a:t>
            </a:r>
            <a:r>
              <a:rPr lang="en-US" sz="2400" spc="-95" dirty="0" smtClean="0">
                <a:cs typeface="Arial"/>
              </a:rPr>
              <a:t>(for </a:t>
            </a:r>
            <a:r>
              <a:rPr lang="en-US" sz="2400" spc="-105" dirty="0" smtClean="0">
                <a:cs typeface="Arial"/>
              </a:rPr>
              <a:t>example the </a:t>
            </a:r>
            <a:r>
              <a:rPr lang="en-US" sz="2400" spc="-114" dirty="0" smtClean="0">
                <a:cs typeface="Arial"/>
              </a:rPr>
              <a:t>hair </a:t>
            </a:r>
            <a:r>
              <a:rPr lang="en-US" sz="2400" spc="-90" dirty="0" smtClean="0">
                <a:cs typeface="Arial"/>
              </a:rPr>
              <a:t>detail </a:t>
            </a:r>
            <a:r>
              <a:rPr lang="en-US" sz="2400" spc="-120" dirty="0" smtClean="0">
                <a:cs typeface="Arial"/>
              </a:rPr>
              <a:t>or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line </a:t>
            </a:r>
            <a:r>
              <a:rPr lang="en-US" sz="2400" spc="-125" dirty="0" smtClean="0">
                <a:cs typeface="Arial"/>
              </a:rPr>
              <a:t>of </a:t>
            </a:r>
            <a:r>
              <a:rPr lang="en-US" sz="2400" spc="-109" dirty="0" smtClean="0">
                <a:cs typeface="Arial"/>
              </a:rPr>
              <a:t>dress  </a:t>
            </a:r>
            <a:r>
              <a:rPr lang="en-US" sz="2400" spc="-130" dirty="0" smtClean="0">
                <a:cs typeface="Arial"/>
              </a:rPr>
              <a:t>the </a:t>
            </a:r>
            <a:r>
              <a:rPr lang="en-US" sz="2400" spc="-125" dirty="0" smtClean="0">
                <a:cs typeface="Arial"/>
              </a:rPr>
              <a:t>object </a:t>
            </a:r>
            <a:r>
              <a:rPr lang="en-US" sz="2400" spc="-140" dirty="0" smtClean="0">
                <a:cs typeface="Arial"/>
              </a:rPr>
              <a:t>is</a:t>
            </a:r>
            <a:r>
              <a:rPr lang="en-US" sz="2400" spc="109" dirty="0" smtClean="0">
                <a:cs typeface="Arial"/>
              </a:rPr>
              <a:t> </a:t>
            </a:r>
            <a:r>
              <a:rPr lang="en-US" sz="2400" spc="-130" dirty="0" smtClean="0">
                <a:cs typeface="Arial"/>
              </a:rPr>
              <a:t>wearing)</a:t>
            </a:r>
            <a:endParaRPr lang="en-US" sz="2400" dirty="0">
              <a:cs typeface="Arial"/>
            </a:endParaRPr>
          </a:p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120" dirty="0" smtClean="0">
                <a:cs typeface="Arial"/>
              </a:rPr>
              <a:t>Set </a:t>
            </a:r>
            <a:r>
              <a:rPr lang="en-US" sz="2400" spc="-130" dirty="0" smtClean="0">
                <a:cs typeface="Arial"/>
              </a:rPr>
              <a:t>the </a:t>
            </a:r>
            <a:r>
              <a:rPr lang="en-US" sz="2400" spc="-140" dirty="0" smtClean="0">
                <a:cs typeface="Arial"/>
              </a:rPr>
              <a:t>lens </a:t>
            </a:r>
            <a:r>
              <a:rPr lang="en-US" sz="2400" spc="-125" dirty="0" smtClean="0">
                <a:cs typeface="Arial"/>
              </a:rPr>
              <a:t>at </a:t>
            </a:r>
            <a:r>
              <a:rPr lang="en-US" sz="2400" spc="-105" dirty="0" smtClean="0">
                <a:cs typeface="Arial"/>
              </a:rPr>
              <a:t>its </a:t>
            </a:r>
            <a:r>
              <a:rPr lang="en-US" sz="2400" spc="-135" dirty="0" smtClean="0">
                <a:cs typeface="Arial"/>
              </a:rPr>
              <a:t>wide-angle </a:t>
            </a:r>
            <a:r>
              <a:rPr lang="en-US" sz="2400" spc="-109" dirty="0" smtClean="0">
                <a:cs typeface="Arial"/>
              </a:rPr>
              <a:t>position </a:t>
            </a:r>
            <a:r>
              <a:rPr lang="en-US" sz="2400" spc="-151" dirty="0" smtClean="0">
                <a:cs typeface="Arial"/>
              </a:rPr>
              <a:t>(zoom </a:t>
            </a:r>
            <a:r>
              <a:rPr lang="en-US" sz="2400" spc="-140" dirty="0" smtClean="0">
                <a:cs typeface="Arial"/>
              </a:rPr>
              <a:t>out </a:t>
            </a:r>
            <a:r>
              <a:rPr lang="en-US" sz="2400" spc="-109" dirty="0" smtClean="0">
                <a:cs typeface="Arial"/>
              </a:rPr>
              <a:t>position) </a:t>
            </a:r>
            <a:r>
              <a:rPr lang="en-US" sz="2400" spc="-151" dirty="0" smtClean="0">
                <a:cs typeface="Arial"/>
              </a:rPr>
              <a:t>or  </a:t>
            </a:r>
            <a:r>
              <a:rPr lang="en-US" sz="2400" spc="-109" dirty="0" smtClean="0">
                <a:cs typeface="Arial"/>
              </a:rPr>
              <a:t>approximately </a:t>
            </a:r>
            <a:r>
              <a:rPr lang="en-US" sz="2400" spc="-100" dirty="0" smtClean="0">
                <a:cs typeface="Arial"/>
              </a:rPr>
              <a:t>midpoint </a:t>
            </a:r>
            <a:r>
              <a:rPr lang="en-US" sz="2400" spc="-109" dirty="0" smtClean="0">
                <a:cs typeface="Arial"/>
              </a:rPr>
              <a:t>from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86" dirty="0" smtClean="0">
                <a:cs typeface="Arial"/>
              </a:rPr>
              <a:t>object. </a:t>
            </a:r>
            <a:r>
              <a:rPr lang="en-US" sz="2400" spc="-105" dirty="0">
                <a:cs typeface="Arial"/>
              </a:rPr>
              <a:t>A</a:t>
            </a:r>
            <a:r>
              <a:rPr lang="en-US" sz="2400" spc="-105" dirty="0" smtClean="0">
                <a:cs typeface="Arial"/>
              </a:rPr>
              <a:t>void </a:t>
            </a:r>
            <a:r>
              <a:rPr lang="en-US" sz="2400" spc="-80" dirty="0" smtClean="0">
                <a:cs typeface="Arial"/>
              </a:rPr>
              <a:t>setting it </a:t>
            </a:r>
            <a:r>
              <a:rPr lang="en-US" sz="2400" spc="-90" dirty="0" smtClean="0">
                <a:cs typeface="Arial"/>
              </a:rPr>
              <a:t>into </a:t>
            </a:r>
            <a:r>
              <a:rPr lang="en-US" sz="2400" spc="-105" dirty="0" smtClean="0">
                <a:cs typeface="Arial"/>
              </a:rPr>
              <a:t>extreme</a:t>
            </a:r>
            <a:r>
              <a:rPr lang="en-US" sz="2400" spc="-505" dirty="0">
                <a:cs typeface="Arial"/>
              </a:rPr>
              <a:t> </a:t>
            </a:r>
            <a:r>
              <a:rPr lang="en-US" sz="2400" spc="-135" dirty="0" smtClean="0">
                <a:cs typeface="Arial"/>
              </a:rPr>
              <a:t>wide-angle </a:t>
            </a:r>
            <a:r>
              <a:rPr lang="en-US" sz="2400" spc="-109" dirty="0" smtClean="0">
                <a:cs typeface="Arial"/>
              </a:rPr>
              <a:t>position</a:t>
            </a:r>
          </a:p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109" dirty="0">
                <a:cs typeface="Arial"/>
              </a:rPr>
              <a:t>M</a:t>
            </a:r>
            <a:r>
              <a:rPr lang="en-US" sz="2400" spc="-114" dirty="0" smtClean="0">
                <a:cs typeface="Arial"/>
              </a:rPr>
              <a:t>ake </a:t>
            </a:r>
            <a:r>
              <a:rPr lang="en-US" sz="2400" spc="-95" dirty="0" smtClean="0">
                <a:cs typeface="Arial"/>
              </a:rPr>
              <a:t>sure </a:t>
            </a:r>
            <a:r>
              <a:rPr lang="en-US" sz="2400" spc="-114" dirty="0" smtClean="0">
                <a:cs typeface="Arial"/>
              </a:rPr>
              <a:t>whether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105" dirty="0" smtClean="0">
                <a:cs typeface="Arial"/>
              </a:rPr>
              <a:t>pedestal </a:t>
            </a:r>
            <a:r>
              <a:rPr lang="en-US" sz="2400" spc="-114" dirty="0" smtClean="0">
                <a:cs typeface="Arial"/>
              </a:rPr>
              <a:t>is properly</a:t>
            </a:r>
            <a:r>
              <a:rPr lang="en-US" sz="2400" spc="70" dirty="0" smtClean="0">
                <a:cs typeface="Arial"/>
              </a:rPr>
              <a:t> </a:t>
            </a:r>
            <a:r>
              <a:rPr lang="en-US" sz="2400" spc="-75" dirty="0" smtClean="0">
                <a:cs typeface="Arial"/>
              </a:rPr>
              <a:t>set</a:t>
            </a:r>
          </a:p>
          <a:p>
            <a:pPr marL="393026" marR="873675">
              <a:lnSpc>
                <a:spcPts val="2640"/>
              </a:lnSpc>
              <a:spcBef>
                <a:spcPts val="395"/>
              </a:spcBef>
            </a:pPr>
            <a:r>
              <a:rPr lang="en-US" sz="2400" spc="-75" dirty="0">
                <a:cs typeface="Arial"/>
              </a:rPr>
              <a:t>D</a:t>
            </a:r>
            <a:r>
              <a:rPr lang="en-US" sz="2400" spc="-109" dirty="0" smtClean="0">
                <a:cs typeface="Arial"/>
              </a:rPr>
              <a:t>etermine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0" dirty="0" smtClean="0">
                <a:cs typeface="Arial"/>
              </a:rPr>
              <a:t>approximate </a:t>
            </a:r>
            <a:r>
              <a:rPr lang="en-US" sz="2400" spc="-109" dirty="0" smtClean="0">
                <a:cs typeface="Arial"/>
              </a:rPr>
              <a:t>reach </a:t>
            </a:r>
            <a:r>
              <a:rPr lang="en-US" sz="2400" spc="-125" dirty="0" smtClean="0">
                <a:cs typeface="Arial"/>
              </a:rPr>
              <a:t>of </a:t>
            </a:r>
            <a:r>
              <a:rPr lang="en-US" sz="2400" spc="-105" dirty="0" smtClean="0">
                <a:cs typeface="Arial"/>
              </a:rPr>
              <a:t>camera </a:t>
            </a:r>
            <a:r>
              <a:rPr lang="en-US" sz="2400" spc="-90" dirty="0" smtClean="0">
                <a:cs typeface="Arial"/>
              </a:rPr>
              <a:t>cable </a:t>
            </a:r>
            <a:r>
              <a:rPr lang="en-US" sz="2400" spc="-105" dirty="0" smtClean="0">
                <a:cs typeface="Arial"/>
              </a:rPr>
              <a:t>in </a:t>
            </a:r>
            <a:r>
              <a:rPr lang="en-US" sz="2400" spc="-114" dirty="0" smtClean="0">
                <a:cs typeface="Arial"/>
              </a:rPr>
              <a:t>order </a:t>
            </a:r>
            <a:r>
              <a:rPr lang="en-US" sz="2400" spc="-105" dirty="0" smtClean="0">
                <a:cs typeface="Arial"/>
              </a:rPr>
              <a:t>to avoid the  </a:t>
            </a:r>
            <a:r>
              <a:rPr lang="en-US" sz="2400" spc="-86" dirty="0" smtClean="0">
                <a:cs typeface="Arial"/>
              </a:rPr>
              <a:t>annoying </a:t>
            </a:r>
            <a:r>
              <a:rPr lang="en-US" sz="2400" spc="-55" dirty="0" smtClean="0">
                <a:cs typeface="Arial"/>
              </a:rPr>
              <a:t>situation </a:t>
            </a:r>
            <a:r>
              <a:rPr lang="en-US" sz="2400" spc="-70" dirty="0" smtClean="0">
                <a:cs typeface="Arial"/>
              </a:rPr>
              <a:t>caused </a:t>
            </a:r>
            <a:r>
              <a:rPr lang="en-US" sz="2400" spc="-109" dirty="0" smtClean="0">
                <a:cs typeface="Arial"/>
              </a:rPr>
              <a:t>by </a:t>
            </a:r>
            <a:r>
              <a:rPr lang="en-US" sz="2400" spc="-75" dirty="0" smtClean="0">
                <a:cs typeface="Arial"/>
              </a:rPr>
              <a:t>the messy cable </a:t>
            </a:r>
            <a:r>
              <a:rPr lang="en-US" sz="2400" spc="-90" dirty="0" smtClean="0">
                <a:cs typeface="Arial"/>
              </a:rPr>
              <a:t>during </a:t>
            </a:r>
            <a:r>
              <a:rPr lang="en-US" sz="2400" spc="-75" dirty="0" smtClean="0">
                <a:cs typeface="Arial"/>
              </a:rPr>
              <a:t>the shooting  </a:t>
            </a:r>
            <a:r>
              <a:rPr lang="en-US" sz="2400" spc="-90" dirty="0" smtClean="0">
                <a:cs typeface="Arial"/>
              </a:rPr>
              <a:t>session </a:t>
            </a:r>
            <a:r>
              <a:rPr lang="en-US" sz="2400" spc="-120" dirty="0" smtClean="0">
                <a:cs typeface="Arial"/>
              </a:rPr>
              <a:t>or </a:t>
            </a:r>
            <a:r>
              <a:rPr lang="en-US" sz="2400" spc="-114" dirty="0" smtClean="0">
                <a:cs typeface="Arial"/>
              </a:rPr>
              <a:t>ask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0" dirty="0" smtClean="0">
                <a:cs typeface="Arial"/>
              </a:rPr>
              <a:t>floor </a:t>
            </a:r>
            <a:r>
              <a:rPr lang="en-US" sz="2400" spc="-114" dirty="0" smtClean="0">
                <a:cs typeface="Arial"/>
              </a:rPr>
              <a:t>person </a:t>
            </a:r>
            <a:r>
              <a:rPr lang="en-US" sz="2400" spc="-105" dirty="0" smtClean="0">
                <a:cs typeface="Arial"/>
              </a:rPr>
              <a:t>to </a:t>
            </a:r>
            <a:r>
              <a:rPr lang="en-US" sz="2400" spc="-114" dirty="0" smtClean="0">
                <a:cs typeface="Arial"/>
              </a:rPr>
              <a:t>help </a:t>
            </a:r>
            <a:r>
              <a:rPr lang="en-US" sz="2400" spc="-130" dirty="0" smtClean="0">
                <a:cs typeface="Arial"/>
              </a:rPr>
              <a:t>you </a:t>
            </a:r>
            <a:r>
              <a:rPr lang="en-US" sz="2400" spc="-80" dirty="0" smtClean="0">
                <a:cs typeface="Arial"/>
              </a:rPr>
              <a:t>with</a:t>
            </a:r>
            <a:r>
              <a:rPr lang="en-US" sz="2400" spc="135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cable</a:t>
            </a:r>
            <a:endParaRPr lang="en-US" sz="2400" dirty="0" smtClean="0"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699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109" dirty="0">
                <a:cs typeface="Arial"/>
              </a:rPr>
              <a:t>P</a:t>
            </a:r>
            <a:r>
              <a:rPr lang="en-US" sz="2800" spc="-130" dirty="0" smtClean="0">
                <a:cs typeface="Arial"/>
              </a:rPr>
              <a:t>ay high </a:t>
            </a:r>
            <a:r>
              <a:rPr lang="en-US" sz="2800" spc="-86" dirty="0" smtClean="0">
                <a:cs typeface="Arial"/>
              </a:rPr>
              <a:t>attention </a:t>
            </a:r>
            <a:r>
              <a:rPr lang="en-US" sz="2800" spc="-105" dirty="0" smtClean="0">
                <a:cs typeface="Arial"/>
              </a:rPr>
              <a:t>to </a:t>
            </a:r>
            <a:r>
              <a:rPr lang="en-US" sz="2800" spc="-100" dirty="0" smtClean="0">
                <a:cs typeface="Arial"/>
              </a:rPr>
              <a:t>other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00" dirty="0" smtClean="0">
                <a:cs typeface="Arial"/>
              </a:rPr>
              <a:t>other </a:t>
            </a:r>
            <a:r>
              <a:rPr lang="en-US" sz="2800" spc="-114" dirty="0" smtClean="0">
                <a:cs typeface="Arial"/>
              </a:rPr>
              <a:t>equipment </a:t>
            </a:r>
            <a:r>
              <a:rPr lang="en-US" sz="2800" spc="-95" dirty="0" smtClean="0">
                <a:cs typeface="Arial"/>
              </a:rPr>
              <a:t>(the </a:t>
            </a:r>
            <a:r>
              <a:rPr lang="en-US" sz="2800" spc="-100" dirty="0" smtClean="0">
                <a:cs typeface="Arial"/>
              </a:rPr>
              <a:t>floor </a:t>
            </a:r>
            <a:r>
              <a:rPr lang="en-US" sz="2800" spc="-95" dirty="0" smtClean="0">
                <a:cs typeface="Arial"/>
              </a:rPr>
              <a:t>monitor, </a:t>
            </a:r>
            <a:r>
              <a:rPr lang="en-US" sz="2800" spc="-90" dirty="0" smtClean="0">
                <a:cs typeface="Arial"/>
              </a:rPr>
              <a:t>scenery, </a:t>
            </a:r>
            <a:r>
              <a:rPr lang="en-US" sz="2800" spc="-95" dirty="0" smtClean="0">
                <a:cs typeface="Arial"/>
              </a:rPr>
              <a:t>properties, </a:t>
            </a:r>
            <a:r>
              <a:rPr lang="en-US" sz="2800" spc="-100" dirty="0" smtClean="0">
                <a:cs typeface="Arial"/>
              </a:rPr>
              <a:t>floor </a:t>
            </a:r>
            <a:r>
              <a:rPr lang="en-US" sz="2800" spc="-75" dirty="0" smtClean="0">
                <a:cs typeface="Arial"/>
              </a:rPr>
              <a:t>lights, </a:t>
            </a:r>
            <a:r>
              <a:rPr lang="en-US" sz="2800" spc="-105" dirty="0" smtClean="0">
                <a:cs typeface="Arial"/>
              </a:rPr>
              <a:t>rug,</a:t>
            </a:r>
            <a:r>
              <a:rPr lang="en-US" sz="2800" spc="210" dirty="0" smtClean="0">
                <a:cs typeface="Arial"/>
              </a:rPr>
              <a:t> </a:t>
            </a:r>
            <a:r>
              <a:rPr lang="en-US" sz="2800" spc="-80" dirty="0" smtClean="0">
                <a:cs typeface="Arial"/>
              </a:rPr>
              <a:t>etc.)</a:t>
            </a:r>
            <a:endParaRPr lang="en-US" sz="2800" dirty="0">
              <a:cs typeface="Arial"/>
            </a:endParaRP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114" dirty="0" smtClean="0">
                <a:cs typeface="Arial"/>
              </a:rPr>
              <a:t>Keep </a:t>
            </a:r>
            <a:r>
              <a:rPr lang="en-US" sz="2800" spc="-135" dirty="0" smtClean="0">
                <a:cs typeface="Arial"/>
              </a:rPr>
              <a:t>an </a:t>
            </a:r>
            <a:r>
              <a:rPr lang="en-US" sz="2800" spc="-105" dirty="0" smtClean="0">
                <a:cs typeface="Arial"/>
              </a:rPr>
              <a:t>eye </a:t>
            </a:r>
            <a:r>
              <a:rPr lang="en-US" sz="2800" spc="-135" dirty="0" smtClean="0">
                <a:cs typeface="Arial"/>
              </a:rPr>
              <a:t>on</a:t>
            </a:r>
            <a:r>
              <a:rPr lang="en-US" sz="2800" spc="204" dirty="0" smtClean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viewfinder</a:t>
            </a: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95" dirty="0">
                <a:cs typeface="Arial"/>
              </a:rPr>
              <a:t>D</a:t>
            </a:r>
            <a:r>
              <a:rPr lang="en-US" sz="2800" spc="-114" dirty="0" smtClean="0">
                <a:cs typeface="Arial"/>
              </a:rPr>
              <a:t>uring </a:t>
            </a:r>
            <a:r>
              <a:rPr lang="en-US" sz="2800" spc="-95" dirty="0" smtClean="0">
                <a:cs typeface="Arial"/>
              </a:rPr>
              <a:t>rehearsal, </a:t>
            </a:r>
            <a:r>
              <a:rPr lang="en-US" sz="2800" spc="-90" dirty="0" smtClean="0">
                <a:cs typeface="Arial"/>
              </a:rPr>
              <a:t>coordinate </a:t>
            </a:r>
            <a:r>
              <a:rPr lang="en-US" sz="2800" spc="-80" dirty="0" smtClean="0">
                <a:cs typeface="Arial"/>
              </a:rPr>
              <a:t>with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00" dirty="0" smtClean="0">
                <a:cs typeface="Arial"/>
              </a:rPr>
              <a:t>floor </a:t>
            </a:r>
            <a:r>
              <a:rPr lang="en-US" sz="2800" spc="-120" dirty="0" smtClean="0">
                <a:cs typeface="Arial"/>
              </a:rPr>
              <a:t>manager or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95" dirty="0" smtClean="0">
                <a:cs typeface="Arial"/>
              </a:rPr>
              <a:t>director </a:t>
            </a:r>
            <a:r>
              <a:rPr lang="en-US" sz="2800" spc="-90" dirty="0" smtClean="0">
                <a:cs typeface="Arial"/>
              </a:rPr>
              <a:t>if</a:t>
            </a:r>
            <a:r>
              <a:rPr lang="en-US" sz="2800" spc="239" dirty="0" smtClean="0">
                <a:cs typeface="Arial"/>
              </a:rPr>
              <a:t> </a:t>
            </a:r>
            <a:r>
              <a:rPr lang="en-US" sz="2800" spc="-105" dirty="0" smtClean="0">
                <a:cs typeface="Arial"/>
              </a:rPr>
              <a:t>the</a:t>
            </a:r>
            <a:r>
              <a:rPr lang="en-US" sz="2800" dirty="0">
                <a:cs typeface="Arial"/>
              </a:rPr>
              <a:t> </a:t>
            </a:r>
            <a:r>
              <a:rPr lang="en-US" sz="2800" spc="-140" dirty="0" smtClean="0">
                <a:cs typeface="Arial"/>
              </a:rPr>
              <a:t>unusual </a:t>
            </a:r>
            <a:r>
              <a:rPr lang="en-US" sz="2800" spc="-130" dirty="0" smtClean="0">
                <a:cs typeface="Arial"/>
              </a:rPr>
              <a:t>production </a:t>
            </a:r>
            <a:r>
              <a:rPr lang="en-US" sz="2800" spc="-145" dirty="0" smtClean="0">
                <a:cs typeface="Arial"/>
              </a:rPr>
              <a:t>problems</a:t>
            </a:r>
            <a:r>
              <a:rPr lang="en-US" sz="2800" spc="330" dirty="0" smtClean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exist</a:t>
            </a:r>
            <a:endParaRPr lang="en-US" sz="2800" dirty="0">
              <a:cs typeface="Arial"/>
            </a:endParaRP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120" dirty="0" smtClean="0">
                <a:cs typeface="Arial"/>
              </a:rPr>
              <a:t>Mark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60" dirty="0" smtClean="0">
                <a:cs typeface="Arial"/>
              </a:rPr>
              <a:t>critical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00" dirty="0" smtClean="0">
                <a:cs typeface="Arial"/>
              </a:rPr>
              <a:t>positions </a:t>
            </a:r>
            <a:r>
              <a:rPr lang="en-US" sz="2800" spc="-135" dirty="0" smtClean="0">
                <a:cs typeface="Arial"/>
              </a:rPr>
              <a:t>on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86" dirty="0" smtClean="0">
                <a:cs typeface="Arial"/>
              </a:rPr>
              <a:t>studio </a:t>
            </a:r>
            <a:r>
              <a:rPr lang="en-US" sz="2800" spc="-100" dirty="0" smtClean="0">
                <a:cs typeface="Arial"/>
              </a:rPr>
              <a:t>floor </a:t>
            </a:r>
            <a:r>
              <a:rPr lang="en-US" sz="2800" spc="-80" dirty="0" smtClean="0">
                <a:cs typeface="Arial"/>
              </a:rPr>
              <a:t>with </a:t>
            </a:r>
            <a:r>
              <a:rPr lang="en-US" sz="2800" spc="-100" dirty="0" smtClean="0">
                <a:cs typeface="Arial"/>
              </a:rPr>
              <a:t>masking </a:t>
            </a:r>
            <a:r>
              <a:rPr lang="en-US" sz="2800" spc="-109" dirty="0" smtClean="0">
                <a:cs typeface="Arial"/>
              </a:rPr>
              <a:t>tape  </a:t>
            </a: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90" dirty="0" smtClean="0">
                <a:cs typeface="Arial"/>
              </a:rPr>
              <a:t>Listen carefully </a:t>
            </a:r>
            <a:r>
              <a:rPr lang="en-US" sz="2800" spc="-105" dirty="0" smtClean="0">
                <a:cs typeface="Arial"/>
              </a:rPr>
              <a:t>to the </a:t>
            </a:r>
            <a:r>
              <a:rPr lang="en-US" sz="2800" spc="-95" dirty="0" smtClean="0">
                <a:cs typeface="Arial"/>
              </a:rPr>
              <a:t>instructions </a:t>
            </a:r>
            <a:r>
              <a:rPr lang="en-US" sz="2800" spc="-109" dirty="0" smtClean="0">
                <a:cs typeface="Arial"/>
              </a:rPr>
              <a:t>from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95" dirty="0" smtClean="0">
                <a:cs typeface="Arial"/>
              </a:rPr>
              <a:t>director </a:t>
            </a:r>
            <a:r>
              <a:rPr lang="en-US" sz="2800" spc="-105" dirty="0" smtClean="0">
                <a:cs typeface="Arial"/>
              </a:rPr>
              <a:t>to </a:t>
            </a:r>
            <a:r>
              <a:rPr lang="en-US" sz="2800" spc="-86" dirty="0" smtClean="0">
                <a:cs typeface="Arial"/>
              </a:rPr>
              <a:t>all </a:t>
            </a:r>
            <a:r>
              <a:rPr lang="en-US" sz="2800" spc="-120" dirty="0" smtClean="0">
                <a:cs typeface="Arial"/>
              </a:rPr>
              <a:t>camera  </a:t>
            </a:r>
            <a:r>
              <a:rPr lang="en-US" sz="2800" spc="-90" dirty="0" smtClean="0">
                <a:cs typeface="Arial"/>
              </a:rPr>
              <a:t>operator </a:t>
            </a:r>
            <a:r>
              <a:rPr lang="en-US" sz="2800" spc="-86" dirty="0" smtClean="0">
                <a:cs typeface="Arial"/>
              </a:rPr>
              <a:t>in </a:t>
            </a:r>
            <a:r>
              <a:rPr lang="en-US" sz="2800" spc="-90" dirty="0" smtClean="0">
                <a:cs typeface="Arial"/>
              </a:rPr>
              <a:t>order </a:t>
            </a:r>
            <a:r>
              <a:rPr lang="en-US" sz="2800" spc="-80" dirty="0" smtClean="0">
                <a:cs typeface="Arial"/>
              </a:rPr>
              <a:t>to </a:t>
            </a:r>
            <a:r>
              <a:rPr lang="en-US" sz="2800" spc="-75" dirty="0" smtClean="0">
                <a:cs typeface="Arial"/>
              </a:rPr>
              <a:t>coordinate the </a:t>
            </a:r>
            <a:r>
              <a:rPr lang="en-US" sz="2800" spc="-80" dirty="0" smtClean="0">
                <a:cs typeface="Arial"/>
              </a:rPr>
              <a:t>shoots </a:t>
            </a:r>
            <a:r>
              <a:rPr lang="en-US" sz="2800" spc="-100" dirty="0" smtClean="0">
                <a:cs typeface="Arial"/>
              </a:rPr>
              <a:t>among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105" dirty="0" smtClean="0">
                <a:cs typeface="Arial"/>
              </a:rPr>
              <a:t>and </a:t>
            </a:r>
            <a:r>
              <a:rPr lang="en-US" sz="2800" spc="-80" dirty="0" smtClean="0">
                <a:cs typeface="Arial"/>
              </a:rPr>
              <a:t>to avoid </a:t>
            </a:r>
            <a:r>
              <a:rPr lang="en-US" sz="2800" spc="-100" dirty="0" smtClean="0">
                <a:cs typeface="Arial"/>
              </a:rPr>
              <a:t>duplication </a:t>
            </a:r>
            <a:r>
              <a:rPr lang="en-US" sz="2800" spc="-125" dirty="0" smtClean="0">
                <a:cs typeface="Arial"/>
              </a:rPr>
              <a:t>of</a:t>
            </a:r>
            <a:r>
              <a:rPr lang="en-US" sz="2800" spc="80" dirty="0" smtClean="0">
                <a:cs typeface="Arial"/>
              </a:rPr>
              <a:t> </a:t>
            </a:r>
            <a:r>
              <a:rPr lang="en-US" sz="2800" spc="-90" dirty="0" smtClean="0">
                <a:cs typeface="Arial"/>
              </a:rPr>
              <a:t>shots</a:t>
            </a: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r>
              <a:rPr lang="en-US" sz="2800" spc="-80" dirty="0">
                <a:cs typeface="Arial"/>
              </a:rPr>
              <a:t>A</a:t>
            </a:r>
            <a:r>
              <a:rPr lang="en-US" sz="2800" spc="-80" dirty="0" smtClean="0">
                <a:cs typeface="Arial"/>
              </a:rPr>
              <a:t>void </a:t>
            </a:r>
            <a:r>
              <a:rPr lang="en-US" sz="2800" spc="-86" dirty="0" smtClean="0">
                <a:cs typeface="Arial"/>
              </a:rPr>
              <a:t>unnecessary </a:t>
            </a:r>
            <a:r>
              <a:rPr lang="en-US" sz="2800" spc="-75" dirty="0" smtClean="0">
                <a:cs typeface="Arial"/>
              </a:rPr>
              <a:t>conversation </a:t>
            </a:r>
            <a:r>
              <a:rPr lang="en-US" sz="2800" spc="-95" dirty="0" smtClean="0">
                <a:cs typeface="Arial"/>
              </a:rPr>
              <a:t>over </a:t>
            </a:r>
            <a:r>
              <a:rPr lang="en-US" sz="2800" spc="-75" dirty="0" smtClean="0">
                <a:cs typeface="Arial"/>
              </a:rPr>
              <a:t>the</a:t>
            </a:r>
            <a:r>
              <a:rPr lang="en-US" sz="2800" spc="290" dirty="0" smtClean="0">
                <a:cs typeface="Arial"/>
              </a:rPr>
              <a:t> </a:t>
            </a:r>
            <a:r>
              <a:rPr lang="en-US" sz="2800" spc="-80" dirty="0" smtClean="0">
                <a:cs typeface="Arial"/>
              </a:rPr>
              <a:t>intercom</a:t>
            </a:r>
            <a:endParaRPr lang="en-US" sz="2800" dirty="0" smtClean="0">
              <a:cs typeface="Arial"/>
            </a:endParaRPr>
          </a:p>
          <a:p>
            <a:pPr marL="471168" marR="410805" indent="-457200">
              <a:lnSpc>
                <a:spcPts val="2640"/>
              </a:lnSpc>
              <a:spcBef>
                <a:spcPts val="344"/>
              </a:spcBef>
            </a:pPr>
            <a:endParaRPr lang="en-US" sz="2800" dirty="0" smtClean="0">
              <a:cs typeface="Aria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5868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  <a:cs typeface="Times New Roman" pitchFamily="18" charset="0"/>
              </a:rPr>
              <a:t>After the Show</a:t>
            </a:r>
            <a:endParaRPr lang="en-US" sz="2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1122">
              <a:spcBef>
                <a:spcPts val="155"/>
              </a:spcBef>
              <a:tabLst>
                <a:tab pos="1947355" algn="l"/>
                <a:tab pos="3061038" algn="l"/>
              </a:tabLst>
            </a:pPr>
            <a:r>
              <a:rPr lang="en-US" sz="2800" spc="-95" dirty="0" smtClean="0">
                <a:cs typeface="Times New Roman" pitchFamily="18" charset="0"/>
              </a:rPr>
              <a:t>Wait</a:t>
            </a:r>
            <a:r>
              <a:rPr lang="en-US" sz="2800" spc="60" dirty="0" smtClean="0">
                <a:cs typeface="Times New Roman" pitchFamily="18" charset="0"/>
              </a:rPr>
              <a:t> </a:t>
            </a:r>
            <a:r>
              <a:rPr lang="en-US" sz="2800" spc="-86" dirty="0" smtClean="0">
                <a:cs typeface="Times New Roman" pitchFamily="18" charset="0"/>
              </a:rPr>
              <a:t>for</a:t>
            </a:r>
            <a:r>
              <a:rPr lang="en-US" sz="2800" spc="-30" dirty="0" smtClean="0">
                <a:cs typeface="Times New Roman" pitchFamily="18" charset="0"/>
              </a:rPr>
              <a:t> </a:t>
            </a:r>
            <a:r>
              <a:rPr lang="en-US" sz="2800" spc="-75" dirty="0" smtClean="0">
                <a:cs typeface="Times New Roman" pitchFamily="18" charset="0"/>
              </a:rPr>
              <a:t>the </a:t>
            </a:r>
            <a:r>
              <a:rPr lang="en-US" sz="2800" spc="-65" dirty="0" smtClean="0">
                <a:cs typeface="Times New Roman" pitchFamily="18" charset="0"/>
              </a:rPr>
              <a:t>all</a:t>
            </a:r>
            <a:r>
              <a:rPr lang="en-US" sz="2800" spc="-21" dirty="0" smtClean="0">
                <a:cs typeface="Times New Roman" pitchFamily="18" charset="0"/>
              </a:rPr>
              <a:t> </a:t>
            </a:r>
            <a:r>
              <a:rPr lang="en-US" sz="2800" spc="-70" dirty="0" smtClean="0">
                <a:cs typeface="Times New Roman" pitchFamily="18" charset="0"/>
              </a:rPr>
              <a:t>clear signal </a:t>
            </a:r>
            <a:r>
              <a:rPr lang="en-US" sz="2800" spc="-80" dirty="0" smtClean="0">
                <a:cs typeface="Times New Roman" pitchFamily="18" charset="0"/>
              </a:rPr>
              <a:t>before </a:t>
            </a:r>
            <a:r>
              <a:rPr lang="en-US" sz="2800" spc="-75" dirty="0" smtClean="0">
                <a:cs typeface="Times New Roman" pitchFamily="18" charset="0"/>
              </a:rPr>
              <a:t>locking the</a:t>
            </a:r>
            <a:r>
              <a:rPr lang="en-US" sz="2800" spc="25" dirty="0" smtClean="0">
                <a:cs typeface="Times New Roman" pitchFamily="18" charset="0"/>
              </a:rPr>
              <a:t> </a:t>
            </a:r>
            <a:r>
              <a:rPr lang="en-US" sz="2800" spc="-75" dirty="0" smtClean="0">
                <a:cs typeface="Times New Roman" pitchFamily="18" charset="0"/>
              </a:rPr>
              <a:t>camera</a:t>
            </a:r>
            <a:endParaRPr lang="en-US" sz="2800" dirty="0">
              <a:cs typeface="Times New Roman" pitchFamily="18" charset="0"/>
            </a:endParaRPr>
          </a:p>
          <a:p>
            <a:pPr marL="391122">
              <a:spcBef>
                <a:spcPts val="155"/>
              </a:spcBef>
              <a:tabLst>
                <a:tab pos="1947355" algn="l"/>
                <a:tab pos="3061038" algn="l"/>
              </a:tabLst>
            </a:pPr>
            <a:r>
              <a:rPr lang="en-US" sz="2800" spc="-114" dirty="0" smtClean="0">
                <a:cs typeface="Times New Roman" pitchFamily="18" charset="0"/>
              </a:rPr>
              <a:t>Ask </a:t>
            </a:r>
            <a:r>
              <a:rPr lang="en-US" sz="2800" spc="-105" dirty="0" smtClean="0">
                <a:cs typeface="Times New Roman" pitchFamily="18" charset="0"/>
              </a:rPr>
              <a:t>the </a:t>
            </a:r>
            <a:r>
              <a:rPr lang="en-US" sz="2800" spc="-114" dirty="0" smtClean="0">
                <a:cs typeface="Times New Roman" pitchFamily="18" charset="0"/>
              </a:rPr>
              <a:t>video </a:t>
            </a:r>
            <a:r>
              <a:rPr lang="en-US" sz="2800" spc="-120" dirty="0" smtClean="0">
                <a:cs typeface="Times New Roman" pitchFamily="18" charset="0"/>
              </a:rPr>
              <a:t>engineer </a:t>
            </a:r>
            <a:r>
              <a:rPr lang="en-US" sz="2800" spc="-90" dirty="0" smtClean="0">
                <a:cs typeface="Times New Roman" pitchFamily="18" charset="0"/>
              </a:rPr>
              <a:t>if </a:t>
            </a:r>
            <a:r>
              <a:rPr lang="en-US" sz="2800" spc="-80" dirty="0" smtClean="0">
                <a:cs typeface="Times New Roman" pitchFamily="18" charset="0"/>
              </a:rPr>
              <a:t>it </a:t>
            </a:r>
            <a:r>
              <a:rPr lang="en-US" sz="2800" spc="-114" dirty="0" smtClean="0">
                <a:cs typeface="Times New Roman" pitchFamily="18" charset="0"/>
              </a:rPr>
              <a:t>is </a:t>
            </a:r>
            <a:r>
              <a:rPr lang="en-US" sz="2800" spc="-109" dirty="0" smtClean="0">
                <a:cs typeface="Times New Roman" pitchFamily="18" charset="0"/>
              </a:rPr>
              <a:t>allowed </a:t>
            </a:r>
            <a:r>
              <a:rPr lang="en-US" sz="2800" spc="-105" dirty="0" smtClean="0">
                <a:cs typeface="Times New Roman" pitchFamily="18" charset="0"/>
              </a:rPr>
              <a:t>to </a:t>
            </a:r>
            <a:r>
              <a:rPr lang="en-US" sz="2800" spc="-100" dirty="0" smtClean="0">
                <a:cs typeface="Times New Roman" pitchFamily="18" charset="0"/>
              </a:rPr>
              <a:t>cap </a:t>
            </a:r>
            <a:r>
              <a:rPr lang="en-US" sz="2800" spc="-105" dirty="0" smtClean="0">
                <a:cs typeface="Times New Roman" pitchFamily="18" charset="0"/>
              </a:rPr>
              <a:t>the </a:t>
            </a:r>
            <a:r>
              <a:rPr lang="en-US" sz="2800" spc="-125" dirty="0" smtClean="0">
                <a:cs typeface="Times New Roman" pitchFamily="18" charset="0"/>
              </a:rPr>
              <a:t>lens </a:t>
            </a:r>
            <a:r>
              <a:rPr lang="en-US" sz="2800" spc="-80" dirty="0" smtClean="0">
                <a:cs typeface="Times New Roman" pitchFamily="18" charset="0"/>
              </a:rPr>
              <a:t>with </a:t>
            </a:r>
            <a:r>
              <a:rPr lang="en-US" sz="2800" spc="-105" dirty="0" smtClean="0">
                <a:cs typeface="Times New Roman" pitchFamily="18" charset="0"/>
              </a:rPr>
              <a:t>the </a:t>
            </a:r>
            <a:r>
              <a:rPr lang="en-US" sz="2800" spc="-125" dirty="0" smtClean="0">
                <a:cs typeface="Times New Roman" pitchFamily="18" charset="0"/>
              </a:rPr>
              <a:t>lens </a:t>
            </a:r>
            <a:r>
              <a:rPr lang="en-US" sz="2800" spc="-90" dirty="0" smtClean="0">
                <a:cs typeface="Times New Roman" pitchFamily="18" charset="0"/>
              </a:rPr>
              <a:t>cap</a:t>
            </a:r>
          </a:p>
          <a:p>
            <a:pPr marL="391122">
              <a:spcBef>
                <a:spcPts val="155"/>
              </a:spcBef>
              <a:tabLst>
                <a:tab pos="1947355" algn="l"/>
                <a:tab pos="3061038" algn="l"/>
              </a:tabLst>
            </a:pPr>
            <a:r>
              <a:rPr lang="en-US" sz="2800" spc="-86" dirty="0" smtClean="0">
                <a:cs typeface="Times New Roman" pitchFamily="18" charset="0"/>
              </a:rPr>
              <a:t>Lock </a:t>
            </a:r>
            <a:r>
              <a:rPr lang="en-US" sz="2800" spc="-75" dirty="0" smtClean="0">
                <a:cs typeface="Times New Roman" pitchFamily="18" charset="0"/>
              </a:rPr>
              <a:t>the </a:t>
            </a:r>
            <a:r>
              <a:rPr lang="en-US" sz="2800" spc="-90" dirty="0" smtClean="0">
                <a:cs typeface="Times New Roman" pitchFamily="18" charset="0"/>
              </a:rPr>
              <a:t>camera </a:t>
            </a:r>
            <a:r>
              <a:rPr lang="en-US" sz="2800" spc="-80" dirty="0" smtClean="0">
                <a:cs typeface="Times New Roman" pitchFamily="18" charset="0"/>
              </a:rPr>
              <a:t>mounting </a:t>
            </a:r>
            <a:r>
              <a:rPr lang="en-US" sz="2800" spc="-105" dirty="0" smtClean="0">
                <a:cs typeface="Times New Roman" pitchFamily="18" charset="0"/>
              </a:rPr>
              <a:t>head and </a:t>
            </a:r>
            <a:r>
              <a:rPr lang="en-US" sz="2800" spc="-75" dirty="0" smtClean="0">
                <a:cs typeface="Times New Roman" pitchFamily="18" charset="0"/>
              </a:rPr>
              <a:t>the </a:t>
            </a:r>
            <a:r>
              <a:rPr lang="en-US" sz="2800" spc="-80" dirty="0" smtClean="0">
                <a:cs typeface="Times New Roman" pitchFamily="18" charset="0"/>
              </a:rPr>
              <a:t>pedestal </a:t>
            </a:r>
            <a:r>
              <a:rPr lang="en-US" sz="2800" spc="-105" dirty="0" smtClean="0">
                <a:cs typeface="Times New Roman" pitchFamily="18" charset="0"/>
              </a:rPr>
              <a:t>and </a:t>
            </a:r>
            <a:r>
              <a:rPr lang="en-US" sz="2800" spc="-90" dirty="0" smtClean="0">
                <a:cs typeface="Times New Roman" pitchFamily="18" charset="0"/>
              </a:rPr>
              <a:t>push </a:t>
            </a:r>
            <a:r>
              <a:rPr lang="en-US" sz="2800" spc="-80" dirty="0" smtClean="0">
                <a:cs typeface="Times New Roman" pitchFamily="18" charset="0"/>
              </a:rPr>
              <a:t>the  </a:t>
            </a:r>
            <a:r>
              <a:rPr lang="en-US" sz="2800" spc="-120" dirty="0" smtClean="0">
                <a:cs typeface="Times New Roman" pitchFamily="18" charset="0"/>
              </a:rPr>
              <a:t>camera </a:t>
            </a:r>
            <a:r>
              <a:rPr lang="en-US" sz="2800" spc="-105" dirty="0" smtClean="0">
                <a:cs typeface="Times New Roman" pitchFamily="18" charset="0"/>
              </a:rPr>
              <a:t>to </a:t>
            </a:r>
            <a:r>
              <a:rPr lang="en-US" sz="2800" spc="-216" dirty="0" smtClean="0">
                <a:cs typeface="Times New Roman" pitchFamily="18" charset="0"/>
              </a:rPr>
              <a:t>a  </a:t>
            </a:r>
            <a:r>
              <a:rPr lang="en-US" sz="2800" spc="-80" dirty="0" smtClean="0">
                <a:cs typeface="Times New Roman" pitchFamily="18" charset="0"/>
              </a:rPr>
              <a:t>safe </a:t>
            </a:r>
            <a:r>
              <a:rPr lang="en-US" sz="2800" spc="-105" dirty="0" smtClean="0">
                <a:cs typeface="Times New Roman" pitchFamily="18" charset="0"/>
              </a:rPr>
              <a:t>place in the </a:t>
            </a:r>
            <a:r>
              <a:rPr lang="en-US" sz="2800" spc="-80" dirty="0" smtClean="0">
                <a:cs typeface="Times New Roman" pitchFamily="18" charset="0"/>
              </a:rPr>
              <a:t>studio. </a:t>
            </a:r>
            <a:r>
              <a:rPr lang="en-US" sz="2800" spc="-90" dirty="0">
                <a:cs typeface="Times New Roman" pitchFamily="18" charset="0"/>
              </a:rPr>
              <a:t>I</a:t>
            </a:r>
            <a:r>
              <a:rPr lang="en-US" sz="2800" spc="-90" dirty="0" smtClean="0">
                <a:cs typeface="Times New Roman" pitchFamily="18" charset="0"/>
              </a:rPr>
              <a:t>f</a:t>
            </a:r>
            <a:r>
              <a:rPr lang="en-US" sz="2800" spc="245" dirty="0" smtClean="0">
                <a:cs typeface="Times New Roman" pitchFamily="18" charset="0"/>
              </a:rPr>
              <a:t> it is </a:t>
            </a:r>
            <a:r>
              <a:rPr lang="en-US" sz="2800" spc="-125" dirty="0" smtClean="0">
                <a:cs typeface="Times New Roman" pitchFamily="18" charset="0"/>
              </a:rPr>
              <a:t>not</a:t>
            </a:r>
            <a:r>
              <a:rPr lang="en-US" sz="2800" spc="-5" dirty="0" smtClean="0">
                <a:cs typeface="Times New Roman" pitchFamily="18" charset="0"/>
              </a:rPr>
              <a:t> </a:t>
            </a:r>
            <a:r>
              <a:rPr lang="en-US" sz="2800" spc="-90" dirty="0" smtClean="0">
                <a:cs typeface="Times New Roman" pitchFamily="18" charset="0"/>
              </a:rPr>
              <a:t>possible, </a:t>
            </a:r>
            <a:r>
              <a:rPr lang="en-US" sz="2800" spc="-95" dirty="0" smtClean="0">
                <a:cs typeface="Times New Roman" pitchFamily="18" charset="0"/>
              </a:rPr>
              <a:t>set </a:t>
            </a:r>
            <a:r>
              <a:rPr lang="en-US" sz="2800" spc="-105" dirty="0" smtClean="0">
                <a:cs typeface="Times New Roman" pitchFamily="18" charset="0"/>
              </a:rPr>
              <a:t>the parking  </a:t>
            </a:r>
            <a:r>
              <a:rPr lang="en-US" sz="2800" spc="-109" dirty="0" smtClean="0">
                <a:cs typeface="Times New Roman" pitchFamily="18" charset="0"/>
              </a:rPr>
              <a:t>brake </a:t>
            </a:r>
            <a:r>
              <a:rPr lang="en-US" sz="2800" spc="-105" dirty="0" smtClean="0">
                <a:cs typeface="Times New Roman" pitchFamily="18" charset="0"/>
              </a:rPr>
              <a:t>for the camera </a:t>
            </a:r>
            <a:r>
              <a:rPr lang="en-US" sz="2800" spc="-90" dirty="0" smtClean="0">
                <a:cs typeface="Times New Roman" pitchFamily="18" charset="0"/>
              </a:rPr>
              <a:t>instead </a:t>
            </a:r>
            <a:r>
              <a:rPr lang="en-US" sz="2800" spc="-125" dirty="0" smtClean="0">
                <a:cs typeface="Times New Roman" pitchFamily="18" charset="0"/>
              </a:rPr>
              <a:t>of </a:t>
            </a:r>
            <a:r>
              <a:rPr lang="en-US" sz="2800" spc="-95" dirty="0" smtClean="0">
                <a:cs typeface="Times New Roman" pitchFamily="18" charset="0"/>
              </a:rPr>
              <a:t>putting </a:t>
            </a:r>
            <a:r>
              <a:rPr lang="en-US" sz="2800" spc="-80" dirty="0" smtClean="0">
                <a:cs typeface="Times New Roman" pitchFamily="18" charset="0"/>
              </a:rPr>
              <a:t>it </a:t>
            </a:r>
            <a:r>
              <a:rPr lang="en-US" sz="2800" spc="-105" dirty="0" smtClean="0">
                <a:cs typeface="Times New Roman" pitchFamily="18" charset="0"/>
              </a:rPr>
              <a:t>in the middle </a:t>
            </a:r>
            <a:r>
              <a:rPr lang="en-US" sz="2800" spc="-125" dirty="0" smtClean="0">
                <a:cs typeface="Times New Roman" pitchFamily="18" charset="0"/>
              </a:rPr>
              <a:t>of </a:t>
            </a:r>
            <a:r>
              <a:rPr lang="en-US" sz="2800" spc="-105" dirty="0" smtClean="0">
                <a:cs typeface="Times New Roman" pitchFamily="18" charset="0"/>
              </a:rPr>
              <a:t>the </a:t>
            </a:r>
            <a:r>
              <a:rPr lang="en-US" sz="2800" spc="-80" dirty="0" smtClean="0">
                <a:cs typeface="Times New Roman" pitchFamily="18" charset="0"/>
              </a:rPr>
              <a:t>studio  </a:t>
            </a:r>
          </a:p>
          <a:p>
            <a:pPr marL="391122">
              <a:spcBef>
                <a:spcPts val="155"/>
              </a:spcBef>
              <a:tabLst>
                <a:tab pos="1947355" algn="l"/>
                <a:tab pos="3061038" algn="l"/>
              </a:tabLst>
            </a:pPr>
            <a:r>
              <a:rPr lang="en-US" sz="2800" spc="-80" dirty="0" smtClean="0">
                <a:cs typeface="Times New Roman" pitchFamily="18" charset="0"/>
              </a:rPr>
              <a:t>T</a:t>
            </a:r>
            <a:r>
              <a:rPr lang="en-US" sz="2800" spc="-80" dirty="0" smtClean="0">
                <a:cs typeface="Times New Roman" pitchFamily="18" charset="0"/>
              </a:rPr>
              <a:t>wist </a:t>
            </a:r>
            <a:r>
              <a:rPr lang="en-US" sz="2800" spc="-105" dirty="0" smtClean="0">
                <a:cs typeface="Times New Roman" pitchFamily="18" charset="0"/>
              </a:rPr>
              <a:t>the </a:t>
            </a:r>
            <a:r>
              <a:rPr lang="en-US" sz="2800" spc="-90" dirty="0" smtClean="0">
                <a:cs typeface="Times New Roman" pitchFamily="18" charset="0"/>
              </a:rPr>
              <a:t>cable </a:t>
            </a:r>
            <a:r>
              <a:rPr lang="en-US" sz="2800" spc="-140" dirty="0" smtClean="0">
                <a:cs typeface="Times New Roman" pitchFamily="18" charset="0"/>
              </a:rPr>
              <a:t>as </a:t>
            </a:r>
            <a:r>
              <a:rPr lang="en-US" sz="2800" spc="-100" dirty="0" smtClean="0">
                <a:cs typeface="Times New Roman" pitchFamily="18" charset="0"/>
              </a:rPr>
              <a:t>neatly </a:t>
            </a:r>
            <a:r>
              <a:rPr lang="en-US" sz="2800" spc="-140" smtClean="0">
                <a:cs typeface="Times New Roman" pitchFamily="18" charset="0"/>
              </a:rPr>
              <a:t>as</a:t>
            </a:r>
            <a:r>
              <a:rPr lang="en-US" sz="2800" spc="-245" smtClean="0">
                <a:cs typeface="Times New Roman" pitchFamily="18" charset="0"/>
              </a:rPr>
              <a:t> </a:t>
            </a:r>
            <a:r>
              <a:rPr lang="en-US" sz="2800" spc="-100" smtClean="0">
                <a:cs typeface="Times New Roman" pitchFamily="18" charset="0"/>
              </a:rPr>
              <a:t>possible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7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Working the Camcorder and EFP Camera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Autofit/>
          </a:bodyPr>
          <a:lstStyle/>
          <a:p>
            <a:pPr marL="12698">
              <a:spcBef>
                <a:spcPts val="254"/>
              </a:spcBef>
              <a:tabLst>
                <a:tab pos="2619755" algn="l"/>
              </a:tabLst>
            </a:pPr>
            <a:r>
              <a:rPr lang="en-US" sz="2400" spc="-135" dirty="0" smtClean="0">
                <a:cs typeface="Arial"/>
              </a:rPr>
              <a:t> Some</a:t>
            </a:r>
            <a:r>
              <a:rPr lang="en-US" sz="2400" spc="100" dirty="0" smtClean="0">
                <a:cs typeface="Arial"/>
              </a:rPr>
              <a:t> </a:t>
            </a:r>
            <a:r>
              <a:rPr lang="en-US" sz="2400" spc="-75" dirty="0" smtClean="0">
                <a:cs typeface="Arial"/>
              </a:rPr>
              <a:t>basic</a:t>
            </a:r>
            <a:r>
              <a:rPr lang="en-US" sz="2400" spc="-55" dirty="0" smtClean="0">
                <a:cs typeface="Arial"/>
              </a:rPr>
              <a:t> </a:t>
            </a:r>
            <a:r>
              <a:rPr lang="en-US" sz="2400" spc="-86" dirty="0" smtClean="0">
                <a:cs typeface="Arial"/>
              </a:rPr>
              <a:t>camera “</a:t>
            </a:r>
            <a:r>
              <a:rPr lang="en-US" sz="2400" spc="-145" dirty="0" smtClean="0">
                <a:cs typeface="Arial"/>
              </a:rPr>
              <a:t>don’ts</a:t>
            </a:r>
            <a:r>
              <a:rPr lang="en-US" sz="2400" spc="-145" dirty="0" smtClean="0">
                <a:cs typeface="Arial"/>
              </a:rPr>
              <a:t>”</a:t>
            </a:r>
            <a:endParaRPr lang="en-US" sz="2400" dirty="0" smtClean="0">
              <a:cs typeface="Arial"/>
            </a:endParaRP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i="0" spc="-109" dirty="0" smtClean="0">
                <a:cs typeface="Arial"/>
              </a:rPr>
              <a:t>There </a:t>
            </a:r>
            <a:r>
              <a:rPr lang="en-US" sz="2400" i="0" spc="-80" dirty="0" smtClean="0">
                <a:cs typeface="Arial"/>
              </a:rPr>
              <a:t>are some </a:t>
            </a:r>
            <a:r>
              <a:rPr lang="en-US" sz="2400" i="0" spc="-86" dirty="0" smtClean="0">
                <a:cs typeface="Arial"/>
              </a:rPr>
              <a:t>basic</a:t>
            </a:r>
            <a:r>
              <a:rPr lang="en-US" sz="2400" spc="281" dirty="0">
                <a:cs typeface="Arial"/>
              </a:rPr>
              <a:t> </a:t>
            </a:r>
            <a:r>
              <a:rPr lang="en-US" sz="2400" i="0" spc="-95" dirty="0" smtClean="0">
                <a:cs typeface="Arial"/>
              </a:rPr>
              <a:t>Don</a:t>
            </a:r>
            <a:r>
              <a:rPr lang="en-US" sz="2400" spc="5" dirty="0" smtClean="0">
                <a:cs typeface="Arial"/>
              </a:rPr>
              <a:t>’</a:t>
            </a:r>
            <a:r>
              <a:rPr lang="en-US" sz="2400" i="0" spc="-90" dirty="0" smtClean="0">
                <a:cs typeface="Arial"/>
              </a:rPr>
              <a:t>ts</a:t>
            </a:r>
            <a:r>
              <a:rPr lang="en-US" sz="2400" spc="-90" dirty="0">
                <a:cs typeface="Arial"/>
              </a:rPr>
              <a:t> </a:t>
            </a:r>
            <a:r>
              <a:rPr lang="en-US" sz="2400" i="0" spc="-114" dirty="0" smtClean="0">
                <a:cs typeface="Arial"/>
              </a:rPr>
              <a:t>on </a:t>
            </a:r>
            <a:r>
              <a:rPr lang="en-US" sz="2400" i="0" spc="-86" dirty="0" smtClean="0">
                <a:cs typeface="Arial"/>
              </a:rPr>
              <a:t>camera use </a:t>
            </a:r>
            <a:r>
              <a:rPr lang="en-US" sz="2400" i="0" spc="-100" dirty="0" smtClean="0">
                <a:cs typeface="Arial"/>
              </a:rPr>
              <a:t>and </a:t>
            </a:r>
            <a:r>
              <a:rPr lang="en-US" sz="2400" i="0" spc="-80" dirty="0" smtClean="0">
                <a:cs typeface="Arial"/>
              </a:rPr>
              <a:t>that </a:t>
            </a:r>
            <a:r>
              <a:rPr lang="en-US" sz="2400" i="0" spc="-75" dirty="0" smtClean="0">
                <a:cs typeface="Arial"/>
              </a:rPr>
              <a:t>should </a:t>
            </a:r>
            <a:r>
              <a:rPr lang="en-US" sz="2400" i="0" spc="-100" dirty="0" smtClean="0">
                <a:cs typeface="Arial"/>
              </a:rPr>
              <a:t>be </a:t>
            </a:r>
            <a:r>
              <a:rPr lang="en-US" sz="2400" i="0" spc="-90" dirty="0" smtClean="0">
                <a:cs typeface="Arial"/>
              </a:rPr>
              <a:t>obeyed  </a:t>
            </a: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i="0" spc="-95" dirty="0" smtClean="0">
                <a:cs typeface="Arial"/>
              </a:rPr>
              <a:t>Don't</a:t>
            </a:r>
            <a:r>
              <a:rPr lang="en-US" sz="2400" i="0" spc="-120" dirty="0" smtClean="0">
                <a:cs typeface="Arial"/>
              </a:rPr>
              <a:t> </a:t>
            </a:r>
            <a:r>
              <a:rPr lang="en-US" sz="2400" i="0" spc="-80" dirty="0" smtClean="0">
                <a:cs typeface="Arial"/>
              </a:rPr>
              <a:t>leave camcorder </a:t>
            </a:r>
            <a:r>
              <a:rPr lang="en-US" sz="2400" i="0" spc="-95" dirty="0" smtClean="0">
                <a:cs typeface="Arial"/>
              </a:rPr>
              <a:t>unattended </a:t>
            </a:r>
            <a:r>
              <a:rPr lang="en-US" sz="2400" i="0" spc="-90" dirty="0" smtClean="0">
                <a:cs typeface="Arial"/>
              </a:rPr>
              <a:t>in </a:t>
            </a:r>
            <a:r>
              <a:rPr lang="en-US" sz="2400" i="0" spc="-174" dirty="0" smtClean="0">
                <a:cs typeface="Arial"/>
              </a:rPr>
              <a:t>a </a:t>
            </a:r>
            <a:r>
              <a:rPr lang="en-US" sz="2400" i="0" spc="-70" dirty="0" smtClean="0">
                <a:cs typeface="Arial"/>
              </a:rPr>
              <a:t>car </a:t>
            </a:r>
            <a:r>
              <a:rPr lang="en-US" sz="2400" i="0" spc="-90" dirty="0" smtClean="0">
                <a:cs typeface="Arial"/>
              </a:rPr>
              <a:t>in </a:t>
            </a:r>
            <a:r>
              <a:rPr lang="en-US" sz="2400" i="0" spc="-86" dirty="0" smtClean="0">
                <a:cs typeface="Arial"/>
              </a:rPr>
              <a:t>order </a:t>
            </a:r>
            <a:r>
              <a:rPr lang="en-US" sz="2400" i="0" spc="-75" dirty="0" smtClean="0">
                <a:cs typeface="Arial"/>
              </a:rPr>
              <a:t>to </a:t>
            </a:r>
            <a:r>
              <a:rPr lang="en-US" sz="2400" i="0" spc="-80" dirty="0" smtClean="0">
                <a:cs typeface="Arial"/>
              </a:rPr>
              <a:t>avoid </a:t>
            </a:r>
            <a:r>
              <a:rPr lang="en-US" sz="2400" i="0" spc="-86" dirty="0" smtClean="0">
                <a:cs typeface="Arial"/>
              </a:rPr>
              <a:t>the  </a:t>
            </a:r>
            <a:r>
              <a:rPr lang="en-US" sz="2400" i="0" spc="-95" dirty="0" smtClean="0">
                <a:cs typeface="Arial"/>
              </a:rPr>
              <a:t>equipment </a:t>
            </a:r>
            <a:r>
              <a:rPr lang="en-US" sz="2400" i="0" spc="-65" dirty="0" smtClean="0">
                <a:cs typeface="Arial"/>
              </a:rPr>
              <a:t>suffering </a:t>
            </a:r>
            <a:r>
              <a:rPr lang="en-US" sz="2400" i="0" spc="-90" dirty="0" smtClean="0">
                <a:cs typeface="Arial"/>
              </a:rPr>
              <a:t>from </a:t>
            </a:r>
            <a:r>
              <a:rPr lang="en-US" sz="2400" i="0" spc="-70" dirty="0" smtClean="0">
                <a:cs typeface="Arial"/>
              </a:rPr>
              <a:t>excessive </a:t>
            </a:r>
            <a:r>
              <a:rPr lang="en-US" sz="2400" i="0" spc="-100" dirty="0" smtClean="0">
                <a:cs typeface="Arial"/>
              </a:rPr>
              <a:t>heat and </a:t>
            </a:r>
            <a:r>
              <a:rPr lang="en-US" sz="2400" i="0" spc="-75" dirty="0" smtClean="0">
                <a:cs typeface="Arial"/>
              </a:rPr>
              <a:t>to </a:t>
            </a:r>
            <a:r>
              <a:rPr lang="en-US" sz="2400" i="0" spc="-90" dirty="0" smtClean="0">
                <a:cs typeface="Arial"/>
              </a:rPr>
              <a:t>prevent</a:t>
            </a:r>
            <a:r>
              <a:rPr lang="en-US" sz="2400" i="0" spc="15" dirty="0" smtClean="0">
                <a:cs typeface="Arial"/>
              </a:rPr>
              <a:t> </a:t>
            </a:r>
            <a:r>
              <a:rPr lang="en-US" sz="2400" i="0" spc="-55" dirty="0" smtClean="0">
                <a:cs typeface="Arial"/>
              </a:rPr>
              <a:t>theft</a:t>
            </a: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spc="-95" dirty="0" smtClean="0">
                <a:cs typeface="Arial"/>
              </a:rPr>
              <a:t>Don't</a:t>
            </a:r>
            <a:r>
              <a:rPr lang="en-US" sz="2400" spc="-120" dirty="0" smtClean="0">
                <a:cs typeface="Arial"/>
              </a:rPr>
              <a:t> </a:t>
            </a:r>
            <a:r>
              <a:rPr lang="en-US" sz="2400" spc="-80" dirty="0" smtClean="0">
                <a:cs typeface="Arial"/>
              </a:rPr>
              <a:t>leave camcorder </a:t>
            </a:r>
            <a:r>
              <a:rPr lang="en-US" sz="2400" spc="-65" dirty="0" smtClean="0">
                <a:cs typeface="Arial"/>
              </a:rPr>
              <a:t>left </a:t>
            </a:r>
            <a:r>
              <a:rPr lang="en-US" sz="2400" spc="-90" dirty="0" smtClean="0">
                <a:cs typeface="Arial"/>
              </a:rPr>
              <a:t>in </a:t>
            </a:r>
            <a:r>
              <a:rPr lang="en-US" sz="2400" spc="-86" dirty="0" smtClean="0">
                <a:cs typeface="Arial"/>
              </a:rPr>
              <a:t>wet </a:t>
            </a:r>
            <a:r>
              <a:rPr lang="en-US" sz="2400" spc="-100" dirty="0" smtClean="0">
                <a:cs typeface="Arial"/>
              </a:rPr>
              <a:t>or </a:t>
            </a:r>
            <a:r>
              <a:rPr lang="en-US" sz="2400" spc="-75" dirty="0" smtClean="0">
                <a:cs typeface="Arial"/>
              </a:rPr>
              <a:t>moist </a:t>
            </a:r>
            <a:r>
              <a:rPr lang="en-US" sz="2400" spc="-70" dirty="0" smtClean="0">
                <a:cs typeface="Arial"/>
              </a:rPr>
              <a:t>condition </a:t>
            </a:r>
            <a:r>
              <a:rPr lang="en-US" sz="2400" spc="-120" dirty="0" smtClean="0">
                <a:cs typeface="Arial"/>
              </a:rPr>
              <a:t>as </a:t>
            </a:r>
            <a:r>
              <a:rPr lang="en-US" sz="2400" spc="-86" dirty="0" smtClean="0">
                <a:cs typeface="Arial"/>
              </a:rPr>
              <a:t>the wet </a:t>
            </a:r>
            <a:r>
              <a:rPr lang="en-US" sz="2400" spc="-50" dirty="0" smtClean="0">
                <a:cs typeface="Arial"/>
              </a:rPr>
              <a:t>will  </a:t>
            </a:r>
            <a:r>
              <a:rPr lang="en-US" sz="2400" spc="-70" dirty="0" smtClean="0">
                <a:cs typeface="Arial"/>
              </a:rPr>
              <a:t>cause </a:t>
            </a:r>
            <a:r>
              <a:rPr lang="en-US" sz="2400" spc="-86" dirty="0" smtClean="0">
                <a:cs typeface="Arial"/>
              </a:rPr>
              <a:t>wet </a:t>
            </a:r>
            <a:r>
              <a:rPr lang="en-US" sz="2400" spc="-90" dirty="0" smtClean="0">
                <a:cs typeface="Arial"/>
              </a:rPr>
              <a:t>tape </a:t>
            </a:r>
            <a:r>
              <a:rPr lang="en-US" sz="2400" spc="-100" dirty="0" smtClean="0">
                <a:cs typeface="Arial"/>
              </a:rPr>
              <a:t>and </a:t>
            </a:r>
            <a:r>
              <a:rPr lang="en-US" sz="2400" spc="-80" dirty="0" smtClean="0">
                <a:cs typeface="Arial"/>
              </a:rPr>
              <a:t>ruined </a:t>
            </a:r>
            <a:r>
              <a:rPr lang="en-US" sz="2400" spc="-70" dirty="0" smtClean="0">
                <a:cs typeface="Arial"/>
              </a:rPr>
              <a:t>drive </a:t>
            </a:r>
            <a:r>
              <a:rPr lang="en-US" sz="2400" spc="-80" dirty="0" smtClean="0">
                <a:cs typeface="Arial"/>
              </a:rPr>
              <a:t>motor </a:t>
            </a:r>
            <a:r>
              <a:rPr lang="en-US" sz="2400" spc="-90" dirty="0" smtClean="0">
                <a:cs typeface="Arial"/>
              </a:rPr>
              <a:t>in </a:t>
            </a:r>
            <a:r>
              <a:rPr lang="en-US" sz="2400" spc="-86" dirty="0" smtClean="0">
                <a:cs typeface="Arial"/>
              </a:rPr>
              <a:t>the</a:t>
            </a:r>
            <a:r>
              <a:rPr lang="en-US" sz="2400" spc="455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VTR</a:t>
            </a: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spc="-95" dirty="0" smtClean="0">
                <a:cs typeface="Arial"/>
              </a:rPr>
              <a:t>Don't</a:t>
            </a:r>
            <a:r>
              <a:rPr lang="en-US" sz="2400" spc="-120" dirty="0" smtClean="0">
                <a:cs typeface="Arial"/>
              </a:rPr>
              <a:t> </a:t>
            </a:r>
            <a:r>
              <a:rPr lang="en-US" sz="2400" spc="-90" dirty="0" smtClean="0">
                <a:cs typeface="Arial"/>
              </a:rPr>
              <a:t>point </a:t>
            </a:r>
            <a:r>
              <a:rPr lang="en-US" sz="2400" spc="-86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lens </a:t>
            </a:r>
            <a:r>
              <a:rPr lang="en-US" sz="2400" spc="-86" dirty="0" smtClean="0">
                <a:cs typeface="Arial"/>
              </a:rPr>
              <a:t>at the sun </a:t>
            </a:r>
            <a:r>
              <a:rPr lang="en-US" sz="2400" spc="-90" dirty="0" smtClean="0">
                <a:cs typeface="Arial"/>
              </a:rPr>
              <a:t>for </a:t>
            </a:r>
            <a:r>
              <a:rPr lang="en-US" sz="2400" spc="-100" dirty="0" smtClean="0">
                <a:cs typeface="Arial"/>
              </a:rPr>
              <a:t>long </a:t>
            </a:r>
            <a:r>
              <a:rPr lang="en-US" sz="2400" spc="-75" dirty="0" smtClean="0">
                <a:cs typeface="Arial"/>
              </a:rPr>
              <a:t>time </a:t>
            </a:r>
            <a:r>
              <a:rPr lang="en-US" sz="2400" spc="-60" dirty="0" smtClean="0">
                <a:cs typeface="Arial"/>
              </a:rPr>
              <a:t>since </a:t>
            </a:r>
            <a:r>
              <a:rPr lang="en-US" sz="2400" spc="-86" dirty="0" smtClean="0">
                <a:cs typeface="Arial"/>
              </a:rPr>
              <a:t>the </a:t>
            </a:r>
            <a:r>
              <a:rPr lang="en-US" sz="2400" spc="-75" dirty="0" smtClean="0">
                <a:cs typeface="Arial"/>
              </a:rPr>
              <a:t>magnifying </a:t>
            </a:r>
            <a:r>
              <a:rPr lang="en-US" sz="2400" spc="-95" dirty="0" smtClean="0">
                <a:cs typeface="Arial"/>
              </a:rPr>
              <a:t>lens  </a:t>
            </a:r>
            <a:r>
              <a:rPr lang="en-US" sz="2400" spc="-90" dirty="0" smtClean="0">
                <a:cs typeface="Arial"/>
              </a:rPr>
              <a:t>(at </a:t>
            </a:r>
            <a:r>
              <a:rPr lang="en-US" sz="2400" spc="-86" dirty="0" smtClean="0">
                <a:cs typeface="Arial"/>
              </a:rPr>
              <a:t>the </a:t>
            </a:r>
            <a:r>
              <a:rPr lang="en-US" sz="2400" spc="-70" dirty="0" smtClean="0">
                <a:cs typeface="Arial"/>
              </a:rPr>
              <a:t>viewfinder) </a:t>
            </a:r>
            <a:r>
              <a:rPr lang="en-US" sz="2400" spc="-50" dirty="0" smtClean="0">
                <a:cs typeface="Arial"/>
              </a:rPr>
              <a:t>will </a:t>
            </a:r>
            <a:r>
              <a:rPr lang="en-US" sz="2400" spc="-65" dirty="0" smtClean="0">
                <a:cs typeface="Arial"/>
              </a:rPr>
              <a:t>collect </a:t>
            </a:r>
            <a:r>
              <a:rPr lang="en-US" sz="2400" spc="-86" dirty="0" smtClean="0">
                <a:cs typeface="Arial"/>
              </a:rPr>
              <a:t>the sun rays </a:t>
            </a:r>
            <a:r>
              <a:rPr lang="en-US" sz="2400" spc="-100" dirty="0" smtClean="0">
                <a:cs typeface="Arial"/>
              </a:rPr>
              <a:t>and </a:t>
            </a:r>
            <a:r>
              <a:rPr lang="en-US" sz="2400" spc="-86" dirty="0" smtClean="0">
                <a:cs typeface="Arial"/>
              </a:rPr>
              <a:t>melt the </a:t>
            </a:r>
            <a:r>
              <a:rPr lang="en-US" sz="2400" spc="-80" dirty="0" smtClean="0">
                <a:cs typeface="Arial"/>
              </a:rPr>
              <a:t>equipment</a:t>
            </a: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spc="-95" dirty="0" smtClean="0">
                <a:cs typeface="Arial"/>
              </a:rPr>
              <a:t>Don't</a:t>
            </a:r>
            <a:r>
              <a:rPr lang="en-US" sz="2400" spc="-120" dirty="0" smtClean="0">
                <a:cs typeface="Arial"/>
              </a:rPr>
              <a:t> </a:t>
            </a:r>
            <a:r>
              <a:rPr lang="en-US" sz="2400" spc="-80" dirty="0" smtClean="0">
                <a:cs typeface="Arial"/>
              </a:rPr>
              <a:t>leave camcorder </a:t>
            </a:r>
            <a:r>
              <a:rPr lang="en-US" sz="2400" spc="-70" dirty="0" smtClean="0">
                <a:cs typeface="Arial"/>
              </a:rPr>
              <a:t>batteries </a:t>
            </a:r>
            <a:r>
              <a:rPr lang="en-US" sz="2400" spc="-90" dirty="0" smtClean="0">
                <a:cs typeface="Arial"/>
              </a:rPr>
              <a:t>in </a:t>
            </a:r>
            <a:r>
              <a:rPr lang="en-US" sz="2400" spc="-95" dirty="0" smtClean="0">
                <a:cs typeface="Arial"/>
              </a:rPr>
              <a:t>hot </a:t>
            </a:r>
            <a:r>
              <a:rPr lang="en-US" sz="2400" spc="-80" dirty="0" smtClean="0">
                <a:cs typeface="Arial"/>
              </a:rPr>
              <a:t>place </a:t>
            </a:r>
            <a:r>
              <a:rPr lang="en-US" sz="2400" spc="-100" dirty="0" smtClean="0">
                <a:cs typeface="Arial"/>
              </a:rPr>
              <a:t>and </a:t>
            </a:r>
            <a:r>
              <a:rPr lang="en-US" sz="2400" spc="-80" dirty="0" smtClean="0">
                <a:cs typeface="Arial"/>
              </a:rPr>
              <a:t>avoid </a:t>
            </a:r>
            <a:r>
              <a:rPr lang="en-US" sz="2400" spc="-90" dirty="0" smtClean="0">
                <a:cs typeface="Arial"/>
              </a:rPr>
              <a:t>dropping </a:t>
            </a:r>
            <a:r>
              <a:rPr lang="en-US" sz="2400" spc="-86" dirty="0" smtClean="0">
                <a:cs typeface="Arial"/>
              </a:rPr>
              <a:t>the  </a:t>
            </a:r>
            <a:r>
              <a:rPr lang="en-US" sz="2400" spc="-70" dirty="0" smtClean="0">
                <a:cs typeface="Arial"/>
              </a:rPr>
              <a:t>batteries </a:t>
            </a:r>
            <a:r>
              <a:rPr lang="en-US" sz="2400" spc="-120" dirty="0" smtClean="0">
                <a:cs typeface="Arial"/>
              </a:rPr>
              <a:t>as </a:t>
            </a:r>
            <a:r>
              <a:rPr lang="en-US" sz="2400" spc="-86" dirty="0" smtClean="0">
                <a:cs typeface="Arial"/>
              </a:rPr>
              <a:t>the </a:t>
            </a:r>
            <a:r>
              <a:rPr lang="en-US" sz="2400" spc="-70" dirty="0" smtClean="0">
                <a:cs typeface="Arial"/>
              </a:rPr>
              <a:t>batteries </a:t>
            </a:r>
            <a:r>
              <a:rPr lang="en-US" sz="2400" spc="-80" dirty="0" smtClean="0">
                <a:cs typeface="Arial"/>
              </a:rPr>
              <a:t>are </a:t>
            </a:r>
            <a:r>
              <a:rPr lang="en-US" sz="2400" spc="-55" dirty="0" smtClean="0">
                <a:cs typeface="Arial"/>
              </a:rPr>
              <a:t>sensitive </a:t>
            </a:r>
            <a:r>
              <a:rPr lang="en-US" sz="2400" spc="-75" dirty="0" smtClean="0">
                <a:cs typeface="Arial"/>
              </a:rPr>
              <a:t>to </a:t>
            </a:r>
            <a:r>
              <a:rPr lang="en-US" sz="2400" spc="-100" dirty="0" smtClean="0">
                <a:cs typeface="Arial"/>
              </a:rPr>
              <a:t>heat and</a:t>
            </a:r>
            <a:r>
              <a:rPr lang="en-US" sz="2400" spc="380" dirty="0" smtClean="0">
                <a:cs typeface="Arial"/>
              </a:rPr>
              <a:t> </a:t>
            </a:r>
            <a:r>
              <a:rPr lang="en-US" sz="2400" spc="-65" dirty="0" smtClean="0">
                <a:cs typeface="Arial"/>
              </a:rPr>
              <a:t>shock</a:t>
            </a:r>
            <a:endParaRPr lang="en-US" sz="2400" dirty="0">
              <a:cs typeface="Arial"/>
            </a:endParaRP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r>
              <a:rPr lang="en-US" sz="2400" spc="-95" dirty="0" smtClean="0">
                <a:cs typeface="Arial"/>
              </a:rPr>
              <a:t>Don’</a:t>
            </a:r>
            <a:r>
              <a:rPr lang="en-US" sz="2400" spc="-120" dirty="0" smtClean="0">
                <a:cs typeface="Arial"/>
              </a:rPr>
              <a:t>t</a:t>
            </a:r>
            <a:r>
              <a:rPr lang="en-US" sz="2400" spc="-120" dirty="0" smtClean="0">
                <a:cs typeface="Arial"/>
              </a:rPr>
              <a:t> </a:t>
            </a:r>
            <a:r>
              <a:rPr lang="en-US" sz="2400" spc="-80" dirty="0" smtClean="0">
                <a:cs typeface="Arial"/>
              </a:rPr>
              <a:t>forget </a:t>
            </a:r>
            <a:r>
              <a:rPr lang="en-US" sz="2400" spc="-75" dirty="0" smtClean="0">
                <a:cs typeface="Arial"/>
              </a:rPr>
              <a:t>to </a:t>
            </a:r>
            <a:r>
              <a:rPr lang="en-US" sz="2400" spc="-95" dirty="0" smtClean="0">
                <a:cs typeface="Arial"/>
              </a:rPr>
              <a:t>put </a:t>
            </a:r>
            <a:r>
              <a:rPr lang="en-US" sz="2400" spc="-86" dirty="0" smtClean="0">
                <a:cs typeface="Arial"/>
              </a:rPr>
              <a:t>the camera </a:t>
            </a:r>
            <a:r>
              <a:rPr lang="en-US" sz="2400" spc="-95" dirty="0" smtClean="0">
                <a:cs typeface="Arial"/>
              </a:rPr>
              <a:t>lens </a:t>
            </a:r>
            <a:r>
              <a:rPr lang="en-US" sz="2400" spc="-75" dirty="0" smtClean="0">
                <a:cs typeface="Arial"/>
              </a:rPr>
              <a:t>cover </a:t>
            </a:r>
            <a:r>
              <a:rPr lang="en-US" sz="2400" spc="-100" dirty="0" smtClean="0">
                <a:cs typeface="Arial"/>
              </a:rPr>
              <a:t>and </a:t>
            </a:r>
            <a:r>
              <a:rPr lang="en-US" sz="2400" spc="-60" dirty="0" smtClean="0">
                <a:cs typeface="Arial"/>
              </a:rPr>
              <a:t>close </a:t>
            </a:r>
            <a:r>
              <a:rPr lang="en-US" sz="2400" spc="-86" dirty="0" smtClean="0">
                <a:cs typeface="Arial"/>
              </a:rPr>
              <a:t>the </a:t>
            </a:r>
            <a:r>
              <a:rPr lang="en-US" sz="2400" spc="-75" dirty="0" smtClean="0">
                <a:cs typeface="Arial"/>
              </a:rPr>
              <a:t>aperture to </a:t>
            </a:r>
            <a:r>
              <a:rPr lang="en-US" sz="2400" spc="-229" dirty="0" smtClean="0">
                <a:cs typeface="Arial"/>
              </a:rPr>
              <a:t>C  </a:t>
            </a:r>
            <a:r>
              <a:rPr lang="en-US" sz="2400" spc="-80" dirty="0" smtClean="0">
                <a:cs typeface="Arial"/>
              </a:rPr>
              <a:t>(cap) </a:t>
            </a:r>
            <a:r>
              <a:rPr lang="en-US" sz="2400" spc="-70" dirty="0" smtClean="0">
                <a:cs typeface="Arial"/>
              </a:rPr>
              <a:t>position </a:t>
            </a:r>
            <a:r>
              <a:rPr lang="en-US" sz="2400" spc="-100" dirty="0" smtClean="0">
                <a:cs typeface="Arial"/>
              </a:rPr>
              <a:t>upon </a:t>
            </a:r>
            <a:r>
              <a:rPr lang="en-US" sz="2400" spc="-90" dirty="0" smtClean="0">
                <a:cs typeface="Arial"/>
              </a:rPr>
              <a:t>using</a:t>
            </a:r>
            <a:r>
              <a:rPr lang="en-US" sz="2400" spc="225" dirty="0" smtClean="0">
                <a:cs typeface="Arial"/>
              </a:rPr>
              <a:t> </a:t>
            </a:r>
            <a:r>
              <a:rPr lang="en-US" sz="2400" spc="-44" dirty="0" smtClean="0">
                <a:cs typeface="Arial"/>
              </a:rPr>
              <a:t>it.</a:t>
            </a:r>
            <a:endParaRPr lang="en-US" sz="2400" dirty="0" smtClean="0">
              <a:cs typeface="Arial"/>
            </a:endParaRPr>
          </a:p>
          <a:p>
            <a:pPr marL="387947" marR="5079" indent="-372709">
              <a:lnSpc>
                <a:spcPct val="99600"/>
              </a:lnSpc>
              <a:spcBef>
                <a:spcPts val="165"/>
              </a:spcBef>
              <a:tabLst>
                <a:tab pos="3790581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477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Before the Shoot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698" marR="5079" indent="1904">
              <a:lnSpc>
                <a:spcPts val="2640"/>
              </a:lnSpc>
              <a:spcBef>
                <a:spcPts val="420"/>
              </a:spcBef>
              <a:tabLst>
                <a:tab pos="2847063" algn="l"/>
              </a:tabLst>
            </a:pPr>
            <a:r>
              <a:rPr lang="en-US" sz="2800" spc="-105" dirty="0">
                <a:cs typeface="Arial"/>
              </a:rPr>
              <a:t>B</a:t>
            </a:r>
            <a:r>
              <a:rPr lang="en-US" sz="2800" spc="-105" dirty="0" smtClean="0">
                <a:cs typeface="Arial"/>
              </a:rPr>
              <a:t>efore</a:t>
            </a:r>
            <a:r>
              <a:rPr lang="en-US" sz="2800" spc="-10" dirty="0" smtClean="0">
                <a:cs typeface="Arial"/>
              </a:rPr>
              <a:t> </a:t>
            </a:r>
            <a:r>
              <a:rPr lang="en-US" sz="2800" spc="-75" dirty="0" smtClean="0">
                <a:cs typeface="Arial"/>
              </a:rPr>
              <a:t>starting,</a:t>
            </a:r>
            <a:r>
              <a:rPr lang="en-US" sz="2800" spc="-135" dirty="0" smtClean="0">
                <a:cs typeface="Arial"/>
              </a:rPr>
              <a:t> </a:t>
            </a: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86" dirty="0" smtClean="0">
                <a:cs typeface="Arial"/>
              </a:rPr>
              <a:t>all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14" dirty="0" smtClean="0">
                <a:cs typeface="Arial"/>
              </a:rPr>
              <a:t>equipment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14" dirty="0" smtClean="0">
                <a:cs typeface="Arial"/>
              </a:rPr>
              <a:t>make </a:t>
            </a:r>
            <a:r>
              <a:rPr lang="en-US" sz="2800" spc="-95" dirty="0" smtClean="0">
                <a:cs typeface="Arial"/>
              </a:rPr>
              <a:t>sure   </a:t>
            </a:r>
          </a:p>
          <a:p>
            <a:pPr marL="12698" marR="5079" indent="0">
              <a:lnSpc>
                <a:spcPts val="2640"/>
              </a:lnSpc>
              <a:spcBef>
                <a:spcPts val="420"/>
              </a:spcBef>
              <a:buNone/>
              <a:tabLst>
                <a:tab pos="2847063" algn="l"/>
              </a:tabLst>
            </a:pPr>
            <a:r>
              <a:rPr lang="en-US" sz="2800" spc="-95" dirty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 </a:t>
            </a:r>
            <a:r>
              <a:rPr lang="en-US" sz="2800" spc="-105" dirty="0" smtClean="0">
                <a:cs typeface="Arial"/>
              </a:rPr>
              <a:t>connectors and </a:t>
            </a:r>
            <a:r>
              <a:rPr lang="en-US" sz="2800" spc="-75" dirty="0" smtClean="0">
                <a:cs typeface="Arial"/>
              </a:rPr>
              <a:t>cables </a:t>
            </a:r>
            <a:r>
              <a:rPr lang="en-US" sz="2800" spc="-80" dirty="0" smtClean="0">
                <a:cs typeface="Arial"/>
              </a:rPr>
              <a:t>are </a:t>
            </a:r>
            <a:r>
              <a:rPr lang="en-US" sz="2800" spc="-70" dirty="0" smtClean="0">
                <a:cs typeface="Arial"/>
              </a:rPr>
              <a:t>available</a:t>
            </a:r>
            <a:endParaRPr lang="en-US" sz="2800" dirty="0">
              <a:cs typeface="Arial"/>
            </a:endParaRPr>
          </a:p>
          <a:p>
            <a:pPr marL="12698" marR="5079" indent="1904">
              <a:lnSpc>
                <a:spcPts val="2640"/>
              </a:lnSpc>
              <a:spcBef>
                <a:spcPts val="420"/>
              </a:spcBef>
              <a:tabLst>
                <a:tab pos="2847063" algn="l"/>
              </a:tabLst>
            </a:pPr>
            <a:r>
              <a:rPr lang="en-US" sz="2800" spc="-80" dirty="0" smtClean="0">
                <a:cs typeface="Arial"/>
              </a:rPr>
              <a:t>Make </a:t>
            </a:r>
            <a:r>
              <a:rPr lang="en-US" sz="2800" spc="-75" dirty="0" smtClean="0">
                <a:cs typeface="Arial"/>
              </a:rPr>
              <a:t>sure tripod,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75" dirty="0" smtClean="0">
                <a:cs typeface="Arial"/>
              </a:rPr>
              <a:t>plate </a:t>
            </a:r>
            <a:r>
              <a:rPr lang="en-US" sz="2800" spc="-105" dirty="0" smtClean="0">
                <a:cs typeface="Arial"/>
              </a:rPr>
              <a:t>and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 are in </a:t>
            </a:r>
          </a:p>
          <a:p>
            <a:pPr marL="12698" marR="5079" indent="0">
              <a:lnSpc>
                <a:spcPts val="2640"/>
              </a:lnSpc>
              <a:spcBef>
                <a:spcPts val="420"/>
              </a:spcBef>
              <a:buNone/>
              <a:tabLst>
                <a:tab pos="2847063" algn="l"/>
              </a:tabLst>
            </a:pPr>
            <a:r>
              <a:rPr lang="en-US" sz="2800" spc="-90" dirty="0">
                <a:cs typeface="Arial"/>
              </a:rPr>
              <a:t> </a:t>
            </a:r>
            <a:r>
              <a:rPr lang="en-US" sz="2800" spc="-90" dirty="0" smtClean="0">
                <a:cs typeface="Arial"/>
              </a:rPr>
              <a:t> </a:t>
            </a:r>
            <a:r>
              <a:rPr lang="en-US" sz="2800" spc="-80" dirty="0" smtClean="0">
                <a:cs typeface="Arial"/>
              </a:rPr>
              <a:t>balance  </a:t>
            </a:r>
            <a:endParaRPr lang="en-US" sz="2800" spc="-100" dirty="0">
              <a:cs typeface="Arial"/>
            </a:endParaRPr>
          </a:p>
          <a:p>
            <a:pPr marL="12698" marR="5079" indent="1904">
              <a:lnSpc>
                <a:spcPts val="2640"/>
              </a:lnSpc>
              <a:spcBef>
                <a:spcPts val="420"/>
              </a:spcBef>
              <a:tabLst>
                <a:tab pos="2847063" algn="l"/>
              </a:tabLst>
            </a:pP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90" dirty="0" smtClean="0">
                <a:cs typeface="Arial"/>
              </a:rPr>
              <a:t>if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external </a:t>
            </a:r>
            <a:r>
              <a:rPr lang="en-US" sz="2800" spc="-109" dirty="0" smtClean="0">
                <a:cs typeface="Arial"/>
              </a:rPr>
              <a:t>microphone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09" dirty="0" smtClean="0">
                <a:cs typeface="Arial"/>
              </a:rPr>
              <a:t>microphone </a:t>
            </a:r>
          </a:p>
          <a:p>
            <a:pPr marL="12698" marR="5079" indent="0">
              <a:lnSpc>
                <a:spcPts val="2640"/>
              </a:lnSpc>
              <a:spcBef>
                <a:spcPts val="420"/>
              </a:spcBef>
              <a:buNone/>
              <a:tabLst>
                <a:tab pos="2847063" algn="l"/>
              </a:tabLst>
            </a:pPr>
            <a:r>
              <a:rPr lang="en-US" sz="2800" spc="-109" dirty="0" smtClean="0">
                <a:cs typeface="Arial"/>
              </a:rPr>
              <a:t>  </a:t>
            </a:r>
            <a:r>
              <a:rPr lang="en-US" sz="2800" spc="-120" dirty="0" smtClean="0">
                <a:cs typeface="Arial"/>
              </a:rPr>
              <a:t>work  </a:t>
            </a:r>
            <a:r>
              <a:rPr lang="en-US" sz="2800" spc="-100" dirty="0" smtClean="0">
                <a:cs typeface="Arial"/>
              </a:rPr>
              <a:t>properly</a:t>
            </a:r>
            <a:endParaRPr lang="en-US" sz="2800" dirty="0">
              <a:cs typeface="Arial"/>
            </a:endParaRPr>
          </a:p>
          <a:p>
            <a:pPr marL="12698" marR="5079" indent="1904">
              <a:lnSpc>
                <a:spcPts val="2640"/>
              </a:lnSpc>
              <a:spcBef>
                <a:spcPts val="420"/>
              </a:spcBef>
              <a:tabLst>
                <a:tab pos="2847063" algn="l"/>
              </a:tabLst>
            </a:pPr>
            <a:r>
              <a:rPr lang="en-US" sz="2800" spc="-86" dirty="0" smtClean="0">
                <a:cs typeface="Arial"/>
              </a:rPr>
              <a:t>Verify </a:t>
            </a:r>
            <a:r>
              <a:rPr lang="en-US" sz="2800" spc="-114" dirty="0" smtClean="0">
                <a:cs typeface="Arial"/>
              </a:rPr>
              <a:t>whether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00" dirty="0" smtClean="0">
                <a:cs typeface="Arial"/>
              </a:rPr>
              <a:t>portable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90" dirty="0" smtClean="0">
                <a:cs typeface="Arial"/>
              </a:rPr>
              <a:t>lighting equipment is</a:t>
            </a:r>
          </a:p>
          <a:p>
            <a:pPr marL="12698" marR="5079" indent="0">
              <a:lnSpc>
                <a:spcPts val="2640"/>
              </a:lnSpc>
              <a:spcBef>
                <a:spcPts val="420"/>
              </a:spcBef>
              <a:buNone/>
              <a:tabLst>
                <a:tab pos="2847063" algn="l"/>
              </a:tabLst>
            </a:pPr>
            <a:r>
              <a:rPr lang="en-US" sz="2800" spc="-90" dirty="0">
                <a:cs typeface="Arial"/>
              </a:rPr>
              <a:t> </a:t>
            </a:r>
            <a:r>
              <a:rPr lang="en-US" sz="2800" spc="-90" dirty="0" smtClean="0">
                <a:cs typeface="Arial"/>
              </a:rPr>
              <a:t> </a:t>
            </a:r>
            <a:r>
              <a:rPr lang="en-US" sz="2800" spc="-114" dirty="0" smtClean="0">
                <a:cs typeface="Arial"/>
              </a:rPr>
              <a:t>working properly </a:t>
            </a:r>
            <a:r>
              <a:rPr lang="en-US" sz="2800" spc="-140" dirty="0" smtClean="0">
                <a:cs typeface="Arial"/>
              </a:rPr>
              <a:t>by </a:t>
            </a:r>
            <a:r>
              <a:rPr lang="en-US" sz="2800" spc="-105" dirty="0" smtClean="0">
                <a:cs typeface="Arial"/>
              </a:rPr>
              <a:t>turning </a:t>
            </a:r>
            <a:r>
              <a:rPr lang="en-US" sz="2800" spc="-135" dirty="0" smtClean="0">
                <a:cs typeface="Arial"/>
              </a:rPr>
              <a:t>on</a:t>
            </a:r>
            <a:r>
              <a:rPr lang="en-US" sz="2800" spc="-50" dirty="0" smtClean="0">
                <a:cs typeface="Arial"/>
              </a:rPr>
              <a:t> </a:t>
            </a:r>
            <a:r>
              <a:rPr lang="en-US" sz="2800" spc="-105" dirty="0" smtClean="0">
                <a:cs typeface="Arial"/>
              </a:rPr>
              <a:t>the</a:t>
            </a:r>
            <a:r>
              <a:rPr lang="en-US" sz="2800" dirty="0">
                <a:cs typeface="Arial"/>
              </a:rPr>
              <a:t> </a:t>
            </a:r>
            <a:r>
              <a:rPr lang="en-US" sz="2800" spc="-80" dirty="0" smtClean="0">
                <a:cs typeface="Arial"/>
              </a:rPr>
              <a:t>light</a:t>
            </a:r>
            <a:endParaRPr lang="en-US" sz="2800" dirty="0" smtClean="0">
              <a:cs typeface="Aria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99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During the Shoot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r>
              <a:rPr lang="en-US" sz="2800" i="0" spc="-130" dirty="0" smtClean="0">
                <a:cs typeface="Arial"/>
              </a:rPr>
              <a:t>There </a:t>
            </a:r>
            <a:r>
              <a:rPr lang="en-US" sz="2800" i="0" spc="-105" dirty="0" smtClean="0">
                <a:cs typeface="Arial"/>
              </a:rPr>
              <a:t>are </a:t>
            </a:r>
            <a:r>
              <a:rPr lang="en-US" sz="2800" i="0" spc="-114" dirty="0" smtClean="0">
                <a:cs typeface="Arial"/>
              </a:rPr>
              <a:t>some </a:t>
            </a:r>
            <a:r>
              <a:rPr lang="en-US" sz="2800" i="0" spc="-105" dirty="0" smtClean="0">
                <a:cs typeface="Arial"/>
              </a:rPr>
              <a:t>basic steps that </a:t>
            </a:r>
            <a:r>
              <a:rPr lang="en-US" sz="2800" i="0" spc="-70" dirty="0" smtClean="0">
                <a:cs typeface="Arial"/>
              </a:rPr>
              <a:t>will </a:t>
            </a:r>
            <a:r>
              <a:rPr lang="en-US" sz="2800" i="0" spc="-125" dirty="0" smtClean="0">
                <a:cs typeface="Arial"/>
              </a:rPr>
              <a:t>show </a:t>
            </a:r>
            <a:r>
              <a:rPr lang="en-US" sz="2800" i="0" spc="-151" dirty="0" smtClean="0">
                <a:cs typeface="Arial"/>
              </a:rPr>
              <a:t>how </a:t>
            </a:r>
            <a:r>
              <a:rPr lang="en-US" sz="2800" i="0" spc="-105" dirty="0" smtClean="0">
                <a:cs typeface="Arial"/>
              </a:rPr>
              <a:t>the </a:t>
            </a:r>
            <a:r>
              <a:rPr lang="en-US" sz="2800" i="0" spc="-125" dirty="0" smtClean="0">
                <a:cs typeface="Arial"/>
              </a:rPr>
              <a:t>handheld </a:t>
            </a:r>
            <a:r>
              <a:rPr lang="en-US" sz="2800" i="0" spc="-100" dirty="0" smtClean="0">
                <a:cs typeface="Arial"/>
              </a:rPr>
              <a:t>camcorder  </a:t>
            </a:r>
            <a:r>
              <a:rPr lang="en-US" sz="2800" i="0" spc="-135" dirty="0" smtClean="0">
                <a:cs typeface="Arial"/>
              </a:rPr>
              <a:t>and ENG/ </a:t>
            </a:r>
            <a:r>
              <a:rPr lang="en-US" sz="2800" i="0" spc="-125" dirty="0" smtClean="0">
                <a:cs typeface="Arial"/>
              </a:rPr>
              <a:t>EFP </a:t>
            </a:r>
            <a:r>
              <a:rPr lang="en-US" sz="2800" i="0" spc="-120" dirty="0" smtClean="0">
                <a:cs typeface="Arial"/>
              </a:rPr>
              <a:t>camera </a:t>
            </a:r>
            <a:r>
              <a:rPr lang="en-US" sz="2800" i="0" spc="-105" dirty="0" smtClean="0">
                <a:cs typeface="Arial"/>
              </a:rPr>
              <a:t>are</a:t>
            </a:r>
            <a:r>
              <a:rPr lang="en-US" sz="2800" i="0" spc="385" dirty="0" smtClean="0">
                <a:cs typeface="Arial"/>
              </a:rPr>
              <a:t> </a:t>
            </a:r>
            <a:r>
              <a:rPr lang="en-US" sz="2800" i="0" spc="-109" dirty="0" smtClean="0">
                <a:cs typeface="Arial"/>
              </a:rPr>
              <a:t>operated</a:t>
            </a:r>
          </a:p>
          <a:p>
            <a:pPr marL="0" indent="0">
              <a:spcBef>
                <a:spcPts val="130"/>
              </a:spcBef>
              <a:buNone/>
            </a:pPr>
            <a:r>
              <a:rPr lang="en-US" sz="2800" spc="-120" dirty="0" smtClean="0">
                <a:cs typeface="Arial"/>
              </a:rPr>
              <a:t>a)  Handheld </a:t>
            </a:r>
            <a:r>
              <a:rPr lang="en-US" sz="2800" spc="-60" dirty="0" smtClean="0">
                <a:cs typeface="Arial"/>
              </a:rPr>
              <a:t>camcorder operating</a:t>
            </a:r>
            <a:r>
              <a:rPr lang="en-US" sz="2800" spc="-229" dirty="0" smtClean="0">
                <a:cs typeface="Arial"/>
              </a:rPr>
              <a:t> </a:t>
            </a:r>
            <a:r>
              <a:rPr lang="en-US" sz="2800" spc="-109" dirty="0" smtClean="0">
                <a:cs typeface="Arial"/>
              </a:rPr>
              <a:t>techniques</a:t>
            </a:r>
            <a:endParaRPr lang="en-US" sz="2800" dirty="0">
              <a:cs typeface="Arial"/>
            </a:endParaRPr>
          </a:p>
          <a:p>
            <a:pPr>
              <a:spcBef>
                <a:spcPts val="130"/>
              </a:spcBef>
            </a:pPr>
            <a:r>
              <a:rPr lang="en-US" sz="2800" spc="-114" dirty="0" smtClean="0">
                <a:cs typeface="Arial"/>
              </a:rPr>
              <a:t>Keep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05" dirty="0" smtClean="0">
                <a:cs typeface="Arial"/>
              </a:rPr>
              <a:t>in steady </a:t>
            </a:r>
            <a:r>
              <a:rPr lang="en-US" sz="2800" spc="-95" dirty="0" smtClean="0">
                <a:cs typeface="Arial"/>
              </a:rPr>
              <a:t>position </a:t>
            </a:r>
            <a:r>
              <a:rPr lang="en-US" sz="2800" spc="-105" dirty="0" smtClean="0">
                <a:cs typeface="Arial"/>
              </a:rPr>
              <a:t>in </a:t>
            </a:r>
            <a:r>
              <a:rPr lang="en-US" sz="2800" spc="-114" dirty="0" smtClean="0">
                <a:cs typeface="Arial"/>
              </a:rPr>
              <a:t>order </a:t>
            </a:r>
            <a:r>
              <a:rPr lang="en-US" sz="2800" spc="-105" dirty="0" smtClean="0">
                <a:cs typeface="Arial"/>
              </a:rPr>
              <a:t>to </a:t>
            </a:r>
            <a:r>
              <a:rPr lang="en-US" sz="2800" spc="-100" dirty="0" smtClean="0">
                <a:cs typeface="Arial"/>
              </a:rPr>
              <a:t>obtain </a:t>
            </a:r>
            <a:r>
              <a:rPr lang="en-US" sz="2800" spc="-105" dirty="0" smtClean="0">
                <a:cs typeface="Arial"/>
              </a:rPr>
              <a:t>steady </a:t>
            </a:r>
            <a:r>
              <a:rPr lang="en-US" sz="2800" spc="-86" dirty="0" smtClean="0">
                <a:cs typeface="Arial"/>
              </a:rPr>
              <a:t>pictures  </a:t>
            </a:r>
          </a:p>
          <a:p>
            <a:pPr>
              <a:spcBef>
                <a:spcPts val="130"/>
              </a:spcBef>
            </a:pPr>
            <a:r>
              <a:rPr lang="en-US" sz="2800" spc="-130" dirty="0" smtClean="0">
                <a:cs typeface="Arial"/>
              </a:rPr>
              <a:t>Zoom </a:t>
            </a:r>
            <a:r>
              <a:rPr lang="en-US" sz="2800" spc="-114" dirty="0" smtClean="0">
                <a:cs typeface="Arial"/>
              </a:rPr>
              <a:t>out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30" dirty="0" smtClean="0">
                <a:cs typeface="Arial"/>
              </a:rPr>
              <a:t>when </a:t>
            </a:r>
            <a:r>
              <a:rPr lang="en-US" sz="2800" spc="-114" dirty="0" smtClean="0">
                <a:cs typeface="Arial"/>
              </a:rPr>
              <a:t>moving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because </a:t>
            </a:r>
            <a:r>
              <a:rPr lang="en-US" sz="2800" spc="-130" dirty="0" smtClean="0">
                <a:cs typeface="Arial"/>
              </a:rPr>
              <a:t>when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14" dirty="0" smtClean="0">
                <a:cs typeface="Arial"/>
              </a:rPr>
              <a:t>is </a:t>
            </a:r>
            <a:r>
              <a:rPr lang="en-US" sz="2800" spc="-105" dirty="0" smtClean="0">
                <a:cs typeface="Arial"/>
              </a:rPr>
              <a:t>in </a:t>
            </a:r>
            <a:r>
              <a:rPr lang="en-US" sz="2800" spc="-109" dirty="0" smtClean="0">
                <a:cs typeface="Arial"/>
              </a:rPr>
              <a:t>wide-angle </a:t>
            </a:r>
            <a:r>
              <a:rPr lang="en-US" sz="2800" spc="-95" dirty="0" smtClean="0">
                <a:cs typeface="Arial"/>
              </a:rPr>
              <a:t>position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14" dirty="0" smtClean="0">
                <a:cs typeface="Arial"/>
              </a:rPr>
              <a:t>great </a:t>
            </a:r>
            <a:r>
              <a:rPr lang="en-US" sz="2800" spc="-109" dirty="0" smtClean="0">
                <a:cs typeface="Arial"/>
              </a:rPr>
              <a:t>depth </a:t>
            </a:r>
            <a:r>
              <a:rPr lang="en-US" sz="2800" spc="-70" dirty="0" smtClean="0">
                <a:cs typeface="Arial"/>
              </a:rPr>
              <a:t>of </a:t>
            </a:r>
            <a:r>
              <a:rPr lang="en-US" sz="2800" spc="-90" dirty="0" smtClean="0">
                <a:cs typeface="Arial"/>
              </a:rPr>
              <a:t>field. I</a:t>
            </a:r>
            <a:r>
              <a:rPr lang="en-US" sz="2800" spc="-80" dirty="0" smtClean="0">
                <a:cs typeface="Arial"/>
              </a:rPr>
              <a:t>t </a:t>
            </a:r>
            <a:r>
              <a:rPr lang="en-US" sz="2800" spc="-114" dirty="0" smtClean="0">
                <a:cs typeface="Arial"/>
              </a:rPr>
              <a:t>is very  </a:t>
            </a:r>
            <a:r>
              <a:rPr lang="en-US" sz="2800" spc="-90" dirty="0" smtClean="0">
                <a:cs typeface="Arial"/>
              </a:rPr>
              <a:t>possible </a:t>
            </a:r>
            <a:r>
              <a:rPr lang="en-US" sz="2800" spc="-105" dirty="0" smtClean="0">
                <a:cs typeface="Arial"/>
              </a:rPr>
              <a:t>that the </a:t>
            </a:r>
            <a:r>
              <a:rPr lang="en-US" sz="2800" spc="-109" dirty="0" smtClean="0">
                <a:cs typeface="Arial"/>
              </a:rPr>
              <a:t>obtained </a:t>
            </a:r>
            <a:r>
              <a:rPr lang="en-US" sz="2800" spc="-120" dirty="0" smtClean="0">
                <a:cs typeface="Arial"/>
              </a:rPr>
              <a:t>image </a:t>
            </a:r>
            <a:r>
              <a:rPr lang="en-US" sz="2800" spc="-70" dirty="0" smtClean="0">
                <a:cs typeface="Arial"/>
              </a:rPr>
              <a:t>will be in </a:t>
            </a:r>
            <a:r>
              <a:rPr lang="en-US" sz="2800" spc="-109" dirty="0" smtClean="0">
                <a:cs typeface="Arial"/>
              </a:rPr>
              <a:t>focus</a:t>
            </a:r>
            <a:endParaRPr lang="en-US" sz="2800" dirty="0">
              <a:cs typeface="Arial"/>
            </a:endParaRPr>
          </a:p>
          <a:p>
            <a:pPr>
              <a:spcBef>
                <a:spcPts val="130"/>
              </a:spcBef>
            </a:pPr>
            <a:r>
              <a:rPr lang="en-US" sz="2800" spc="-130" dirty="0" smtClean="0">
                <a:cs typeface="Arial"/>
              </a:rPr>
              <a:t>When </a:t>
            </a:r>
            <a:r>
              <a:rPr lang="en-US" sz="2800" spc="-100" dirty="0" smtClean="0">
                <a:cs typeface="Arial"/>
              </a:rPr>
              <a:t>taking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14" dirty="0" smtClean="0">
                <a:cs typeface="Arial"/>
              </a:rPr>
              <a:t>moving </a:t>
            </a:r>
            <a:r>
              <a:rPr lang="en-US" sz="2800" spc="-86" dirty="0" smtClean="0">
                <a:cs typeface="Arial"/>
              </a:rPr>
              <a:t>pictures, </a:t>
            </a:r>
            <a:r>
              <a:rPr lang="en-US" sz="2800" spc="-114" dirty="0" smtClean="0">
                <a:cs typeface="Arial"/>
              </a:rPr>
              <a:t>get </a:t>
            </a:r>
            <a:r>
              <a:rPr lang="en-US" sz="2800" spc="-105" dirty="0" smtClean="0">
                <a:cs typeface="Arial"/>
              </a:rPr>
              <a:t>in </a:t>
            </a:r>
            <a:r>
              <a:rPr lang="en-US" sz="2800" spc="-100" dirty="0" smtClean="0">
                <a:cs typeface="Arial"/>
              </a:rPr>
              <a:t>front </a:t>
            </a:r>
            <a:r>
              <a:rPr lang="en-US" sz="2800" spc="-125" dirty="0" smtClean="0">
                <a:cs typeface="Arial"/>
              </a:rPr>
              <a:t>of them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14" dirty="0" smtClean="0">
                <a:cs typeface="Arial"/>
              </a:rPr>
              <a:t>walk  </a:t>
            </a:r>
            <a:r>
              <a:rPr lang="en-US" sz="2800" spc="-105" dirty="0" smtClean="0">
                <a:cs typeface="Arial"/>
              </a:rPr>
              <a:t>backward </a:t>
            </a:r>
            <a:r>
              <a:rPr lang="en-US" sz="2800" spc="-80" dirty="0" smtClean="0">
                <a:cs typeface="Arial"/>
              </a:rPr>
              <a:t>with </a:t>
            </a:r>
            <a:r>
              <a:rPr lang="en-US" sz="2800" spc="-130" dirty="0" smtClean="0">
                <a:cs typeface="Arial"/>
              </a:rPr>
              <a:t>zoom </a:t>
            </a:r>
            <a:r>
              <a:rPr lang="en-US" sz="2800" spc="-125" dirty="0" smtClean="0">
                <a:cs typeface="Arial"/>
              </a:rPr>
              <a:t>lens </a:t>
            </a:r>
            <a:r>
              <a:rPr lang="en-US" sz="2800" spc="-105" dirty="0" smtClean="0">
                <a:cs typeface="Arial"/>
              </a:rPr>
              <a:t>in </a:t>
            </a:r>
            <a:r>
              <a:rPr lang="en-US" sz="2800" spc="-109" dirty="0" smtClean="0">
                <a:cs typeface="Arial"/>
              </a:rPr>
              <a:t>wide-angle</a:t>
            </a:r>
            <a:r>
              <a:rPr lang="en-US" sz="2800" spc="380" dirty="0" smtClean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position</a:t>
            </a:r>
            <a:endParaRPr lang="en-US" sz="2800" dirty="0">
              <a:cs typeface="Arial"/>
            </a:endParaRPr>
          </a:p>
          <a:p>
            <a:pPr>
              <a:spcBef>
                <a:spcPts val="130"/>
              </a:spcBef>
            </a:pPr>
            <a:r>
              <a:rPr lang="en-US" sz="2800" spc="-130" dirty="0" smtClean="0">
                <a:cs typeface="Arial"/>
              </a:rPr>
              <a:t>When </a:t>
            </a:r>
            <a:r>
              <a:rPr lang="en-US" sz="2800" spc="-100" dirty="0" smtClean="0">
                <a:cs typeface="Arial"/>
              </a:rPr>
              <a:t>pointing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09" dirty="0" smtClean="0">
                <a:cs typeface="Arial"/>
              </a:rPr>
              <a:t>sideways </a:t>
            </a:r>
            <a:r>
              <a:rPr lang="en-US" sz="2800" spc="-86" dirty="0" smtClean="0">
                <a:cs typeface="Arial"/>
              </a:rPr>
              <a:t>(to </a:t>
            </a:r>
            <a:r>
              <a:rPr lang="en-US" sz="2800" spc="-135" dirty="0" smtClean="0">
                <a:cs typeface="Arial"/>
              </a:rPr>
              <a:t>pan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00" dirty="0" smtClean="0">
                <a:cs typeface="Arial"/>
              </a:rPr>
              <a:t>camera) </a:t>
            </a:r>
            <a:r>
              <a:rPr lang="en-US" sz="2800" spc="-114" dirty="0" smtClean="0">
                <a:cs typeface="Arial"/>
              </a:rPr>
              <a:t>move your  </a:t>
            </a:r>
            <a:r>
              <a:rPr lang="en-US" sz="2800" spc="-105" dirty="0" smtClean="0">
                <a:cs typeface="Arial"/>
              </a:rPr>
              <a:t>whole </a:t>
            </a:r>
            <a:r>
              <a:rPr lang="en-US" sz="2800" spc="-135" dirty="0" smtClean="0">
                <a:cs typeface="Arial"/>
              </a:rPr>
              <a:t>body </a:t>
            </a:r>
            <a:r>
              <a:rPr lang="en-US" sz="2800" spc="-90" dirty="0" smtClean="0">
                <a:cs typeface="Arial"/>
              </a:rPr>
              <a:t>instead </a:t>
            </a:r>
            <a:r>
              <a:rPr lang="en-US" sz="2800" spc="-125" dirty="0" smtClean="0">
                <a:cs typeface="Arial"/>
              </a:rPr>
              <a:t>of </a:t>
            </a:r>
            <a:r>
              <a:rPr lang="en-US" sz="2800" spc="-90" dirty="0" smtClean="0">
                <a:cs typeface="Arial"/>
              </a:rPr>
              <a:t>just </a:t>
            </a:r>
            <a:r>
              <a:rPr lang="en-US" sz="2800" spc="-114" dirty="0" smtClean="0">
                <a:cs typeface="Arial"/>
              </a:rPr>
              <a:t>moving your</a:t>
            </a:r>
            <a:r>
              <a:rPr lang="en-US" sz="2800" spc="425" dirty="0" smtClean="0">
                <a:cs typeface="Arial"/>
              </a:rPr>
              <a:t> </a:t>
            </a:r>
            <a:r>
              <a:rPr lang="en-US" sz="2800" spc="-125" dirty="0" smtClean="0">
                <a:cs typeface="Arial"/>
              </a:rPr>
              <a:t>arms</a:t>
            </a:r>
            <a:endParaRPr lang="en-US" sz="2800" dirty="0" smtClean="0">
              <a:cs typeface="Aria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3880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705600"/>
          </a:xfrm>
        </p:spPr>
        <p:txBody>
          <a:bodyPr>
            <a:noAutofit/>
          </a:bodyPr>
          <a:lstStyle/>
          <a:p>
            <a:pPr marL="0" indent="0">
              <a:spcBef>
                <a:spcPts val="130"/>
              </a:spcBef>
              <a:buNone/>
              <a:tabLst>
                <a:tab pos="510490" algn="l"/>
              </a:tabLst>
            </a:pPr>
            <a:r>
              <a:rPr lang="en-US" sz="2400" spc="-135" dirty="0" smtClean="0">
                <a:cs typeface="Arial"/>
              </a:rPr>
              <a:t>b)  ENG/ </a:t>
            </a:r>
            <a:r>
              <a:rPr lang="en-US" sz="2400" spc="-125" dirty="0" smtClean="0">
                <a:cs typeface="Arial"/>
              </a:rPr>
              <a:t>EFP </a:t>
            </a:r>
            <a:r>
              <a:rPr lang="en-US" sz="2400" spc="-120" dirty="0" smtClean="0">
                <a:cs typeface="Arial"/>
              </a:rPr>
              <a:t>camera or </a:t>
            </a:r>
            <a:r>
              <a:rPr lang="en-US" sz="2400" spc="-100" dirty="0" smtClean="0">
                <a:cs typeface="Arial"/>
              </a:rPr>
              <a:t>camcorder </a:t>
            </a:r>
            <a:r>
              <a:rPr lang="en-US" sz="2400" spc="-105" dirty="0" smtClean="0">
                <a:cs typeface="Arial"/>
              </a:rPr>
              <a:t>operating</a:t>
            </a:r>
            <a:r>
              <a:rPr lang="en-US" sz="2400" spc="445" dirty="0">
                <a:cs typeface="Arial"/>
              </a:rPr>
              <a:t> </a:t>
            </a:r>
            <a:r>
              <a:rPr lang="en-US" sz="2400" spc="-109" dirty="0" smtClean="0">
                <a:cs typeface="Arial"/>
              </a:rPr>
              <a:t>techniques</a:t>
            </a:r>
            <a:endParaRPr lang="en-US" sz="2400" dirty="0">
              <a:cs typeface="Arial"/>
            </a:endParaRP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95" dirty="0" smtClean="0">
                <a:cs typeface="Arial"/>
              </a:rPr>
              <a:t>Carry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135" dirty="0" smtClean="0">
                <a:cs typeface="Arial"/>
              </a:rPr>
              <a:t>on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right </a:t>
            </a:r>
            <a:r>
              <a:rPr lang="en-US" sz="2400" spc="-105" dirty="0" smtClean="0">
                <a:cs typeface="Arial"/>
              </a:rPr>
              <a:t>shoulder </a:t>
            </a:r>
            <a:r>
              <a:rPr lang="en-US" sz="2400" spc="-135" dirty="0" smtClean="0">
                <a:cs typeface="Arial"/>
              </a:rPr>
              <a:t>and </a:t>
            </a:r>
            <a:r>
              <a:rPr lang="en-US" sz="2400" spc="-125" dirty="0" smtClean="0">
                <a:cs typeface="Arial"/>
              </a:rPr>
              <a:t>put </a:t>
            </a:r>
            <a:r>
              <a:rPr lang="en-US" sz="2400" spc="-114" dirty="0" smtClean="0">
                <a:cs typeface="Arial"/>
              </a:rPr>
              <a:t>your </a:t>
            </a:r>
            <a:r>
              <a:rPr lang="en-US" sz="2400" spc="-95" dirty="0" smtClean="0">
                <a:cs typeface="Arial"/>
              </a:rPr>
              <a:t>right </a:t>
            </a:r>
            <a:r>
              <a:rPr lang="en-US" sz="2400" spc="-135" dirty="0" smtClean="0">
                <a:cs typeface="Arial"/>
              </a:rPr>
              <a:t>hand through  </a:t>
            </a:r>
            <a:r>
              <a:rPr lang="en-US" sz="2400" spc="-105" dirty="0" smtClean="0">
                <a:cs typeface="Arial"/>
              </a:rPr>
              <a:t>the support </a:t>
            </a:r>
            <a:r>
              <a:rPr lang="en-US" sz="2400" spc="-86" dirty="0" smtClean="0">
                <a:cs typeface="Arial"/>
              </a:rPr>
              <a:t>strap </a:t>
            </a:r>
            <a:r>
              <a:rPr lang="en-US" sz="2400" spc="-135" dirty="0" smtClean="0">
                <a:cs typeface="Arial"/>
              </a:rPr>
              <a:t>on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30" dirty="0" smtClean="0">
                <a:cs typeface="Arial"/>
              </a:rPr>
              <a:t>zoom </a:t>
            </a:r>
            <a:r>
              <a:rPr lang="en-US" sz="2400" spc="-125" dirty="0" smtClean="0">
                <a:cs typeface="Arial"/>
              </a:rPr>
              <a:t>lens </a:t>
            </a:r>
            <a:r>
              <a:rPr lang="en-US" sz="2400" spc="-90" dirty="0" smtClean="0">
                <a:cs typeface="Arial"/>
              </a:rPr>
              <a:t>while </a:t>
            </a:r>
            <a:r>
              <a:rPr lang="en-US" sz="2400" spc="-114" dirty="0" smtClean="0">
                <a:cs typeface="Arial"/>
              </a:rPr>
              <a:t>your </a:t>
            </a:r>
            <a:r>
              <a:rPr lang="en-US" sz="2400" spc="-75" dirty="0" smtClean="0">
                <a:cs typeface="Arial"/>
              </a:rPr>
              <a:t>left</a:t>
            </a:r>
            <a:r>
              <a:rPr lang="en-US" sz="2400" spc="-114" dirty="0" smtClean="0">
                <a:cs typeface="Arial"/>
              </a:rPr>
              <a:t> </a:t>
            </a:r>
            <a:r>
              <a:rPr lang="en-US" sz="2400" spc="-135" dirty="0" smtClean="0">
                <a:cs typeface="Arial"/>
              </a:rPr>
              <a:t>hand </a:t>
            </a:r>
            <a:r>
              <a:rPr lang="en-US" sz="2400" spc="-109" dirty="0" smtClean="0">
                <a:cs typeface="Arial"/>
              </a:rPr>
              <a:t>operates </a:t>
            </a:r>
            <a:r>
              <a:rPr lang="en-US" sz="2400" spc="-105" dirty="0" smtClean="0">
                <a:cs typeface="Arial"/>
              </a:rPr>
              <a:t>the  </a:t>
            </a:r>
            <a:r>
              <a:rPr lang="en-US" sz="2400" spc="-114" dirty="0" smtClean="0">
                <a:cs typeface="Arial"/>
              </a:rPr>
              <a:t>manual </a:t>
            </a:r>
            <a:r>
              <a:rPr lang="en-US" sz="2400" spc="-120" dirty="0" smtClean="0">
                <a:cs typeface="Arial"/>
              </a:rPr>
              <a:t>focus </a:t>
            </a:r>
            <a:r>
              <a:rPr lang="en-US" sz="2400" spc="-100" dirty="0" smtClean="0">
                <a:cs typeface="Arial"/>
              </a:rPr>
              <a:t>ring </a:t>
            </a:r>
            <a:r>
              <a:rPr lang="en-US" sz="2400" spc="-109" dirty="0" smtClean="0">
                <a:cs typeface="Arial"/>
              </a:rPr>
              <a:t>(or </a:t>
            </a:r>
            <a:r>
              <a:rPr lang="en-US" sz="2400" spc="-90" dirty="0" smtClean="0">
                <a:cs typeface="Arial"/>
              </a:rPr>
              <a:t>reverse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9" dirty="0" smtClean="0">
                <a:cs typeface="Arial"/>
              </a:rPr>
              <a:t>procedure </a:t>
            </a:r>
            <a:r>
              <a:rPr lang="en-US" sz="2400" spc="-90" dirty="0" smtClean="0">
                <a:cs typeface="Arial"/>
              </a:rPr>
              <a:t>if </a:t>
            </a:r>
            <a:r>
              <a:rPr lang="en-US" sz="2400" spc="-130" dirty="0" smtClean="0">
                <a:cs typeface="Arial"/>
              </a:rPr>
              <a:t>you </a:t>
            </a:r>
            <a:r>
              <a:rPr lang="en-US" sz="2400" spc="-105" dirty="0" smtClean="0">
                <a:cs typeface="Arial"/>
              </a:rPr>
              <a:t>are </a:t>
            </a:r>
            <a:r>
              <a:rPr lang="en-US" sz="2400" spc="-75" dirty="0" smtClean="0">
                <a:cs typeface="Arial"/>
              </a:rPr>
              <a:t>left </a:t>
            </a:r>
            <a:r>
              <a:rPr lang="en-US" sz="2400" spc="-120" dirty="0" smtClean="0">
                <a:cs typeface="Arial"/>
              </a:rPr>
              <a:t>handed)</a:t>
            </a: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100" dirty="0" smtClean="0">
                <a:cs typeface="Arial"/>
              </a:rPr>
              <a:t>Check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9" dirty="0" smtClean="0">
                <a:cs typeface="Arial"/>
              </a:rPr>
              <a:t>audio </a:t>
            </a:r>
            <a:r>
              <a:rPr lang="en-US" sz="2400" spc="-95" dirty="0" smtClean="0">
                <a:cs typeface="Arial"/>
              </a:rPr>
              <a:t>level </a:t>
            </a:r>
            <a:r>
              <a:rPr lang="en-US" sz="2400" spc="-105" dirty="0" smtClean="0">
                <a:cs typeface="Arial"/>
              </a:rPr>
              <a:t>before </a:t>
            </a:r>
            <a:r>
              <a:rPr lang="en-US" sz="2400" spc="-135" dirty="0" smtClean="0">
                <a:cs typeface="Arial"/>
              </a:rPr>
              <a:t>and </a:t>
            </a:r>
            <a:r>
              <a:rPr lang="en-US" sz="2400" spc="-114" dirty="0" smtClean="0">
                <a:cs typeface="Arial"/>
              </a:rPr>
              <a:t>during</a:t>
            </a:r>
            <a:r>
              <a:rPr lang="en-US" sz="2400" spc="-80" dirty="0" smtClean="0">
                <a:cs typeface="Arial"/>
              </a:rPr>
              <a:t> </a:t>
            </a:r>
            <a:r>
              <a:rPr lang="en-US" sz="2400" spc="-95" dirty="0" smtClean="0">
                <a:cs typeface="Arial"/>
              </a:rPr>
              <a:t>recording</a:t>
            </a: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86" dirty="0" smtClean="0">
                <a:cs typeface="Arial"/>
              </a:rPr>
              <a:t>If </a:t>
            </a:r>
            <a:r>
              <a:rPr lang="en-US" sz="2400" spc="-105" dirty="0" smtClean="0">
                <a:cs typeface="Arial"/>
              </a:rPr>
              <a:t>the automated </a:t>
            </a:r>
            <a:r>
              <a:rPr lang="en-US" sz="2400" spc="-95" dirty="0" smtClean="0">
                <a:cs typeface="Arial"/>
              </a:rPr>
              <a:t>white </a:t>
            </a:r>
            <a:r>
              <a:rPr lang="en-US" sz="2400" spc="-109" dirty="0" smtClean="0">
                <a:cs typeface="Arial"/>
              </a:rPr>
              <a:t>balance </a:t>
            </a:r>
            <a:r>
              <a:rPr lang="en-US" sz="2400" spc="-114" dirty="0" smtClean="0">
                <a:cs typeface="Arial"/>
              </a:rPr>
              <a:t>is </a:t>
            </a:r>
            <a:r>
              <a:rPr lang="en-US" sz="2400" spc="-109" dirty="0" smtClean="0">
                <a:cs typeface="Arial"/>
              </a:rPr>
              <a:t>absent from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0" dirty="0" smtClean="0">
                <a:cs typeface="Arial"/>
              </a:rPr>
              <a:t>camera, </a:t>
            </a:r>
            <a:r>
              <a:rPr lang="en-US" sz="2400" spc="-140" dirty="0" smtClean="0">
                <a:cs typeface="Arial"/>
              </a:rPr>
              <a:t>do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95" dirty="0" smtClean="0">
                <a:cs typeface="Arial"/>
              </a:rPr>
              <a:t>white </a:t>
            </a:r>
            <a:r>
              <a:rPr lang="en-US" sz="2400" spc="-109" dirty="0" smtClean="0">
                <a:cs typeface="Arial"/>
              </a:rPr>
              <a:t>balance </a:t>
            </a:r>
            <a:r>
              <a:rPr lang="en-US" sz="2400" spc="-105" dirty="0" smtClean="0">
                <a:cs typeface="Arial"/>
              </a:rPr>
              <a:t>before </a:t>
            </a:r>
            <a:r>
              <a:rPr lang="en-US" sz="2400" spc="-100" dirty="0" smtClean="0">
                <a:cs typeface="Arial"/>
              </a:rPr>
              <a:t>shooting </a:t>
            </a:r>
            <a:r>
              <a:rPr lang="en-US" sz="2400" spc="-120" dirty="0" smtClean="0">
                <a:cs typeface="Arial"/>
              </a:rPr>
              <a:t>or each </a:t>
            </a:r>
            <a:r>
              <a:rPr lang="en-US" sz="2400" spc="-95" dirty="0" smtClean="0">
                <a:cs typeface="Arial"/>
              </a:rPr>
              <a:t>time </a:t>
            </a:r>
            <a:r>
              <a:rPr lang="en-US" sz="2400" spc="-130" dirty="0" smtClean="0">
                <a:cs typeface="Arial"/>
              </a:rPr>
              <a:t>you </a:t>
            </a:r>
            <a:r>
              <a:rPr lang="en-US" sz="2400" spc="-109" dirty="0" smtClean="0">
                <a:cs typeface="Arial"/>
              </a:rPr>
              <a:t>encounter </a:t>
            </a:r>
            <a:r>
              <a:rPr lang="en-US" sz="2400" spc="-151" dirty="0" smtClean="0">
                <a:cs typeface="Arial"/>
              </a:rPr>
              <a:t>new </a:t>
            </a:r>
            <a:r>
              <a:rPr lang="en-US" sz="2400" spc="-90" dirty="0" smtClean="0">
                <a:cs typeface="Arial"/>
              </a:rPr>
              <a:t>lighting </a:t>
            </a:r>
            <a:r>
              <a:rPr lang="en-US" sz="2400" spc="-95" dirty="0" smtClean="0">
                <a:cs typeface="Arial"/>
              </a:rPr>
              <a:t>condition </a:t>
            </a:r>
            <a:r>
              <a:rPr lang="en-US" sz="2400" spc="-100" dirty="0" smtClean="0">
                <a:cs typeface="Arial"/>
              </a:rPr>
              <a:t>such </a:t>
            </a:r>
            <a:r>
              <a:rPr lang="en-US" sz="2400" spc="-140" dirty="0" smtClean="0">
                <a:cs typeface="Arial"/>
              </a:rPr>
              <a:t>as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75" dirty="0" smtClean="0">
                <a:cs typeface="Arial"/>
              </a:rPr>
              <a:t>switch </a:t>
            </a:r>
            <a:r>
              <a:rPr lang="en-US" sz="2400" spc="-80" dirty="0" smtClean="0">
                <a:cs typeface="Arial"/>
              </a:rPr>
              <a:t>after </a:t>
            </a:r>
            <a:r>
              <a:rPr lang="en-US" sz="2400" spc="-100" dirty="0" smtClean="0">
                <a:cs typeface="Arial"/>
              </a:rPr>
              <a:t>taking </a:t>
            </a:r>
            <a:r>
              <a:rPr lang="en-US" sz="2400" spc="-90" dirty="0" smtClean="0">
                <a:cs typeface="Arial"/>
              </a:rPr>
              <a:t>outside </a:t>
            </a:r>
            <a:r>
              <a:rPr lang="en-US" sz="2400" spc="-100" dirty="0" smtClean="0">
                <a:cs typeface="Arial"/>
              </a:rPr>
              <a:t>pictures </a:t>
            </a:r>
            <a:r>
              <a:rPr lang="en-US" sz="2400" spc="-155" dirty="0" smtClean="0">
                <a:cs typeface="Arial"/>
              </a:rPr>
              <a:t>under </a:t>
            </a:r>
            <a:r>
              <a:rPr lang="en-US" sz="2400" spc="-130" dirty="0" smtClean="0">
                <a:cs typeface="Arial"/>
              </a:rPr>
              <a:t>the </a:t>
            </a:r>
            <a:r>
              <a:rPr lang="en-US" sz="2400" spc="-145" dirty="0" smtClean="0">
                <a:cs typeface="Arial"/>
              </a:rPr>
              <a:t>sun </a:t>
            </a:r>
            <a:r>
              <a:rPr lang="en-US" sz="2400" spc="-114" dirty="0" smtClean="0">
                <a:cs typeface="Arial"/>
              </a:rPr>
              <a:t>to </a:t>
            </a:r>
            <a:r>
              <a:rPr lang="en-US" sz="2400" spc="-125" dirty="0" smtClean="0">
                <a:cs typeface="Arial"/>
              </a:rPr>
              <a:t>taking pictures </a:t>
            </a:r>
            <a:r>
              <a:rPr lang="en-US" sz="2400" spc="-114" dirty="0" smtClean="0">
                <a:cs typeface="Arial"/>
              </a:rPr>
              <a:t>inside </a:t>
            </a:r>
            <a:r>
              <a:rPr lang="en-US" sz="2400" spc="-130" dirty="0" smtClean="0">
                <a:cs typeface="Arial"/>
              </a:rPr>
              <a:t>the</a:t>
            </a:r>
            <a:r>
              <a:rPr lang="en-US" sz="2400" spc="109" dirty="0" smtClean="0">
                <a:cs typeface="Arial"/>
              </a:rPr>
              <a:t> </a:t>
            </a:r>
            <a:r>
              <a:rPr lang="en-US" sz="2400" spc="-140" dirty="0" smtClean="0">
                <a:cs typeface="Arial"/>
              </a:rPr>
              <a:t>house</a:t>
            </a:r>
            <a:endParaRPr lang="en-US" sz="2400" dirty="0">
              <a:cs typeface="Arial"/>
            </a:endParaRP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125" dirty="0" smtClean="0">
                <a:cs typeface="Arial"/>
              </a:rPr>
              <a:t>Put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90" dirty="0" smtClean="0">
                <a:cs typeface="Arial"/>
              </a:rPr>
              <a:t>into auto-iris </a:t>
            </a:r>
            <a:r>
              <a:rPr lang="en-US" sz="2400" spc="-135" dirty="0" smtClean="0">
                <a:cs typeface="Arial"/>
              </a:rPr>
              <a:t>mode </a:t>
            </a:r>
            <a:r>
              <a:rPr lang="en-US" sz="2400" spc="-130" dirty="0" smtClean="0">
                <a:cs typeface="Arial"/>
              </a:rPr>
              <a:t>when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114" dirty="0" smtClean="0">
                <a:cs typeface="Arial"/>
              </a:rPr>
              <a:t>is </a:t>
            </a:r>
            <a:r>
              <a:rPr lang="en-US" sz="2400" spc="-105" dirty="0" smtClean="0">
                <a:cs typeface="Arial"/>
              </a:rPr>
              <a:t>in </a:t>
            </a:r>
            <a:r>
              <a:rPr lang="en-US" sz="2400" spc="-114" dirty="0" smtClean="0">
                <a:cs typeface="Arial"/>
              </a:rPr>
              <a:t>normal  </a:t>
            </a:r>
            <a:r>
              <a:rPr lang="en-US" sz="2400" spc="-95" dirty="0" smtClean="0">
                <a:cs typeface="Arial"/>
              </a:rPr>
              <a:t>condition </a:t>
            </a:r>
            <a:r>
              <a:rPr lang="en-US" sz="2400" spc="-120" dirty="0" smtClean="0">
                <a:cs typeface="Arial"/>
              </a:rPr>
              <a:t>(when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114" dirty="0" smtClean="0">
                <a:cs typeface="Arial"/>
              </a:rPr>
              <a:t>is </a:t>
            </a:r>
            <a:r>
              <a:rPr lang="en-US" sz="2400" spc="-105" dirty="0" smtClean="0">
                <a:cs typeface="Arial"/>
              </a:rPr>
              <a:t>free </a:t>
            </a:r>
            <a:r>
              <a:rPr lang="en-US" sz="2400" spc="-109" dirty="0" smtClean="0">
                <a:cs typeface="Arial"/>
              </a:rPr>
              <a:t>from having </a:t>
            </a:r>
            <a:r>
              <a:rPr lang="en-US" sz="2400" spc="-105" dirty="0" smtClean="0">
                <a:cs typeface="Arial"/>
              </a:rPr>
              <a:t>to </a:t>
            </a:r>
            <a:r>
              <a:rPr lang="en-US" sz="2400" spc="-100" dirty="0" smtClean="0">
                <a:cs typeface="Arial"/>
              </a:rPr>
              <a:t>reveal </a:t>
            </a:r>
            <a:r>
              <a:rPr lang="en-US" sz="2400" spc="-86" dirty="0" smtClean="0">
                <a:cs typeface="Arial"/>
              </a:rPr>
              <a:t>picture </a:t>
            </a:r>
            <a:r>
              <a:rPr lang="en-US" sz="2400" spc="-109" dirty="0" smtClean="0">
                <a:cs typeface="Arial"/>
              </a:rPr>
              <a:t>in  </a:t>
            </a:r>
            <a:r>
              <a:rPr lang="en-US" sz="2400" spc="-120" dirty="0" smtClean="0">
                <a:cs typeface="Arial"/>
              </a:rPr>
              <a:t>extreme</a:t>
            </a:r>
            <a:r>
              <a:rPr lang="en-US" sz="2400" spc="-140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details)</a:t>
            </a:r>
            <a:endParaRPr lang="en-US" sz="2400" dirty="0">
              <a:cs typeface="Arial"/>
            </a:endParaRP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80" dirty="0">
                <a:cs typeface="Arial"/>
              </a:rPr>
              <a:t>C</a:t>
            </a:r>
            <a:r>
              <a:rPr lang="en-US" sz="2400" spc="-80" dirty="0" smtClean="0">
                <a:cs typeface="Arial"/>
              </a:rPr>
              <a:t>alibrate</a:t>
            </a:r>
            <a:r>
              <a:rPr lang="en-US" sz="2400" spc="-55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the</a:t>
            </a:r>
            <a:r>
              <a:rPr lang="en-US" sz="2400" spc="-80" dirty="0" smtClean="0">
                <a:cs typeface="Arial"/>
              </a:rPr>
              <a:t> </a:t>
            </a:r>
            <a:r>
              <a:rPr lang="en-US" sz="2400" spc="-130" dirty="0" smtClean="0">
                <a:cs typeface="Arial"/>
              </a:rPr>
              <a:t>zoom</a:t>
            </a:r>
            <a:r>
              <a:rPr lang="en-US" sz="2400" spc="-15" dirty="0" smtClean="0">
                <a:cs typeface="Arial"/>
              </a:rPr>
              <a:t> </a:t>
            </a:r>
            <a:r>
              <a:rPr lang="en-US" sz="2400" spc="-125" dirty="0" smtClean="0">
                <a:cs typeface="Arial"/>
              </a:rPr>
              <a:t>lens</a:t>
            </a:r>
            <a:r>
              <a:rPr lang="en-US" sz="2400" spc="35" dirty="0" smtClean="0">
                <a:cs typeface="Arial"/>
              </a:rPr>
              <a:t> </a:t>
            </a:r>
            <a:r>
              <a:rPr lang="en-US" sz="2400" spc="-90" dirty="0" smtClean="0">
                <a:cs typeface="Arial"/>
              </a:rPr>
              <a:t>routinely</a:t>
            </a:r>
            <a:r>
              <a:rPr lang="en-US" sz="2400" spc="-25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in</a:t>
            </a:r>
            <a:r>
              <a:rPr lang="en-US" sz="2400" spc="60" dirty="0" smtClean="0">
                <a:cs typeface="Arial"/>
              </a:rPr>
              <a:t> </a:t>
            </a:r>
            <a:r>
              <a:rPr lang="en-US" sz="2400" spc="-114" dirty="0" smtClean="0">
                <a:cs typeface="Arial"/>
              </a:rPr>
              <a:t>order</a:t>
            </a:r>
            <a:r>
              <a:rPr lang="en-US" sz="2400" spc="21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to</a:t>
            </a:r>
            <a:r>
              <a:rPr lang="en-US" sz="2400" spc="-30" dirty="0" smtClean="0">
                <a:cs typeface="Arial"/>
              </a:rPr>
              <a:t> </a:t>
            </a:r>
            <a:r>
              <a:rPr lang="en-US" sz="2400" spc="-114" dirty="0" smtClean="0">
                <a:cs typeface="Arial"/>
              </a:rPr>
              <a:t>get</a:t>
            </a:r>
            <a:r>
              <a:rPr lang="en-US" sz="2400" spc="-44" dirty="0" smtClean="0">
                <a:cs typeface="Arial"/>
              </a:rPr>
              <a:t> </a:t>
            </a:r>
            <a:r>
              <a:rPr lang="en-US" sz="2400" spc="-135" dirty="0" smtClean="0">
                <a:cs typeface="Arial"/>
              </a:rPr>
              <a:t>good</a:t>
            </a:r>
            <a:r>
              <a:rPr lang="en-US" sz="2400" spc="40" dirty="0" smtClean="0">
                <a:cs typeface="Arial"/>
              </a:rPr>
              <a:t> </a:t>
            </a:r>
            <a:r>
              <a:rPr lang="en-US" sz="2400" spc="-135" dirty="0" smtClean="0">
                <a:cs typeface="Arial"/>
              </a:rPr>
              <a:t>and</a:t>
            </a:r>
            <a:r>
              <a:rPr lang="en-US" sz="2400" spc="-55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in-focus pictures</a:t>
            </a:r>
          </a:p>
          <a:p>
            <a:pPr>
              <a:spcBef>
                <a:spcPts val="130"/>
              </a:spcBef>
              <a:tabLst>
                <a:tab pos="510490" algn="l"/>
              </a:tabLst>
            </a:pPr>
            <a:r>
              <a:rPr lang="en-US" sz="2400" spc="-114" dirty="0" smtClean="0">
                <a:cs typeface="Arial"/>
              </a:rPr>
              <a:t>T</a:t>
            </a:r>
            <a:r>
              <a:rPr lang="en-US" sz="2400" i="0" spc="-114" dirty="0" smtClean="0">
                <a:cs typeface="Arial"/>
              </a:rPr>
              <a:t>o </a:t>
            </a:r>
            <a:r>
              <a:rPr lang="en-US" sz="2400" i="0" spc="-125" dirty="0" smtClean="0">
                <a:cs typeface="Arial"/>
              </a:rPr>
              <a:t>achieve </a:t>
            </a:r>
            <a:r>
              <a:rPr lang="en-US" sz="2400" i="0" spc="-105" dirty="0" smtClean="0">
                <a:cs typeface="Arial"/>
              </a:rPr>
              <a:t>continuity </a:t>
            </a:r>
            <a:r>
              <a:rPr lang="en-US" sz="2400" i="0" spc="-130" dirty="0" smtClean="0">
                <a:cs typeface="Arial"/>
              </a:rPr>
              <a:t>during </a:t>
            </a:r>
            <a:r>
              <a:rPr lang="en-US" sz="2400" i="0" spc="-109" dirty="0" smtClean="0">
                <a:cs typeface="Arial"/>
              </a:rPr>
              <a:t>postproduction </a:t>
            </a:r>
            <a:r>
              <a:rPr lang="en-US" sz="2400" i="0" spc="-114" dirty="0" smtClean="0">
                <a:cs typeface="Arial"/>
              </a:rPr>
              <a:t>editing, </a:t>
            </a:r>
            <a:r>
              <a:rPr lang="en-US" sz="2400" i="0" spc="-95" dirty="0" smtClean="0">
                <a:cs typeface="Arial"/>
              </a:rPr>
              <a:t>utilize </a:t>
            </a:r>
            <a:r>
              <a:rPr lang="en-US" sz="2400" i="0" spc="-130" dirty="0" smtClean="0">
                <a:cs typeface="Arial"/>
              </a:rPr>
              <a:t>the  </a:t>
            </a:r>
            <a:r>
              <a:rPr lang="en-US" sz="2400" i="0" spc="-120" dirty="0" smtClean="0">
                <a:cs typeface="Arial"/>
              </a:rPr>
              <a:t>camera </a:t>
            </a:r>
            <a:r>
              <a:rPr lang="en-US" sz="2400" i="0" spc="-109" dirty="0" smtClean="0">
                <a:cs typeface="Arial"/>
              </a:rPr>
              <a:t>microphone </a:t>
            </a:r>
            <a:r>
              <a:rPr lang="en-US" sz="2400" i="0" spc="-130" dirty="0" smtClean="0">
                <a:cs typeface="Arial"/>
              </a:rPr>
              <a:t>when </a:t>
            </a:r>
            <a:r>
              <a:rPr lang="en-US" sz="2400" i="0" spc="-95" dirty="0" smtClean="0">
                <a:cs typeface="Arial"/>
              </a:rPr>
              <a:t>videotaping, </a:t>
            </a:r>
            <a:r>
              <a:rPr lang="en-US" sz="2400" i="0" spc="-120" dirty="0" smtClean="0">
                <a:cs typeface="Arial"/>
              </a:rPr>
              <a:t>or </a:t>
            </a:r>
            <a:r>
              <a:rPr lang="en-US" sz="2400" i="0" spc="-100" dirty="0" smtClean="0">
                <a:cs typeface="Arial"/>
              </a:rPr>
              <a:t>record </a:t>
            </a:r>
            <a:r>
              <a:rPr lang="en-US" sz="2400" i="0" spc="-105" dirty="0" smtClean="0">
                <a:cs typeface="Arial"/>
              </a:rPr>
              <a:t>in </a:t>
            </a:r>
            <a:r>
              <a:rPr lang="en-US" sz="2400" i="0" spc="-174" dirty="0" smtClean="0">
                <a:cs typeface="Arial"/>
              </a:rPr>
              <a:t>AGC </a:t>
            </a:r>
            <a:r>
              <a:rPr lang="en-US" sz="2400" i="0" spc="-105" dirty="0" smtClean="0">
                <a:cs typeface="Arial"/>
              </a:rPr>
              <a:t>(automatic </a:t>
            </a:r>
            <a:r>
              <a:rPr lang="en-US" sz="2400" i="0" spc="-114" dirty="0" smtClean="0">
                <a:cs typeface="Arial"/>
              </a:rPr>
              <a:t>gain </a:t>
            </a:r>
            <a:r>
              <a:rPr lang="en-US" sz="2400" i="0" spc="-80" dirty="0" smtClean="0">
                <a:cs typeface="Arial"/>
              </a:rPr>
              <a:t>control) </a:t>
            </a:r>
            <a:r>
              <a:rPr lang="en-US" sz="2400" i="0" spc="-130" dirty="0" smtClean="0">
                <a:cs typeface="Arial"/>
              </a:rPr>
              <a:t>when</a:t>
            </a:r>
            <a:r>
              <a:rPr lang="en-US" sz="2400" i="0" spc="275" dirty="0" smtClean="0">
                <a:cs typeface="Arial"/>
              </a:rPr>
              <a:t> </a:t>
            </a:r>
            <a:r>
              <a:rPr lang="en-US" sz="2400" i="0" spc="-100" dirty="0" smtClean="0">
                <a:cs typeface="Arial"/>
              </a:rPr>
              <a:t>videotaping</a:t>
            </a:r>
            <a:r>
              <a:rPr lang="en-US" sz="2400" i="0" spc="-10" dirty="0" smtClean="0">
                <a:cs typeface="Arial"/>
              </a:rPr>
              <a:t> </a:t>
            </a:r>
            <a:r>
              <a:rPr lang="en-US" sz="2400" i="0" spc="-105" dirty="0" smtClean="0">
                <a:cs typeface="Arial"/>
              </a:rPr>
              <a:t>in </a:t>
            </a:r>
            <a:r>
              <a:rPr lang="en-US" sz="2400" i="0" spc="-109" dirty="0" smtClean="0">
                <a:cs typeface="Arial"/>
              </a:rPr>
              <a:t>quiet </a:t>
            </a:r>
            <a:r>
              <a:rPr lang="en-US" sz="2400" i="0" spc="-100" dirty="0" smtClean="0">
                <a:cs typeface="Arial"/>
              </a:rPr>
              <a:t>surrounding  </a:t>
            </a:r>
            <a:endParaRPr lang="en-US" sz="2400" spc="-86" dirty="0" smtClean="0">
              <a:cs typeface="Arial"/>
            </a:endParaRPr>
          </a:p>
          <a:p>
            <a:pPr>
              <a:spcBef>
                <a:spcPts val="130"/>
              </a:spcBef>
              <a:tabLst>
                <a:tab pos="510490" algn="l"/>
              </a:tabLst>
            </a:pPr>
            <a:endParaRPr lang="en-US" sz="2400" dirty="0" smtClean="0"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815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After the Shoot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698">
              <a:spcBef>
                <a:spcPts val="105"/>
              </a:spcBef>
            </a:pPr>
            <a:r>
              <a:rPr lang="en-US" sz="2400" spc="-130" dirty="0" smtClean="0">
                <a:cs typeface="Arial"/>
              </a:rPr>
              <a:t>After</a:t>
            </a:r>
            <a:r>
              <a:rPr lang="en-US" sz="2400" spc="-130" dirty="0" smtClean="0">
                <a:cs typeface="Arial"/>
              </a:rPr>
              <a:t> </a:t>
            </a:r>
            <a:r>
              <a:rPr lang="en-US" sz="2400" spc="-95" dirty="0" smtClean="0">
                <a:cs typeface="Arial"/>
              </a:rPr>
              <a:t>shooting, take care </a:t>
            </a:r>
            <a:r>
              <a:rPr lang="en-US" sz="2400" spc="-125" dirty="0" smtClean="0">
                <a:cs typeface="Arial"/>
              </a:rPr>
              <a:t>of </a:t>
            </a:r>
            <a:r>
              <a:rPr lang="en-US" sz="2400" spc="-86" dirty="0" smtClean="0">
                <a:cs typeface="Arial"/>
              </a:rPr>
              <a:t>all </a:t>
            </a:r>
            <a:r>
              <a:rPr lang="en-US" sz="2400" spc="-105" dirty="0" smtClean="0">
                <a:cs typeface="Arial"/>
              </a:rPr>
              <a:t>the</a:t>
            </a:r>
            <a:r>
              <a:rPr lang="en-US" sz="2400" spc="340" dirty="0" smtClean="0">
                <a:cs typeface="Arial"/>
              </a:rPr>
              <a:t> </a:t>
            </a:r>
            <a:r>
              <a:rPr lang="en-US" sz="2400" spc="-114" dirty="0" smtClean="0">
                <a:cs typeface="Arial"/>
              </a:rPr>
              <a:t>equipment</a:t>
            </a:r>
            <a:endParaRPr lang="en-US" sz="2400" dirty="0">
              <a:cs typeface="Arial"/>
            </a:endParaRPr>
          </a:p>
          <a:p>
            <a:pPr marL="12698">
              <a:spcBef>
                <a:spcPts val="105"/>
              </a:spcBef>
            </a:pPr>
            <a:r>
              <a:rPr lang="en-US" sz="2400" spc="-120" dirty="0" smtClean="0">
                <a:cs typeface="Arial"/>
              </a:rPr>
              <a:t>Take </a:t>
            </a:r>
            <a:r>
              <a:rPr lang="en-US" sz="2400" spc="-130" dirty="0" smtClean="0">
                <a:cs typeface="Arial"/>
              </a:rPr>
              <a:t>the </a:t>
            </a:r>
            <a:r>
              <a:rPr lang="en-US" sz="2400" spc="-100" dirty="0" smtClean="0">
                <a:cs typeface="Arial"/>
              </a:rPr>
              <a:t>full </a:t>
            </a:r>
            <a:r>
              <a:rPr lang="en-US" sz="2400" spc="-105" dirty="0" smtClean="0">
                <a:cs typeface="Arial"/>
              </a:rPr>
              <a:t>videocassettes </a:t>
            </a:r>
            <a:r>
              <a:rPr lang="en-US" sz="2400" spc="-140" dirty="0" smtClean="0">
                <a:cs typeface="Arial"/>
              </a:rPr>
              <a:t>out </a:t>
            </a:r>
            <a:r>
              <a:rPr lang="en-US" sz="2400" spc="-95" dirty="0" smtClean="0">
                <a:cs typeface="Arial"/>
              </a:rPr>
              <a:t>of </a:t>
            </a:r>
            <a:r>
              <a:rPr lang="en-US" sz="2400" spc="-160" dirty="0" smtClean="0">
                <a:cs typeface="Arial"/>
              </a:rPr>
              <a:t>VTR, </a:t>
            </a:r>
            <a:r>
              <a:rPr lang="en-US" sz="2400" spc="-130" dirty="0" smtClean="0">
                <a:cs typeface="Arial"/>
              </a:rPr>
              <a:t>replace </a:t>
            </a:r>
            <a:r>
              <a:rPr lang="en-US" sz="2400" spc="-105" dirty="0" smtClean="0">
                <a:cs typeface="Arial"/>
              </a:rPr>
              <a:t>with </a:t>
            </a:r>
            <a:r>
              <a:rPr lang="en-US" sz="2400" spc="-130" dirty="0" smtClean="0">
                <a:cs typeface="Arial"/>
              </a:rPr>
              <a:t>the </a:t>
            </a:r>
            <a:r>
              <a:rPr lang="en-US" sz="2400" spc="-185" dirty="0" smtClean="0">
                <a:cs typeface="Arial"/>
              </a:rPr>
              <a:t>new</a:t>
            </a:r>
            <a:r>
              <a:rPr lang="en-US" sz="2400" spc="-25" dirty="0" smtClean="0">
                <a:cs typeface="Arial"/>
              </a:rPr>
              <a:t> </a:t>
            </a:r>
            <a:r>
              <a:rPr lang="en-US" sz="2400" spc="-140" dirty="0" smtClean="0">
                <a:cs typeface="Arial"/>
              </a:rPr>
              <a:t>one,</a:t>
            </a:r>
            <a:r>
              <a:rPr lang="en-US" sz="2400" dirty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and   </a:t>
            </a:r>
          </a:p>
          <a:p>
            <a:pPr marL="0" indent="0">
              <a:spcBef>
                <a:spcPts val="105"/>
              </a:spcBef>
              <a:buNone/>
            </a:pPr>
            <a:r>
              <a:rPr lang="en-US" sz="2400" spc="-105" dirty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      </a:t>
            </a:r>
            <a:r>
              <a:rPr lang="en-US" sz="2400" spc="-80" dirty="0" smtClean="0">
                <a:cs typeface="Arial"/>
              </a:rPr>
              <a:t>label </a:t>
            </a:r>
            <a:r>
              <a:rPr lang="en-US" sz="2400" spc="-65" dirty="0" smtClean="0">
                <a:cs typeface="Arial"/>
              </a:rPr>
              <a:t>all</a:t>
            </a:r>
            <a:r>
              <a:rPr lang="en-US" sz="2400" spc="216" dirty="0" smtClean="0">
                <a:cs typeface="Arial"/>
              </a:rPr>
              <a:t> </a:t>
            </a:r>
            <a:r>
              <a:rPr lang="en-US" sz="2400" spc="-70" dirty="0" smtClean="0">
                <a:cs typeface="Arial"/>
              </a:rPr>
              <a:t>cassettes</a:t>
            </a:r>
          </a:p>
          <a:p>
            <a:pPr marL="12698">
              <a:spcBef>
                <a:spcPts val="105"/>
              </a:spcBef>
            </a:pPr>
            <a:r>
              <a:rPr lang="en-US" sz="2400" spc="-125" dirty="0">
                <a:cs typeface="Arial"/>
              </a:rPr>
              <a:t>P</a:t>
            </a:r>
            <a:r>
              <a:rPr lang="en-US" sz="2400" spc="-125" dirty="0" smtClean="0">
                <a:cs typeface="Arial"/>
              </a:rPr>
              <a:t>ut </a:t>
            </a:r>
            <a:r>
              <a:rPr lang="en-US" sz="2400" spc="-86" dirty="0" smtClean="0">
                <a:cs typeface="Arial"/>
              </a:rPr>
              <a:t>all </a:t>
            </a:r>
            <a:r>
              <a:rPr lang="en-US" sz="2400" spc="-90" dirty="0" smtClean="0">
                <a:cs typeface="Arial"/>
              </a:rPr>
              <a:t>switches into </a:t>
            </a:r>
            <a:r>
              <a:rPr lang="en-US" sz="2400" spc="-86" dirty="0" smtClean="0">
                <a:cs typeface="Arial"/>
              </a:rPr>
              <a:t>off </a:t>
            </a:r>
            <a:r>
              <a:rPr lang="en-US" sz="2400" spc="-135" dirty="0" smtClean="0">
                <a:cs typeface="Arial"/>
              </a:rPr>
              <a:t>mode </a:t>
            </a:r>
            <a:r>
              <a:rPr lang="en-US" sz="2400" spc="-80" dirty="0" smtClean="0">
                <a:cs typeface="Arial"/>
              </a:rPr>
              <a:t>after </a:t>
            </a:r>
            <a:r>
              <a:rPr lang="en-US" sz="2400" spc="-100" dirty="0" smtClean="0">
                <a:cs typeface="Arial"/>
              </a:rPr>
              <a:t>shooting </a:t>
            </a:r>
            <a:r>
              <a:rPr lang="en-US" sz="2400" spc="-120" dirty="0" smtClean="0">
                <a:cs typeface="Arial"/>
              </a:rPr>
              <a:t>or </a:t>
            </a:r>
            <a:r>
              <a:rPr lang="en-US" sz="2400" spc="-125" dirty="0" smtClean="0">
                <a:cs typeface="Arial"/>
              </a:rPr>
              <a:t>put </a:t>
            </a:r>
            <a:r>
              <a:rPr lang="en-US" sz="2400" spc="-80" dirty="0" smtClean="0">
                <a:cs typeface="Arial"/>
              </a:rPr>
              <a:t>it </a:t>
            </a:r>
            <a:r>
              <a:rPr lang="en-US" sz="2400" spc="-105" dirty="0" smtClean="0">
                <a:cs typeface="Arial"/>
              </a:rPr>
              <a:t>in </a:t>
            </a:r>
            <a:r>
              <a:rPr lang="en-US" sz="2400" spc="-109" dirty="0" smtClean="0">
                <a:cs typeface="Arial"/>
              </a:rPr>
              <a:t>standby </a:t>
            </a:r>
          </a:p>
          <a:p>
            <a:pPr marL="0" indent="0">
              <a:spcBef>
                <a:spcPts val="105"/>
              </a:spcBef>
              <a:buNone/>
            </a:pPr>
            <a:r>
              <a:rPr lang="en-US" sz="2400" spc="-109" dirty="0">
                <a:cs typeface="Arial"/>
              </a:rPr>
              <a:t> </a:t>
            </a:r>
            <a:r>
              <a:rPr lang="en-US" sz="2400" spc="-109" dirty="0" smtClean="0">
                <a:cs typeface="Arial"/>
              </a:rPr>
              <a:t>     </a:t>
            </a:r>
            <a:r>
              <a:rPr lang="en-US" sz="2400" spc="-95" dirty="0" smtClean="0">
                <a:cs typeface="Arial"/>
              </a:rPr>
              <a:t>position </a:t>
            </a:r>
            <a:r>
              <a:rPr lang="en-US" sz="2400" spc="-90" dirty="0" smtClean="0">
                <a:cs typeface="Arial"/>
              </a:rPr>
              <a:t>if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20" dirty="0" smtClean="0">
                <a:cs typeface="Arial"/>
              </a:rPr>
              <a:t>camera </a:t>
            </a:r>
            <a:r>
              <a:rPr lang="en-US" sz="2400" spc="-114" dirty="0" smtClean="0">
                <a:cs typeface="Arial"/>
              </a:rPr>
              <a:t>is </a:t>
            </a:r>
            <a:r>
              <a:rPr lang="en-US" sz="2400" spc="-125" dirty="0" smtClean="0">
                <a:cs typeface="Arial"/>
              </a:rPr>
              <a:t>heading </a:t>
            </a:r>
            <a:r>
              <a:rPr lang="en-US" sz="2400" spc="-105" dirty="0" smtClean="0">
                <a:cs typeface="Arial"/>
              </a:rPr>
              <a:t>for next</a:t>
            </a:r>
            <a:r>
              <a:rPr lang="en-US" sz="2400" spc="155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assignment</a:t>
            </a:r>
            <a:endParaRPr lang="en-US" sz="2400" dirty="0">
              <a:cs typeface="Arial"/>
            </a:endParaRPr>
          </a:p>
          <a:p>
            <a:pPr marL="12698">
              <a:spcBef>
                <a:spcPts val="105"/>
              </a:spcBef>
            </a:pPr>
            <a:r>
              <a:rPr lang="en-US" sz="2400" spc="-70" dirty="0" smtClean="0">
                <a:cs typeface="Arial"/>
              </a:rPr>
              <a:t>Cap </a:t>
            </a:r>
            <a:r>
              <a:rPr lang="en-US" sz="2400" spc="-75" dirty="0" smtClean="0">
                <a:cs typeface="Arial"/>
              </a:rPr>
              <a:t>the </a:t>
            </a:r>
            <a:r>
              <a:rPr lang="en-US" sz="2400" spc="-90" dirty="0" smtClean="0">
                <a:cs typeface="Arial"/>
              </a:rPr>
              <a:t>camera </a:t>
            </a:r>
            <a:r>
              <a:rPr lang="en-US" sz="2400" spc="-109" dirty="0" smtClean="0">
                <a:cs typeface="Arial"/>
              </a:rPr>
              <a:t>by </a:t>
            </a:r>
            <a:r>
              <a:rPr lang="en-US" sz="2400" spc="-70" dirty="0" smtClean="0">
                <a:cs typeface="Arial"/>
              </a:rPr>
              <a:t>closing </a:t>
            </a:r>
            <a:r>
              <a:rPr lang="en-US" sz="2400" spc="-75" dirty="0" smtClean="0">
                <a:cs typeface="Arial"/>
              </a:rPr>
              <a:t>the </a:t>
            </a:r>
            <a:r>
              <a:rPr lang="en-US" sz="2400" spc="-80" dirty="0" smtClean="0">
                <a:cs typeface="Arial"/>
              </a:rPr>
              <a:t>iris </a:t>
            </a:r>
            <a:r>
              <a:rPr lang="en-US" sz="2400" spc="-105" dirty="0" smtClean="0">
                <a:cs typeface="Arial"/>
              </a:rPr>
              <a:t>and </a:t>
            </a:r>
            <a:r>
              <a:rPr lang="en-US" sz="2400" spc="-86" dirty="0" smtClean="0">
                <a:cs typeface="Arial"/>
              </a:rPr>
              <a:t>snap </a:t>
            </a:r>
            <a:r>
              <a:rPr lang="en-US" sz="2400" spc="-105" dirty="0" smtClean="0">
                <a:cs typeface="Arial"/>
              </a:rPr>
              <a:t>on </a:t>
            </a:r>
            <a:r>
              <a:rPr lang="en-US" sz="2400" spc="-75" dirty="0" smtClean="0">
                <a:cs typeface="Arial"/>
              </a:rPr>
              <a:t>the</a:t>
            </a:r>
            <a:r>
              <a:rPr lang="en-US" sz="2400" spc="195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lens </a:t>
            </a:r>
            <a:r>
              <a:rPr lang="en-US" sz="2400" spc="-60" dirty="0" smtClean="0">
                <a:cs typeface="Arial"/>
              </a:rPr>
              <a:t>cover</a:t>
            </a:r>
            <a:endParaRPr lang="en-US" sz="2400" dirty="0">
              <a:cs typeface="Arial"/>
            </a:endParaRPr>
          </a:p>
          <a:p>
            <a:pPr marL="12698">
              <a:spcBef>
                <a:spcPts val="105"/>
              </a:spcBef>
            </a:pPr>
            <a:r>
              <a:rPr lang="en-US" sz="2400" spc="-95" dirty="0" smtClean="0">
                <a:cs typeface="Arial"/>
              </a:rPr>
              <a:t>Tidy </a:t>
            </a:r>
            <a:r>
              <a:rPr lang="en-US" sz="2400" spc="-105" dirty="0" smtClean="0">
                <a:cs typeface="Arial"/>
              </a:rPr>
              <a:t>the </a:t>
            </a:r>
            <a:r>
              <a:rPr lang="en-US" sz="2400" spc="-109" dirty="0" smtClean="0">
                <a:cs typeface="Arial"/>
              </a:rPr>
              <a:t>microphone </a:t>
            </a:r>
            <a:r>
              <a:rPr lang="en-US" sz="2400" spc="-90" dirty="0" smtClean="0">
                <a:cs typeface="Arial"/>
              </a:rPr>
              <a:t>cable </a:t>
            </a:r>
            <a:r>
              <a:rPr lang="en-US" sz="2400" spc="-140" dirty="0" smtClean="0">
                <a:cs typeface="Arial"/>
              </a:rPr>
              <a:t>by </a:t>
            </a:r>
            <a:r>
              <a:rPr lang="en-US" sz="2400" spc="-95" dirty="0" smtClean="0">
                <a:cs typeface="Arial"/>
              </a:rPr>
              <a:t>tying </a:t>
            </a:r>
            <a:r>
              <a:rPr lang="en-US" sz="2400" spc="-80" dirty="0" smtClean="0">
                <a:cs typeface="Arial"/>
              </a:rPr>
              <a:t>it with string </a:t>
            </a:r>
            <a:r>
              <a:rPr lang="en-US" sz="2400" spc="-120" dirty="0" smtClean="0">
                <a:cs typeface="Arial"/>
              </a:rPr>
              <a:t>or</a:t>
            </a:r>
            <a:r>
              <a:rPr lang="en-US" sz="2400" spc="-105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shoelace</a:t>
            </a:r>
            <a:endParaRPr lang="en-US" sz="2400" dirty="0">
              <a:cs typeface="Arial"/>
            </a:endParaRPr>
          </a:p>
          <a:p>
            <a:pPr marL="12698">
              <a:spcBef>
                <a:spcPts val="105"/>
              </a:spcBef>
            </a:pPr>
            <a:r>
              <a:rPr lang="en-US" sz="2400" spc="-151" dirty="0" smtClean="0">
                <a:cs typeface="Arial"/>
              </a:rPr>
              <a:t>Pu</a:t>
            </a:r>
            <a:r>
              <a:rPr lang="en-US" sz="2400" spc="-75" dirty="0" smtClean="0">
                <a:cs typeface="Arial"/>
              </a:rPr>
              <a:t>t</a:t>
            </a:r>
            <a:r>
              <a:rPr lang="en-US" sz="2400" spc="-21" dirty="0" smtClean="0">
                <a:cs typeface="Arial"/>
              </a:rPr>
              <a:t> </a:t>
            </a:r>
            <a:r>
              <a:rPr lang="en-US" sz="2400" spc="-90" dirty="0" smtClean="0">
                <a:cs typeface="Arial"/>
              </a:rPr>
              <a:t>everythin</a:t>
            </a:r>
            <a:r>
              <a:rPr lang="en-US" sz="2400" spc="-105" dirty="0" smtClean="0">
                <a:cs typeface="Arial"/>
              </a:rPr>
              <a:t>g</a:t>
            </a:r>
            <a:r>
              <a:rPr lang="en-US" sz="2400" spc="-44" dirty="0" smtClean="0">
                <a:cs typeface="Arial"/>
              </a:rPr>
              <a:t> </a:t>
            </a:r>
            <a:r>
              <a:rPr lang="en-US" sz="2400" spc="-80" dirty="0" smtClean="0">
                <a:cs typeface="Arial"/>
              </a:rPr>
              <a:t>int</a:t>
            </a:r>
            <a:r>
              <a:rPr lang="en-US" sz="2400" spc="-120" dirty="0" smtClean="0">
                <a:cs typeface="Arial"/>
              </a:rPr>
              <a:t>o</a:t>
            </a:r>
            <a:r>
              <a:rPr lang="en-US" sz="2400" spc="-65" dirty="0" smtClean="0">
                <a:cs typeface="Arial"/>
              </a:rPr>
              <a:t> </a:t>
            </a:r>
            <a:r>
              <a:rPr lang="en-US" sz="2400" spc="-135" dirty="0" smtClean="0">
                <a:cs typeface="Arial"/>
              </a:rPr>
              <a:t>boxe</a:t>
            </a:r>
            <a:r>
              <a:rPr lang="en-US" sz="2400" spc="-120" dirty="0" smtClean="0">
                <a:cs typeface="Arial"/>
              </a:rPr>
              <a:t>s</a:t>
            </a:r>
            <a:r>
              <a:rPr lang="en-US" sz="2400" spc="-5" dirty="0" smtClean="0">
                <a:cs typeface="Arial"/>
              </a:rPr>
              <a:t> </a:t>
            </a:r>
            <a:r>
              <a:rPr lang="en-US" sz="2400" spc="-151" dirty="0" smtClean="0">
                <a:cs typeface="Arial"/>
              </a:rPr>
              <a:t>o</a:t>
            </a:r>
            <a:r>
              <a:rPr lang="en-US" sz="2400" spc="-90" dirty="0" smtClean="0">
                <a:cs typeface="Arial"/>
              </a:rPr>
              <a:t>r</a:t>
            </a:r>
            <a:r>
              <a:rPr lang="en-US" sz="2400" spc="-5" dirty="0" smtClean="0">
                <a:cs typeface="Arial"/>
              </a:rPr>
              <a:t> </a:t>
            </a:r>
            <a:r>
              <a:rPr lang="en-US" sz="2400" spc="-151" dirty="0" smtClean="0">
                <a:cs typeface="Arial"/>
              </a:rPr>
              <a:t>bag</a:t>
            </a:r>
            <a:r>
              <a:rPr lang="en-US" sz="2400" spc="-130" dirty="0" smtClean="0">
                <a:cs typeface="Arial"/>
              </a:rPr>
              <a:t>s</a:t>
            </a:r>
            <a:r>
              <a:rPr lang="en-US" sz="2400" spc="130" dirty="0" smtClean="0">
                <a:cs typeface="Arial"/>
              </a:rPr>
              <a:t> </a:t>
            </a:r>
            <a:r>
              <a:rPr lang="en-US" sz="2400" spc="-140" dirty="0" smtClean="0">
                <a:cs typeface="Arial"/>
              </a:rPr>
              <a:t>an</a:t>
            </a:r>
            <a:r>
              <a:rPr lang="en-US" sz="2400" spc="-135" dirty="0" smtClean="0">
                <a:cs typeface="Arial"/>
              </a:rPr>
              <a:t>d</a:t>
            </a:r>
            <a:r>
              <a:rPr lang="en-US" sz="2400" spc="-55" dirty="0" smtClean="0">
                <a:cs typeface="Arial"/>
              </a:rPr>
              <a:t> </a:t>
            </a:r>
            <a:r>
              <a:rPr lang="en-US" sz="2400" spc="-105" dirty="0" smtClean="0">
                <a:cs typeface="Arial"/>
              </a:rPr>
              <a:t>recharge</a:t>
            </a:r>
            <a:r>
              <a:rPr lang="en-US" sz="2400" spc="15" dirty="0" smtClean="0">
                <a:cs typeface="Arial"/>
              </a:rPr>
              <a:t> </a:t>
            </a:r>
            <a:r>
              <a:rPr lang="en-US" sz="2400" spc="-100" dirty="0" smtClean="0">
                <a:cs typeface="Arial"/>
              </a:rPr>
              <a:t>al</a:t>
            </a:r>
            <a:r>
              <a:rPr lang="en-US" sz="2400" spc="-55" dirty="0" smtClean="0">
                <a:cs typeface="Arial"/>
              </a:rPr>
              <a:t>l</a:t>
            </a:r>
            <a:r>
              <a:rPr lang="en-US" sz="2400" spc="-15" dirty="0" smtClean="0">
                <a:cs typeface="Arial"/>
              </a:rPr>
              <a:t> </a:t>
            </a:r>
            <a:r>
              <a:rPr lang="en-US" sz="2400" spc="-95" dirty="0" smtClean="0">
                <a:cs typeface="Arial"/>
              </a:rPr>
              <a:t>batterie</a:t>
            </a:r>
            <a:r>
              <a:rPr lang="en-US" sz="2400" spc="-105" dirty="0" smtClean="0">
                <a:cs typeface="Arial"/>
              </a:rPr>
              <a:t>s</a:t>
            </a:r>
            <a:r>
              <a:rPr lang="en-US" sz="2400" spc="25" dirty="0" smtClean="0">
                <a:cs typeface="Arial"/>
              </a:rPr>
              <a:t> </a:t>
            </a:r>
            <a:r>
              <a:rPr lang="en-US" sz="2400" spc="-140" dirty="0" smtClean="0">
                <a:cs typeface="Arial"/>
              </a:rPr>
              <a:t>upo</a:t>
            </a:r>
            <a:r>
              <a:rPr lang="en-US" sz="2400" spc="-135" dirty="0" smtClean="0">
                <a:cs typeface="Arial"/>
              </a:rPr>
              <a:t>n</a:t>
            </a:r>
            <a:r>
              <a:rPr lang="en-US" sz="2400" dirty="0">
                <a:cs typeface="Arial"/>
              </a:rPr>
              <a:t> </a:t>
            </a:r>
            <a:endParaRPr lang="en-US" sz="2400" dirty="0" smtClean="0">
              <a:cs typeface="Arial"/>
            </a:endParaRPr>
          </a:p>
          <a:p>
            <a:pPr marL="0" indent="0">
              <a:spcBef>
                <a:spcPts val="105"/>
              </a:spcBef>
              <a:buNone/>
            </a:pPr>
            <a:r>
              <a:rPr lang="en-US" sz="2400" spc="-70" dirty="0">
                <a:cs typeface="Arial"/>
              </a:rPr>
              <a:t> </a:t>
            </a:r>
            <a:r>
              <a:rPr lang="en-US" sz="2400" spc="-70" dirty="0" smtClean="0">
                <a:cs typeface="Arial"/>
              </a:rPr>
              <a:t>     shooting</a:t>
            </a:r>
          </a:p>
          <a:p>
            <a:pPr marL="12698">
              <a:spcBef>
                <a:spcPts val="105"/>
              </a:spcBef>
            </a:pPr>
            <a:r>
              <a:rPr lang="en-US" sz="2400" i="0" spc="-70" dirty="0">
                <a:cs typeface="Arial"/>
              </a:rPr>
              <a:t>I</a:t>
            </a:r>
            <a:r>
              <a:rPr lang="en-US" sz="2400" i="0" spc="-90" dirty="0" smtClean="0">
                <a:cs typeface="Arial"/>
              </a:rPr>
              <a:t>f </a:t>
            </a:r>
            <a:r>
              <a:rPr lang="en-US" sz="2400" i="0" spc="-100" dirty="0" smtClean="0">
                <a:cs typeface="Arial"/>
              </a:rPr>
              <a:t>camcorder </a:t>
            </a:r>
            <a:r>
              <a:rPr lang="en-US" sz="2400" i="0" spc="-114" dirty="0" smtClean="0">
                <a:cs typeface="Arial"/>
              </a:rPr>
              <a:t>get </a:t>
            </a:r>
            <a:r>
              <a:rPr lang="en-US" sz="2400" i="0" spc="-80" dirty="0" smtClean="0">
                <a:cs typeface="Arial"/>
              </a:rPr>
              <a:t>wet, </a:t>
            </a:r>
            <a:r>
              <a:rPr lang="en-US" sz="2400" i="0" spc="-109" dirty="0" smtClean="0">
                <a:cs typeface="Arial"/>
              </a:rPr>
              <a:t>dried </a:t>
            </a:r>
            <a:r>
              <a:rPr lang="en-US" sz="2400" i="0" spc="-114" dirty="0" smtClean="0">
                <a:cs typeface="Arial"/>
              </a:rPr>
              <a:t>out </a:t>
            </a:r>
            <a:r>
              <a:rPr lang="en-US" sz="2400" i="0" spc="-75" dirty="0" smtClean="0">
                <a:cs typeface="Arial"/>
              </a:rPr>
              <a:t>first </a:t>
            </a:r>
            <a:r>
              <a:rPr lang="en-US" sz="2400" i="0" spc="-105" dirty="0" smtClean="0">
                <a:cs typeface="Arial"/>
              </a:rPr>
              <a:t>before </a:t>
            </a:r>
            <a:r>
              <a:rPr lang="en-US" sz="2400" i="0" spc="-95" dirty="0" smtClean="0">
                <a:cs typeface="Arial"/>
              </a:rPr>
              <a:t>putting </a:t>
            </a:r>
            <a:r>
              <a:rPr lang="en-US" sz="2400" i="0" spc="-105" dirty="0" smtClean="0">
                <a:cs typeface="Arial"/>
              </a:rPr>
              <a:t>the </a:t>
            </a:r>
            <a:r>
              <a:rPr lang="en-US" sz="2400" i="0" spc="-120" dirty="0" smtClean="0">
                <a:cs typeface="Arial"/>
              </a:rPr>
              <a:t>camera </a:t>
            </a:r>
            <a:r>
              <a:rPr lang="en-US" sz="2400" i="0" spc="-130" dirty="0" smtClean="0">
                <a:cs typeface="Arial"/>
              </a:rPr>
              <a:t>back  </a:t>
            </a:r>
          </a:p>
          <a:p>
            <a:pPr marL="0" indent="0">
              <a:spcBef>
                <a:spcPts val="105"/>
              </a:spcBef>
              <a:buNone/>
            </a:pPr>
            <a:r>
              <a:rPr lang="en-US" sz="2400" spc="-130" dirty="0">
                <a:cs typeface="Arial"/>
              </a:rPr>
              <a:t> </a:t>
            </a:r>
            <a:r>
              <a:rPr lang="en-US" sz="2400" spc="-130" dirty="0" smtClean="0">
                <a:cs typeface="Arial"/>
              </a:rPr>
              <a:t>      </a:t>
            </a:r>
            <a:r>
              <a:rPr lang="en-US" sz="2400" i="0" spc="-90" dirty="0" smtClean="0">
                <a:cs typeface="Arial"/>
              </a:rPr>
              <a:t>into </a:t>
            </a:r>
            <a:r>
              <a:rPr lang="en-US" sz="2400" i="0" spc="-105" dirty="0" smtClean="0">
                <a:cs typeface="Arial"/>
              </a:rPr>
              <a:t>the </a:t>
            </a:r>
            <a:r>
              <a:rPr lang="en-US" sz="2400" i="0" spc="-90" dirty="0" smtClean="0">
                <a:cs typeface="Arial"/>
              </a:rPr>
              <a:t>case since </a:t>
            </a:r>
            <a:r>
              <a:rPr lang="en-US" sz="2400" i="0" spc="-105" dirty="0" smtClean="0">
                <a:cs typeface="Arial"/>
              </a:rPr>
              <a:t>moist </a:t>
            </a:r>
            <a:r>
              <a:rPr lang="en-US" sz="2400" i="0" spc="-135" dirty="0" smtClean="0">
                <a:cs typeface="Arial"/>
              </a:rPr>
              <a:t>may </a:t>
            </a:r>
            <a:r>
              <a:rPr lang="en-US" sz="2400" i="0" spc="-100" dirty="0" smtClean="0">
                <a:cs typeface="Arial"/>
              </a:rPr>
              <a:t>cause serious </a:t>
            </a:r>
            <a:r>
              <a:rPr lang="en-US" sz="2400" i="0" spc="-114" dirty="0" smtClean="0">
                <a:cs typeface="Arial"/>
              </a:rPr>
              <a:t>problems </a:t>
            </a:r>
            <a:r>
              <a:rPr lang="en-US" sz="2400" i="0" spc="-105" dirty="0" smtClean="0">
                <a:cs typeface="Arial"/>
              </a:rPr>
              <a:t>to </a:t>
            </a:r>
            <a:r>
              <a:rPr lang="en-US" sz="2400" i="0" spc="-135" dirty="0" smtClean="0">
                <a:cs typeface="Arial"/>
              </a:rPr>
              <a:t>ENG/ </a:t>
            </a:r>
            <a:r>
              <a:rPr lang="en-US" sz="2400" i="0" spc="-130" dirty="0" smtClean="0">
                <a:cs typeface="Arial"/>
              </a:rPr>
              <a:t>EFP  </a:t>
            </a:r>
          </a:p>
          <a:p>
            <a:pPr marL="0" indent="0">
              <a:spcBef>
                <a:spcPts val="105"/>
              </a:spcBef>
              <a:buNone/>
            </a:pPr>
            <a:r>
              <a:rPr lang="en-US" sz="2400" spc="-130" dirty="0">
                <a:cs typeface="Arial"/>
              </a:rPr>
              <a:t> </a:t>
            </a:r>
            <a:r>
              <a:rPr lang="en-US" sz="2400" spc="-130" dirty="0" smtClean="0">
                <a:cs typeface="Arial"/>
              </a:rPr>
              <a:t>      </a:t>
            </a:r>
            <a:r>
              <a:rPr lang="en-US" sz="2400" i="0" spc="-160" dirty="0" smtClean="0">
                <a:cs typeface="Arial"/>
              </a:rPr>
              <a:t>equipment</a:t>
            </a:r>
            <a:endParaRPr lang="en-US" sz="2400" dirty="0" smtClean="0">
              <a:cs typeface="Arial"/>
            </a:endParaRPr>
          </a:p>
          <a:p>
            <a:pPr marL="12698">
              <a:spcBef>
                <a:spcPts val="105"/>
              </a:spcBef>
            </a:pPr>
            <a:r>
              <a:rPr lang="en-US" sz="2400" i="0" spc="-100" dirty="0" smtClean="0">
                <a:cs typeface="Arial"/>
              </a:rPr>
              <a:t>Check </a:t>
            </a:r>
            <a:r>
              <a:rPr lang="en-US" sz="2400" i="0" spc="-86" dirty="0" smtClean="0">
                <a:cs typeface="Arial"/>
              </a:rPr>
              <a:t>all </a:t>
            </a:r>
            <a:r>
              <a:rPr lang="en-US" sz="2400" i="0" spc="-100" dirty="0" smtClean="0">
                <a:cs typeface="Arial"/>
              </a:rPr>
              <a:t>portable lights </a:t>
            </a:r>
            <a:r>
              <a:rPr lang="en-US" sz="2400" i="0" spc="-105" dirty="0" smtClean="0">
                <a:cs typeface="Arial"/>
              </a:rPr>
              <a:t>before the next</a:t>
            </a:r>
            <a:r>
              <a:rPr lang="en-US" sz="2400" i="0" spc="385" dirty="0" smtClean="0">
                <a:cs typeface="Arial"/>
              </a:rPr>
              <a:t> </a:t>
            </a:r>
            <a:r>
              <a:rPr lang="en-US" sz="2400" i="0" spc="-100" dirty="0" smtClean="0">
                <a:cs typeface="Arial"/>
              </a:rPr>
              <a:t>assignment.</a:t>
            </a:r>
            <a:endParaRPr lang="en-US" sz="2400" dirty="0" smtClean="0">
              <a:cs typeface="Arial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531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Working with the Studio Camera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pc="-155" dirty="0" smtClean="0">
                <a:cs typeface="Arial"/>
              </a:rPr>
              <a:t>The </a:t>
            </a:r>
            <a:r>
              <a:rPr lang="en-US" sz="2800" spc="-80" dirty="0" smtClean="0">
                <a:cs typeface="Arial"/>
              </a:rPr>
              <a:t>significant </a:t>
            </a:r>
            <a:r>
              <a:rPr lang="en-US" sz="2800" spc="-100" dirty="0" smtClean="0">
                <a:cs typeface="Arial"/>
              </a:rPr>
              <a:t>difference </a:t>
            </a:r>
            <a:r>
              <a:rPr lang="en-US" sz="2800" spc="-120" dirty="0" smtClean="0">
                <a:cs typeface="Arial"/>
              </a:rPr>
              <a:t>between </a:t>
            </a:r>
            <a:r>
              <a:rPr lang="en-US" sz="2800" spc="-105" dirty="0" smtClean="0">
                <a:cs typeface="Arial"/>
              </a:rPr>
              <a:t>operating </a:t>
            </a:r>
            <a:r>
              <a:rPr lang="en-US" sz="2800" spc="-135" dirty="0" smtClean="0">
                <a:cs typeface="Arial"/>
              </a:rPr>
              <a:t>ENG/ </a:t>
            </a:r>
            <a:r>
              <a:rPr lang="en-US" sz="2800" spc="-125" dirty="0" smtClean="0">
                <a:cs typeface="Arial"/>
              </a:rPr>
              <a:t>EFP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40" dirty="0" smtClean="0">
                <a:cs typeface="Arial"/>
              </a:rPr>
              <a:t>and 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86" dirty="0" smtClean="0">
                <a:cs typeface="Arial"/>
              </a:rPr>
              <a:t>studio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14" dirty="0" smtClean="0">
                <a:cs typeface="Arial"/>
              </a:rPr>
              <a:t>is </a:t>
            </a:r>
            <a:r>
              <a:rPr lang="en-US" sz="2800" spc="-105" dirty="0" smtClean="0">
                <a:cs typeface="Arial"/>
              </a:rPr>
              <a:t>that </a:t>
            </a:r>
            <a:r>
              <a:rPr lang="en-US" sz="2800" spc="-86" dirty="0" smtClean="0">
                <a:cs typeface="Arial"/>
              </a:rPr>
              <a:t>studio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114" dirty="0" smtClean="0">
                <a:cs typeface="Arial"/>
              </a:rPr>
              <a:t>is always </a:t>
            </a:r>
            <a:r>
              <a:rPr lang="en-US" sz="2800" spc="-120" dirty="0" smtClean="0">
                <a:cs typeface="Arial"/>
              </a:rPr>
              <a:t>mounted </a:t>
            </a:r>
            <a:r>
              <a:rPr lang="en-US" sz="2800" spc="-140" dirty="0" smtClean="0">
                <a:cs typeface="Arial"/>
              </a:rPr>
              <a:t>on  </a:t>
            </a:r>
            <a:r>
              <a:rPr lang="en-US" sz="2800" spc="-120" dirty="0" smtClean="0">
                <a:cs typeface="Arial"/>
              </a:rPr>
              <a:t>camera</a:t>
            </a:r>
            <a:r>
              <a:rPr lang="en-US" sz="2800" spc="-21" dirty="0" smtClean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support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239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Before the Show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r>
              <a:rPr lang="en-US" sz="2800" spc="-125" dirty="0">
                <a:cs typeface="Arial"/>
              </a:rPr>
              <a:t>P</a:t>
            </a:r>
            <a:r>
              <a:rPr lang="en-US" sz="2800" spc="-125" dirty="0" smtClean="0">
                <a:cs typeface="Arial"/>
              </a:rPr>
              <a:t>ut </a:t>
            </a:r>
            <a:r>
              <a:rPr lang="en-US" sz="2800" spc="-114" dirty="0" smtClean="0">
                <a:cs typeface="Arial"/>
              </a:rPr>
              <a:t>your </a:t>
            </a:r>
            <a:r>
              <a:rPr lang="en-US" sz="2800" spc="-109" dirty="0" smtClean="0">
                <a:cs typeface="Arial"/>
              </a:rPr>
              <a:t>headset, </a:t>
            </a: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95" dirty="0" smtClean="0">
                <a:cs typeface="Arial"/>
              </a:rPr>
              <a:t>intercom </a:t>
            </a:r>
            <a:r>
              <a:rPr lang="en-US" sz="2800" spc="-90" dirty="0" smtClean="0">
                <a:cs typeface="Arial"/>
              </a:rPr>
              <a:t>system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14" dirty="0" smtClean="0">
                <a:cs typeface="Arial"/>
              </a:rPr>
              <a:t>make </a:t>
            </a:r>
            <a:r>
              <a:rPr lang="en-US" sz="2800" spc="-95" dirty="0" smtClean="0">
                <a:cs typeface="Arial"/>
              </a:rPr>
              <a:t>sure </a:t>
            </a:r>
            <a:r>
              <a:rPr lang="en-US" sz="2800" spc="-105" dirty="0" smtClean="0">
                <a:cs typeface="Arial"/>
              </a:rPr>
              <a:t>(at  </a:t>
            </a:r>
            <a:r>
              <a:rPr lang="en-US" sz="2800" spc="-80" dirty="0" smtClean="0">
                <a:cs typeface="Arial"/>
              </a:rPr>
              <a:t>least) </a:t>
            </a:r>
            <a:r>
              <a:rPr lang="en-US" sz="2800" spc="-105" dirty="0" smtClean="0">
                <a:cs typeface="Arial"/>
              </a:rPr>
              <a:t>that </a:t>
            </a:r>
            <a:r>
              <a:rPr lang="en-US" sz="2800" spc="-130" dirty="0" smtClean="0">
                <a:cs typeface="Arial"/>
              </a:rPr>
              <a:t>you </a:t>
            </a:r>
            <a:r>
              <a:rPr lang="en-US" sz="2800" spc="-100" dirty="0" smtClean="0">
                <a:cs typeface="Arial"/>
              </a:rPr>
              <a:t>can </a:t>
            </a:r>
            <a:r>
              <a:rPr lang="en-US" sz="2800" spc="-125" dirty="0" smtClean="0">
                <a:cs typeface="Arial"/>
              </a:rPr>
              <a:t>hear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director,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00" dirty="0" smtClean="0">
                <a:cs typeface="Arial"/>
              </a:rPr>
              <a:t>technical </a:t>
            </a:r>
            <a:r>
              <a:rPr lang="en-US" sz="2800" spc="-95" dirty="0" smtClean="0">
                <a:cs typeface="Arial"/>
              </a:rPr>
              <a:t>director </a:t>
            </a:r>
            <a:r>
              <a:rPr lang="en-US" sz="2800" spc="-120" dirty="0" smtClean="0">
                <a:cs typeface="Arial"/>
              </a:rPr>
              <a:t>(TD) </a:t>
            </a:r>
            <a:r>
              <a:rPr lang="en-US" sz="2800" spc="-275" dirty="0" smtClean="0">
                <a:cs typeface="Arial"/>
              </a:rPr>
              <a:t>and </a:t>
            </a:r>
            <a:r>
              <a:rPr lang="en-US" sz="2800" spc="-130" dirty="0" smtClean="0">
                <a:cs typeface="Arial"/>
              </a:rPr>
              <a:t>the video</a:t>
            </a:r>
            <a:r>
              <a:rPr lang="en-US" sz="2800" spc="-25" dirty="0" smtClean="0">
                <a:cs typeface="Arial"/>
              </a:rPr>
              <a:t> </a:t>
            </a:r>
            <a:r>
              <a:rPr lang="en-US" sz="2800" spc="-125" dirty="0" smtClean="0">
                <a:cs typeface="Arial"/>
              </a:rPr>
              <a:t>operator</a:t>
            </a:r>
          </a:p>
          <a:p>
            <a:r>
              <a:rPr lang="en-US" sz="2800" spc="-125" dirty="0">
                <a:cs typeface="Arial"/>
              </a:rPr>
              <a:t>C</a:t>
            </a:r>
            <a:r>
              <a:rPr lang="en-US" sz="2800" spc="-100" dirty="0" smtClean="0">
                <a:cs typeface="Arial"/>
              </a:rPr>
              <a:t>heck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95" dirty="0" smtClean="0">
                <a:cs typeface="Arial"/>
              </a:rPr>
              <a:t>position </a:t>
            </a:r>
            <a:r>
              <a:rPr lang="en-US" sz="2800" spc="-135" dirty="0" smtClean="0">
                <a:cs typeface="Arial"/>
              </a:rPr>
              <a:t>on </a:t>
            </a:r>
            <a:r>
              <a:rPr lang="en-US" sz="2800" spc="-86" dirty="0" smtClean="0">
                <a:cs typeface="Arial"/>
              </a:rPr>
              <a:t>its </a:t>
            </a:r>
            <a:r>
              <a:rPr lang="en-US" sz="2800" spc="-109" dirty="0" smtClean="0">
                <a:cs typeface="Arial"/>
              </a:rPr>
              <a:t>mounting equipment: </a:t>
            </a:r>
            <a:r>
              <a:rPr lang="en-US" sz="2800" spc="-120" dirty="0" smtClean="0">
                <a:cs typeface="Arial"/>
              </a:rPr>
              <a:t>unlock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5" dirty="0" smtClean="0">
                <a:cs typeface="Arial"/>
              </a:rPr>
              <a:t>pan-</a:t>
            </a:r>
            <a:r>
              <a:rPr lang="en-US" sz="2800" spc="-65" dirty="0" smtClean="0">
                <a:cs typeface="Arial"/>
              </a:rPr>
              <a:t>and-tilt </a:t>
            </a:r>
            <a:r>
              <a:rPr lang="en-US" sz="2800" spc="-90" dirty="0" smtClean="0">
                <a:cs typeface="Arial"/>
              </a:rPr>
              <a:t>mechanism </a:t>
            </a:r>
            <a:r>
              <a:rPr lang="en-US" sz="2800" spc="-105" dirty="0" smtClean="0">
                <a:cs typeface="Arial"/>
              </a:rPr>
              <a:t>on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80" dirty="0" smtClean="0">
                <a:cs typeface="Arial"/>
              </a:rPr>
              <a:t>mounting </a:t>
            </a:r>
            <a:r>
              <a:rPr lang="en-US" sz="2800" spc="-105" dirty="0" smtClean="0">
                <a:cs typeface="Arial"/>
              </a:rPr>
              <a:t>head and </a:t>
            </a:r>
            <a:r>
              <a:rPr lang="en-US" sz="2800" spc="-75" dirty="0" smtClean="0">
                <a:cs typeface="Arial"/>
              </a:rPr>
              <a:t>adjust </a:t>
            </a:r>
            <a:r>
              <a:rPr lang="en-US" sz="2800" spc="-80" dirty="0" smtClean="0">
                <a:cs typeface="Arial"/>
              </a:rPr>
              <a:t>the  </a:t>
            </a:r>
            <a:r>
              <a:rPr lang="en-US" sz="2800" spc="-75" dirty="0" smtClean="0">
                <a:cs typeface="Arial"/>
              </a:rPr>
              <a:t>horizontal </a:t>
            </a:r>
            <a:r>
              <a:rPr lang="en-US" sz="2800" spc="-105" dirty="0" smtClean="0">
                <a:cs typeface="Arial"/>
              </a:rPr>
              <a:t>and </a:t>
            </a:r>
            <a:r>
              <a:rPr lang="en-US" sz="2800" spc="-65" dirty="0" smtClean="0">
                <a:cs typeface="Arial"/>
              </a:rPr>
              <a:t>vertical </a:t>
            </a:r>
            <a:r>
              <a:rPr lang="en-US" sz="2800" spc="-86" dirty="0" smtClean="0">
                <a:cs typeface="Arial"/>
              </a:rPr>
              <a:t>drag </a:t>
            </a:r>
          </a:p>
          <a:p>
            <a:r>
              <a:rPr lang="en-US" sz="2800" spc="-86" dirty="0" smtClean="0">
                <a:cs typeface="Arial"/>
              </a:rPr>
              <a:t>Check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86" dirty="0" smtClean="0">
                <a:cs typeface="Arial"/>
              </a:rPr>
              <a:t>balance </a:t>
            </a:r>
            <a:r>
              <a:rPr lang="en-US" sz="2800" spc="-105" dirty="0" smtClean="0">
                <a:cs typeface="Arial"/>
              </a:rPr>
              <a:t>on </a:t>
            </a:r>
            <a:r>
              <a:rPr lang="en-US" sz="2800" spc="-80" dirty="0" smtClean="0">
                <a:cs typeface="Arial"/>
              </a:rPr>
              <a:t>mounting </a:t>
            </a:r>
            <a:r>
              <a:rPr lang="en-US" sz="2800" spc="-125" dirty="0" smtClean="0">
                <a:cs typeface="Arial"/>
              </a:rPr>
              <a:t>head</a:t>
            </a:r>
            <a:r>
              <a:rPr lang="en-US" sz="2800" spc="-125" dirty="0">
                <a:cs typeface="Arial"/>
              </a:rPr>
              <a:t>:</a:t>
            </a:r>
            <a:r>
              <a:rPr lang="en-US" sz="2800" spc="-125" dirty="0" smtClean="0">
                <a:cs typeface="Arial"/>
              </a:rPr>
              <a:t> </a:t>
            </a:r>
            <a:r>
              <a:rPr lang="en-US" sz="2800" spc="-120" dirty="0" smtClean="0">
                <a:cs typeface="Arial"/>
              </a:rPr>
              <a:t>unlock </a:t>
            </a:r>
            <a:r>
              <a:rPr lang="en-US" sz="2800" spc="-105" dirty="0" smtClean="0">
                <a:cs typeface="Arial"/>
              </a:rPr>
              <a:t>the pedestal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114" dirty="0" smtClean="0">
                <a:cs typeface="Arial"/>
              </a:rPr>
              <a:t>whether </a:t>
            </a:r>
            <a:r>
              <a:rPr lang="en-US" sz="2800" spc="-80" dirty="0" smtClean="0">
                <a:cs typeface="Arial"/>
              </a:rPr>
              <a:t>it </a:t>
            </a:r>
            <a:r>
              <a:rPr lang="en-US" sz="2800" spc="-114" dirty="0" smtClean="0">
                <a:cs typeface="Arial"/>
              </a:rPr>
              <a:t>is </a:t>
            </a:r>
            <a:r>
              <a:rPr lang="en-US" sz="2800" spc="-80" dirty="0" smtClean="0">
                <a:cs typeface="Arial"/>
              </a:rPr>
              <a:t>correctly </a:t>
            </a:r>
            <a:r>
              <a:rPr lang="en-US" sz="2800" spc="-65" dirty="0" smtClean="0">
                <a:cs typeface="Arial"/>
              </a:rPr>
              <a:t>counterweighted since a </a:t>
            </a:r>
            <a:r>
              <a:rPr lang="en-US" sz="2800" spc="-86" dirty="0" smtClean="0">
                <a:cs typeface="Arial"/>
              </a:rPr>
              <a:t>properly balanced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95" dirty="0" smtClean="0">
                <a:cs typeface="Arial"/>
              </a:rPr>
              <a:t>can be </a:t>
            </a:r>
            <a:r>
              <a:rPr lang="en-US" sz="2800" spc="-100" dirty="0" smtClean="0">
                <a:cs typeface="Arial"/>
              </a:rPr>
              <a:t>put </a:t>
            </a:r>
            <a:r>
              <a:rPr lang="en-US" sz="2800" spc="-86" dirty="0" smtClean="0">
                <a:cs typeface="Arial"/>
              </a:rPr>
              <a:t>in </a:t>
            </a:r>
            <a:r>
              <a:rPr lang="en-US" sz="2800" spc="-105" dirty="0" smtClean="0">
                <a:cs typeface="Arial"/>
              </a:rPr>
              <a:t>any </a:t>
            </a:r>
            <a:r>
              <a:rPr lang="en-US" sz="2800" spc="-109" dirty="0" smtClean="0">
                <a:cs typeface="Arial"/>
              </a:rPr>
              <a:t>positions</a:t>
            </a:r>
            <a:endParaRPr lang="en-US" sz="2800" dirty="0">
              <a:cs typeface="Arial"/>
            </a:endParaRPr>
          </a:p>
          <a:p>
            <a:r>
              <a:rPr lang="en-US" sz="2800" spc="-86" dirty="0" smtClean="0">
                <a:cs typeface="Arial"/>
              </a:rPr>
              <a:t>Check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75" dirty="0" smtClean="0">
                <a:cs typeface="Arial"/>
              </a:rPr>
              <a:t>cable </a:t>
            </a:r>
            <a:r>
              <a:rPr lang="en-US" sz="2800" spc="-65" dirty="0" smtClean="0">
                <a:cs typeface="Arial"/>
              </a:rPr>
              <a:t>availability </a:t>
            </a:r>
            <a:r>
              <a:rPr lang="en-US" sz="2800" spc="-105" dirty="0" smtClean="0">
                <a:cs typeface="Arial"/>
              </a:rPr>
              <a:t>and </a:t>
            </a:r>
            <a:r>
              <a:rPr lang="en-US" sz="2800" spc="-90" dirty="0" smtClean="0">
                <a:cs typeface="Arial"/>
              </a:rPr>
              <a:t>prevent</a:t>
            </a:r>
            <a:r>
              <a:rPr lang="en-US" sz="2800" spc="105" dirty="0" smtClean="0">
                <a:cs typeface="Arial"/>
              </a:rPr>
              <a:t> </a:t>
            </a:r>
            <a:r>
              <a:rPr lang="en-US" sz="2800" spc="-75" dirty="0" smtClean="0">
                <a:cs typeface="Arial"/>
              </a:rPr>
              <a:t>the cables </a:t>
            </a:r>
            <a:r>
              <a:rPr lang="en-US" sz="2800" spc="-95" dirty="0" smtClean="0">
                <a:cs typeface="Arial"/>
              </a:rPr>
              <a:t>from </a:t>
            </a:r>
            <a:r>
              <a:rPr lang="en-US" sz="2800" spc="-105" dirty="0" smtClean="0">
                <a:cs typeface="Arial"/>
              </a:rPr>
              <a:t>any</a:t>
            </a:r>
            <a:r>
              <a:rPr lang="en-US" sz="2800" dirty="0" smtClean="0">
                <a:cs typeface="Arial"/>
              </a:rPr>
              <a:t> </a:t>
            </a:r>
            <a:r>
              <a:rPr lang="en-US" sz="2800" spc="-100" dirty="0" smtClean="0">
                <a:cs typeface="Arial"/>
              </a:rPr>
              <a:t>interferences</a:t>
            </a:r>
            <a:endParaRPr lang="en-US" sz="2800" dirty="0">
              <a:cs typeface="Arial"/>
            </a:endParaRPr>
          </a:p>
          <a:p>
            <a:endParaRPr lang="en-US" sz="2800" dirty="0" smtClean="0">
              <a:cs typeface="Aria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849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/>
          </a:bodyPr>
          <a:lstStyle/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86" dirty="0" smtClean="0">
                <a:cs typeface="Arial"/>
              </a:rPr>
              <a:t>Check whether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 </a:t>
            </a:r>
            <a:r>
              <a:rPr lang="en-US" sz="2800" spc="-86" dirty="0" smtClean="0">
                <a:cs typeface="Arial"/>
              </a:rPr>
              <a:t>can </a:t>
            </a:r>
            <a:r>
              <a:rPr lang="en-US" sz="2800" spc="-105" dirty="0" smtClean="0">
                <a:cs typeface="Arial"/>
              </a:rPr>
              <a:t>be </a:t>
            </a:r>
            <a:r>
              <a:rPr lang="en-US" sz="2800" spc="-90" dirty="0" smtClean="0">
                <a:cs typeface="Arial"/>
              </a:rPr>
              <a:t>uncapped </a:t>
            </a:r>
            <a:r>
              <a:rPr lang="en-US" sz="2800" spc="-95" dirty="0" smtClean="0">
                <a:cs typeface="Arial"/>
              </a:rPr>
              <a:t>from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camera</a:t>
            </a:r>
            <a:r>
              <a:rPr lang="en-US" sz="2800" spc="-25" dirty="0" smtClean="0">
                <a:cs typeface="Arial"/>
              </a:rPr>
              <a:t> </a:t>
            </a:r>
            <a:r>
              <a:rPr lang="en-US" sz="2800" spc="-60" dirty="0" smtClean="0">
                <a:cs typeface="Arial"/>
              </a:rPr>
              <a:t>control</a:t>
            </a:r>
            <a:r>
              <a:rPr lang="en-US" sz="2800" dirty="0" smtClean="0">
                <a:cs typeface="Arial"/>
              </a:rPr>
              <a:t> </a:t>
            </a:r>
            <a:r>
              <a:rPr lang="en-US" sz="2800" spc="-109" dirty="0" smtClean="0">
                <a:cs typeface="Arial"/>
              </a:rPr>
              <a:t>unit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114" dirty="0" smtClean="0">
                <a:cs typeface="Arial"/>
              </a:rPr>
              <a:t>whether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5" dirty="0" smtClean="0">
                <a:cs typeface="Arial"/>
              </a:rPr>
              <a:t>lens </a:t>
            </a:r>
            <a:r>
              <a:rPr lang="en-US" sz="2800" spc="-100" dirty="0" smtClean="0">
                <a:cs typeface="Arial"/>
              </a:rPr>
              <a:t>cap</a:t>
            </a:r>
            <a:r>
              <a:rPr lang="en-US" sz="2800" spc="130" dirty="0" smtClean="0">
                <a:cs typeface="Arial"/>
              </a:rPr>
              <a:t> </a:t>
            </a:r>
            <a:r>
              <a:rPr lang="en-US" sz="2800" spc="-100" dirty="0" smtClean="0">
                <a:cs typeface="Arial"/>
              </a:rPr>
              <a:t>can </a:t>
            </a:r>
            <a:r>
              <a:rPr lang="en-US" sz="2800" spc="-135" dirty="0" smtClean="0">
                <a:cs typeface="Arial"/>
              </a:rPr>
              <a:t>be </a:t>
            </a:r>
            <a:r>
              <a:rPr lang="en-US" sz="2800" spc="-109" dirty="0" smtClean="0">
                <a:cs typeface="Arial"/>
              </a:rPr>
              <a:t>removed</a:t>
            </a:r>
            <a:endParaRPr lang="en-US" sz="2800" dirty="0">
              <a:cs typeface="Arial"/>
            </a:endParaRP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90" dirty="0" smtClean="0">
                <a:cs typeface="Arial"/>
              </a:rPr>
              <a:t>if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30" dirty="0" smtClean="0">
                <a:cs typeface="Arial"/>
              </a:rPr>
              <a:t>zoom </a:t>
            </a:r>
            <a:r>
              <a:rPr lang="en-US" sz="2800" spc="-125" dirty="0" smtClean="0">
                <a:cs typeface="Arial"/>
              </a:rPr>
              <a:t>lens </a:t>
            </a:r>
            <a:r>
              <a:rPr lang="en-US" sz="2800" spc="-100" dirty="0" smtClean="0">
                <a:cs typeface="Arial"/>
              </a:rPr>
              <a:t>can </a:t>
            </a:r>
            <a:r>
              <a:rPr lang="en-US" sz="2800" spc="-114" dirty="0" smtClean="0">
                <a:cs typeface="Arial"/>
              </a:rPr>
              <a:t>work </a:t>
            </a:r>
            <a:r>
              <a:rPr lang="en-US" sz="2800" spc="-100" dirty="0" smtClean="0">
                <a:cs typeface="Arial"/>
              </a:rPr>
              <a:t>smoothly, </a:t>
            </a:r>
            <a:r>
              <a:rPr lang="en-US" sz="2800" spc="-120" dirty="0" smtClean="0">
                <a:cs typeface="Arial"/>
              </a:rPr>
              <a:t>or </a:t>
            </a:r>
            <a:r>
              <a:rPr lang="en-US" sz="2800" spc="-114" dirty="0" smtClean="0">
                <a:cs typeface="Arial"/>
              </a:rPr>
              <a:t>whether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30" dirty="0" smtClean="0">
                <a:cs typeface="Arial"/>
              </a:rPr>
              <a:t>zoom </a:t>
            </a:r>
            <a:r>
              <a:rPr lang="en-US" sz="2800" spc="-114" dirty="0" smtClean="0">
                <a:cs typeface="Arial"/>
              </a:rPr>
              <a:t>is </a:t>
            </a:r>
            <a:r>
              <a:rPr lang="en-US" sz="2800" spc="-86" dirty="0" smtClean="0">
                <a:cs typeface="Arial"/>
              </a:rPr>
              <a:t>dirty </a:t>
            </a:r>
            <a:r>
              <a:rPr lang="en-US" sz="2800" spc="-90" dirty="0" smtClean="0">
                <a:cs typeface="Arial"/>
              </a:rPr>
              <a:t>(if </a:t>
            </a:r>
            <a:r>
              <a:rPr lang="en-US" sz="2800" spc="-80" dirty="0" smtClean="0">
                <a:cs typeface="Arial"/>
              </a:rPr>
              <a:t>it </a:t>
            </a:r>
            <a:r>
              <a:rPr lang="en-US" sz="2800" spc="-114" dirty="0" smtClean="0">
                <a:cs typeface="Arial"/>
              </a:rPr>
              <a:t>is </a:t>
            </a:r>
            <a:r>
              <a:rPr lang="en-US" sz="2800" spc="-86" dirty="0" smtClean="0">
                <a:cs typeface="Arial"/>
              </a:rPr>
              <a:t>dirty </a:t>
            </a:r>
            <a:r>
              <a:rPr lang="en-US" sz="2800" spc="-114" dirty="0" smtClean="0">
                <a:cs typeface="Arial"/>
              </a:rPr>
              <a:t>blow/ </a:t>
            </a:r>
            <a:r>
              <a:rPr lang="en-US" sz="2800" spc="-105" dirty="0" smtClean="0">
                <a:cs typeface="Arial"/>
              </a:rPr>
              <a:t>clean </a:t>
            </a:r>
            <a:r>
              <a:rPr lang="en-US" sz="2800" spc="-80" dirty="0" smtClean="0">
                <a:cs typeface="Arial"/>
              </a:rPr>
              <a:t>it with </a:t>
            </a:r>
            <a:r>
              <a:rPr lang="en-US" sz="2800" spc="-216" dirty="0" smtClean="0">
                <a:cs typeface="Arial"/>
              </a:rPr>
              <a:t>a </a:t>
            </a:r>
            <a:r>
              <a:rPr lang="en-US" sz="2800" spc="-114" dirty="0" smtClean="0">
                <a:cs typeface="Arial"/>
              </a:rPr>
              <a:t>rubber bulb </a:t>
            </a:r>
            <a:r>
              <a:rPr lang="en-US" sz="2800" spc="-135" dirty="0" smtClean="0">
                <a:cs typeface="Arial"/>
              </a:rPr>
              <a:t>and </a:t>
            </a:r>
            <a:r>
              <a:rPr lang="en-US" sz="2800" spc="-216" dirty="0" smtClean="0">
                <a:cs typeface="Arial"/>
              </a:rPr>
              <a:t>a </a:t>
            </a:r>
            <a:r>
              <a:rPr lang="en-US" sz="2800" spc="-100" dirty="0" smtClean="0">
                <a:cs typeface="Arial"/>
              </a:rPr>
              <a:t>can </a:t>
            </a:r>
            <a:r>
              <a:rPr lang="en-US" sz="2800" spc="-125" dirty="0" smtClean="0">
                <a:cs typeface="Arial"/>
              </a:rPr>
              <a:t>of </a:t>
            </a:r>
            <a:r>
              <a:rPr lang="en-US" sz="2800" spc="-114" dirty="0" smtClean="0">
                <a:cs typeface="Arial"/>
              </a:rPr>
              <a:t>compressed </a:t>
            </a:r>
            <a:r>
              <a:rPr lang="en-US" sz="2800" spc="-65" dirty="0" smtClean="0">
                <a:cs typeface="Arial"/>
              </a:rPr>
              <a:t>air)</a:t>
            </a:r>
            <a:endParaRPr lang="en-US" sz="2800" dirty="0">
              <a:cs typeface="Arial"/>
            </a:endParaRP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86" dirty="0" smtClean="0">
                <a:cs typeface="Arial"/>
              </a:rPr>
              <a:t>Check whether </a:t>
            </a:r>
            <a:r>
              <a:rPr lang="en-US" sz="2800" spc="-75" dirty="0" smtClean="0">
                <a:cs typeface="Arial"/>
              </a:rPr>
              <a:t>the </a:t>
            </a:r>
            <a:r>
              <a:rPr lang="en-US" sz="2800" spc="-90" dirty="0" smtClean="0">
                <a:cs typeface="Arial"/>
              </a:rPr>
              <a:t>focus </a:t>
            </a:r>
            <a:r>
              <a:rPr lang="en-US" sz="2800" spc="-60" dirty="0" smtClean="0">
                <a:cs typeface="Arial"/>
              </a:rPr>
              <a:t>control </a:t>
            </a:r>
            <a:r>
              <a:rPr lang="en-US" sz="2800" spc="-86" dirty="0" smtClean="0">
                <a:cs typeface="Arial"/>
              </a:rPr>
              <a:t>can </a:t>
            </a:r>
            <a:r>
              <a:rPr lang="en-US" sz="2800" spc="-105" dirty="0" smtClean="0">
                <a:cs typeface="Arial"/>
              </a:rPr>
              <a:t>be </a:t>
            </a:r>
            <a:r>
              <a:rPr lang="en-US" sz="2800" spc="-95" dirty="0" smtClean="0">
                <a:cs typeface="Arial"/>
              </a:rPr>
              <a:t>moved </a:t>
            </a:r>
            <a:r>
              <a:rPr lang="en-US" sz="2800" spc="-70" dirty="0" smtClean="0">
                <a:cs typeface="Arial"/>
              </a:rPr>
              <a:t>easily </a:t>
            </a:r>
            <a:r>
              <a:rPr lang="en-US" sz="2800" spc="-55" dirty="0" smtClean="0">
                <a:cs typeface="Arial"/>
              </a:rPr>
              <a:t> </a:t>
            </a:r>
            <a:r>
              <a:rPr lang="en-US" sz="2800" spc="-105" dirty="0" smtClean="0">
                <a:cs typeface="Arial"/>
              </a:rPr>
              <a:t>and</a:t>
            </a:r>
            <a:r>
              <a:rPr lang="en-US" sz="2800" spc="40" dirty="0" smtClean="0">
                <a:cs typeface="Arial"/>
              </a:rPr>
              <a:t> </a:t>
            </a:r>
            <a:r>
              <a:rPr lang="en-US" sz="2800" spc="-65" dirty="0" smtClean="0">
                <a:cs typeface="Arial"/>
              </a:rPr>
              <a:t>smoothly	</a:t>
            </a:r>
            <a:endParaRPr lang="en-US" sz="2800" spc="-525" dirty="0">
              <a:cs typeface="Arial"/>
            </a:endParaRP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80" dirty="0">
                <a:cs typeface="Arial"/>
              </a:rPr>
              <a:t>C</a:t>
            </a:r>
            <a:r>
              <a:rPr lang="en-US" sz="2800" spc="-80" dirty="0" smtClean="0">
                <a:cs typeface="Arial"/>
              </a:rPr>
              <a:t>alibrate </a:t>
            </a:r>
            <a:r>
              <a:rPr lang="en-US" sz="2800" spc="-95" dirty="0" smtClean="0">
                <a:cs typeface="Arial"/>
              </a:rPr>
              <a:t>(preset)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30" dirty="0" smtClean="0">
                <a:cs typeface="Arial"/>
              </a:rPr>
              <a:t>zoom</a:t>
            </a:r>
            <a:r>
              <a:rPr lang="en-US" sz="2800" spc="95" dirty="0" smtClean="0">
                <a:cs typeface="Arial"/>
              </a:rPr>
              <a:t> </a:t>
            </a:r>
            <a:r>
              <a:rPr lang="en-US" sz="2800" spc="-95" dirty="0" smtClean="0">
                <a:cs typeface="Arial"/>
              </a:rPr>
              <a:t>lens</a:t>
            </a: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100" dirty="0" smtClean="0">
                <a:cs typeface="Arial"/>
              </a:rPr>
              <a:t>Check </a:t>
            </a:r>
            <a:r>
              <a:rPr lang="en-US" sz="2800" spc="-105" dirty="0" smtClean="0">
                <a:cs typeface="Arial"/>
              </a:rPr>
              <a:t>the</a:t>
            </a:r>
            <a:r>
              <a:rPr lang="en-US" sz="2800" spc="55" dirty="0" smtClean="0">
                <a:cs typeface="Arial"/>
              </a:rPr>
              <a:t> </a:t>
            </a:r>
            <a:r>
              <a:rPr lang="en-US" sz="2800" spc="-105" dirty="0" smtClean="0">
                <a:cs typeface="Arial"/>
              </a:rPr>
              <a:t>teleprompter</a:t>
            </a:r>
            <a:endParaRPr lang="en-US" sz="2800" dirty="0">
              <a:cs typeface="Arial"/>
            </a:endParaRP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86" dirty="0" smtClean="0">
                <a:cs typeface="Arial"/>
              </a:rPr>
              <a:t>Always lock the</a:t>
            </a:r>
            <a:r>
              <a:rPr lang="en-US" sz="2800" spc="105" dirty="0" smtClean="0">
                <a:cs typeface="Arial"/>
              </a:rPr>
              <a:t> </a:t>
            </a:r>
            <a:r>
              <a:rPr lang="en-US" sz="2800" spc="-70" dirty="0" smtClean="0">
                <a:cs typeface="Arial"/>
              </a:rPr>
              <a:t>camera</a:t>
            </a:r>
            <a:endParaRPr lang="en-US" sz="2800" dirty="0">
              <a:cs typeface="Arial"/>
            </a:endParaRPr>
          </a:p>
          <a:p>
            <a:pPr marL="469265" marR="5079" indent="-457200" algn="just">
              <a:lnSpc>
                <a:spcPts val="2640"/>
              </a:lnSpc>
              <a:spcBef>
                <a:spcPts val="380"/>
              </a:spcBef>
            </a:pPr>
            <a:r>
              <a:rPr lang="en-US" sz="2800" spc="-100" dirty="0" smtClean="0">
                <a:cs typeface="Arial"/>
              </a:rPr>
              <a:t>Cap </a:t>
            </a:r>
            <a:r>
              <a:rPr lang="en-US" sz="2800" spc="-105" dirty="0" smtClean="0">
                <a:cs typeface="Arial"/>
              </a:rPr>
              <a:t>the </a:t>
            </a:r>
            <a:r>
              <a:rPr lang="en-US" sz="2800" spc="-120" dirty="0" smtClean="0">
                <a:cs typeface="Arial"/>
              </a:rPr>
              <a:t>camera </a:t>
            </a:r>
            <a:r>
              <a:rPr lang="en-US" sz="2800" spc="-90" dirty="0" smtClean="0">
                <a:cs typeface="Arial"/>
              </a:rPr>
              <a:t>if </a:t>
            </a:r>
            <a:r>
              <a:rPr lang="en-US" sz="2800" spc="-80" dirty="0" smtClean="0">
                <a:cs typeface="Arial"/>
              </a:rPr>
              <a:t>it </a:t>
            </a:r>
            <a:r>
              <a:rPr lang="en-US" sz="2800" spc="-70" dirty="0" smtClean="0">
                <a:cs typeface="Arial"/>
              </a:rPr>
              <a:t>will </a:t>
            </a:r>
            <a:r>
              <a:rPr lang="en-US" sz="2800" spc="-135" dirty="0" smtClean="0">
                <a:cs typeface="Arial"/>
              </a:rPr>
              <a:t>be </a:t>
            </a:r>
            <a:r>
              <a:rPr lang="en-US" sz="2800" spc="-109" dirty="0" smtClean="0">
                <a:cs typeface="Arial"/>
              </a:rPr>
              <a:t>unattended </a:t>
            </a:r>
            <a:r>
              <a:rPr lang="en-US" sz="2800" spc="-105" dirty="0" smtClean="0">
                <a:cs typeface="Arial"/>
              </a:rPr>
              <a:t>for</a:t>
            </a:r>
            <a:r>
              <a:rPr lang="en-US" sz="2800" spc="385" dirty="0" smtClean="0">
                <a:cs typeface="Arial"/>
              </a:rPr>
              <a:t> </a:t>
            </a:r>
            <a:r>
              <a:rPr lang="en-US" sz="2800" spc="-216" dirty="0" smtClean="0">
                <a:cs typeface="Arial"/>
              </a:rPr>
              <a:t>a </a:t>
            </a:r>
            <a:r>
              <a:rPr lang="en-US" sz="2800" spc="-95" dirty="0" smtClean="0">
                <a:cs typeface="Arial"/>
              </a:rPr>
              <a:t>while.</a:t>
            </a:r>
            <a:endParaRPr lang="en-US" sz="2800" dirty="0" smtClean="0">
              <a:cs typeface="Arial"/>
            </a:endParaRPr>
          </a:p>
          <a:p>
            <a:pPr marL="13969" marR="5079" indent="-1904" algn="just">
              <a:lnSpc>
                <a:spcPts val="2640"/>
              </a:lnSpc>
              <a:spcBef>
                <a:spcPts val="380"/>
              </a:spcBef>
            </a:pPr>
            <a:endParaRPr lang="en-US" sz="2800" dirty="0" smtClean="0">
              <a:cs typeface="Arial"/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633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1129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CAMERA OPERATIONS AND PICTURE COMPOSITION </vt:lpstr>
      <vt:lpstr>Working the Camcorder and EFP Camera</vt:lpstr>
      <vt:lpstr>Before the Shoot</vt:lpstr>
      <vt:lpstr>During the Shoot</vt:lpstr>
      <vt:lpstr>PowerPoint Presentation</vt:lpstr>
      <vt:lpstr>After the Shoot</vt:lpstr>
      <vt:lpstr>Working with the Studio Camera</vt:lpstr>
      <vt:lpstr>Before the Show</vt:lpstr>
      <vt:lpstr>PowerPoint Presentation</vt:lpstr>
      <vt:lpstr>During the Show</vt:lpstr>
      <vt:lpstr>PowerPoint Presentation</vt:lpstr>
      <vt:lpstr>After the Show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 OPERATIONS AND PICTURE COMPOSITION </dc:title>
  <dc:creator>hp</dc:creator>
  <cp:lastModifiedBy>hp</cp:lastModifiedBy>
  <cp:revision>30</cp:revision>
  <dcterms:created xsi:type="dcterms:W3CDTF">2020-05-01T18:31:09Z</dcterms:created>
  <dcterms:modified xsi:type="dcterms:W3CDTF">2020-05-01T19:48:04Z</dcterms:modified>
</cp:coreProperties>
</file>