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5" r:id="rId2"/>
    <p:sldId id="273" r:id="rId3"/>
    <p:sldId id="257" r:id="rId4"/>
    <p:sldId id="258" r:id="rId5"/>
    <p:sldId id="268" r:id="rId6"/>
    <p:sldId id="259" r:id="rId7"/>
    <p:sldId id="260" r:id="rId8"/>
    <p:sldId id="261" r:id="rId9"/>
    <p:sldId id="262" r:id="rId10"/>
    <p:sldId id="263" r:id="rId11"/>
    <p:sldId id="264" r:id="rId12"/>
    <p:sldId id="269" r:id="rId13"/>
    <p:sldId id="274" r:id="rId14"/>
    <p:sldId id="265" r:id="rId15"/>
    <p:sldId id="270" r:id="rId16"/>
    <p:sldId id="266" r:id="rId17"/>
    <p:sldId id="271" r:id="rId18"/>
    <p:sldId id="272" r:id="rId19"/>
    <p:sldId id="267"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250031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3206432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541053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1937488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183241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1056405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3745415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396219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2502569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64D0D-130F-4F73-AD36-BBD4A10C8773}"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97041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864D0D-130F-4F73-AD36-BBD4A10C8773}"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118614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864D0D-130F-4F73-AD36-BBD4A10C8773}"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181923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864D0D-130F-4F73-AD36-BBD4A10C8773}"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260229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64D0D-130F-4F73-AD36-BBD4A10C8773}"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166461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864D0D-130F-4F73-AD36-BBD4A10C8773}"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131050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864D0D-130F-4F73-AD36-BBD4A10C8773}"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2997336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864D0D-130F-4F73-AD36-BBD4A10C8773}" type="datetimeFigureOut">
              <a:rPr lang="en-US" smtClean="0"/>
              <a:pPr/>
              <a:t>4/23/2021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2DAAC88-9F92-4AAD-B334-FA0A5646AF68}" type="slidenum">
              <a:rPr lang="en-US" smtClean="0"/>
              <a:pPr/>
              <a:t>‹#›</a:t>
            </a:fld>
            <a:endParaRPr lang="en-US"/>
          </a:p>
        </p:txBody>
      </p:sp>
    </p:spTree>
    <p:extLst>
      <p:ext uri="{BB962C8B-B14F-4D97-AF65-F5344CB8AC3E}">
        <p14:creationId xmlns:p14="http://schemas.microsoft.com/office/powerpoint/2010/main" xmlns="" val="257174648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64214EB-66E4-4BF7-BCA8-077029188CB6}"/>
              </a:ext>
            </a:extLst>
          </p:cNvPr>
          <p:cNvSpPr>
            <a:spLocks noGrp="1"/>
          </p:cNvSpPr>
          <p:nvPr>
            <p:ph idx="1"/>
          </p:nvPr>
        </p:nvSpPr>
        <p:spPr>
          <a:xfrm>
            <a:off x="677334" y="834887"/>
            <a:ext cx="8596668" cy="5206475"/>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Presentation topic: DESRTIFICATION IT’S CAUSES AND EFFECTS</a:t>
            </a:r>
          </a:p>
          <a:p>
            <a:pPr marL="0" indent="0">
              <a:buNone/>
            </a:pPr>
            <a:r>
              <a:rPr lang="en-US" sz="3200" dirty="0">
                <a:latin typeface="Times New Roman" panose="02020603050405020304" pitchFamily="18" charset="0"/>
                <a:cs typeface="Times New Roman" panose="02020603050405020304" pitchFamily="18" charset="0"/>
              </a:rPr>
              <a:t>Course: BIOREMEDIATION</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85934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xmlns="" id="{6223A2CF-282D-4D97-960D-435F2BA6821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xmlns="" id="{FE704595-09C7-4F19-9C35-A1585DE5ECC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xmlns="" id="{7F5D3415-BEB8-49B5-A258-65A6DB069A1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xmlns="" id="{4572FE66-7C7C-4ED1-BB96-D4E741F7EA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xmlns="" id="{27DAB653-28E4-473D-BFF3-5B55309006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xmlns="" id="{D42B9441-BD12-4ADD-98F9-146048C029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xmlns="" id="{6849A7E1-FFE1-40FC-987C-B58FD25478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xmlns="" id="{13A76386-AD1C-4954-82C0-0AA48165EB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xmlns="" id="{3276B172-4E18-465E-9AA3-FB122B17D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xmlns="" id="{E4D72FB7-F5AA-4F4D-8EFD-1958081CB7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xmlns="" id="{811DE47E-CE10-46D2-9FA8-B489906954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3074" name="Picture 2" descr="157,560 Drought Stock Photos, Pictures &amp; Royalty-Free Images - iStock">
            <a:extLst>
              <a:ext uri="{FF2B5EF4-FFF2-40B4-BE49-F238E27FC236}">
                <a16:creationId xmlns:a16="http://schemas.microsoft.com/office/drawing/2014/main" xmlns="" id="{04E14364-7564-4C3C-9A89-37C73D9DB9AD}"/>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xmlns="" val="0"/>
              </a:ext>
            </a:extLst>
          </a:blip>
          <a:srcRect l="5583" r="7779"/>
          <a:stretch/>
        </p:blipFill>
        <p:spPr bwMode="auto">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a:extLst>
            <a:ext uri="{909E8E84-426E-40DD-AFC4-6F175D3DCCD1}">
              <a14:hiddenFill xmlns:a14="http://schemas.microsoft.com/office/drawing/2010/main" xmlns="">
                <a:solidFill>
                  <a:srgbClr val="FFFFFF"/>
                </a:solidFill>
              </a14:hiddenFill>
            </a:ext>
          </a:extLst>
        </p:spPr>
      </p:pic>
      <p:sp>
        <p:nvSpPr>
          <p:cNvPr id="2" name="Title 1">
            <a:extLst>
              <a:ext uri="{FF2B5EF4-FFF2-40B4-BE49-F238E27FC236}">
                <a16:creationId xmlns:a16="http://schemas.microsoft.com/office/drawing/2014/main" xmlns="" id="{082C9D8D-DB27-4B83-A4F9-D20FFFCB1FFF}"/>
              </a:ext>
            </a:extLst>
          </p:cNvPr>
          <p:cNvSpPr>
            <a:spLocks noGrp="1"/>
          </p:cNvSpPr>
          <p:nvPr>
            <p:ph type="title"/>
          </p:nvPr>
        </p:nvSpPr>
        <p:spPr>
          <a:xfrm>
            <a:off x="677333" y="609600"/>
            <a:ext cx="3851123" cy="1320800"/>
          </a:xfrm>
        </p:spPr>
        <p:txBody>
          <a:bodyPr vert="horz" lIns="91440" tIns="45720" rIns="91440" bIns="45720" rtlCol="0" anchor="t">
            <a:normAutofit/>
          </a:bodyPr>
          <a:lstStyle/>
          <a:p>
            <a:r>
              <a:rPr lang="en-US" sz="5400" b="0" i="0" dirty="0">
                <a:effectLst/>
                <a:latin typeface="Times New Roman" panose="02020603050405020304" pitchFamily="18" charset="0"/>
                <a:cs typeface="Times New Roman" panose="02020603050405020304" pitchFamily="18" charset="0"/>
              </a:rPr>
              <a:t>Drought </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6C46C14-51F3-4AAF-B25E-4EFE40B0045C}"/>
              </a:ext>
            </a:extLst>
          </p:cNvPr>
          <p:cNvSpPr>
            <a:spLocks noGrp="1"/>
          </p:cNvSpPr>
          <p:nvPr>
            <p:ph sz="half" idx="1"/>
          </p:nvPr>
        </p:nvSpPr>
        <p:spPr>
          <a:xfrm>
            <a:off x="677334" y="2160589"/>
            <a:ext cx="3851122" cy="3880773"/>
          </a:xfrm>
        </p:spPr>
        <p:txBody>
          <a:bodyPr vert="horz" lIns="91440" tIns="45720" rIns="91440" bIns="45720" rtlCol="0">
            <a:normAutofit/>
          </a:bodyPr>
          <a:lstStyle/>
          <a:p>
            <a:r>
              <a:rPr lang="en-US" sz="2800" b="0" i="0" dirty="0">
                <a:effectLst/>
                <a:latin typeface="Times New Roman" panose="02020603050405020304" pitchFamily="18" charset="0"/>
                <a:cs typeface="Times New Roman" panose="02020603050405020304" pitchFamily="18" charset="0"/>
              </a:rPr>
              <a:t>A long period without rainfall. </a:t>
            </a:r>
            <a:endParaRPr lang="en-US" sz="2800" dirty="0">
              <a:latin typeface="Times New Roman" panose="02020603050405020304" pitchFamily="18" charset="0"/>
              <a:cs typeface="Times New Roman" panose="02020603050405020304" pitchFamily="18" charset="0"/>
            </a:endParaRPr>
          </a:p>
          <a:p>
            <a:r>
              <a:rPr lang="en-US" sz="2800" b="0" i="0" dirty="0">
                <a:effectLst/>
                <a:latin typeface="Times New Roman" panose="02020603050405020304" pitchFamily="18" charset="0"/>
                <a:cs typeface="Times New Roman" panose="02020603050405020304" pitchFamily="18" charset="0"/>
              </a:rPr>
              <a:t>Causes crops to die. </a:t>
            </a:r>
          </a:p>
          <a:p>
            <a:r>
              <a:rPr lang="en-US" sz="2800" b="0" i="0" dirty="0">
                <a:effectLst/>
                <a:latin typeface="Times New Roman" panose="02020603050405020304" pitchFamily="18" charset="0"/>
                <a:cs typeface="Times New Roman" panose="02020603050405020304" pitchFamily="18" charset="0"/>
              </a:rPr>
              <a:t>Lack of food. </a:t>
            </a:r>
          </a:p>
          <a:p>
            <a:r>
              <a:rPr lang="en-US" sz="2800" b="0" i="0" dirty="0">
                <a:effectLst/>
                <a:latin typeface="Times New Roman" panose="02020603050405020304" pitchFamily="18" charset="0"/>
                <a:cs typeface="Times New Roman" panose="02020603050405020304" pitchFamily="18" charset="0"/>
              </a:rPr>
              <a:t>May have to move to find food.</a:t>
            </a:r>
            <a:endParaRPr lang="en-US" sz="2800" dirty="0">
              <a:latin typeface="Times New Roman" panose="02020603050405020304" pitchFamily="18" charset="0"/>
              <a:cs typeface="Times New Roman" panose="02020603050405020304" pitchFamily="18" charset="0"/>
            </a:endParaRPr>
          </a:p>
        </p:txBody>
      </p:sp>
      <p:cxnSp>
        <p:nvCxnSpPr>
          <p:cNvPr id="83" name="Straight Connector 82">
            <a:extLst>
              <a:ext uri="{FF2B5EF4-FFF2-40B4-BE49-F238E27FC236}">
                <a16:creationId xmlns:a16="http://schemas.microsoft.com/office/drawing/2014/main" xmlns="" id="{64FA5DFF-7FE6-4855-84E6-DFA78EE978B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xmlns="" id="{2AFD8CBA-54A3-4363-991B-B9C631BBFA7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7" name="Rectangle 23">
            <a:extLst>
              <a:ext uri="{FF2B5EF4-FFF2-40B4-BE49-F238E27FC236}">
                <a16:creationId xmlns:a16="http://schemas.microsoft.com/office/drawing/2014/main" xmlns="" id="{3F088236-D655-4F88-B238-E167623580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5">
            <a:extLst>
              <a:ext uri="{FF2B5EF4-FFF2-40B4-BE49-F238E27FC236}">
                <a16:creationId xmlns:a16="http://schemas.microsoft.com/office/drawing/2014/main" xmlns="" id="{3DAC0C92-199E-475C-9390-119A9B027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Isosceles Triangle 24">
            <a:extLst>
              <a:ext uri="{FF2B5EF4-FFF2-40B4-BE49-F238E27FC236}">
                <a16:creationId xmlns:a16="http://schemas.microsoft.com/office/drawing/2014/main" xmlns="" id="{C4CFB339-0ED8-4FE2-9EF1-6D1375B849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xmlns="" id="{31896C80-2069-4431-9C19-83B9137344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8">
            <a:extLst>
              <a:ext uri="{FF2B5EF4-FFF2-40B4-BE49-F238E27FC236}">
                <a16:creationId xmlns:a16="http://schemas.microsoft.com/office/drawing/2014/main" xmlns="" id="{BF120A21-0841-4823-B0C4-28AEBCEF9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29">
            <a:extLst>
              <a:ext uri="{FF2B5EF4-FFF2-40B4-BE49-F238E27FC236}">
                <a16:creationId xmlns:a16="http://schemas.microsoft.com/office/drawing/2014/main" xmlns="" id="{DBB05BAE-BBD3-4289-899F-A6851503C6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29">
            <a:extLst>
              <a:ext uri="{FF2B5EF4-FFF2-40B4-BE49-F238E27FC236}">
                <a16:creationId xmlns:a16="http://schemas.microsoft.com/office/drawing/2014/main" xmlns="" id="{9874D11C-36F5-4BBE-A490-019A54E953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4127236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E0F6F-AB03-4C70-B1B3-0DCF8E313DFD}"/>
              </a:ext>
            </a:extLst>
          </p:cNvPr>
          <p:cNvSpPr>
            <a:spLocks noGrp="1"/>
          </p:cNvSpPr>
          <p:nvPr>
            <p:ph type="title"/>
          </p:nvPr>
        </p:nvSpPr>
        <p:spPr/>
        <p:txBody>
          <a:bodyPr>
            <a:normAutofit/>
          </a:bodyPr>
          <a:lstStyle/>
          <a:p>
            <a:r>
              <a:rPr lang="en-US" sz="5400" b="0" i="0" dirty="0">
                <a:solidFill>
                  <a:srgbClr val="3B3835"/>
                </a:solidFill>
                <a:effectLst/>
                <a:latin typeface="Times New Roman" panose="02020603050405020304" pitchFamily="18" charset="0"/>
                <a:cs typeface="Times New Roman" panose="02020603050405020304" pitchFamily="18" charset="0"/>
              </a:rPr>
              <a:t> Overgrazing </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5C24F372-838B-4068-B484-CB593901E225}"/>
              </a:ext>
            </a:extLst>
          </p:cNvPr>
          <p:cNvSpPr>
            <a:spLocks noGrp="1"/>
          </p:cNvSpPr>
          <p:nvPr>
            <p:ph sz="half" idx="1"/>
          </p:nvPr>
        </p:nvSpPr>
        <p:spPr/>
        <p:txBody>
          <a:bodyPr>
            <a:normAutofit lnSpcReduction="10000"/>
          </a:bodyPr>
          <a:lstStyle/>
          <a:p>
            <a:r>
              <a:rPr lang="en-US" sz="2400" b="0" i="0" dirty="0">
                <a:solidFill>
                  <a:srgbClr val="3B3835"/>
                </a:solidFill>
                <a:effectLst/>
                <a:latin typeface="Times New Roman" panose="02020603050405020304" pitchFamily="18" charset="0"/>
                <a:cs typeface="Times New Roman" panose="02020603050405020304" pitchFamily="18" charset="0"/>
              </a:rPr>
              <a:t>Too many animals grazing on the land. </a:t>
            </a:r>
          </a:p>
          <a:p>
            <a:r>
              <a:rPr lang="en-US" sz="2400" b="0" i="0" dirty="0">
                <a:solidFill>
                  <a:srgbClr val="3B3835"/>
                </a:solidFill>
                <a:effectLst/>
                <a:latin typeface="Times New Roman" panose="02020603050405020304" pitchFamily="18" charset="0"/>
                <a:cs typeface="Times New Roman" panose="02020603050405020304" pitchFamily="18" charset="0"/>
              </a:rPr>
              <a:t>Animals eat all the vegetation. </a:t>
            </a:r>
          </a:p>
          <a:p>
            <a:r>
              <a:rPr lang="en-US" sz="2400" b="0" i="0" dirty="0">
                <a:solidFill>
                  <a:srgbClr val="3B3835"/>
                </a:solidFill>
                <a:effectLst/>
                <a:latin typeface="Times New Roman" panose="02020603050405020304" pitchFamily="18" charset="0"/>
                <a:cs typeface="Times New Roman" panose="02020603050405020304" pitchFamily="18" charset="0"/>
              </a:rPr>
              <a:t>Vegetation fails to grow. </a:t>
            </a:r>
          </a:p>
          <a:p>
            <a:r>
              <a:rPr lang="en-US" sz="2400" b="0" i="0" dirty="0">
                <a:solidFill>
                  <a:srgbClr val="3B3835"/>
                </a:solidFill>
                <a:effectLst/>
                <a:latin typeface="Times New Roman" panose="02020603050405020304" pitchFamily="18" charset="0"/>
                <a:cs typeface="Times New Roman" panose="02020603050405020304" pitchFamily="18" charset="0"/>
              </a:rPr>
              <a:t>Soil is exposed to rain and wind. </a:t>
            </a:r>
          </a:p>
          <a:p>
            <a:r>
              <a:rPr lang="en-US" sz="2400" b="0" i="0" dirty="0">
                <a:solidFill>
                  <a:srgbClr val="3B3835"/>
                </a:solidFill>
                <a:effectLst/>
                <a:latin typeface="Times New Roman" panose="02020603050405020304" pitchFamily="18" charset="0"/>
                <a:cs typeface="Times New Roman" panose="02020603050405020304" pitchFamily="18" charset="0"/>
              </a:rPr>
              <a:t>Soil is washed or blown away.</a:t>
            </a:r>
          </a:p>
          <a:p>
            <a:endParaRPr lang="en-US" sz="2400" dirty="0">
              <a:latin typeface="Times New Roman" panose="02020603050405020304" pitchFamily="18" charset="0"/>
              <a:cs typeface="Times New Roman" panose="02020603050405020304" pitchFamily="18" charset="0"/>
            </a:endParaRPr>
          </a:p>
        </p:txBody>
      </p:sp>
      <p:pic>
        <p:nvPicPr>
          <p:cNvPr id="4098" name="Picture 2" descr="Overgrazing - Wikipedia">
            <a:extLst>
              <a:ext uri="{FF2B5EF4-FFF2-40B4-BE49-F238E27FC236}">
                <a16:creationId xmlns:a16="http://schemas.microsoft.com/office/drawing/2014/main" xmlns="" id="{FAC31752-FC8D-4E4B-A347-2C737F6FF6B5}"/>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bwMode="auto">
          <a:xfrm>
            <a:off x="5592417" y="2160589"/>
            <a:ext cx="4028661" cy="37101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32159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719197-23CB-4D9E-8C0D-565E715CDE7F}"/>
              </a:ext>
            </a:extLst>
          </p:cNvPr>
          <p:cNvSpPr>
            <a:spLocks noGrp="1"/>
          </p:cNvSpPr>
          <p:nvPr>
            <p:ph type="title"/>
          </p:nvPr>
        </p:nvSpPr>
        <p:spPr>
          <a:xfrm>
            <a:off x="677334" y="609600"/>
            <a:ext cx="8596668" cy="914400"/>
          </a:xfrm>
        </p:spPr>
        <p:txBody>
          <a:bodyPr>
            <a:normAutofit/>
          </a:bodyPr>
          <a:lstStyle/>
          <a:p>
            <a:r>
              <a:rPr lang="en-US" sz="4800" b="0" i="0" dirty="0">
                <a:solidFill>
                  <a:srgbClr val="3B3835"/>
                </a:solidFill>
                <a:effectLst/>
                <a:latin typeface="Times New Roman" panose="02020603050405020304" pitchFamily="18" charset="0"/>
                <a:cs typeface="Times New Roman" panose="02020603050405020304" pitchFamily="18" charset="0"/>
              </a:rPr>
              <a:t>Urbanization</a:t>
            </a:r>
            <a:endParaRPr lang="en-US"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2713F53-D61E-4357-8526-AB55C62051B4}"/>
              </a:ext>
            </a:extLst>
          </p:cNvPr>
          <p:cNvSpPr>
            <a:spLocks noGrp="1"/>
          </p:cNvSpPr>
          <p:nvPr>
            <p:ph idx="1"/>
          </p:nvPr>
        </p:nvSpPr>
        <p:spPr/>
        <p:txBody>
          <a:bodyPr>
            <a:normAutofit/>
          </a:bodyPr>
          <a:lstStyle/>
          <a:p>
            <a:r>
              <a:rPr lang="en-US" sz="2400" b="0" i="0" dirty="0">
                <a:solidFill>
                  <a:srgbClr val="3B3835"/>
                </a:solidFill>
                <a:effectLst/>
                <a:latin typeface="Times New Roman" panose="02020603050405020304" pitchFamily="18" charset="0"/>
                <a:cs typeface="Times New Roman" panose="02020603050405020304" pitchFamily="18" charset="0"/>
              </a:rPr>
              <a:t>It can also cause issues with the soil due to chemicals and other things.</a:t>
            </a:r>
          </a:p>
          <a:p>
            <a:r>
              <a:rPr lang="en-US" sz="2400" b="0" i="0" dirty="0">
                <a:solidFill>
                  <a:srgbClr val="3B3835"/>
                </a:solidFill>
                <a:effectLst/>
                <a:latin typeface="Times New Roman" panose="02020603050405020304" pitchFamily="18" charset="0"/>
                <a:cs typeface="Times New Roman" panose="02020603050405020304" pitchFamily="18" charset="0"/>
              </a:rPr>
              <a:t>That may harm the ground. </a:t>
            </a:r>
          </a:p>
          <a:p>
            <a:r>
              <a:rPr lang="en-US" sz="2400" b="0" i="0" dirty="0">
                <a:solidFill>
                  <a:srgbClr val="3B3835"/>
                </a:solidFill>
                <a:effectLst/>
                <a:latin typeface="Times New Roman" panose="02020603050405020304" pitchFamily="18" charset="0"/>
                <a:cs typeface="Times New Roman" panose="02020603050405020304" pitchFamily="18" charset="0"/>
              </a:rPr>
              <a:t>As areas become more urbanized, there are less places for plants to grow, thus causing desertification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50662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s Urbanization in Developing Countries Reshaping the World?">
            <a:extLst>
              <a:ext uri="{FF2B5EF4-FFF2-40B4-BE49-F238E27FC236}">
                <a16:creationId xmlns:a16="http://schemas.microsoft.com/office/drawing/2014/main" xmlns="" id="{66D7795C-D69D-4C73-B276-5665C6A01B1F}"/>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633046" y="759656"/>
            <a:ext cx="8806376" cy="53457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38851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DCF0EA-7C03-4A58-A3E9-D25D4C524C04}"/>
              </a:ext>
            </a:extLst>
          </p:cNvPr>
          <p:cNvSpPr>
            <a:spLocks noGrp="1"/>
          </p:cNvSpPr>
          <p:nvPr>
            <p:ph type="title"/>
          </p:nvPr>
        </p:nvSpPr>
        <p:spPr/>
        <p:txBody>
          <a:bodyPr>
            <a:normAutofit/>
          </a:bodyPr>
          <a:lstStyle/>
          <a:p>
            <a:r>
              <a:rPr lang="en-US" sz="5400" b="0" i="0" dirty="0">
                <a:solidFill>
                  <a:srgbClr val="3B3835"/>
                </a:solidFill>
                <a:effectLst/>
                <a:latin typeface="Times New Roman" panose="02020603050405020304" pitchFamily="18" charset="0"/>
                <a:cs typeface="Times New Roman" panose="02020603050405020304" pitchFamily="18" charset="0"/>
              </a:rPr>
              <a:t>Overcultivation</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E2469CC-0C20-43F9-9705-5A0C74DA4117}"/>
              </a:ext>
            </a:extLst>
          </p:cNvPr>
          <p:cNvSpPr>
            <a:spLocks noGrp="1"/>
          </p:cNvSpPr>
          <p:nvPr>
            <p:ph idx="1"/>
          </p:nvPr>
        </p:nvSpPr>
        <p:spPr/>
        <p:txBody>
          <a:bodyPr>
            <a:normAutofit/>
          </a:bodyPr>
          <a:lstStyle/>
          <a:p>
            <a:r>
              <a:rPr lang="en-US" sz="2400" b="0" i="0" dirty="0">
                <a:solidFill>
                  <a:srgbClr val="3B3835"/>
                </a:solidFill>
                <a:effectLst/>
                <a:latin typeface="Times New Roman" panose="02020603050405020304" pitchFamily="18" charset="0"/>
                <a:cs typeface="Times New Roman" panose="02020603050405020304" pitchFamily="18" charset="0"/>
              </a:rPr>
              <a:t>Many crops being grown on the land year after year. </a:t>
            </a:r>
          </a:p>
          <a:p>
            <a:r>
              <a:rPr lang="en-US" sz="2400" b="0" i="0" dirty="0">
                <a:solidFill>
                  <a:srgbClr val="3B3835"/>
                </a:solidFill>
                <a:effectLst/>
                <a:latin typeface="Times New Roman" panose="02020603050405020304" pitchFamily="18" charset="0"/>
                <a:cs typeface="Times New Roman" panose="02020603050405020304" pitchFamily="18" charset="0"/>
              </a:rPr>
              <a:t>No rotation of crops. </a:t>
            </a:r>
          </a:p>
          <a:p>
            <a:r>
              <a:rPr lang="en-US" sz="2400" b="0" i="0" dirty="0">
                <a:solidFill>
                  <a:srgbClr val="3B3835"/>
                </a:solidFill>
                <a:effectLst/>
                <a:latin typeface="Times New Roman" panose="02020603050405020304" pitchFamily="18" charset="0"/>
                <a:cs typeface="Times New Roman" panose="02020603050405020304" pitchFamily="18" charset="0"/>
              </a:rPr>
              <a:t>Crops take all the nutrients from the soil. </a:t>
            </a:r>
          </a:p>
          <a:p>
            <a:r>
              <a:rPr lang="en-US" sz="2400" b="0" i="0" dirty="0">
                <a:solidFill>
                  <a:srgbClr val="3B3835"/>
                </a:solidFill>
                <a:effectLst/>
                <a:latin typeface="Times New Roman" panose="02020603050405020304" pitchFamily="18" charset="0"/>
                <a:cs typeface="Times New Roman" panose="02020603050405020304" pitchFamily="18" charset="0"/>
              </a:rPr>
              <a:t>The soil becomes infertile, and nothing can grow. </a:t>
            </a:r>
          </a:p>
          <a:p>
            <a:r>
              <a:rPr lang="en-US" sz="2400" b="0" i="0" dirty="0">
                <a:solidFill>
                  <a:srgbClr val="3B3835"/>
                </a:solidFill>
                <a:effectLst/>
                <a:latin typeface="Times New Roman" panose="02020603050405020304" pitchFamily="18" charset="0"/>
                <a:cs typeface="Times New Roman" panose="02020603050405020304" pitchFamily="18" charset="0"/>
              </a:rPr>
              <a:t>Because there are no crops to protect the soil the soil is again easily eroded by the wind and rain.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1063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9DE6-DD70-45A5-BB58-0B94300A216F}"/>
              </a:ext>
            </a:extLst>
          </p:cNvPr>
          <p:cNvSpPr>
            <a:spLocks noGrp="1"/>
          </p:cNvSpPr>
          <p:nvPr>
            <p:ph type="title"/>
          </p:nvPr>
        </p:nvSpPr>
        <p:spPr/>
        <p:txBody>
          <a:bodyPr>
            <a:normAutofit/>
          </a:bodyPr>
          <a:lstStyle/>
          <a:p>
            <a:r>
              <a:rPr lang="en-US" sz="5400" b="0" i="0" dirty="0">
                <a:solidFill>
                  <a:srgbClr val="3B3835"/>
                </a:solidFill>
                <a:effectLst/>
                <a:latin typeface="Times New Roman" panose="02020603050405020304" pitchFamily="18" charset="0"/>
                <a:cs typeface="Times New Roman" panose="02020603050405020304" pitchFamily="18" charset="0"/>
              </a:rPr>
              <a:t>Climate Change</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8AA051C-E2B3-4286-8EDC-8D0D6E9304CA}"/>
              </a:ext>
            </a:extLst>
          </p:cNvPr>
          <p:cNvSpPr>
            <a:spLocks noGrp="1"/>
          </p:cNvSpPr>
          <p:nvPr>
            <p:ph idx="1"/>
          </p:nvPr>
        </p:nvSpPr>
        <p:spPr/>
        <p:txBody>
          <a:bodyPr>
            <a:normAutofit/>
          </a:bodyPr>
          <a:lstStyle/>
          <a:p>
            <a:r>
              <a:rPr lang="en-US" sz="2800" b="0" i="0" dirty="0">
                <a:solidFill>
                  <a:srgbClr val="3B3835"/>
                </a:solidFill>
                <a:effectLst/>
                <a:latin typeface="Times New Roman" panose="02020603050405020304" pitchFamily="18" charset="0"/>
                <a:cs typeface="Times New Roman" panose="02020603050405020304" pitchFamily="18" charset="0"/>
              </a:rPr>
              <a:t>Climate change partially result of human activities that play major role in desertification. </a:t>
            </a:r>
            <a:endParaRPr lang="en-US" sz="2800" dirty="0">
              <a:solidFill>
                <a:srgbClr val="3B3835"/>
              </a:solidFill>
              <a:latin typeface="Times New Roman" panose="02020603050405020304" pitchFamily="18" charset="0"/>
              <a:cs typeface="Times New Roman" panose="02020603050405020304" pitchFamily="18" charset="0"/>
            </a:endParaRPr>
          </a:p>
          <a:p>
            <a:r>
              <a:rPr lang="en-US" sz="2800" b="0" i="0" dirty="0">
                <a:solidFill>
                  <a:srgbClr val="3B3835"/>
                </a:solidFill>
                <a:effectLst/>
                <a:latin typeface="Times New Roman" panose="02020603050405020304" pitchFamily="18" charset="0"/>
                <a:cs typeface="Times New Roman" panose="02020603050405020304" pitchFamily="18" charset="0"/>
              </a:rPr>
              <a:t>As the days get warmer and periods of drought become more frequent, desertification becomes more and more eminent.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75333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08F2D8-D96A-48FD-9B36-B9077B11589A}"/>
              </a:ext>
            </a:extLst>
          </p:cNvPr>
          <p:cNvSpPr>
            <a:spLocks noGrp="1"/>
          </p:cNvSpPr>
          <p:nvPr>
            <p:ph type="title"/>
          </p:nvPr>
        </p:nvSpPr>
        <p:spPr/>
        <p:txBody>
          <a:bodyPr/>
          <a:lstStyle/>
          <a:p>
            <a:r>
              <a:rPr lang="en-US" b="0" i="0" dirty="0">
                <a:solidFill>
                  <a:srgbClr val="3B3835"/>
                </a:solidFill>
                <a:effectLst/>
                <a:latin typeface="Helvetica Neue"/>
              </a:rPr>
              <a:t>REMOVAL OF TREES FOR FUEL AND SHELTER</a:t>
            </a:r>
            <a:endParaRPr lang="en-US" dirty="0"/>
          </a:p>
        </p:txBody>
      </p:sp>
      <p:sp>
        <p:nvSpPr>
          <p:cNvPr id="3" name="Content Placeholder 2">
            <a:extLst>
              <a:ext uri="{FF2B5EF4-FFF2-40B4-BE49-F238E27FC236}">
                <a16:creationId xmlns:a16="http://schemas.microsoft.com/office/drawing/2014/main" xmlns="" id="{DFB602F4-BC59-449D-86DA-829EB85F7306}"/>
              </a:ext>
            </a:extLst>
          </p:cNvPr>
          <p:cNvSpPr>
            <a:spLocks noGrp="1"/>
          </p:cNvSpPr>
          <p:nvPr>
            <p:ph idx="1"/>
          </p:nvPr>
        </p:nvSpPr>
        <p:spPr/>
        <p:txBody>
          <a:bodyPr>
            <a:normAutofit/>
          </a:bodyPr>
          <a:lstStyle/>
          <a:p>
            <a:r>
              <a:rPr lang="en-US" sz="2800" b="0" i="0" dirty="0">
                <a:solidFill>
                  <a:srgbClr val="3B3835"/>
                </a:solidFill>
                <a:effectLst/>
                <a:latin typeface="Times New Roman" panose="02020603050405020304" pitchFamily="18" charset="0"/>
                <a:cs typeface="Times New Roman" panose="02020603050405020304" pitchFamily="18" charset="0"/>
              </a:rPr>
              <a:t>There are few trees in the desert and their roots hold the soil together. </a:t>
            </a:r>
          </a:p>
          <a:p>
            <a:r>
              <a:rPr lang="en-US" sz="2800" b="0" i="0" dirty="0">
                <a:solidFill>
                  <a:srgbClr val="3B3835"/>
                </a:solidFill>
                <a:effectLst/>
                <a:latin typeface="Times New Roman" panose="02020603050405020304" pitchFamily="18" charset="0"/>
                <a:cs typeface="Times New Roman" panose="02020603050405020304" pitchFamily="18" charset="0"/>
              </a:rPr>
              <a:t>When the trees are removed for firewood or to build shelter the roots die and the soil becomes loose. </a:t>
            </a:r>
          </a:p>
          <a:p>
            <a:r>
              <a:rPr lang="en-US" sz="2800" b="0" i="0" dirty="0">
                <a:solidFill>
                  <a:srgbClr val="3B3835"/>
                </a:solidFill>
                <a:effectLst/>
                <a:latin typeface="Times New Roman" panose="02020603050405020304" pitchFamily="18" charset="0"/>
                <a:cs typeface="Times New Roman" panose="02020603050405020304" pitchFamily="18" charset="0"/>
              </a:rPr>
              <a:t>Yet again this means the soil can be easily blown or washed away.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87123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F826B7-9BDD-45BC-8940-5B7FA932D61E}"/>
              </a:ext>
            </a:extLst>
          </p:cNvPr>
          <p:cNvSpPr>
            <a:spLocks noGrp="1"/>
          </p:cNvSpPr>
          <p:nvPr>
            <p:ph type="title"/>
          </p:nvPr>
        </p:nvSpPr>
        <p:spPr/>
        <p:txBody>
          <a:bodyPr>
            <a:normAutofit/>
          </a:bodyPr>
          <a:lstStyle/>
          <a:p>
            <a:r>
              <a:rPr lang="en-US" sz="4800" b="0" i="0" dirty="0">
                <a:solidFill>
                  <a:srgbClr val="3B3835"/>
                </a:solidFill>
                <a:effectLst/>
                <a:latin typeface="Times New Roman" panose="02020603050405020304" pitchFamily="18" charset="0"/>
                <a:cs typeface="Times New Roman" panose="02020603050405020304" pitchFamily="18" charset="0"/>
              </a:rPr>
              <a:t>Effects of Desertification</a:t>
            </a:r>
            <a:endParaRPr lang="en-US"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A699A79-C191-47FA-B2B6-37CA646344CA}"/>
              </a:ext>
            </a:extLst>
          </p:cNvPr>
          <p:cNvSpPr>
            <a:spLocks noGrp="1"/>
          </p:cNvSpPr>
          <p:nvPr>
            <p:ph idx="1"/>
          </p:nvPr>
        </p:nvSpPr>
        <p:spPr/>
        <p:txBody>
          <a:bodyPr/>
          <a:lstStyle/>
          <a:p>
            <a:r>
              <a:rPr lang="en-US" b="0" i="0" dirty="0">
                <a:solidFill>
                  <a:srgbClr val="3B3835"/>
                </a:solidFill>
                <a:effectLst/>
                <a:latin typeface="Times New Roman" panose="02020603050405020304" pitchFamily="18" charset="0"/>
                <a:cs typeface="Times New Roman" panose="02020603050405020304" pitchFamily="18" charset="0"/>
              </a:rPr>
              <a:t>Loss of biodiversity.</a:t>
            </a:r>
          </a:p>
          <a:p>
            <a:r>
              <a:rPr lang="en-US" b="0" i="0" dirty="0">
                <a:solidFill>
                  <a:srgbClr val="3B3835"/>
                </a:solidFill>
                <a:effectLst/>
                <a:latin typeface="Times New Roman" panose="02020603050405020304" pitchFamily="18" charset="0"/>
                <a:cs typeface="Times New Roman" panose="02020603050405020304" pitchFamily="18" charset="0"/>
              </a:rPr>
              <a:t>More chance of Floods, drought and related losses. </a:t>
            </a:r>
          </a:p>
          <a:p>
            <a:r>
              <a:rPr lang="en-US" b="0" i="0" dirty="0">
                <a:solidFill>
                  <a:srgbClr val="3B3835"/>
                </a:solidFill>
                <a:effectLst/>
                <a:latin typeface="Times New Roman" panose="02020603050405020304" pitchFamily="18" charset="0"/>
                <a:cs typeface="Times New Roman" panose="02020603050405020304" pitchFamily="18" charset="0"/>
              </a:rPr>
              <a:t>Soil erosion. </a:t>
            </a:r>
          </a:p>
          <a:p>
            <a:r>
              <a:rPr lang="en-US" b="0" i="0" dirty="0">
                <a:solidFill>
                  <a:srgbClr val="3B3835"/>
                </a:solidFill>
                <a:effectLst/>
                <a:latin typeface="Times New Roman" panose="02020603050405020304" pitchFamily="18" charset="0"/>
                <a:cs typeface="Times New Roman" panose="02020603050405020304" pitchFamily="18" charset="0"/>
              </a:rPr>
              <a:t>Desertification and Drought. </a:t>
            </a:r>
          </a:p>
          <a:p>
            <a:r>
              <a:rPr lang="en-US" b="0" i="0" dirty="0">
                <a:solidFill>
                  <a:srgbClr val="3B3835"/>
                </a:solidFill>
                <a:effectLst/>
                <a:latin typeface="Times New Roman" panose="02020603050405020304" pitchFamily="18" charset="0"/>
                <a:cs typeface="Times New Roman" panose="02020603050405020304" pitchFamily="18" charset="0"/>
              </a:rPr>
              <a:t>Changes in hydrological regime. </a:t>
            </a:r>
          </a:p>
          <a:p>
            <a:r>
              <a:rPr lang="en-US" b="0" i="0" dirty="0">
                <a:solidFill>
                  <a:srgbClr val="3B3835"/>
                </a:solidFill>
                <a:effectLst/>
                <a:latin typeface="Times New Roman" panose="02020603050405020304" pitchFamily="18" charset="0"/>
                <a:cs typeface="Times New Roman" panose="02020603050405020304" pitchFamily="18" charset="0"/>
              </a:rPr>
              <a:t>Loss of nutrients. </a:t>
            </a:r>
          </a:p>
          <a:p>
            <a:r>
              <a:rPr lang="en-US" b="0" i="0" dirty="0">
                <a:solidFill>
                  <a:srgbClr val="3B3835"/>
                </a:solidFill>
                <a:effectLst/>
                <a:latin typeface="Times New Roman" panose="02020603050405020304" pitchFamily="18" charset="0"/>
                <a:cs typeface="Times New Roman" panose="02020603050405020304" pitchFamily="18" charset="0"/>
              </a:rPr>
              <a:t>Poor Water Quality. </a:t>
            </a:r>
          </a:p>
          <a:p>
            <a:r>
              <a:rPr lang="en-US" b="0" i="0" dirty="0">
                <a:solidFill>
                  <a:srgbClr val="3B3835"/>
                </a:solidFill>
                <a:effectLst/>
                <a:latin typeface="Times New Roman" panose="02020603050405020304" pitchFamily="18" charset="0"/>
                <a:cs typeface="Times New Roman" panose="02020603050405020304" pitchFamily="18" charset="0"/>
              </a:rPr>
              <a:t>Hunger problems. </a:t>
            </a:r>
          </a:p>
          <a:p>
            <a:r>
              <a:rPr lang="en-US" b="0" i="0" dirty="0">
                <a:solidFill>
                  <a:srgbClr val="3B3835"/>
                </a:solidFill>
                <a:effectLst/>
                <a:latin typeface="Times New Roman" panose="02020603050405020304" pitchFamily="18" charset="0"/>
                <a:cs typeface="Times New Roman" panose="02020603050405020304" pitchFamily="18" charset="0"/>
              </a:rPr>
              <a:t>Increase in sandstorms.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61191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9FF1DA6-69D8-4DA2-9BD7-86FA7F8151AF}"/>
              </a:ext>
            </a:extLst>
          </p:cNvPr>
          <p:cNvSpPr>
            <a:spLocks noGrp="1"/>
          </p:cNvSpPr>
          <p:nvPr>
            <p:ph idx="1"/>
          </p:nvPr>
        </p:nvSpPr>
        <p:spPr>
          <a:xfrm>
            <a:off x="677334" y="371061"/>
            <a:ext cx="8596668" cy="5670301"/>
          </a:xfrm>
        </p:spPr>
        <p:txBody>
          <a:bodyPr>
            <a:normAutofit/>
          </a:bodyPr>
          <a:lstStyle/>
          <a:p>
            <a:r>
              <a:rPr lang="en-US" b="1" i="0" u="sng" dirty="0">
                <a:solidFill>
                  <a:srgbClr val="3B3835"/>
                </a:solidFill>
                <a:effectLst/>
                <a:latin typeface="Times New Roman" panose="02020603050405020304" pitchFamily="18" charset="0"/>
                <a:cs typeface="Times New Roman" panose="02020603050405020304" pitchFamily="18" charset="0"/>
              </a:rPr>
              <a:t>Soil becomes less usable </a:t>
            </a:r>
            <a:r>
              <a:rPr lang="en-US" b="0" i="0" dirty="0">
                <a:solidFill>
                  <a:srgbClr val="3B3835"/>
                </a:solidFill>
                <a:effectLst/>
                <a:latin typeface="Times New Roman" panose="02020603050405020304" pitchFamily="18" charset="0"/>
                <a:cs typeface="Times New Roman" panose="02020603050405020304" pitchFamily="18" charset="0"/>
              </a:rPr>
              <a:t>The soil can be blown away by wind or washed away rain. Nutrients in the soil can be removed by wind or water. Salt can build up in the soil which makes it harder for plant growth. </a:t>
            </a:r>
          </a:p>
          <a:p>
            <a:r>
              <a:rPr lang="en-US" b="1" i="0" u="sng" dirty="0">
                <a:solidFill>
                  <a:srgbClr val="3B3835"/>
                </a:solidFill>
                <a:effectLst/>
                <a:latin typeface="Times New Roman" panose="02020603050405020304" pitchFamily="18" charset="0"/>
                <a:cs typeface="Times New Roman" panose="02020603050405020304" pitchFamily="18" charset="0"/>
              </a:rPr>
              <a:t>Vegetation is Lacked or Damaged </a:t>
            </a:r>
            <a:r>
              <a:rPr lang="en-US" b="0" i="0" dirty="0">
                <a:solidFill>
                  <a:srgbClr val="3B3835"/>
                </a:solidFill>
                <a:effectLst/>
                <a:latin typeface="Times New Roman" panose="02020603050405020304" pitchFamily="18" charset="0"/>
                <a:cs typeface="Times New Roman" panose="02020603050405020304" pitchFamily="18" charset="0"/>
              </a:rPr>
              <a:t>Desertification reduces the ability of land to support plant life. Also, when overgrazing occurs, plant species may be lost. </a:t>
            </a:r>
          </a:p>
          <a:p>
            <a:r>
              <a:rPr lang="en-US" b="1" i="0" u="sng" dirty="0">
                <a:solidFill>
                  <a:srgbClr val="3B3835"/>
                </a:solidFill>
                <a:effectLst/>
                <a:latin typeface="Times New Roman" panose="02020603050405020304" pitchFamily="18" charset="0"/>
                <a:cs typeface="Times New Roman" panose="02020603050405020304" pitchFamily="18" charset="0"/>
              </a:rPr>
              <a:t>Causes Famine </a:t>
            </a:r>
            <a:r>
              <a:rPr lang="en-US" b="0" i="0" dirty="0">
                <a:solidFill>
                  <a:srgbClr val="3B3835"/>
                </a:solidFill>
                <a:effectLst/>
                <a:latin typeface="Times New Roman" panose="02020603050405020304" pitchFamily="18" charset="0"/>
                <a:cs typeface="Times New Roman" panose="02020603050405020304" pitchFamily="18" charset="0"/>
              </a:rPr>
              <a:t>Drought and poor land management contribute to famine. </a:t>
            </a:r>
          </a:p>
          <a:p>
            <a:r>
              <a:rPr lang="en-US" b="1" i="0" u="sng" dirty="0">
                <a:solidFill>
                  <a:srgbClr val="3B3835"/>
                </a:solidFill>
                <a:effectLst/>
                <a:latin typeface="Times New Roman" panose="02020603050405020304" pitchFamily="18" charset="0"/>
                <a:cs typeface="Times New Roman" panose="02020603050405020304" pitchFamily="18" charset="0"/>
              </a:rPr>
              <a:t>Food Loss </a:t>
            </a:r>
            <a:r>
              <a:rPr lang="en-US" b="0" i="0" dirty="0">
                <a:solidFill>
                  <a:srgbClr val="3B3835"/>
                </a:solidFill>
                <a:effectLst/>
                <a:latin typeface="Times New Roman" panose="02020603050405020304" pitchFamily="18" charset="0"/>
                <a:cs typeface="Times New Roman" panose="02020603050405020304" pitchFamily="18" charset="0"/>
              </a:rPr>
              <a:t>The soil is not suited for growing food; therefore, the amount of food being made will decline. </a:t>
            </a:r>
          </a:p>
          <a:p>
            <a:r>
              <a:rPr lang="en-US" b="1" i="0" u="sng" dirty="0">
                <a:solidFill>
                  <a:srgbClr val="3B3835"/>
                </a:solidFill>
                <a:effectLst/>
                <a:latin typeface="Times New Roman" panose="02020603050405020304" pitchFamily="18" charset="0"/>
                <a:cs typeface="Times New Roman" panose="02020603050405020304" pitchFamily="18" charset="0"/>
              </a:rPr>
              <a:t>People near Affected Areas </a:t>
            </a:r>
            <a:r>
              <a:rPr lang="en-US" b="0" i="0" dirty="0">
                <a:solidFill>
                  <a:srgbClr val="3B3835"/>
                </a:solidFill>
                <a:effectLst/>
                <a:latin typeface="Times New Roman" panose="02020603050405020304" pitchFamily="18" charset="0"/>
                <a:cs typeface="Times New Roman" panose="02020603050405020304" pitchFamily="18" charset="0"/>
              </a:rPr>
              <a:t>Desertification can cause flooding, poor water quality, dust storms, and pollution. All of these effects can hurt people living near an affected region. </a:t>
            </a:r>
          </a:p>
          <a:p>
            <a:r>
              <a:rPr lang="en-US" b="1" i="0" u="sng" dirty="0">
                <a:solidFill>
                  <a:srgbClr val="3B3835"/>
                </a:solidFill>
                <a:effectLst/>
                <a:latin typeface="Times New Roman" panose="02020603050405020304" pitchFamily="18" charset="0"/>
                <a:cs typeface="Times New Roman" panose="02020603050405020304" pitchFamily="18" charset="0"/>
              </a:rPr>
              <a:t>Farming practice </a:t>
            </a:r>
            <a:r>
              <a:rPr lang="en-US" b="0" i="0" dirty="0">
                <a:solidFill>
                  <a:srgbClr val="3B3835"/>
                </a:solidFill>
                <a:effectLst/>
                <a:latin typeface="Times New Roman" panose="02020603050405020304" pitchFamily="18" charset="0"/>
                <a:cs typeface="Times New Roman" panose="02020603050405020304" pitchFamily="18" charset="0"/>
              </a:rPr>
              <a:t>Water scarcity in dry lands limits the production of wood, crops, forage and other services that ecosystems provide to our community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45596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7DB7A4-75B6-424E-9B2A-DD262084E6BD}"/>
              </a:ext>
            </a:extLst>
          </p:cNvPr>
          <p:cNvSpPr>
            <a:spLocks noGrp="1"/>
          </p:cNvSpPr>
          <p:nvPr>
            <p:ph type="title"/>
          </p:nvPr>
        </p:nvSpPr>
        <p:spPr/>
        <p:txBody>
          <a:bodyPr/>
          <a:lstStyle/>
          <a:p>
            <a:r>
              <a:rPr lang="en-US" b="0" i="0" dirty="0">
                <a:solidFill>
                  <a:srgbClr val="3B3835"/>
                </a:solidFill>
                <a:effectLst/>
                <a:latin typeface="Times New Roman" panose="02020603050405020304" pitchFamily="18" charset="0"/>
                <a:cs typeface="Times New Roman" panose="02020603050405020304" pitchFamily="18" charset="0"/>
              </a:rPr>
              <a:t>COUNTER MEASURES &amp;PREVENTION FOR DESERTIFICATION</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46B28FA-1FA2-4DA1-8F96-7849473B08C1}"/>
              </a:ext>
            </a:extLst>
          </p:cNvPr>
          <p:cNvSpPr>
            <a:spLocks noGrp="1"/>
          </p:cNvSpPr>
          <p:nvPr>
            <p:ph idx="1"/>
          </p:nvPr>
        </p:nvSpPr>
        <p:spPr/>
        <p:txBody>
          <a:bodyPr>
            <a:normAutofit/>
          </a:bodyPr>
          <a:lstStyle/>
          <a:p>
            <a:r>
              <a:rPr lang="en-US" sz="2000" b="0" i="0" dirty="0">
                <a:solidFill>
                  <a:srgbClr val="3B3835"/>
                </a:solidFill>
                <a:effectLst/>
                <a:latin typeface="Times New Roman" panose="02020603050405020304" pitchFamily="18" charset="0"/>
                <a:cs typeface="Times New Roman" panose="02020603050405020304" pitchFamily="18" charset="0"/>
              </a:rPr>
              <a:t>Desertification is recognized as a major threat to biodiversity. Some countries have developed Biodiversity Action Plans to counter its effects, particularly in relation to the protection of endangered flora and fauna. The culture of prevention requires a change in governments and people's attitudes through improved incentives. </a:t>
            </a:r>
          </a:p>
          <a:p>
            <a:r>
              <a:rPr lang="en-US" sz="2000" b="0" i="0" dirty="0">
                <a:solidFill>
                  <a:srgbClr val="3B3835"/>
                </a:solidFill>
                <a:effectLst/>
                <a:latin typeface="Times New Roman" panose="02020603050405020304" pitchFamily="18" charset="0"/>
                <a:cs typeface="Times New Roman" panose="02020603050405020304" pitchFamily="18" charset="0"/>
              </a:rPr>
              <a:t>REFORESTATION. </a:t>
            </a:r>
          </a:p>
          <a:p>
            <a:r>
              <a:rPr lang="en-US" sz="2000" b="0" i="0" dirty="0">
                <a:solidFill>
                  <a:srgbClr val="3B3835"/>
                </a:solidFill>
                <a:effectLst/>
                <a:latin typeface="Times New Roman" panose="02020603050405020304" pitchFamily="18" charset="0"/>
                <a:cs typeface="Times New Roman" panose="02020603050405020304" pitchFamily="18" charset="0"/>
              </a:rPr>
              <a:t>FIXATION OF SOIL. </a:t>
            </a:r>
          </a:p>
          <a:p>
            <a:r>
              <a:rPr lang="en-US" sz="2000" b="0" i="0" dirty="0">
                <a:solidFill>
                  <a:srgbClr val="3B3835"/>
                </a:solidFill>
                <a:effectLst/>
                <a:latin typeface="Times New Roman" panose="02020603050405020304" pitchFamily="18" charset="0"/>
                <a:cs typeface="Times New Roman" panose="02020603050405020304" pitchFamily="18" charset="0"/>
              </a:rPr>
              <a:t>CONTOUR TRENCHING. </a:t>
            </a:r>
          </a:p>
          <a:p>
            <a:r>
              <a:rPr lang="en-US" sz="2000" b="0" i="0" dirty="0">
                <a:solidFill>
                  <a:srgbClr val="3B3835"/>
                </a:solidFill>
                <a:effectLst/>
                <a:latin typeface="Times New Roman" panose="02020603050405020304" pitchFamily="18" charset="0"/>
                <a:cs typeface="Times New Roman" panose="02020603050405020304" pitchFamily="18" charset="0"/>
              </a:rPr>
              <a:t>FARMER-MANAGED NATURAL REGENERATION. </a:t>
            </a:r>
          </a:p>
          <a:p>
            <a:r>
              <a:rPr lang="en-US" sz="2000" b="0" i="0" dirty="0">
                <a:solidFill>
                  <a:srgbClr val="3B3835"/>
                </a:solidFill>
                <a:effectLst/>
                <a:latin typeface="Times New Roman" panose="02020603050405020304" pitchFamily="18" charset="0"/>
                <a:cs typeface="Times New Roman" panose="02020603050405020304" pitchFamily="18" charset="0"/>
              </a:rPr>
              <a:t>MANAGED GRAZING.</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84715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E118F6B-5C98-446B-98F5-EA24FF187F5A}"/>
              </a:ext>
            </a:extLst>
          </p:cNvPr>
          <p:cNvSpPr>
            <a:spLocks noGrp="1"/>
          </p:cNvSpPr>
          <p:nvPr>
            <p:ph type="ctrTitle"/>
          </p:nvPr>
        </p:nvSpPr>
        <p:spPr>
          <a:xfrm>
            <a:off x="1507067" y="2404534"/>
            <a:ext cx="6656272" cy="1147049"/>
          </a:xfrm>
        </p:spPr>
        <p:txBody>
          <a:bodyPr/>
          <a:lstStyle/>
          <a:p>
            <a:r>
              <a:rPr lang="en-US" dirty="0">
                <a:latin typeface="Times New Roman" panose="02020603050405020304" pitchFamily="18" charset="0"/>
                <a:cs typeface="Times New Roman" panose="02020603050405020304" pitchFamily="18" charset="0"/>
              </a:rPr>
              <a:t>DESERTIFICATION</a:t>
            </a:r>
          </a:p>
        </p:txBody>
      </p:sp>
    </p:spTree>
    <p:extLst>
      <p:ext uri="{BB962C8B-B14F-4D97-AF65-F5344CB8AC3E}">
        <p14:creationId xmlns:p14="http://schemas.microsoft.com/office/powerpoint/2010/main" xmlns="" val="1105512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25,998 Thank You Photos - Free &amp; Royalty-Free Stock Photos from Dreamstime">
            <a:extLst>
              <a:ext uri="{FF2B5EF4-FFF2-40B4-BE49-F238E27FC236}">
                <a16:creationId xmlns:a16="http://schemas.microsoft.com/office/drawing/2014/main" xmlns="" id="{25EACD15-A9FA-46AF-957E-660C28CA6D10}"/>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37323" y="848139"/>
            <a:ext cx="9316278" cy="53273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56765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1FF01-C9A2-4661-8B31-8AC0F1489825}"/>
              </a:ext>
            </a:extLst>
          </p:cNvPr>
          <p:cNvSpPr>
            <a:spLocks noGrp="1"/>
          </p:cNvSpPr>
          <p:nvPr>
            <p:ph type="title"/>
          </p:nvPr>
        </p:nvSpPr>
        <p:spPr/>
        <p:txBody>
          <a:bodyPr>
            <a:normAutofit/>
          </a:bodyPr>
          <a:lstStyle/>
          <a:p>
            <a:r>
              <a:rPr lang="en-US" sz="4800" b="0" i="0" dirty="0">
                <a:solidFill>
                  <a:srgbClr val="3B3835"/>
                </a:solidFill>
                <a:effectLst/>
                <a:latin typeface="Times New Roman" panose="02020603050405020304" pitchFamily="18" charset="0"/>
                <a:cs typeface="Times New Roman" panose="02020603050405020304" pitchFamily="18" charset="0"/>
              </a:rPr>
              <a:t>DESERT</a:t>
            </a:r>
            <a:endParaRPr lang="en-US"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C112D1E-C81C-4720-A731-6DEA7C0E2BB1}"/>
              </a:ext>
            </a:extLst>
          </p:cNvPr>
          <p:cNvSpPr>
            <a:spLocks noGrp="1"/>
          </p:cNvSpPr>
          <p:nvPr>
            <p:ph sz="half" idx="1"/>
          </p:nvPr>
        </p:nvSpPr>
        <p:spPr/>
        <p:txBody>
          <a:bodyPr>
            <a:normAutofit/>
          </a:bodyPr>
          <a:lstStyle/>
          <a:p>
            <a:r>
              <a:rPr lang="en-US" sz="2000" b="0" i="0" dirty="0">
                <a:solidFill>
                  <a:srgbClr val="3B3835"/>
                </a:solidFill>
                <a:effectLst/>
                <a:latin typeface="Times New Roman" panose="02020603050405020304" pitchFamily="18" charset="0"/>
                <a:cs typeface="Times New Roman" panose="02020603050405020304" pitchFamily="18" charset="0"/>
              </a:rPr>
              <a:t>A large, dry, barren region, usually having sandy or rocky soil and little or no vegetation. </a:t>
            </a:r>
          </a:p>
          <a:p>
            <a:r>
              <a:rPr lang="en-US" sz="2000" b="0" i="0" dirty="0">
                <a:solidFill>
                  <a:srgbClr val="3B3835"/>
                </a:solidFill>
                <a:effectLst/>
                <a:latin typeface="Times New Roman" panose="02020603050405020304" pitchFamily="18" charset="0"/>
                <a:cs typeface="Times New Roman" panose="02020603050405020304" pitchFamily="18" charset="0"/>
              </a:rPr>
              <a:t>Water lost to evaporation and transpiration in a desert exceeds the amount of precipitation; most deserts average less than 25 cm (9.75 inches) of precipitation each year, concentrated in short local bursts.</a:t>
            </a:r>
            <a:endParaRPr lang="en-US" sz="2000" dirty="0">
              <a:latin typeface="Times New Roman" panose="02020603050405020304" pitchFamily="18" charset="0"/>
              <a:cs typeface="Times New Roman" panose="02020603050405020304" pitchFamily="18" charset="0"/>
            </a:endParaRPr>
          </a:p>
        </p:txBody>
      </p:sp>
      <p:pic>
        <p:nvPicPr>
          <p:cNvPr id="2050" name="Picture 2" descr="Not all Deserts Are Sandy | National Geographic Society">
            <a:extLst>
              <a:ext uri="{FF2B5EF4-FFF2-40B4-BE49-F238E27FC236}">
                <a16:creationId xmlns:a16="http://schemas.microsoft.com/office/drawing/2014/main" xmlns="" id="{CAB32461-6B82-4E99-B05E-5F0CD214EEA4}"/>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89525" y="2160589"/>
            <a:ext cx="4184650" cy="33697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12499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37" name="Rectangle 36">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3"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50">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Freeform: Shape 52">
            <a:extLst>
              <a:ext uri="{FF2B5EF4-FFF2-40B4-BE49-F238E27FC236}">
                <a16:creationId xmlns:a16="http://schemas.microsoft.com/office/drawing/2014/main" xmlns=""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813BD6F4-23E5-4D49-8449-3CC1E51B5A61}"/>
              </a:ext>
            </a:extLst>
          </p:cNvPr>
          <p:cNvSpPr>
            <a:spLocks noGrp="1"/>
          </p:cNvSpPr>
          <p:nvPr>
            <p:ph type="title"/>
          </p:nvPr>
        </p:nvSpPr>
        <p:spPr>
          <a:xfrm>
            <a:off x="677334" y="609599"/>
            <a:ext cx="3843375" cy="5545667"/>
          </a:xfrm>
        </p:spPr>
        <p:txBody>
          <a:bodyPr anchor="ctr">
            <a:normAutofit/>
          </a:bodyPr>
          <a:lstStyle/>
          <a:p>
            <a:r>
              <a:rPr lang="en-US" sz="6000" b="0" i="0" dirty="0">
                <a:solidFill>
                  <a:schemeClr val="tx1">
                    <a:lumMod val="85000"/>
                    <a:lumOff val="15000"/>
                  </a:schemeClr>
                </a:solidFill>
                <a:effectLst/>
                <a:latin typeface="Times New Roman" panose="02020603050405020304" pitchFamily="18" charset="0"/>
                <a:cs typeface="Times New Roman" panose="02020603050405020304" pitchFamily="18" charset="0"/>
              </a:rPr>
              <a:t>Deserts of the World</a:t>
            </a:r>
            <a:endParaRPr lang="en-US" sz="60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5364B202-6825-4708-8BEE-648C4163575A}"/>
              </a:ext>
            </a:extLst>
          </p:cNvPr>
          <p:cNvSpPr>
            <a:spLocks noGrp="1"/>
          </p:cNvSpPr>
          <p:nvPr>
            <p:ph idx="1"/>
          </p:nvPr>
        </p:nvSpPr>
        <p:spPr>
          <a:xfrm>
            <a:off x="6116084" y="609600"/>
            <a:ext cx="5511296" cy="5545667"/>
          </a:xfrm>
        </p:spPr>
        <p:txBody>
          <a:bodyPr anchor="ctr">
            <a:normAutofit/>
          </a:bodyPr>
          <a:lstStyle/>
          <a:p>
            <a:r>
              <a:rPr lang="en-US" sz="2800" b="0" i="0" dirty="0">
                <a:solidFill>
                  <a:srgbClr val="FFFFFF"/>
                </a:solidFill>
                <a:effectLst/>
                <a:latin typeface="Times New Roman" panose="02020603050405020304" pitchFamily="18" charset="0"/>
                <a:cs typeface="Times New Roman" panose="02020603050405020304" pitchFamily="18" charset="0"/>
              </a:rPr>
              <a:t>Approximately one-third of the Earth's land surface is desert, arid land with meager rainfall that supports only sparse vegetation and a limited population of people and animals.</a:t>
            </a:r>
            <a:endParaRPr lang="en-US" sz="28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175706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8" name="Group 70">
            <a:extLst>
              <a:ext uri="{FF2B5EF4-FFF2-40B4-BE49-F238E27FC236}">
                <a16:creationId xmlns:a16="http://schemas.microsoft.com/office/drawing/2014/main" xmlns="" id="{0DAF8575-DDD0-43E3-95E0-CF812F06AFE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xmlns="" id="{5CCA1792-C598-45A3-82EC-60F305DCB11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29" name="Straight Connector 72">
              <a:extLst>
                <a:ext uri="{FF2B5EF4-FFF2-40B4-BE49-F238E27FC236}">
                  <a16:creationId xmlns:a16="http://schemas.microsoft.com/office/drawing/2014/main" xmlns="" id="{484F3208-0F93-4217-AB03-C74E5657299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xmlns="" id="{F862CE08-0EF8-4D30-9F34-5CEF2E35C9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0" name="Rectangle 25">
              <a:extLst>
                <a:ext uri="{FF2B5EF4-FFF2-40B4-BE49-F238E27FC236}">
                  <a16:creationId xmlns:a16="http://schemas.microsoft.com/office/drawing/2014/main" xmlns="" id="{CF707B85-7DC9-4931-8C39-C2802F1FF5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xmlns="" id="{39409EB7-9549-43B7-9597-771D971CAB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1" name="Rectangle 27">
              <a:extLst>
                <a:ext uri="{FF2B5EF4-FFF2-40B4-BE49-F238E27FC236}">
                  <a16:creationId xmlns:a16="http://schemas.microsoft.com/office/drawing/2014/main" xmlns="" id="{995D6453-5D14-445F-B965-BA2F9177D0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xmlns="" id="{562F0BDF-F752-4F9D-826C-376BA43AF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xmlns="" id="{019CD532-CC2D-41A0-B2E5-1A177CC060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xmlns="" id="{751829B1-B54D-428F-B99F-234847A0C3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xmlns="" id="{C8483DED-5995-47C7-9E6E-3340224B3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3" name="Rectangle 82">
            <a:extLst>
              <a:ext uri="{FF2B5EF4-FFF2-40B4-BE49-F238E27FC236}">
                <a16:creationId xmlns:a16="http://schemas.microsoft.com/office/drawing/2014/main" xmlns="" id="{03E8462A-FEBA-4848-81CC-3F8DA3E477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xmlns="" id="{2109F83F-40FE-4DB3-84CC-09FB3340D06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86" name="Straight Connector 85">
              <a:extLst>
                <a:ext uri="{FF2B5EF4-FFF2-40B4-BE49-F238E27FC236}">
                  <a16:creationId xmlns:a16="http://schemas.microsoft.com/office/drawing/2014/main" xmlns="" id="{1DE492D7-C3C3-48FF-80C8-37021EA0262F}"/>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7" name="Rectangle 23">
              <a:extLst>
                <a:ext uri="{FF2B5EF4-FFF2-40B4-BE49-F238E27FC236}">
                  <a16:creationId xmlns:a16="http://schemas.microsoft.com/office/drawing/2014/main" xmlns="" id="{0B30FF97-2E9A-490A-AED2-90BA2E0EC1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5">
              <a:extLst>
                <a:ext uri="{FF2B5EF4-FFF2-40B4-BE49-F238E27FC236}">
                  <a16:creationId xmlns:a16="http://schemas.microsoft.com/office/drawing/2014/main" xmlns="" id="{B6D53C7D-A312-47B6-A66A-230A19CFAC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xmlns="" id="{9329D58C-0D2E-4A2B-AD6A-9CEE506784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Rectangle 27">
              <a:extLst>
                <a:ext uri="{FF2B5EF4-FFF2-40B4-BE49-F238E27FC236}">
                  <a16:creationId xmlns:a16="http://schemas.microsoft.com/office/drawing/2014/main" xmlns="" id="{9D446EDE-C690-4461-8BF2-7634808FC8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8">
              <a:extLst>
                <a:ext uri="{FF2B5EF4-FFF2-40B4-BE49-F238E27FC236}">
                  <a16:creationId xmlns:a16="http://schemas.microsoft.com/office/drawing/2014/main" xmlns="" id="{323F3D34-6531-4AD7-A8C6-195A0902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Rectangle 29">
              <a:extLst>
                <a:ext uri="{FF2B5EF4-FFF2-40B4-BE49-F238E27FC236}">
                  <a16:creationId xmlns:a16="http://schemas.microsoft.com/office/drawing/2014/main" xmlns="" id="{B9B0AE3F-2350-435F-A9B0-C310BF8763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Isosceles Triangle 92">
              <a:extLst>
                <a:ext uri="{FF2B5EF4-FFF2-40B4-BE49-F238E27FC236}">
                  <a16:creationId xmlns:a16="http://schemas.microsoft.com/office/drawing/2014/main" xmlns="" id="{4EFA655C-9E50-4C14-A89E-AD7B648E4E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Isosceles Triangle 93">
              <a:extLst>
                <a:ext uri="{FF2B5EF4-FFF2-40B4-BE49-F238E27FC236}">
                  <a16:creationId xmlns:a16="http://schemas.microsoft.com/office/drawing/2014/main" xmlns="" id="{3E843863-7D25-4C01-9A17-E817CB6D99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6" name="Rectangle 95">
            <a:extLst>
              <a:ext uri="{FF2B5EF4-FFF2-40B4-BE49-F238E27FC236}">
                <a16:creationId xmlns:a16="http://schemas.microsoft.com/office/drawing/2014/main" xmlns="" id="{7941F9B1-B01B-4A84-89D9-B169AEB4E4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sertification&#10;PRESENTED BY HALIMA ZEB ABBASI&#10;1&#10; ">
            <a:extLst>
              <a:ext uri="{FF2B5EF4-FFF2-40B4-BE49-F238E27FC236}">
                <a16:creationId xmlns:a16="http://schemas.microsoft.com/office/drawing/2014/main" xmlns="" id="{5C36EFA1-3E25-407C-A220-9B6AAD1A560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xmlns="" val="0"/>
              </a:ext>
            </a:extLst>
          </a:blip>
          <a:srcRect t="3101" b="15510"/>
          <a:stretch/>
        </p:blipFill>
        <p:spPr bwMode="auto">
          <a:xfrm>
            <a:off x="2336899" y="1131994"/>
            <a:ext cx="7520078" cy="459038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5314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18C6D5-7CED-4A26-AA8D-AA4931C899C9}"/>
              </a:ext>
            </a:extLst>
          </p:cNvPr>
          <p:cNvSpPr>
            <a:spLocks noGrp="1"/>
          </p:cNvSpPr>
          <p:nvPr>
            <p:ph type="title"/>
          </p:nvPr>
        </p:nvSpPr>
        <p:spPr>
          <a:xfrm>
            <a:off x="677334" y="609600"/>
            <a:ext cx="8596668" cy="1060174"/>
          </a:xfrm>
        </p:spPr>
        <p:txBody>
          <a:bodyPr>
            <a:normAutofit/>
          </a:bodyPr>
          <a:lstStyle/>
          <a:p>
            <a:r>
              <a:rPr lang="en-US" sz="6000" b="0" i="0" dirty="0">
                <a:solidFill>
                  <a:srgbClr val="3B3835"/>
                </a:solidFill>
                <a:effectLst/>
                <a:latin typeface="Times New Roman" panose="02020603050405020304" pitchFamily="18" charset="0"/>
                <a:cs typeface="Times New Roman" panose="02020603050405020304" pitchFamily="18" charset="0"/>
              </a:rPr>
              <a:t>Desertification</a:t>
            </a:r>
            <a:endParaRPr lang="en-US" sz="6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C6ED842-05C0-408C-855E-CF4374CEE20F}"/>
              </a:ext>
            </a:extLst>
          </p:cNvPr>
          <p:cNvSpPr>
            <a:spLocks noGrp="1"/>
          </p:cNvSpPr>
          <p:nvPr>
            <p:ph idx="1"/>
          </p:nvPr>
        </p:nvSpPr>
        <p:spPr>
          <a:xfrm>
            <a:off x="677334" y="1669775"/>
            <a:ext cx="8596668" cy="4371588"/>
          </a:xfrm>
        </p:spPr>
        <p:txBody>
          <a:bodyPr>
            <a:normAutofit/>
          </a:bodyPr>
          <a:lstStyle/>
          <a:p>
            <a:r>
              <a:rPr lang="en-US" sz="2400" b="0" i="0" dirty="0">
                <a:solidFill>
                  <a:srgbClr val="3B3835"/>
                </a:solidFill>
                <a:effectLst/>
                <a:latin typeface="Times New Roman" panose="02020603050405020304" pitchFamily="18" charset="0"/>
                <a:cs typeface="Times New Roman" panose="02020603050405020304" pitchFamily="18" charset="0"/>
              </a:rPr>
              <a:t>Desertification is a type of land degradation in which a relatively dry land region becomes increasingly arid, typically losing its bodies of water as well as vegetation and wildlife. It is caused by a variety of factors. </a:t>
            </a:r>
          </a:p>
          <a:p>
            <a:r>
              <a:rPr lang="en-US" sz="2400" b="0" i="0" dirty="0">
                <a:solidFill>
                  <a:srgbClr val="3B3835"/>
                </a:solidFill>
                <a:effectLst/>
                <a:latin typeface="Times New Roman" panose="02020603050405020304" pitchFamily="18" charset="0"/>
                <a:cs typeface="Times New Roman" panose="02020603050405020304" pitchFamily="18" charset="0"/>
              </a:rPr>
              <a:t>Desertification is a significant global ecological problem.</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9668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AFE59E-2A0A-4D51-9423-53667686CD57}"/>
              </a:ext>
            </a:extLst>
          </p:cNvPr>
          <p:cNvSpPr>
            <a:spLocks noGrp="1"/>
          </p:cNvSpPr>
          <p:nvPr>
            <p:ph type="title"/>
          </p:nvPr>
        </p:nvSpPr>
        <p:spPr/>
        <p:txBody>
          <a:bodyPr>
            <a:normAutofit/>
          </a:bodyPr>
          <a:lstStyle/>
          <a:p>
            <a:r>
              <a:rPr lang="en-US" sz="5400" b="0" i="0" dirty="0">
                <a:solidFill>
                  <a:srgbClr val="3B3835"/>
                </a:solidFill>
                <a:effectLst/>
                <a:latin typeface="Times New Roman" panose="02020603050405020304" pitchFamily="18" charset="0"/>
                <a:cs typeface="Times New Roman" panose="02020603050405020304" pitchFamily="18" charset="0"/>
              </a:rPr>
              <a:t>Categories of desertification</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F333F64-D933-43DD-B390-1DC3DC49057A}"/>
              </a:ext>
            </a:extLst>
          </p:cNvPr>
          <p:cNvSpPr>
            <a:spLocks noGrp="1"/>
          </p:cNvSpPr>
          <p:nvPr>
            <p:ph idx="1"/>
          </p:nvPr>
        </p:nvSpPr>
        <p:spPr/>
        <p:txBody>
          <a:bodyPr>
            <a:normAutofit/>
          </a:bodyPr>
          <a:lstStyle/>
          <a:p>
            <a:r>
              <a:rPr lang="en-US" sz="2400" b="1" i="0" u="sng" dirty="0">
                <a:solidFill>
                  <a:srgbClr val="3B3835"/>
                </a:solidFill>
                <a:effectLst/>
                <a:latin typeface="Times New Roman" panose="02020603050405020304" pitchFamily="18" charset="0"/>
                <a:cs typeface="Times New Roman" panose="02020603050405020304" pitchFamily="18" charset="0"/>
              </a:rPr>
              <a:t>Light Desertification:</a:t>
            </a:r>
          </a:p>
          <a:p>
            <a:pPr marL="0" indent="0">
              <a:buNone/>
            </a:pPr>
            <a:r>
              <a:rPr lang="en-US" sz="2400" b="0" i="0" dirty="0">
                <a:solidFill>
                  <a:srgbClr val="3B3835"/>
                </a:solidFill>
                <a:effectLst/>
                <a:latin typeface="Times New Roman" panose="02020603050405020304" pitchFamily="18" charset="0"/>
                <a:cs typeface="Times New Roman" panose="02020603050405020304" pitchFamily="18" charset="0"/>
              </a:rPr>
              <a:t>In this type of desertification, a very slight damage occurs in vegetation cover and soil. This damage does not affect the biological capacity of the environment and can be neglected . </a:t>
            </a:r>
          </a:p>
          <a:p>
            <a:r>
              <a:rPr lang="en-US" sz="2400" b="1" i="0" u="sng" dirty="0">
                <a:solidFill>
                  <a:srgbClr val="3B3835"/>
                </a:solidFill>
                <a:effectLst/>
                <a:latin typeface="Times New Roman" panose="02020603050405020304" pitchFamily="18" charset="0"/>
                <a:cs typeface="Times New Roman" panose="02020603050405020304" pitchFamily="18" charset="0"/>
              </a:rPr>
              <a:t>Moderate desertification:</a:t>
            </a:r>
          </a:p>
          <a:p>
            <a:pPr marL="0" indent="0">
              <a:buNone/>
            </a:pPr>
            <a:r>
              <a:rPr lang="en-US" sz="2400" b="0" i="0" dirty="0">
                <a:solidFill>
                  <a:srgbClr val="3B3835"/>
                </a:solidFill>
                <a:effectLst/>
                <a:latin typeface="Times New Roman" panose="02020603050405020304" pitchFamily="18" charset="0"/>
                <a:cs typeface="Times New Roman" panose="02020603050405020304" pitchFamily="18" charset="0"/>
              </a:rPr>
              <a:t>A medium degree of damage of vegetation cover occurs and formation of small sand dunes and salinization of the soil which reduces production by 10- 25%.</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69511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9785EE-CE9F-40F2-9CB2-A7DB358DA1DA}"/>
              </a:ext>
            </a:extLst>
          </p:cNvPr>
          <p:cNvSpPr>
            <a:spLocks noGrp="1"/>
          </p:cNvSpPr>
          <p:nvPr>
            <p:ph type="title"/>
          </p:nvPr>
        </p:nvSpPr>
        <p:spPr/>
        <p:txBody>
          <a:bodyPr>
            <a:normAutofit/>
          </a:bodyPr>
          <a:lstStyle/>
          <a:p>
            <a:r>
              <a:rPr lang="en-US" sz="5400" dirty="0"/>
              <a:t>Categories….</a:t>
            </a:r>
          </a:p>
        </p:txBody>
      </p:sp>
      <p:sp>
        <p:nvSpPr>
          <p:cNvPr id="3" name="Content Placeholder 2">
            <a:extLst>
              <a:ext uri="{FF2B5EF4-FFF2-40B4-BE49-F238E27FC236}">
                <a16:creationId xmlns:a16="http://schemas.microsoft.com/office/drawing/2014/main" xmlns="" id="{18A588DA-8554-43D3-A696-493A882BE720}"/>
              </a:ext>
            </a:extLst>
          </p:cNvPr>
          <p:cNvSpPr>
            <a:spLocks noGrp="1"/>
          </p:cNvSpPr>
          <p:nvPr>
            <p:ph idx="1"/>
          </p:nvPr>
        </p:nvSpPr>
        <p:spPr/>
        <p:txBody>
          <a:bodyPr>
            <a:normAutofit/>
          </a:bodyPr>
          <a:lstStyle/>
          <a:p>
            <a:r>
              <a:rPr lang="en-US" sz="2000" b="1" i="0" u="sng" dirty="0">
                <a:solidFill>
                  <a:srgbClr val="3B3835"/>
                </a:solidFill>
                <a:effectLst/>
                <a:latin typeface="Times New Roman" panose="02020603050405020304" pitchFamily="18" charset="0"/>
                <a:cs typeface="Times New Roman" panose="02020603050405020304" pitchFamily="18" charset="0"/>
              </a:rPr>
              <a:t>Severe Desertification:</a:t>
            </a:r>
          </a:p>
          <a:p>
            <a:pPr marL="0" indent="0">
              <a:buNone/>
            </a:pPr>
            <a:r>
              <a:rPr lang="en-US" sz="2000" b="0" i="0" dirty="0">
                <a:solidFill>
                  <a:srgbClr val="3B3835"/>
                </a:solidFill>
                <a:effectLst/>
                <a:latin typeface="Times New Roman" panose="02020603050405020304" pitchFamily="18" charset="0"/>
                <a:cs typeface="Times New Roman" panose="02020603050405020304" pitchFamily="18" charset="0"/>
              </a:rPr>
              <a:t>In this type, spreading of weeds and unwanted shrubs in the pasture at the expense of desirable and wanted species occurs as well as increasing of the erosion activity which affects the vegetation cover and reduces production up to 50%. </a:t>
            </a:r>
          </a:p>
          <a:p>
            <a:r>
              <a:rPr lang="en-US" sz="2000" b="1" i="0" u="sng" dirty="0">
                <a:solidFill>
                  <a:srgbClr val="3B3835"/>
                </a:solidFill>
                <a:effectLst/>
                <a:latin typeface="Times New Roman" panose="02020603050405020304" pitchFamily="18" charset="0"/>
                <a:cs typeface="Times New Roman" panose="02020603050405020304" pitchFamily="18" charset="0"/>
              </a:rPr>
              <a:t>Very severe desertification: </a:t>
            </a:r>
          </a:p>
          <a:p>
            <a:pPr marL="0" indent="0">
              <a:buNone/>
            </a:pPr>
            <a:r>
              <a:rPr lang="en-US" sz="2000" b="0" i="0" dirty="0">
                <a:solidFill>
                  <a:srgbClr val="3B3835"/>
                </a:solidFill>
                <a:effectLst/>
                <a:latin typeface="Times New Roman" panose="02020603050405020304" pitchFamily="18" charset="0"/>
                <a:cs typeface="Times New Roman" panose="02020603050405020304" pitchFamily="18" charset="0"/>
              </a:rPr>
              <a:t>In this type of desertification, composition of active naked great sand dunes occurs and formation of many grooves and valleys and the salinization of the soil which leads to soil degradation. It is the most serious type of desertification.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15615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A73859-450E-45B6-B5DF-7D3FB6CD7C7A}"/>
              </a:ext>
            </a:extLst>
          </p:cNvPr>
          <p:cNvSpPr>
            <a:spLocks noGrp="1"/>
          </p:cNvSpPr>
          <p:nvPr>
            <p:ph type="title"/>
          </p:nvPr>
        </p:nvSpPr>
        <p:spPr>
          <a:xfrm>
            <a:off x="677334" y="609600"/>
            <a:ext cx="8596668" cy="1073426"/>
          </a:xfrm>
        </p:spPr>
        <p:txBody>
          <a:bodyPr>
            <a:normAutofit/>
          </a:bodyPr>
          <a:lstStyle/>
          <a:p>
            <a:r>
              <a:rPr lang="en-US" sz="5400" b="0" i="0" dirty="0">
                <a:solidFill>
                  <a:srgbClr val="3B3835"/>
                </a:solidFill>
                <a:effectLst/>
                <a:latin typeface="Times New Roman" panose="02020603050405020304" pitchFamily="18" charset="0"/>
                <a:cs typeface="Times New Roman" panose="02020603050405020304" pitchFamily="18" charset="0"/>
              </a:rPr>
              <a:t>Causes of Desertification</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86F3E667-3A58-4F2D-887E-4639029310D7}"/>
              </a:ext>
            </a:extLst>
          </p:cNvPr>
          <p:cNvSpPr>
            <a:spLocks noGrp="1"/>
          </p:cNvSpPr>
          <p:nvPr>
            <p:ph idx="1"/>
          </p:nvPr>
        </p:nvSpPr>
        <p:spPr/>
        <p:txBody>
          <a:bodyPr>
            <a:normAutofit/>
          </a:bodyPr>
          <a:lstStyle/>
          <a:p>
            <a:pPr marL="0" indent="0">
              <a:buNone/>
            </a:pPr>
            <a:r>
              <a:rPr lang="en-US" sz="2400" b="0" i="0" dirty="0">
                <a:solidFill>
                  <a:srgbClr val="3B3835"/>
                </a:solidFill>
                <a:effectLst/>
                <a:latin typeface="Times New Roman" panose="02020603050405020304" pitchFamily="18" charset="0"/>
                <a:cs typeface="Times New Roman" panose="02020603050405020304" pitchFamily="18" charset="0"/>
              </a:rPr>
              <a:t>There are some main factors in desertification </a:t>
            </a:r>
          </a:p>
          <a:p>
            <a:r>
              <a:rPr lang="en-US" sz="2400" b="0" i="0" dirty="0">
                <a:solidFill>
                  <a:srgbClr val="3B3835"/>
                </a:solidFill>
                <a:effectLst/>
                <a:latin typeface="Times New Roman" panose="02020603050405020304" pitchFamily="18" charset="0"/>
                <a:cs typeface="Times New Roman" panose="02020603050405020304" pitchFamily="18" charset="0"/>
              </a:rPr>
              <a:t>Drought </a:t>
            </a:r>
          </a:p>
          <a:p>
            <a:r>
              <a:rPr lang="en-US" sz="2400" b="0" i="0" dirty="0">
                <a:solidFill>
                  <a:srgbClr val="3B3835"/>
                </a:solidFill>
                <a:effectLst/>
                <a:latin typeface="Times New Roman" panose="02020603050405020304" pitchFamily="18" charset="0"/>
                <a:cs typeface="Times New Roman" panose="02020603050405020304" pitchFamily="18" charset="0"/>
              </a:rPr>
              <a:t> Over grazing </a:t>
            </a:r>
          </a:p>
          <a:p>
            <a:r>
              <a:rPr lang="en-US" sz="2400" b="0" i="0" dirty="0">
                <a:solidFill>
                  <a:srgbClr val="3B3835"/>
                </a:solidFill>
                <a:effectLst/>
                <a:latin typeface="Times New Roman" panose="02020603050405020304" pitchFamily="18" charset="0"/>
                <a:cs typeface="Times New Roman" panose="02020603050405020304" pitchFamily="18" charset="0"/>
              </a:rPr>
              <a:t>Over cultivation</a:t>
            </a:r>
          </a:p>
          <a:p>
            <a:r>
              <a:rPr lang="en-US" sz="2400" b="0" i="0" dirty="0">
                <a:solidFill>
                  <a:srgbClr val="3B3835"/>
                </a:solidFill>
                <a:effectLst/>
                <a:latin typeface="Times New Roman" panose="02020603050405020304" pitchFamily="18" charset="0"/>
                <a:cs typeface="Times New Roman" panose="02020603050405020304" pitchFamily="18" charset="0"/>
              </a:rPr>
              <a:t>Urbanization</a:t>
            </a:r>
            <a:endParaRPr lang="en-US" sz="2400" dirty="0">
              <a:solidFill>
                <a:srgbClr val="3B3835"/>
              </a:solidFill>
              <a:latin typeface="Times New Roman" panose="02020603050405020304" pitchFamily="18" charset="0"/>
              <a:cs typeface="Times New Roman" panose="02020603050405020304" pitchFamily="18" charset="0"/>
            </a:endParaRPr>
          </a:p>
          <a:p>
            <a:r>
              <a:rPr lang="en-US" sz="2400" b="0" i="0" dirty="0">
                <a:solidFill>
                  <a:srgbClr val="3B3835"/>
                </a:solidFill>
                <a:effectLst/>
                <a:latin typeface="Times New Roman" panose="02020603050405020304" pitchFamily="18" charset="0"/>
                <a:cs typeface="Times New Roman" panose="02020603050405020304" pitchFamily="18" charset="0"/>
              </a:rPr>
              <a:t>Climate Change </a:t>
            </a:r>
          </a:p>
          <a:p>
            <a:r>
              <a:rPr lang="en-US" sz="2400" b="0" i="0" dirty="0">
                <a:solidFill>
                  <a:srgbClr val="3B3835"/>
                </a:solidFill>
                <a:effectLst/>
                <a:latin typeface="Times New Roman" panose="02020603050405020304" pitchFamily="18" charset="0"/>
                <a:cs typeface="Times New Roman" panose="02020603050405020304" pitchFamily="18" charset="0"/>
              </a:rPr>
              <a:t>Trees used for fuel and shelter</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672449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0</TotalTime>
  <Words>866</Words>
  <Application>Microsoft Office PowerPoint</Application>
  <PresentationFormat>Custom</PresentationFormat>
  <Paragraphs>80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Slide 1</vt:lpstr>
      <vt:lpstr>DESERTIFICATION</vt:lpstr>
      <vt:lpstr>DESERT</vt:lpstr>
      <vt:lpstr>Deserts of the World</vt:lpstr>
      <vt:lpstr>Slide 5</vt:lpstr>
      <vt:lpstr>Desertification</vt:lpstr>
      <vt:lpstr>Categories of desertification</vt:lpstr>
      <vt:lpstr>Categories….</vt:lpstr>
      <vt:lpstr>Causes of Desertification</vt:lpstr>
      <vt:lpstr>Drought </vt:lpstr>
      <vt:lpstr> Overgrazing </vt:lpstr>
      <vt:lpstr>Urbanization</vt:lpstr>
      <vt:lpstr>Slide 13</vt:lpstr>
      <vt:lpstr>Overcultivation</vt:lpstr>
      <vt:lpstr>Climate Change</vt:lpstr>
      <vt:lpstr>REMOVAL OF TREES FOR FUEL AND SHELTER</vt:lpstr>
      <vt:lpstr>Effects of Desertification</vt:lpstr>
      <vt:lpstr>Slide 18</vt:lpstr>
      <vt:lpstr>COUNTER MEASURES &amp;PREVENTION FOR DESERTIFICATION</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hafsa saeed</dc:creator>
  <cp:lastModifiedBy>KAWISH COMPUTERS</cp:lastModifiedBy>
  <cp:revision>21</cp:revision>
  <dcterms:created xsi:type="dcterms:W3CDTF">2021-04-12T16:33:59Z</dcterms:created>
  <dcterms:modified xsi:type="dcterms:W3CDTF">2021-04-23T07:15:49Z</dcterms:modified>
</cp:coreProperties>
</file>