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6"/>
  </p:notesMasterIdLst>
  <p:sldIdLst>
    <p:sldId id="347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8" r:id="rId30"/>
    <p:sldId id="340" r:id="rId31"/>
    <p:sldId id="284" r:id="rId32"/>
    <p:sldId id="285" r:id="rId33"/>
    <p:sldId id="286" r:id="rId34"/>
    <p:sldId id="287" r:id="rId35"/>
    <p:sldId id="288" r:id="rId36"/>
    <p:sldId id="260" r:id="rId37"/>
    <p:sldId id="259" r:id="rId38"/>
    <p:sldId id="262" r:id="rId39"/>
    <p:sldId id="263" r:id="rId40"/>
    <p:sldId id="266" r:id="rId41"/>
    <p:sldId id="264" r:id="rId42"/>
    <p:sldId id="265" r:id="rId43"/>
    <p:sldId id="267" r:id="rId44"/>
    <p:sldId id="289" r:id="rId45"/>
    <p:sldId id="268" r:id="rId46"/>
    <p:sldId id="269" r:id="rId47"/>
    <p:sldId id="290" r:id="rId48"/>
    <p:sldId id="270" r:id="rId49"/>
    <p:sldId id="341" r:id="rId50"/>
    <p:sldId id="342" r:id="rId51"/>
    <p:sldId id="343" r:id="rId52"/>
    <p:sldId id="344" r:id="rId53"/>
    <p:sldId id="345" r:id="rId54"/>
    <p:sldId id="346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FA8C7"/>
    <a:srgbClr val="18CA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895064-A6DF-437F-A9C8-3FD530D2607A}" type="datetimeFigureOut">
              <a:rPr lang="en-US"/>
              <a:pPr>
                <a:defRPr/>
              </a:pPr>
              <a:t>4/10/2020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7A66F2-8EE3-4199-A0F6-1109F97E7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FC86D-F9AD-4636-9DDF-93BE2CDF67AB}" type="datetime1">
              <a:rPr lang="en-US"/>
              <a:pPr>
                <a:defRPr/>
              </a:pPr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38EEF-5FD8-4FE8-9255-35E915E570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0F97-491F-40B3-8826-1798DEA66A72}" type="datetime1">
              <a:rPr lang="en-US"/>
              <a:pPr>
                <a:defRPr/>
              </a:pPr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F7C-993D-40D2-A129-34C2E71AE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77F0-CA84-4C53-88A0-77F3AC90E3C8}" type="datetime1">
              <a:rPr lang="en-US"/>
              <a:pPr>
                <a:defRPr/>
              </a:pPr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1D78B-1160-40B8-89D7-CE5FC3B13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896AF-96A9-4E6E-BCFF-8629A984D5A5}" type="datetime1">
              <a:rPr lang="en-US"/>
              <a:pPr>
                <a:defRPr/>
              </a:pPr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4B23-4D06-4CF9-80F8-DEC214323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3262-DAD8-48E6-895A-445D6ACC364C}" type="datetime1">
              <a:rPr lang="en-US"/>
              <a:pPr>
                <a:defRPr/>
              </a:pPr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95B2-46AD-422D-AB66-9695A7AF79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3837-F71F-4497-BA28-7DD67D467496}" type="datetime1">
              <a:rPr lang="en-US"/>
              <a:pPr>
                <a:defRPr/>
              </a:pPr>
              <a:t>4/10/2020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Physics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C295-2A49-4F64-AED8-AE8802234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E789-1290-458D-BB57-4B19D5A4C4CA}" type="datetime1">
              <a:rPr lang="en-US"/>
              <a:pPr>
                <a:defRPr/>
              </a:pPr>
              <a:t>4/10/2020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Physics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3A885-52DF-4E32-93AE-459FB763D8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D700-11FA-44BF-A82E-D0B1EEEBEE83}" type="datetime1">
              <a:rPr lang="en-US"/>
              <a:pPr>
                <a:defRPr/>
              </a:pPr>
              <a:t>4/10/2020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Physics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36A4-AFF5-49C9-990A-1BB535A285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4465-3230-4B6A-81C5-DB9F5CB74D92}" type="datetime1">
              <a:rPr lang="en-US"/>
              <a:pPr>
                <a:defRPr/>
              </a:pPr>
              <a:t>4/10/2020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Physics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620B-70A1-4DCF-A8D7-66DC30662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770E-FF53-403C-AB86-3B5BC3AD4AE7}" type="datetime1">
              <a:rPr lang="en-US"/>
              <a:pPr>
                <a:defRPr/>
              </a:pPr>
              <a:t>4/10/2020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Physics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1ACD-8011-4298-8E58-728C6D1F9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957F-9E8E-4691-B89F-195AD3A6B493}" type="datetime1">
              <a:rPr lang="en-US"/>
              <a:pPr>
                <a:defRPr/>
              </a:pPr>
              <a:t>4/10/2020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Physics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3AE19-4BB7-44F1-89E7-6C0B3512F3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7D36DB-42AA-47CA-AFFD-8C97445EFFA9}" type="datetime1">
              <a:rPr lang="en-US"/>
              <a:pPr>
                <a:defRPr/>
              </a:pPr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 to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6BBF1A-F749-4EA1-AB7E-175899F36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Magnetism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Dr.Kanwal Fatima(PT)</a:t>
            </a:r>
            <a:endParaRPr lang="en-US" sz="1800" dirty="0"/>
          </a:p>
        </p:txBody>
      </p:sp>
      <p:sp>
        <p:nvSpPr>
          <p:cNvPr id="25" name="object 2"/>
          <p:cNvSpPr/>
          <p:nvPr/>
        </p:nvSpPr>
        <p:spPr>
          <a:xfrm>
            <a:off x="304800" y="1600200"/>
            <a:ext cx="85344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419" y="833120"/>
            <a:ext cx="6730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Field </a:t>
            </a:r>
            <a:r>
              <a:rPr sz="4400" dirty="0"/>
              <a:t>Lines of </a:t>
            </a:r>
            <a:r>
              <a:rPr sz="4400" spc="-5" dirty="0"/>
              <a:t>Attracting</a:t>
            </a:r>
            <a:r>
              <a:rPr sz="4400" spc="-45" dirty="0"/>
              <a:t> </a:t>
            </a:r>
            <a:r>
              <a:rPr sz="4400" spc="-5" dirty="0"/>
              <a:t>Bars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24000" y="1849120"/>
            <a:ext cx="7162800" cy="4856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0" y="457200"/>
            <a:ext cx="4766309" cy="2068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96060" y="3082290"/>
            <a:ext cx="6592570" cy="3275256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342900" marR="30480" indent="-304800">
              <a:lnSpc>
                <a:spcPct val="100000"/>
              </a:lnSpc>
              <a:spcBef>
                <a:spcPts val="100"/>
              </a:spcBef>
            </a:pPr>
            <a:r>
              <a:rPr sz="3600" spc="-67" baseline="5787" dirty="0">
                <a:latin typeface="UnDotum"/>
                <a:cs typeface="UnDotum"/>
              </a:rPr>
              <a:t></a:t>
            </a:r>
            <a:r>
              <a:rPr sz="2400" b="1" spc="-45" dirty="0">
                <a:latin typeface="Times New Roman"/>
                <a:cs typeface="Times New Roman"/>
              </a:rPr>
              <a:t>Atoms </a:t>
            </a:r>
            <a:r>
              <a:rPr sz="2400" b="1" spc="-5" dirty="0">
                <a:latin typeface="Times New Roman"/>
                <a:cs typeface="Times New Roman"/>
              </a:rPr>
              <a:t>themselves have </a:t>
            </a:r>
            <a:r>
              <a:rPr sz="2400" b="1" dirty="0">
                <a:latin typeface="Times New Roman"/>
                <a:cs typeface="Times New Roman"/>
              </a:rPr>
              <a:t>magnetic </a:t>
            </a:r>
            <a:r>
              <a:rPr sz="2400" b="1" spc="-5" dirty="0">
                <a:latin typeface="Times New Roman"/>
                <a:cs typeface="Times New Roman"/>
              </a:rPr>
              <a:t>properties due 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the spin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atom’s</a:t>
            </a:r>
            <a:r>
              <a:rPr sz="2400" b="1" spc="-5" dirty="0">
                <a:latin typeface="Times New Roman"/>
                <a:cs typeface="Times New Roman"/>
              </a:rPr>
              <a:t> electrons.</a:t>
            </a:r>
            <a:endParaRPr sz="2400">
              <a:latin typeface="Times New Roman"/>
              <a:cs typeface="Times New Roman"/>
            </a:endParaRPr>
          </a:p>
          <a:p>
            <a:pPr marL="41275" marR="601345">
              <a:lnSpc>
                <a:spcPct val="100000"/>
              </a:lnSpc>
              <a:spcBef>
                <a:spcPts val="840"/>
              </a:spcBef>
            </a:pPr>
            <a:r>
              <a:rPr sz="3600" spc="-60" baseline="5787" dirty="0">
                <a:latin typeface="UnDotum"/>
                <a:cs typeface="UnDotum"/>
              </a:rPr>
              <a:t></a:t>
            </a:r>
            <a:r>
              <a:rPr sz="2400" b="1" spc="-40" dirty="0">
                <a:latin typeface="Times New Roman"/>
                <a:cs typeface="Times New Roman"/>
              </a:rPr>
              <a:t>Groups </a:t>
            </a:r>
            <a:r>
              <a:rPr sz="2400" b="1" dirty="0">
                <a:latin typeface="Times New Roman"/>
                <a:cs typeface="Times New Roman"/>
              </a:rPr>
              <a:t>of atoms join so that </a:t>
            </a:r>
            <a:r>
              <a:rPr sz="2400" b="1" spc="-5" dirty="0">
                <a:latin typeface="Times New Roman"/>
                <a:cs typeface="Times New Roman"/>
              </a:rPr>
              <a:t>their </a:t>
            </a:r>
            <a:r>
              <a:rPr sz="2400" b="1">
                <a:latin typeface="Times New Roman"/>
                <a:cs typeface="Times New Roman"/>
              </a:rPr>
              <a:t>magnetic  </a:t>
            </a:r>
            <a:r>
              <a:rPr sz="2400" b="1" smtClean="0">
                <a:latin typeface="Times New Roman"/>
                <a:cs typeface="Times New Roman"/>
              </a:rPr>
              <a:t>fields</a:t>
            </a:r>
            <a:endParaRPr lang="en-US" sz="2400" b="1" dirty="0" smtClean="0">
              <a:latin typeface="Times New Roman"/>
              <a:cs typeface="Times New Roman"/>
            </a:endParaRPr>
          </a:p>
          <a:p>
            <a:pPr marL="41275" marR="601345">
              <a:lnSpc>
                <a:spcPct val="100000"/>
              </a:lnSpc>
              <a:spcBef>
                <a:spcPts val="840"/>
              </a:spcBef>
            </a:pPr>
            <a:endParaRPr lang="en-US" sz="2400" b="1" dirty="0" smtClean="0">
              <a:latin typeface="Times New Roman"/>
              <a:cs typeface="Times New Roman"/>
            </a:endParaRPr>
          </a:p>
          <a:p>
            <a:pPr marL="41275" marR="601345">
              <a:lnSpc>
                <a:spcPct val="100000"/>
              </a:lnSpc>
              <a:spcBef>
                <a:spcPts val="840"/>
              </a:spcBef>
            </a:pPr>
            <a:endParaRPr sz="24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sz="2400" spc="-470" smtClean="0">
                <a:latin typeface="UnDotum"/>
                <a:cs typeface="UnDotum"/>
              </a:rPr>
              <a:t></a:t>
            </a:r>
            <a:r>
              <a:rPr lang="en-US" sz="2400" spc="-470" dirty="0" smtClean="0">
                <a:latin typeface="UnDotum"/>
                <a:cs typeface="UnDotum"/>
              </a:rPr>
              <a:t>                                                             </a:t>
            </a:r>
            <a:r>
              <a:rPr sz="2400" b="1" spc="-5" smtClean="0">
                <a:latin typeface="Times New Roman"/>
                <a:cs typeface="Times New Roman"/>
              </a:rPr>
              <a:t>“domains”</a:t>
            </a:r>
            <a:endParaRPr lang="en-US" sz="2400" b="1" spc="-5" dirty="0" smtClean="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lang="en-US" sz="2400" b="1" spc="-5" dirty="0" smtClean="0">
                <a:latin typeface="Times New Roman"/>
                <a:cs typeface="Times New Roman"/>
              </a:rPr>
              <a:t>They all are going in the same direction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2437129"/>
            <a:ext cx="5269230" cy="3636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380999"/>
            <a:ext cx="780034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i="1" spc="80" smtClean="0">
                <a:latin typeface="Georgia"/>
                <a:cs typeface="Georgia"/>
              </a:rPr>
              <a:t>When</a:t>
            </a:r>
            <a:r>
              <a:rPr lang="en-US" sz="2400" i="1" spc="80" dirty="0" smtClean="0">
                <a:latin typeface="Georgia"/>
                <a:cs typeface="Georgia"/>
              </a:rPr>
              <a:t> </a:t>
            </a:r>
            <a:r>
              <a:rPr sz="2400" i="1" spc="80" smtClean="0">
                <a:latin typeface="Georgia"/>
                <a:cs typeface="Georgia"/>
              </a:rPr>
              <a:t>an</a:t>
            </a:r>
            <a:r>
              <a:rPr lang="en-US" sz="2400" i="1" spc="80" dirty="0" smtClean="0">
                <a:latin typeface="Georgia"/>
                <a:cs typeface="Georgia"/>
              </a:rPr>
              <a:t> </a:t>
            </a:r>
            <a:r>
              <a:rPr sz="2400" i="1" spc="80" smtClean="0">
                <a:latin typeface="Georgia"/>
                <a:cs typeface="Georgia"/>
              </a:rPr>
              <a:t>unmagnetized</a:t>
            </a:r>
            <a:r>
              <a:rPr lang="en-US" sz="2400" i="1" spc="80" dirty="0" smtClean="0">
                <a:latin typeface="Georgia"/>
                <a:cs typeface="Georgia"/>
              </a:rPr>
              <a:t> </a:t>
            </a:r>
            <a:r>
              <a:rPr sz="2400" i="1" spc="80" smtClean="0">
                <a:latin typeface="Georgia"/>
                <a:cs typeface="Georgia"/>
              </a:rPr>
              <a:t>substance</a:t>
            </a:r>
            <a:r>
              <a:rPr lang="en-US" sz="2400" i="1" spc="80" dirty="0" smtClean="0">
                <a:latin typeface="Georgia"/>
                <a:cs typeface="Georgia"/>
              </a:rPr>
              <a:t> </a:t>
            </a:r>
            <a:r>
              <a:rPr sz="2400" i="1" spc="80" smtClean="0">
                <a:latin typeface="Georgia"/>
                <a:cs typeface="Georgia"/>
              </a:rPr>
              <a:t>is</a:t>
            </a:r>
            <a:r>
              <a:rPr lang="en-US" sz="2400" i="1" spc="80" dirty="0" smtClean="0">
                <a:latin typeface="Georgia"/>
                <a:cs typeface="Georgia"/>
              </a:rPr>
              <a:t> </a:t>
            </a:r>
            <a:r>
              <a:rPr sz="2400" i="1" spc="80" smtClean="0">
                <a:latin typeface="Georgia"/>
                <a:cs typeface="Georgia"/>
              </a:rPr>
              <a:t>placed</a:t>
            </a:r>
            <a:r>
              <a:rPr lang="en-US" sz="2400" i="1" spc="80" dirty="0" smtClean="0">
                <a:latin typeface="Georgia"/>
                <a:cs typeface="Georgia"/>
              </a:rPr>
              <a:t> </a:t>
            </a:r>
            <a:r>
              <a:rPr sz="2400" i="1" spc="80" smtClean="0">
                <a:latin typeface="Georgia"/>
                <a:cs typeface="Georgia"/>
              </a:rPr>
              <a:t>in</a:t>
            </a:r>
            <a:r>
              <a:rPr lang="en-US" sz="2400" i="1" spc="80" dirty="0" smtClean="0">
                <a:latin typeface="Georgia"/>
                <a:cs typeface="Georgia"/>
              </a:rPr>
              <a:t> </a:t>
            </a:r>
            <a:r>
              <a:rPr sz="2400" i="1" spc="80" smtClean="0">
                <a:latin typeface="Georgia"/>
                <a:cs typeface="Georgia"/>
              </a:rPr>
              <a:t>a</a:t>
            </a:r>
            <a:r>
              <a:rPr lang="en-US" sz="2400" i="1" spc="80" dirty="0" smtClean="0">
                <a:latin typeface="Georgia"/>
                <a:cs typeface="Georgia"/>
              </a:rPr>
              <a:t> </a:t>
            </a:r>
            <a:r>
              <a:rPr sz="2400" i="1" spc="80" smtClean="0">
                <a:latin typeface="Georgia"/>
                <a:cs typeface="Georgia"/>
              </a:rPr>
              <a:t>magnetic  </a:t>
            </a:r>
            <a:r>
              <a:rPr sz="2400" i="1" spc="75" smtClean="0">
                <a:latin typeface="Georgia"/>
                <a:cs typeface="Georgia"/>
              </a:rPr>
              <a:t>field,the</a:t>
            </a:r>
            <a:r>
              <a:rPr lang="en-US" sz="2400" i="1" spc="75" dirty="0" smtClean="0">
                <a:latin typeface="Georgia"/>
                <a:cs typeface="Georgia"/>
              </a:rPr>
              <a:t> </a:t>
            </a:r>
            <a:r>
              <a:rPr sz="2400" i="1" spc="75" smtClean="0">
                <a:latin typeface="Georgia"/>
                <a:cs typeface="Georgia"/>
              </a:rPr>
              <a:t>substance</a:t>
            </a:r>
            <a:r>
              <a:rPr lang="en-US" sz="2400" i="1" spc="75" dirty="0" smtClean="0">
                <a:latin typeface="Georgia"/>
                <a:cs typeface="Georgia"/>
              </a:rPr>
              <a:t> </a:t>
            </a:r>
            <a:r>
              <a:rPr sz="2400" i="1" spc="75" smtClean="0">
                <a:latin typeface="Georgia"/>
                <a:cs typeface="Georgia"/>
              </a:rPr>
              <a:t>can</a:t>
            </a:r>
            <a:r>
              <a:rPr lang="en-US" sz="2400" i="1" spc="75" dirty="0" smtClean="0">
                <a:latin typeface="Georgia"/>
                <a:cs typeface="Georgia"/>
              </a:rPr>
              <a:t> </a:t>
            </a:r>
            <a:r>
              <a:rPr sz="2400" i="1" spc="75" smtClean="0">
                <a:latin typeface="Georgia"/>
                <a:cs typeface="Georgia"/>
              </a:rPr>
              <a:t>be</a:t>
            </a:r>
            <a:r>
              <a:rPr lang="en-US" sz="2400" i="1" spc="75" dirty="0" smtClean="0">
                <a:latin typeface="Georgia"/>
                <a:cs typeface="Georgia"/>
              </a:rPr>
              <a:t> </a:t>
            </a:r>
            <a:r>
              <a:rPr sz="2400" i="1" spc="75" smtClean="0">
                <a:latin typeface="Georgia"/>
                <a:cs typeface="Georgia"/>
              </a:rPr>
              <a:t>comemagnetized</a:t>
            </a:r>
            <a:r>
              <a:rPr sz="2400" i="1" spc="75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  <a:p>
            <a:pPr marL="199390" marR="183515" algn="ctr">
              <a:lnSpc>
                <a:spcPct val="100000"/>
              </a:lnSpc>
            </a:pPr>
            <a:r>
              <a:rPr sz="2400" i="1" spc="85" smtClean="0">
                <a:latin typeface="Georgia"/>
                <a:cs typeface="Georgia"/>
              </a:rPr>
              <a:t>This</a:t>
            </a:r>
            <a:r>
              <a:rPr lang="en-US" sz="2400" i="1" spc="85" dirty="0" smtClean="0">
                <a:latin typeface="Georgia"/>
                <a:cs typeface="Georgia"/>
              </a:rPr>
              <a:t> </a:t>
            </a:r>
            <a:r>
              <a:rPr sz="2400" i="1" spc="85" smtClean="0">
                <a:latin typeface="Georgia"/>
                <a:cs typeface="Georgia"/>
              </a:rPr>
              <a:t>happens</a:t>
            </a:r>
            <a:r>
              <a:rPr lang="en-US" sz="2400" i="1" spc="85" dirty="0" smtClean="0">
                <a:latin typeface="Georgia"/>
                <a:cs typeface="Georgia"/>
              </a:rPr>
              <a:t> </a:t>
            </a:r>
            <a:r>
              <a:rPr sz="2400" i="1" spc="85" smtClean="0">
                <a:latin typeface="Georgia"/>
                <a:cs typeface="Georgia"/>
              </a:rPr>
              <a:t>when</a:t>
            </a:r>
            <a:r>
              <a:rPr lang="en-US" sz="2400" i="1" spc="85" dirty="0" smtClean="0">
                <a:latin typeface="Georgia"/>
                <a:cs typeface="Georgia"/>
              </a:rPr>
              <a:t> </a:t>
            </a:r>
            <a:r>
              <a:rPr sz="2400" i="1" spc="85" smtClean="0">
                <a:latin typeface="Georgia"/>
                <a:cs typeface="Georgia"/>
              </a:rPr>
              <a:t>the</a:t>
            </a:r>
            <a:r>
              <a:rPr lang="en-US" sz="2400" i="1" spc="85" dirty="0" smtClean="0">
                <a:latin typeface="Georgia"/>
                <a:cs typeface="Georgia"/>
              </a:rPr>
              <a:t> </a:t>
            </a:r>
            <a:r>
              <a:rPr sz="2400" i="1" spc="85" smtClean="0">
                <a:latin typeface="Georgia"/>
                <a:cs typeface="Georgia"/>
              </a:rPr>
              <a:t>spinning</a:t>
            </a:r>
            <a:r>
              <a:rPr lang="en-US" sz="2400" i="1" spc="85" dirty="0" smtClean="0">
                <a:latin typeface="Georgia"/>
                <a:cs typeface="Georgia"/>
              </a:rPr>
              <a:t> </a:t>
            </a:r>
            <a:r>
              <a:rPr sz="2400" i="1" spc="85" smtClean="0">
                <a:latin typeface="Georgia"/>
                <a:cs typeface="Georgia"/>
              </a:rPr>
              <a:t>electrons</a:t>
            </a:r>
            <a:r>
              <a:rPr lang="en-US" sz="2400" i="1" spc="85" dirty="0" smtClean="0">
                <a:latin typeface="Georgia"/>
                <a:cs typeface="Georgia"/>
              </a:rPr>
              <a:t> </a:t>
            </a:r>
            <a:r>
              <a:rPr sz="2400" i="1" spc="85" smtClean="0">
                <a:latin typeface="Georgia"/>
                <a:cs typeface="Georgia"/>
              </a:rPr>
              <a:t>line</a:t>
            </a:r>
            <a:r>
              <a:rPr lang="en-US" sz="2400" i="1" spc="85" dirty="0" smtClean="0">
                <a:latin typeface="Georgia"/>
                <a:cs typeface="Georgia"/>
              </a:rPr>
              <a:t> </a:t>
            </a:r>
            <a:r>
              <a:rPr sz="2400" i="1" spc="85" smtClean="0">
                <a:latin typeface="Georgia"/>
                <a:cs typeface="Georgia"/>
              </a:rPr>
              <a:t>up</a:t>
            </a:r>
            <a:r>
              <a:rPr lang="en-US" sz="2400" i="1" spc="85" dirty="0" smtClean="0">
                <a:latin typeface="Georgia"/>
                <a:cs typeface="Georgia"/>
              </a:rPr>
              <a:t> </a:t>
            </a:r>
            <a:r>
              <a:rPr sz="2400" i="1" spc="85" smtClean="0">
                <a:latin typeface="Georgia"/>
                <a:cs typeface="Georgia"/>
              </a:rPr>
              <a:t>in</a:t>
            </a:r>
            <a:r>
              <a:rPr lang="en-US" sz="2400" i="1" spc="85" dirty="0" smtClean="0">
                <a:latin typeface="Georgia"/>
                <a:cs typeface="Georgia"/>
              </a:rPr>
              <a:t> </a:t>
            </a:r>
            <a:r>
              <a:rPr sz="2400" i="1" spc="85" smtClean="0">
                <a:latin typeface="Georgia"/>
                <a:cs typeface="Georgia"/>
              </a:rPr>
              <a:t>the  </a:t>
            </a:r>
            <a:r>
              <a:rPr sz="2400" i="1" spc="100" smtClean="0">
                <a:latin typeface="Georgia"/>
                <a:cs typeface="Georgia"/>
              </a:rPr>
              <a:t>same</a:t>
            </a:r>
            <a:r>
              <a:rPr lang="en-US" sz="2400" i="1" spc="100" dirty="0" smtClean="0">
                <a:latin typeface="Georgia"/>
                <a:cs typeface="Georgia"/>
              </a:rPr>
              <a:t> </a:t>
            </a:r>
            <a:r>
              <a:rPr sz="2400" i="1" spc="100" smtClean="0">
                <a:latin typeface="Georgia"/>
                <a:cs typeface="Georgia"/>
              </a:rPr>
              <a:t>direction</a:t>
            </a:r>
            <a:r>
              <a:rPr sz="2400" i="1" spc="100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270" y="567690"/>
            <a:ext cx="7430134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60" dirty="0">
                <a:solidFill>
                  <a:srgbClr val="7F0000"/>
                </a:solidFill>
                <a:latin typeface="Arial"/>
                <a:cs typeface="Arial"/>
              </a:rPr>
              <a:t>An </a:t>
            </a:r>
            <a:r>
              <a:rPr sz="4000" spc="415" dirty="0">
                <a:solidFill>
                  <a:srgbClr val="7F0000"/>
                </a:solidFill>
                <a:latin typeface="Arial"/>
                <a:cs typeface="Arial"/>
              </a:rPr>
              <a:t>unmagnetized</a:t>
            </a:r>
            <a:r>
              <a:rPr sz="4000" spc="-77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4000" spc="365" dirty="0">
                <a:solidFill>
                  <a:srgbClr val="7F0000"/>
                </a:solidFill>
                <a:latin typeface="Arial"/>
                <a:cs typeface="Arial"/>
              </a:rPr>
              <a:t>substance  </a:t>
            </a:r>
            <a:r>
              <a:rPr sz="4000" spc="640" dirty="0">
                <a:solidFill>
                  <a:srgbClr val="7F0000"/>
                </a:solidFill>
                <a:latin typeface="Arial"/>
                <a:cs typeface="Arial"/>
              </a:rPr>
              <a:t>looks</a:t>
            </a:r>
            <a:r>
              <a:rPr sz="4000" spc="-3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4000" spc="680" dirty="0">
                <a:solidFill>
                  <a:srgbClr val="7F0000"/>
                </a:solidFill>
                <a:latin typeface="Arial"/>
                <a:cs typeface="Arial"/>
              </a:rPr>
              <a:t>like</a:t>
            </a:r>
            <a:r>
              <a:rPr sz="4000" spc="-3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4000" spc="505" dirty="0">
                <a:solidFill>
                  <a:srgbClr val="7F0000"/>
                </a:solidFill>
                <a:latin typeface="Arial"/>
                <a:cs typeface="Arial"/>
              </a:rPr>
              <a:t>this…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600" y="2922270"/>
            <a:ext cx="6324600" cy="142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38429" y="322579"/>
            <a:ext cx="92627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610" dirty="0">
                <a:solidFill>
                  <a:srgbClr val="7F0000"/>
                </a:solidFill>
                <a:latin typeface="Arial"/>
                <a:cs typeface="Arial"/>
              </a:rPr>
              <a:t>While</a:t>
            </a:r>
            <a:r>
              <a:rPr sz="4000" spc="-3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4000" spc="235" dirty="0">
                <a:solidFill>
                  <a:srgbClr val="7F0000"/>
                </a:solidFill>
                <a:latin typeface="Arial"/>
                <a:cs typeface="Arial"/>
              </a:rPr>
              <a:t>a</a:t>
            </a:r>
            <a:r>
              <a:rPr sz="4000" spc="-3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4000" spc="405">
                <a:solidFill>
                  <a:srgbClr val="7F0000"/>
                </a:solidFill>
                <a:latin typeface="Arial"/>
                <a:cs typeface="Arial"/>
              </a:rPr>
              <a:t>magnetized</a:t>
            </a:r>
            <a:r>
              <a:rPr sz="4000" spc="-31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4000" spc="365" smtClean="0">
                <a:solidFill>
                  <a:srgbClr val="7F0000"/>
                </a:solidFill>
                <a:latin typeface="Arial"/>
                <a:cs typeface="Arial"/>
              </a:rPr>
              <a:t>substance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932179"/>
            <a:ext cx="4191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680" smtClean="0">
                <a:solidFill>
                  <a:srgbClr val="7F0000"/>
                </a:solidFill>
                <a:latin typeface="Arial"/>
                <a:cs typeface="Arial"/>
              </a:rPr>
              <a:t>like</a:t>
            </a:r>
            <a:r>
              <a:rPr sz="4000" spc="-380" smtClean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4000" spc="505" smtClean="0">
                <a:solidFill>
                  <a:srgbClr val="7F0000"/>
                </a:solidFill>
                <a:latin typeface="Arial"/>
                <a:cs typeface="Arial"/>
              </a:rPr>
              <a:t>this</a:t>
            </a:r>
            <a:r>
              <a:rPr sz="4000" spc="505" dirty="0">
                <a:solidFill>
                  <a:srgbClr val="7F0000"/>
                </a:solidFill>
                <a:latin typeface="Arial"/>
                <a:cs typeface="Arial"/>
              </a:rPr>
              <a:t>…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200" y="2743200"/>
            <a:ext cx="6051550" cy="137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4343400"/>
            <a:ext cx="1964689" cy="1931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970529" y="4987290"/>
            <a:ext cx="763270" cy="85090"/>
            <a:chOff x="2970529" y="4987290"/>
            <a:chExt cx="763270" cy="85090"/>
          </a:xfrm>
        </p:grpSpPr>
        <p:sp>
          <p:nvSpPr>
            <p:cNvPr id="8" name="object 8"/>
            <p:cNvSpPr/>
            <p:nvPr/>
          </p:nvSpPr>
          <p:spPr>
            <a:xfrm>
              <a:off x="3050539" y="5029200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683260" y="0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70529" y="4987290"/>
              <a:ext cx="86360" cy="85090"/>
            </a:xfrm>
            <a:custGeom>
              <a:avLst/>
              <a:gdLst/>
              <a:ahLst/>
              <a:cxnLst/>
              <a:rect l="l" t="t" r="r" b="b"/>
              <a:pathLst>
                <a:path w="86360" h="85089">
                  <a:moveTo>
                    <a:pt x="86359" y="0"/>
                  </a:moveTo>
                  <a:lnTo>
                    <a:pt x="0" y="41910"/>
                  </a:lnTo>
                  <a:lnTo>
                    <a:pt x="86359" y="85090"/>
                  </a:lnTo>
                  <a:lnTo>
                    <a:pt x="863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324600" y="4343400"/>
            <a:ext cx="1965959" cy="1931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30270" y="4606290"/>
            <a:ext cx="266382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Iron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208405" marR="5080" indent="17145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stone  (Ma</a:t>
            </a:r>
            <a:r>
              <a:rPr sz="2400" spc="-10" dirty="0">
                <a:latin typeface="Times New Roman"/>
                <a:cs typeface="Times New Roman"/>
              </a:rPr>
              <a:t>g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te)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29200" y="6054090"/>
            <a:ext cx="1143000" cy="85090"/>
            <a:chOff x="5029200" y="6054090"/>
            <a:chExt cx="1143000" cy="85090"/>
          </a:xfrm>
        </p:grpSpPr>
        <p:sp>
          <p:nvSpPr>
            <p:cNvPr id="13" name="object 13"/>
            <p:cNvSpPr/>
            <p:nvPr/>
          </p:nvSpPr>
          <p:spPr>
            <a:xfrm>
              <a:off x="5029200" y="6096000"/>
              <a:ext cx="1062990" cy="0"/>
            </a:xfrm>
            <a:custGeom>
              <a:avLst/>
              <a:gdLst/>
              <a:ahLst/>
              <a:cxnLst/>
              <a:rect l="l" t="t" r="r" b="b"/>
              <a:pathLst>
                <a:path w="1062989">
                  <a:moveTo>
                    <a:pt x="0" y="0"/>
                  </a:moveTo>
                  <a:lnTo>
                    <a:pt x="1062989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87110" y="6054090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0"/>
                  </a:moveTo>
                  <a:lnTo>
                    <a:pt x="0" y="85090"/>
                  </a:lnTo>
                  <a:lnTo>
                    <a:pt x="85089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2120" y="894079"/>
            <a:ext cx="5697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Making and </a:t>
            </a:r>
            <a:r>
              <a:rPr sz="3600" spc="-10" dirty="0"/>
              <a:t>Breaking</a:t>
            </a:r>
            <a:r>
              <a:rPr sz="3600" dirty="0"/>
              <a:t> </a:t>
            </a:r>
            <a:r>
              <a:rPr sz="3600" spc="-5" dirty="0"/>
              <a:t>Magnets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37869" y="2015490"/>
            <a:ext cx="7554595" cy="293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354330" indent="-342900">
              <a:lnSpc>
                <a:spcPct val="100000"/>
              </a:lnSpc>
              <a:spcBef>
                <a:spcPts val="100"/>
              </a:spcBef>
              <a:buClr>
                <a:srgbClr val="A40020"/>
              </a:buClr>
              <a:buFont typeface="UnDotum"/>
              <a:buChar char=""/>
              <a:tabLst>
                <a:tab pos="3810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most materials, </a:t>
            </a:r>
            <a:r>
              <a:rPr sz="2800" dirty="0">
                <a:latin typeface="Times New Roman"/>
                <a:cs typeface="Times New Roman"/>
              </a:rPr>
              <a:t>if </a:t>
            </a:r>
            <a:r>
              <a:rPr sz="2800" spc="5" dirty="0">
                <a:latin typeface="Times New Roman"/>
                <a:cs typeface="Times New Roman"/>
              </a:rPr>
              <a:t>you </a:t>
            </a:r>
            <a:r>
              <a:rPr sz="2800" spc="-5" dirty="0">
                <a:latin typeface="Times New Roman"/>
                <a:cs typeface="Times New Roman"/>
              </a:rPr>
              <a:t>add energy </a:t>
            </a:r>
            <a:r>
              <a:rPr sz="2800" dirty="0">
                <a:latin typeface="Times New Roman"/>
                <a:cs typeface="Times New Roman"/>
              </a:rPr>
              <a:t>to the  </a:t>
            </a:r>
            <a:r>
              <a:rPr sz="2800" spc="-5" dirty="0">
                <a:latin typeface="Times New Roman"/>
                <a:cs typeface="Times New Roman"/>
              </a:rPr>
              <a:t>electrons, </a:t>
            </a:r>
            <a:r>
              <a:rPr sz="2800" spc="5" dirty="0">
                <a:latin typeface="Times New Roman"/>
                <a:cs typeface="Times New Roman"/>
              </a:rPr>
              <a:t>you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get them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move and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realign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690"/>
              </a:spcBef>
              <a:buClr>
                <a:srgbClr val="A40020"/>
              </a:buClr>
              <a:buFont typeface="UnDotum"/>
              <a:buChar char=""/>
              <a:tabLst>
                <a:tab pos="381000" algn="l"/>
              </a:tabLst>
            </a:pP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5" dirty="0">
                <a:latin typeface="Times New Roman"/>
                <a:cs typeface="Times New Roman"/>
              </a:rPr>
              <a:t>you </a:t>
            </a:r>
            <a:r>
              <a:rPr sz="2800" dirty="0">
                <a:latin typeface="Times New Roman"/>
                <a:cs typeface="Times New Roman"/>
              </a:rPr>
              <a:t>think of </a:t>
            </a:r>
            <a:r>
              <a:rPr sz="2800" spc="-5" dirty="0">
                <a:latin typeface="Times New Roman"/>
                <a:cs typeface="Times New Roman"/>
              </a:rPr>
              <a:t>ways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add energy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electrons?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lr>
                <a:srgbClr val="A40020"/>
              </a:buClr>
              <a:buFont typeface="UnDotum"/>
              <a:buChar char=""/>
              <a:tabLst>
                <a:tab pos="381000" algn="l"/>
              </a:tabLst>
            </a:pPr>
            <a:r>
              <a:rPr sz="2800" spc="-5" dirty="0">
                <a:latin typeface="Times New Roman"/>
                <a:cs typeface="Times New Roman"/>
              </a:rPr>
              <a:t>How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5" dirty="0">
                <a:latin typeface="Times New Roman"/>
                <a:cs typeface="Times New Roman"/>
              </a:rPr>
              <a:t>you </a:t>
            </a:r>
            <a:r>
              <a:rPr sz="2800" spc="-10" dirty="0">
                <a:latin typeface="Times New Roman"/>
                <a:cs typeface="Times New Roman"/>
              </a:rPr>
              <a:t>make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magnet?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lr>
                <a:srgbClr val="A40020"/>
              </a:buClr>
              <a:buFont typeface="UnDotum"/>
              <a:buChar char=""/>
              <a:tabLst>
                <a:tab pos="381000" algn="l"/>
              </a:tabLst>
            </a:pPr>
            <a:r>
              <a:rPr sz="2800" spc="-5" dirty="0">
                <a:latin typeface="Times New Roman"/>
                <a:cs typeface="Times New Roman"/>
              </a:rPr>
              <a:t>How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5" dirty="0">
                <a:latin typeface="Times New Roman"/>
                <a:cs typeface="Times New Roman"/>
              </a:rPr>
              <a:t>you </a:t>
            </a:r>
            <a:r>
              <a:rPr sz="2800" spc="-5" dirty="0">
                <a:latin typeface="Times New Roman"/>
                <a:cs typeface="Times New Roman"/>
              </a:rPr>
              <a:t>demagnetize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magnet?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690"/>
              </a:spcBef>
              <a:buClr>
                <a:srgbClr val="A40020"/>
              </a:buClr>
              <a:buFont typeface="UnDotum"/>
              <a:buChar char=""/>
              <a:tabLst>
                <a:tab pos="381000" algn="l"/>
              </a:tabLst>
            </a:pPr>
            <a:r>
              <a:rPr sz="2800" dirty="0">
                <a:latin typeface="Times New Roman"/>
                <a:cs typeface="Times New Roman"/>
              </a:rPr>
              <a:t>What </a:t>
            </a:r>
            <a:r>
              <a:rPr sz="2800" spc="-5" dirty="0">
                <a:latin typeface="Times New Roman"/>
                <a:cs typeface="Times New Roman"/>
              </a:rPr>
              <a:t>happens when </a:t>
            </a:r>
            <a:r>
              <a:rPr sz="2800" spc="5" dirty="0">
                <a:latin typeface="Times New Roman"/>
                <a:cs typeface="Times New Roman"/>
              </a:rPr>
              <a:t>you </a:t>
            </a:r>
            <a:r>
              <a:rPr sz="2800" spc="-5" dirty="0">
                <a:latin typeface="Times New Roman"/>
                <a:cs typeface="Times New Roman"/>
              </a:rPr>
              <a:t>break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magnet?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5257800"/>
            <a:ext cx="4879340" cy="1188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2362200"/>
            <a:ext cx="1295400" cy="2286000"/>
          </a:xfrm>
          <a:prstGeom prst="rect">
            <a:avLst/>
          </a:prstGeom>
          <a:solidFill>
            <a:srgbClr val="FFFF00"/>
          </a:solidFill>
          <a:ln w="12579">
            <a:solidFill>
              <a:srgbClr val="000000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R="15240" algn="ctr">
              <a:lnSpc>
                <a:spcPct val="100000"/>
              </a:lnSpc>
              <a:spcBef>
                <a:spcPts val="1570"/>
              </a:spcBef>
            </a:pPr>
            <a:r>
              <a:rPr sz="3600" b="1" dirty="0"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R="90805" algn="ctr">
              <a:lnSpc>
                <a:spcPct val="100000"/>
              </a:lnSpc>
              <a:spcBef>
                <a:spcPts val="2480"/>
              </a:spcBef>
            </a:pPr>
            <a:r>
              <a:rPr sz="3600" b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95751" y="1047751"/>
            <a:ext cx="1104900" cy="1104900"/>
            <a:chOff x="4095751" y="1047751"/>
            <a:chExt cx="1104900" cy="1104900"/>
          </a:xfrm>
        </p:grpSpPr>
        <p:sp>
          <p:nvSpPr>
            <p:cNvPr id="4" name="object 4"/>
            <p:cNvSpPr/>
            <p:nvPr/>
          </p:nvSpPr>
          <p:spPr>
            <a:xfrm>
              <a:off x="4114799" y="106679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3520" y="2112"/>
                  </a:lnTo>
                  <a:lnTo>
                    <a:pt x="435165" y="8341"/>
                  </a:lnTo>
                  <a:lnTo>
                    <a:pt x="388496" y="18520"/>
                  </a:lnTo>
                  <a:lnTo>
                    <a:pt x="343673" y="32486"/>
                  </a:lnTo>
                  <a:lnTo>
                    <a:pt x="300857" y="50074"/>
                  </a:lnTo>
                  <a:lnTo>
                    <a:pt x="260208" y="71120"/>
                  </a:lnTo>
                  <a:lnTo>
                    <a:pt x="221888" y="95457"/>
                  </a:lnTo>
                  <a:lnTo>
                    <a:pt x="186057" y="122923"/>
                  </a:lnTo>
                  <a:lnTo>
                    <a:pt x="152876" y="153352"/>
                  </a:lnTo>
                  <a:lnTo>
                    <a:pt x="122505" y="186580"/>
                  </a:lnTo>
                  <a:lnTo>
                    <a:pt x="95105" y="222442"/>
                  </a:lnTo>
                  <a:lnTo>
                    <a:pt x="70837" y="260773"/>
                  </a:lnTo>
                  <a:lnTo>
                    <a:pt x="49862" y="301409"/>
                  </a:lnTo>
                  <a:lnTo>
                    <a:pt x="32340" y="344185"/>
                  </a:lnTo>
                  <a:lnTo>
                    <a:pt x="18432" y="388937"/>
                  </a:lnTo>
                  <a:lnTo>
                    <a:pt x="8299" y="435500"/>
                  </a:lnTo>
                  <a:lnTo>
                    <a:pt x="2101" y="483709"/>
                  </a:lnTo>
                  <a:lnTo>
                    <a:pt x="0" y="533400"/>
                  </a:lnTo>
                  <a:lnTo>
                    <a:pt x="2101" y="583090"/>
                  </a:lnTo>
                  <a:lnTo>
                    <a:pt x="8299" y="631299"/>
                  </a:lnTo>
                  <a:lnTo>
                    <a:pt x="18432" y="677862"/>
                  </a:lnTo>
                  <a:lnTo>
                    <a:pt x="32340" y="722614"/>
                  </a:lnTo>
                  <a:lnTo>
                    <a:pt x="49862" y="765390"/>
                  </a:lnTo>
                  <a:lnTo>
                    <a:pt x="70837" y="806026"/>
                  </a:lnTo>
                  <a:lnTo>
                    <a:pt x="95105" y="844357"/>
                  </a:lnTo>
                  <a:lnTo>
                    <a:pt x="122505" y="880219"/>
                  </a:lnTo>
                  <a:lnTo>
                    <a:pt x="152876" y="913447"/>
                  </a:lnTo>
                  <a:lnTo>
                    <a:pt x="186057" y="943876"/>
                  </a:lnTo>
                  <a:lnTo>
                    <a:pt x="221888" y="971342"/>
                  </a:lnTo>
                  <a:lnTo>
                    <a:pt x="260208" y="995679"/>
                  </a:lnTo>
                  <a:lnTo>
                    <a:pt x="300857" y="1016725"/>
                  </a:lnTo>
                  <a:lnTo>
                    <a:pt x="343673" y="1034313"/>
                  </a:lnTo>
                  <a:lnTo>
                    <a:pt x="388496" y="1048279"/>
                  </a:lnTo>
                  <a:lnTo>
                    <a:pt x="435165" y="1058458"/>
                  </a:lnTo>
                  <a:lnTo>
                    <a:pt x="483520" y="1064687"/>
                  </a:lnTo>
                  <a:lnTo>
                    <a:pt x="533400" y="1066800"/>
                  </a:lnTo>
                  <a:lnTo>
                    <a:pt x="583090" y="1064687"/>
                  </a:lnTo>
                  <a:lnTo>
                    <a:pt x="631299" y="1058458"/>
                  </a:lnTo>
                  <a:lnTo>
                    <a:pt x="677862" y="1048279"/>
                  </a:lnTo>
                  <a:lnTo>
                    <a:pt x="722614" y="1034313"/>
                  </a:lnTo>
                  <a:lnTo>
                    <a:pt x="765390" y="1016725"/>
                  </a:lnTo>
                  <a:lnTo>
                    <a:pt x="806026" y="995679"/>
                  </a:lnTo>
                  <a:lnTo>
                    <a:pt x="844357" y="971342"/>
                  </a:lnTo>
                  <a:lnTo>
                    <a:pt x="880219" y="943876"/>
                  </a:lnTo>
                  <a:lnTo>
                    <a:pt x="913447" y="913447"/>
                  </a:lnTo>
                  <a:lnTo>
                    <a:pt x="943876" y="880219"/>
                  </a:lnTo>
                  <a:lnTo>
                    <a:pt x="971342" y="844357"/>
                  </a:lnTo>
                  <a:lnTo>
                    <a:pt x="995679" y="806026"/>
                  </a:lnTo>
                  <a:lnTo>
                    <a:pt x="1016725" y="765390"/>
                  </a:lnTo>
                  <a:lnTo>
                    <a:pt x="1034313" y="722614"/>
                  </a:lnTo>
                  <a:lnTo>
                    <a:pt x="1048279" y="677862"/>
                  </a:lnTo>
                  <a:lnTo>
                    <a:pt x="1058458" y="631299"/>
                  </a:lnTo>
                  <a:lnTo>
                    <a:pt x="1064687" y="583090"/>
                  </a:lnTo>
                  <a:lnTo>
                    <a:pt x="1066800" y="533400"/>
                  </a:lnTo>
                  <a:lnTo>
                    <a:pt x="1064687" y="483709"/>
                  </a:lnTo>
                  <a:lnTo>
                    <a:pt x="1058458" y="435500"/>
                  </a:lnTo>
                  <a:lnTo>
                    <a:pt x="1048279" y="388937"/>
                  </a:lnTo>
                  <a:lnTo>
                    <a:pt x="1034313" y="344185"/>
                  </a:lnTo>
                  <a:lnTo>
                    <a:pt x="1016725" y="301409"/>
                  </a:lnTo>
                  <a:lnTo>
                    <a:pt x="995679" y="260773"/>
                  </a:lnTo>
                  <a:lnTo>
                    <a:pt x="971342" y="222442"/>
                  </a:lnTo>
                  <a:lnTo>
                    <a:pt x="943876" y="186580"/>
                  </a:lnTo>
                  <a:lnTo>
                    <a:pt x="913447" y="153352"/>
                  </a:lnTo>
                  <a:lnTo>
                    <a:pt x="880219" y="122923"/>
                  </a:lnTo>
                  <a:lnTo>
                    <a:pt x="844357" y="95457"/>
                  </a:lnTo>
                  <a:lnTo>
                    <a:pt x="806026" y="71120"/>
                  </a:lnTo>
                  <a:lnTo>
                    <a:pt x="765390" y="50074"/>
                  </a:lnTo>
                  <a:lnTo>
                    <a:pt x="722614" y="32486"/>
                  </a:lnTo>
                  <a:lnTo>
                    <a:pt x="677862" y="18520"/>
                  </a:lnTo>
                  <a:lnTo>
                    <a:pt x="631299" y="8341"/>
                  </a:lnTo>
                  <a:lnTo>
                    <a:pt x="583090" y="2112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14799" y="106679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583090" y="2112"/>
                  </a:lnTo>
                  <a:lnTo>
                    <a:pt x="631299" y="8341"/>
                  </a:lnTo>
                  <a:lnTo>
                    <a:pt x="677862" y="18520"/>
                  </a:lnTo>
                  <a:lnTo>
                    <a:pt x="722614" y="32486"/>
                  </a:lnTo>
                  <a:lnTo>
                    <a:pt x="765390" y="50074"/>
                  </a:lnTo>
                  <a:lnTo>
                    <a:pt x="806026" y="71120"/>
                  </a:lnTo>
                  <a:lnTo>
                    <a:pt x="844357" y="95457"/>
                  </a:lnTo>
                  <a:lnTo>
                    <a:pt x="880219" y="122923"/>
                  </a:lnTo>
                  <a:lnTo>
                    <a:pt x="913447" y="153352"/>
                  </a:lnTo>
                  <a:lnTo>
                    <a:pt x="943876" y="186580"/>
                  </a:lnTo>
                  <a:lnTo>
                    <a:pt x="971342" y="222442"/>
                  </a:lnTo>
                  <a:lnTo>
                    <a:pt x="995679" y="260773"/>
                  </a:lnTo>
                  <a:lnTo>
                    <a:pt x="1016725" y="301409"/>
                  </a:lnTo>
                  <a:lnTo>
                    <a:pt x="1034313" y="344185"/>
                  </a:lnTo>
                  <a:lnTo>
                    <a:pt x="1048279" y="388937"/>
                  </a:lnTo>
                  <a:lnTo>
                    <a:pt x="1058458" y="435500"/>
                  </a:lnTo>
                  <a:lnTo>
                    <a:pt x="1064687" y="483709"/>
                  </a:lnTo>
                  <a:lnTo>
                    <a:pt x="1066800" y="533400"/>
                  </a:lnTo>
                  <a:lnTo>
                    <a:pt x="1064687" y="583090"/>
                  </a:lnTo>
                  <a:lnTo>
                    <a:pt x="1058458" y="631299"/>
                  </a:lnTo>
                  <a:lnTo>
                    <a:pt x="1048279" y="677862"/>
                  </a:lnTo>
                  <a:lnTo>
                    <a:pt x="1034313" y="722614"/>
                  </a:lnTo>
                  <a:lnTo>
                    <a:pt x="1016725" y="765390"/>
                  </a:lnTo>
                  <a:lnTo>
                    <a:pt x="995679" y="806026"/>
                  </a:lnTo>
                  <a:lnTo>
                    <a:pt x="971342" y="844357"/>
                  </a:lnTo>
                  <a:lnTo>
                    <a:pt x="943876" y="880219"/>
                  </a:lnTo>
                  <a:lnTo>
                    <a:pt x="913447" y="913447"/>
                  </a:lnTo>
                  <a:lnTo>
                    <a:pt x="880219" y="943876"/>
                  </a:lnTo>
                  <a:lnTo>
                    <a:pt x="844357" y="971342"/>
                  </a:lnTo>
                  <a:lnTo>
                    <a:pt x="806026" y="995679"/>
                  </a:lnTo>
                  <a:lnTo>
                    <a:pt x="765390" y="1016725"/>
                  </a:lnTo>
                  <a:lnTo>
                    <a:pt x="722614" y="1034313"/>
                  </a:lnTo>
                  <a:lnTo>
                    <a:pt x="677862" y="1048279"/>
                  </a:lnTo>
                  <a:lnTo>
                    <a:pt x="631299" y="1058458"/>
                  </a:lnTo>
                  <a:lnTo>
                    <a:pt x="583090" y="1064687"/>
                  </a:lnTo>
                  <a:lnTo>
                    <a:pt x="533400" y="1066800"/>
                  </a:lnTo>
                  <a:lnTo>
                    <a:pt x="483520" y="1064687"/>
                  </a:lnTo>
                  <a:lnTo>
                    <a:pt x="435165" y="1058458"/>
                  </a:lnTo>
                  <a:lnTo>
                    <a:pt x="388496" y="1048279"/>
                  </a:lnTo>
                  <a:lnTo>
                    <a:pt x="343673" y="1034313"/>
                  </a:lnTo>
                  <a:lnTo>
                    <a:pt x="300857" y="1016725"/>
                  </a:lnTo>
                  <a:lnTo>
                    <a:pt x="260208" y="995679"/>
                  </a:lnTo>
                  <a:lnTo>
                    <a:pt x="221888" y="971342"/>
                  </a:lnTo>
                  <a:lnTo>
                    <a:pt x="186057" y="943876"/>
                  </a:lnTo>
                  <a:lnTo>
                    <a:pt x="152876" y="913447"/>
                  </a:lnTo>
                  <a:lnTo>
                    <a:pt x="122505" y="880219"/>
                  </a:lnTo>
                  <a:lnTo>
                    <a:pt x="95105" y="844357"/>
                  </a:lnTo>
                  <a:lnTo>
                    <a:pt x="70837" y="806026"/>
                  </a:lnTo>
                  <a:lnTo>
                    <a:pt x="49862" y="765390"/>
                  </a:lnTo>
                  <a:lnTo>
                    <a:pt x="32340" y="722614"/>
                  </a:lnTo>
                  <a:lnTo>
                    <a:pt x="18432" y="677862"/>
                  </a:lnTo>
                  <a:lnTo>
                    <a:pt x="8299" y="631299"/>
                  </a:lnTo>
                  <a:lnTo>
                    <a:pt x="2101" y="583090"/>
                  </a:lnTo>
                  <a:lnTo>
                    <a:pt x="0" y="533400"/>
                  </a:lnTo>
                  <a:lnTo>
                    <a:pt x="2101" y="483709"/>
                  </a:lnTo>
                  <a:lnTo>
                    <a:pt x="8299" y="435500"/>
                  </a:lnTo>
                  <a:lnTo>
                    <a:pt x="18432" y="388937"/>
                  </a:lnTo>
                  <a:lnTo>
                    <a:pt x="32340" y="344185"/>
                  </a:lnTo>
                  <a:lnTo>
                    <a:pt x="49862" y="301409"/>
                  </a:lnTo>
                  <a:lnTo>
                    <a:pt x="70837" y="260773"/>
                  </a:lnTo>
                  <a:lnTo>
                    <a:pt x="95105" y="222442"/>
                  </a:lnTo>
                  <a:lnTo>
                    <a:pt x="122505" y="186580"/>
                  </a:lnTo>
                  <a:lnTo>
                    <a:pt x="152876" y="153352"/>
                  </a:lnTo>
                  <a:lnTo>
                    <a:pt x="186057" y="122923"/>
                  </a:lnTo>
                  <a:lnTo>
                    <a:pt x="221888" y="95457"/>
                  </a:lnTo>
                  <a:lnTo>
                    <a:pt x="260208" y="71120"/>
                  </a:lnTo>
                  <a:lnTo>
                    <a:pt x="300857" y="50074"/>
                  </a:lnTo>
                  <a:lnTo>
                    <a:pt x="343673" y="32486"/>
                  </a:lnTo>
                  <a:lnTo>
                    <a:pt x="388496" y="18520"/>
                  </a:lnTo>
                  <a:lnTo>
                    <a:pt x="435165" y="8341"/>
                  </a:lnTo>
                  <a:lnTo>
                    <a:pt x="483520" y="2112"/>
                  </a:lnTo>
                  <a:lnTo>
                    <a:pt x="533400" y="0"/>
                  </a:lnTo>
                  <a:close/>
                </a:path>
                <a:path w="1066800" h="1066800">
                  <a:moveTo>
                    <a:pt x="0" y="0"/>
                  </a:moveTo>
                  <a:lnTo>
                    <a:pt x="0" y="0"/>
                  </a:lnTo>
                </a:path>
                <a:path w="1066800" h="1066800">
                  <a:moveTo>
                    <a:pt x="1066800" y="1066800"/>
                  </a:moveTo>
                  <a:lnTo>
                    <a:pt x="1066800" y="10668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31969" y="1424939"/>
              <a:ext cx="516890" cy="450850"/>
            </a:xfrm>
            <a:custGeom>
              <a:avLst/>
              <a:gdLst/>
              <a:ahLst/>
              <a:cxnLst/>
              <a:rect l="l" t="t" r="r" b="b"/>
              <a:pathLst>
                <a:path w="516889" h="450850">
                  <a:moveTo>
                    <a:pt x="0" y="450850"/>
                  </a:moveTo>
                  <a:lnTo>
                    <a:pt x="516889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64916" y="1324609"/>
              <a:ext cx="399513" cy="3580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0579" y="17081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07439" y="10159"/>
            <a:ext cx="67671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9860" marR="5080" indent="-267716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66FF"/>
                </a:solidFill>
              </a:rPr>
              <a:t>Magnetic </a:t>
            </a:r>
            <a:r>
              <a:rPr sz="3600" spc="-10" dirty="0">
                <a:solidFill>
                  <a:srgbClr val="0066FF"/>
                </a:solidFill>
              </a:rPr>
              <a:t>Field Vectors </a:t>
            </a:r>
            <a:r>
              <a:rPr sz="3600" dirty="0">
                <a:solidFill>
                  <a:srgbClr val="0066FF"/>
                </a:solidFill>
              </a:rPr>
              <a:t>Due </a:t>
            </a:r>
            <a:r>
              <a:rPr sz="3600" spc="-5" dirty="0">
                <a:solidFill>
                  <a:srgbClr val="0066FF"/>
                </a:solidFill>
              </a:rPr>
              <a:t>to </a:t>
            </a:r>
            <a:r>
              <a:rPr sz="3600" dirty="0">
                <a:solidFill>
                  <a:srgbClr val="0066FF"/>
                </a:solidFill>
              </a:rPr>
              <a:t>a </a:t>
            </a:r>
            <a:r>
              <a:rPr sz="3600" spc="-10" dirty="0">
                <a:solidFill>
                  <a:srgbClr val="0066FF"/>
                </a:solidFill>
              </a:rPr>
              <a:t>Bar  </a:t>
            </a:r>
            <a:r>
              <a:rPr sz="3600" spc="-5" dirty="0">
                <a:solidFill>
                  <a:srgbClr val="0066FF"/>
                </a:solidFill>
              </a:rPr>
              <a:t>Magnet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2362200"/>
            <a:ext cx="1295400" cy="2286000"/>
          </a:xfrm>
          <a:prstGeom prst="rect">
            <a:avLst/>
          </a:prstGeom>
          <a:solidFill>
            <a:srgbClr val="FFFF00"/>
          </a:solidFill>
          <a:ln w="12579">
            <a:solidFill>
              <a:srgbClr val="000000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R="15240" algn="ctr">
              <a:lnSpc>
                <a:spcPct val="100000"/>
              </a:lnSpc>
              <a:spcBef>
                <a:spcPts val="1570"/>
              </a:spcBef>
            </a:pPr>
            <a:r>
              <a:rPr sz="3600" b="1" dirty="0"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R="90805" algn="ctr">
              <a:lnSpc>
                <a:spcPct val="100000"/>
              </a:lnSpc>
              <a:spcBef>
                <a:spcPts val="2480"/>
              </a:spcBef>
            </a:pPr>
            <a:r>
              <a:rPr sz="3600" b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95751" y="1047751"/>
            <a:ext cx="1104900" cy="1104900"/>
            <a:chOff x="4095751" y="1047751"/>
            <a:chExt cx="1104900" cy="1104900"/>
          </a:xfrm>
        </p:grpSpPr>
        <p:sp>
          <p:nvSpPr>
            <p:cNvPr id="4" name="object 4"/>
            <p:cNvSpPr/>
            <p:nvPr/>
          </p:nvSpPr>
          <p:spPr>
            <a:xfrm>
              <a:off x="4114799" y="106679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3520" y="2112"/>
                  </a:lnTo>
                  <a:lnTo>
                    <a:pt x="435165" y="8341"/>
                  </a:lnTo>
                  <a:lnTo>
                    <a:pt x="388496" y="18520"/>
                  </a:lnTo>
                  <a:lnTo>
                    <a:pt x="343673" y="32486"/>
                  </a:lnTo>
                  <a:lnTo>
                    <a:pt x="300857" y="50074"/>
                  </a:lnTo>
                  <a:lnTo>
                    <a:pt x="260208" y="71120"/>
                  </a:lnTo>
                  <a:lnTo>
                    <a:pt x="221888" y="95457"/>
                  </a:lnTo>
                  <a:lnTo>
                    <a:pt x="186057" y="122923"/>
                  </a:lnTo>
                  <a:lnTo>
                    <a:pt x="152876" y="153352"/>
                  </a:lnTo>
                  <a:lnTo>
                    <a:pt x="122505" y="186580"/>
                  </a:lnTo>
                  <a:lnTo>
                    <a:pt x="95105" y="222442"/>
                  </a:lnTo>
                  <a:lnTo>
                    <a:pt x="70837" y="260773"/>
                  </a:lnTo>
                  <a:lnTo>
                    <a:pt x="49862" y="301409"/>
                  </a:lnTo>
                  <a:lnTo>
                    <a:pt x="32340" y="344185"/>
                  </a:lnTo>
                  <a:lnTo>
                    <a:pt x="18432" y="388937"/>
                  </a:lnTo>
                  <a:lnTo>
                    <a:pt x="8299" y="435500"/>
                  </a:lnTo>
                  <a:lnTo>
                    <a:pt x="2101" y="483709"/>
                  </a:lnTo>
                  <a:lnTo>
                    <a:pt x="0" y="533400"/>
                  </a:lnTo>
                  <a:lnTo>
                    <a:pt x="2101" y="583090"/>
                  </a:lnTo>
                  <a:lnTo>
                    <a:pt x="8299" y="631299"/>
                  </a:lnTo>
                  <a:lnTo>
                    <a:pt x="18432" y="677862"/>
                  </a:lnTo>
                  <a:lnTo>
                    <a:pt x="32340" y="722614"/>
                  </a:lnTo>
                  <a:lnTo>
                    <a:pt x="49862" y="765390"/>
                  </a:lnTo>
                  <a:lnTo>
                    <a:pt x="70837" y="806026"/>
                  </a:lnTo>
                  <a:lnTo>
                    <a:pt x="95105" y="844357"/>
                  </a:lnTo>
                  <a:lnTo>
                    <a:pt x="122505" y="880219"/>
                  </a:lnTo>
                  <a:lnTo>
                    <a:pt x="152876" y="913447"/>
                  </a:lnTo>
                  <a:lnTo>
                    <a:pt x="186057" y="943876"/>
                  </a:lnTo>
                  <a:lnTo>
                    <a:pt x="221888" y="971342"/>
                  </a:lnTo>
                  <a:lnTo>
                    <a:pt x="260208" y="995679"/>
                  </a:lnTo>
                  <a:lnTo>
                    <a:pt x="300857" y="1016725"/>
                  </a:lnTo>
                  <a:lnTo>
                    <a:pt x="343673" y="1034313"/>
                  </a:lnTo>
                  <a:lnTo>
                    <a:pt x="388496" y="1048279"/>
                  </a:lnTo>
                  <a:lnTo>
                    <a:pt x="435165" y="1058458"/>
                  </a:lnTo>
                  <a:lnTo>
                    <a:pt x="483520" y="1064687"/>
                  </a:lnTo>
                  <a:lnTo>
                    <a:pt x="533400" y="1066800"/>
                  </a:lnTo>
                  <a:lnTo>
                    <a:pt x="583090" y="1064687"/>
                  </a:lnTo>
                  <a:lnTo>
                    <a:pt x="631299" y="1058458"/>
                  </a:lnTo>
                  <a:lnTo>
                    <a:pt x="677862" y="1048279"/>
                  </a:lnTo>
                  <a:lnTo>
                    <a:pt x="722614" y="1034313"/>
                  </a:lnTo>
                  <a:lnTo>
                    <a:pt x="765390" y="1016725"/>
                  </a:lnTo>
                  <a:lnTo>
                    <a:pt x="806026" y="995679"/>
                  </a:lnTo>
                  <a:lnTo>
                    <a:pt x="844357" y="971342"/>
                  </a:lnTo>
                  <a:lnTo>
                    <a:pt x="880219" y="943876"/>
                  </a:lnTo>
                  <a:lnTo>
                    <a:pt x="913447" y="913447"/>
                  </a:lnTo>
                  <a:lnTo>
                    <a:pt x="943876" y="880219"/>
                  </a:lnTo>
                  <a:lnTo>
                    <a:pt x="971342" y="844357"/>
                  </a:lnTo>
                  <a:lnTo>
                    <a:pt x="995679" y="806026"/>
                  </a:lnTo>
                  <a:lnTo>
                    <a:pt x="1016725" y="765390"/>
                  </a:lnTo>
                  <a:lnTo>
                    <a:pt x="1034313" y="722614"/>
                  </a:lnTo>
                  <a:lnTo>
                    <a:pt x="1048279" y="677862"/>
                  </a:lnTo>
                  <a:lnTo>
                    <a:pt x="1058458" y="631299"/>
                  </a:lnTo>
                  <a:lnTo>
                    <a:pt x="1064687" y="583090"/>
                  </a:lnTo>
                  <a:lnTo>
                    <a:pt x="1066800" y="533400"/>
                  </a:lnTo>
                  <a:lnTo>
                    <a:pt x="1064687" y="483709"/>
                  </a:lnTo>
                  <a:lnTo>
                    <a:pt x="1058458" y="435500"/>
                  </a:lnTo>
                  <a:lnTo>
                    <a:pt x="1048279" y="388937"/>
                  </a:lnTo>
                  <a:lnTo>
                    <a:pt x="1034313" y="344185"/>
                  </a:lnTo>
                  <a:lnTo>
                    <a:pt x="1016725" y="301409"/>
                  </a:lnTo>
                  <a:lnTo>
                    <a:pt x="995679" y="260773"/>
                  </a:lnTo>
                  <a:lnTo>
                    <a:pt x="971342" y="222442"/>
                  </a:lnTo>
                  <a:lnTo>
                    <a:pt x="943876" y="186580"/>
                  </a:lnTo>
                  <a:lnTo>
                    <a:pt x="913447" y="153352"/>
                  </a:lnTo>
                  <a:lnTo>
                    <a:pt x="880219" y="122923"/>
                  </a:lnTo>
                  <a:lnTo>
                    <a:pt x="844357" y="95457"/>
                  </a:lnTo>
                  <a:lnTo>
                    <a:pt x="806026" y="71120"/>
                  </a:lnTo>
                  <a:lnTo>
                    <a:pt x="765390" y="50074"/>
                  </a:lnTo>
                  <a:lnTo>
                    <a:pt x="722614" y="32486"/>
                  </a:lnTo>
                  <a:lnTo>
                    <a:pt x="677862" y="18520"/>
                  </a:lnTo>
                  <a:lnTo>
                    <a:pt x="631299" y="8341"/>
                  </a:lnTo>
                  <a:lnTo>
                    <a:pt x="583090" y="2112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14799" y="106679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583090" y="2112"/>
                  </a:lnTo>
                  <a:lnTo>
                    <a:pt x="631299" y="8341"/>
                  </a:lnTo>
                  <a:lnTo>
                    <a:pt x="677862" y="18520"/>
                  </a:lnTo>
                  <a:lnTo>
                    <a:pt x="722614" y="32486"/>
                  </a:lnTo>
                  <a:lnTo>
                    <a:pt x="765390" y="50074"/>
                  </a:lnTo>
                  <a:lnTo>
                    <a:pt x="806026" y="71120"/>
                  </a:lnTo>
                  <a:lnTo>
                    <a:pt x="844357" y="95457"/>
                  </a:lnTo>
                  <a:lnTo>
                    <a:pt x="880219" y="122923"/>
                  </a:lnTo>
                  <a:lnTo>
                    <a:pt x="913447" y="153352"/>
                  </a:lnTo>
                  <a:lnTo>
                    <a:pt x="943876" y="186580"/>
                  </a:lnTo>
                  <a:lnTo>
                    <a:pt x="971342" y="222442"/>
                  </a:lnTo>
                  <a:lnTo>
                    <a:pt x="995679" y="260773"/>
                  </a:lnTo>
                  <a:lnTo>
                    <a:pt x="1016725" y="301409"/>
                  </a:lnTo>
                  <a:lnTo>
                    <a:pt x="1034313" y="344185"/>
                  </a:lnTo>
                  <a:lnTo>
                    <a:pt x="1048279" y="388937"/>
                  </a:lnTo>
                  <a:lnTo>
                    <a:pt x="1058458" y="435500"/>
                  </a:lnTo>
                  <a:lnTo>
                    <a:pt x="1064687" y="483709"/>
                  </a:lnTo>
                  <a:lnTo>
                    <a:pt x="1066800" y="533400"/>
                  </a:lnTo>
                  <a:lnTo>
                    <a:pt x="1064687" y="583090"/>
                  </a:lnTo>
                  <a:lnTo>
                    <a:pt x="1058458" y="631299"/>
                  </a:lnTo>
                  <a:lnTo>
                    <a:pt x="1048279" y="677862"/>
                  </a:lnTo>
                  <a:lnTo>
                    <a:pt x="1034313" y="722614"/>
                  </a:lnTo>
                  <a:lnTo>
                    <a:pt x="1016725" y="765390"/>
                  </a:lnTo>
                  <a:lnTo>
                    <a:pt x="995679" y="806026"/>
                  </a:lnTo>
                  <a:lnTo>
                    <a:pt x="971342" y="844357"/>
                  </a:lnTo>
                  <a:lnTo>
                    <a:pt x="943876" y="880219"/>
                  </a:lnTo>
                  <a:lnTo>
                    <a:pt x="913447" y="913447"/>
                  </a:lnTo>
                  <a:lnTo>
                    <a:pt x="880219" y="943876"/>
                  </a:lnTo>
                  <a:lnTo>
                    <a:pt x="844357" y="971342"/>
                  </a:lnTo>
                  <a:lnTo>
                    <a:pt x="806026" y="995679"/>
                  </a:lnTo>
                  <a:lnTo>
                    <a:pt x="765390" y="1016725"/>
                  </a:lnTo>
                  <a:lnTo>
                    <a:pt x="722614" y="1034313"/>
                  </a:lnTo>
                  <a:lnTo>
                    <a:pt x="677862" y="1048279"/>
                  </a:lnTo>
                  <a:lnTo>
                    <a:pt x="631299" y="1058458"/>
                  </a:lnTo>
                  <a:lnTo>
                    <a:pt x="583090" y="1064687"/>
                  </a:lnTo>
                  <a:lnTo>
                    <a:pt x="533400" y="1066800"/>
                  </a:lnTo>
                  <a:lnTo>
                    <a:pt x="483520" y="1064687"/>
                  </a:lnTo>
                  <a:lnTo>
                    <a:pt x="435165" y="1058458"/>
                  </a:lnTo>
                  <a:lnTo>
                    <a:pt x="388496" y="1048279"/>
                  </a:lnTo>
                  <a:lnTo>
                    <a:pt x="343673" y="1034313"/>
                  </a:lnTo>
                  <a:lnTo>
                    <a:pt x="300857" y="1016725"/>
                  </a:lnTo>
                  <a:lnTo>
                    <a:pt x="260208" y="995679"/>
                  </a:lnTo>
                  <a:lnTo>
                    <a:pt x="221888" y="971342"/>
                  </a:lnTo>
                  <a:lnTo>
                    <a:pt x="186057" y="943876"/>
                  </a:lnTo>
                  <a:lnTo>
                    <a:pt x="152876" y="913447"/>
                  </a:lnTo>
                  <a:lnTo>
                    <a:pt x="122505" y="880219"/>
                  </a:lnTo>
                  <a:lnTo>
                    <a:pt x="95105" y="844357"/>
                  </a:lnTo>
                  <a:lnTo>
                    <a:pt x="70837" y="806026"/>
                  </a:lnTo>
                  <a:lnTo>
                    <a:pt x="49862" y="765390"/>
                  </a:lnTo>
                  <a:lnTo>
                    <a:pt x="32340" y="722614"/>
                  </a:lnTo>
                  <a:lnTo>
                    <a:pt x="18432" y="677862"/>
                  </a:lnTo>
                  <a:lnTo>
                    <a:pt x="8299" y="631299"/>
                  </a:lnTo>
                  <a:lnTo>
                    <a:pt x="2101" y="583090"/>
                  </a:lnTo>
                  <a:lnTo>
                    <a:pt x="0" y="533400"/>
                  </a:lnTo>
                  <a:lnTo>
                    <a:pt x="2101" y="483709"/>
                  </a:lnTo>
                  <a:lnTo>
                    <a:pt x="8299" y="435500"/>
                  </a:lnTo>
                  <a:lnTo>
                    <a:pt x="18432" y="388937"/>
                  </a:lnTo>
                  <a:lnTo>
                    <a:pt x="32340" y="344185"/>
                  </a:lnTo>
                  <a:lnTo>
                    <a:pt x="49862" y="301409"/>
                  </a:lnTo>
                  <a:lnTo>
                    <a:pt x="70837" y="260773"/>
                  </a:lnTo>
                  <a:lnTo>
                    <a:pt x="95105" y="222442"/>
                  </a:lnTo>
                  <a:lnTo>
                    <a:pt x="122505" y="186580"/>
                  </a:lnTo>
                  <a:lnTo>
                    <a:pt x="152876" y="153352"/>
                  </a:lnTo>
                  <a:lnTo>
                    <a:pt x="186057" y="122923"/>
                  </a:lnTo>
                  <a:lnTo>
                    <a:pt x="221888" y="95457"/>
                  </a:lnTo>
                  <a:lnTo>
                    <a:pt x="260208" y="71120"/>
                  </a:lnTo>
                  <a:lnTo>
                    <a:pt x="300857" y="50074"/>
                  </a:lnTo>
                  <a:lnTo>
                    <a:pt x="343673" y="32486"/>
                  </a:lnTo>
                  <a:lnTo>
                    <a:pt x="388496" y="18520"/>
                  </a:lnTo>
                  <a:lnTo>
                    <a:pt x="435165" y="8341"/>
                  </a:lnTo>
                  <a:lnTo>
                    <a:pt x="483520" y="2112"/>
                  </a:lnTo>
                  <a:lnTo>
                    <a:pt x="533400" y="0"/>
                  </a:lnTo>
                  <a:close/>
                </a:path>
                <a:path w="1066800" h="1066800">
                  <a:moveTo>
                    <a:pt x="0" y="0"/>
                  </a:moveTo>
                  <a:lnTo>
                    <a:pt x="0" y="0"/>
                  </a:lnTo>
                </a:path>
                <a:path w="1066800" h="1066800">
                  <a:moveTo>
                    <a:pt x="1066800" y="1066800"/>
                  </a:moveTo>
                  <a:lnTo>
                    <a:pt x="1066800" y="10668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8199" y="1333500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685800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5959" y="1181099"/>
              <a:ext cx="285750" cy="171450"/>
            </a:xfrm>
            <a:custGeom>
              <a:avLst/>
              <a:gdLst/>
              <a:ahLst/>
              <a:cxnLst/>
              <a:rect l="l" t="t" r="r" b="b"/>
              <a:pathLst>
                <a:path w="285750" h="171450">
                  <a:moveTo>
                    <a:pt x="142239" y="0"/>
                  </a:moveTo>
                  <a:lnTo>
                    <a:pt x="0" y="171450"/>
                  </a:lnTo>
                  <a:lnTo>
                    <a:pt x="285750" y="171450"/>
                  </a:lnTo>
                  <a:lnTo>
                    <a:pt x="1422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5710" y="1517710"/>
              <a:ext cx="164979" cy="1649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2362200"/>
            <a:ext cx="1295400" cy="2286000"/>
          </a:xfrm>
          <a:prstGeom prst="rect">
            <a:avLst/>
          </a:prstGeom>
          <a:solidFill>
            <a:srgbClr val="FFFF00"/>
          </a:solidFill>
          <a:ln w="12579">
            <a:solidFill>
              <a:srgbClr val="000000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R="15240" algn="ctr">
              <a:lnSpc>
                <a:spcPct val="100000"/>
              </a:lnSpc>
              <a:spcBef>
                <a:spcPts val="1570"/>
              </a:spcBef>
            </a:pPr>
            <a:r>
              <a:rPr sz="3600" b="1" dirty="0"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R="90805" algn="ctr">
              <a:lnSpc>
                <a:spcPct val="100000"/>
              </a:lnSpc>
              <a:spcBef>
                <a:spcPts val="2480"/>
              </a:spcBef>
            </a:pPr>
            <a:r>
              <a:rPr sz="3600" b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05959" y="838200"/>
            <a:ext cx="285750" cy="838200"/>
            <a:chOff x="4505959" y="838200"/>
            <a:chExt cx="285750" cy="838200"/>
          </a:xfrm>
        </p:grpSpPr>
        <p:sp>
          <p:nvSpPr>
            <p:cNvPr id="4" name="object 4"/>
            <p:cNvSpPr/>
            <p:nvPr/>
          </p:nvSpPr>
          <p:spPr>
            <a:xfrm>
              <a:off x="4505959" y="838200"/>
              <a:ext cx="285750" cy="171450"/>
            </a:xfrm>
            <a:custGeom>
              <a:avLst/>
              <a:gdLst/>
              <a:ahLst/>
              <a:cxnLst/>
              <a:rect l="l" t="t" r="r" b="b"/>
              <a:pathLst>
                <a:path w="285750" h="171450">
                  <a:moveTo>
                    <a:pt x="142239" y="0"/>
                  </a:moveTo>
                  <a:lnTo>
                    <a:pt x="0" y="171450"/>
                  </a:lnTo>
                  <a:lnTo>
                    <a:pt x="285750" y="171450"/>
                  </a:lnTo>
                  <a:lnTo>
                    <a:pt x="1422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48199" y="990600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685800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05959" y="838200"/>
              <a:ext cx="285750" cy="171450"/>
            </a:xfrm>
            <a:custGeom>
              <a:avLst/>
              <a:gdLst/>
              <a:ahLst/>
              <a:cxnLst/>
              <a:rect l="l" t="t" r="r" b="b"/>
              <a:pathLst>
                <a:path w="285750" h="171450">
                  <a:moveTo>
                    <a:pt x="142239" y="0"/>
                  </a:moveTo>
                  <a:lnTo>
                    <a:pt x="0" y="171450"/>
                  </a:lnTo>
                  <a:lnTo>
                    <a:pt x="285750" y="171450"/>
                  </a:lnTo>
                  <a:lnTo>
                    <a:pt x="1422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2362200"/>
            <a:ext cx="1295400" cy="2286000"/>
          </a:xfrm>
          <a:prstGeom prst="rect">
            <a:avLst/>
          </a:prstGeom>
          <a:solidFill>
            <a:srgbClr val="FFFF00"/>
          </a:solidFill>
          <a:ln w="12579">
            <a:solidFill>
              <a:srgbClr val="000000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R="15240" algn="ctr">
              <a:lnSpc>
                <a:spcPct val="100000"/>
              </a:lnSpc>
              <a:spcBef>
                <a:spcPts val="1570"/>
              </a:spcBef>
            </a:pPr>
            <a:r>
              <a:rPr sz="3600" b="1" dirty="0"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R="90805" algn="ctr">
              <a:lnSpc>
                <a:spcPct val="100000"/>
              </a:lnSpc>
              <a:spcBef>
                <a:spcPts val="2480"/>
              </a:spcBef>
            </a:pPr>
            <a:r>
              <a:rPr sz="3600" b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67351" y="2952751"/>
            <a:ext cx="1104900" cy="1104900"/>
            <a:chOff x="5467351" y="2952751"/>
            <a:chExt cx="1104900" cy="1104900"/>
          </a:xfrm>
        </p:grpSpPr>
        <p:sp>
          <p:nvSpPr>
            <p:cNvPr id="4" name="object 4"/>
            <p:cNvSpPr/>
            <p:nvPr/>
          </p:nvSpPr>
          <p:spPr>
            <a:xfrm>
              <a:off x="5486399" y="2971800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3520" y="2101"/>
                  </a:lnTo>
                  <a:lnTo>
                    <a:pt x="435165" y="8299"/>
                  </a:lnTo>
                  <a:lnTo>
                    <a:pt x="388496" y="18432"/>
                  </a:lnTo>
                  <a:lnTo>
                    <a:pt x="343673" y="32340"/>
                  </a:lnTo>
                  <a:lnTo>
                    <a:pt x="300857" y="49862"/>
                  </a:lnTo>
                  <a:lnTo>
                    <a:pt x="260208" y="70837"/>
                  </a:lnTo>
                  <a:lnTo>
                    <a:pt x="221888" y="95105"/>
                  </a:lnTo>
                  <a:lnTo>
                    <a:pt x="186057" y="122505"/>
                  </a:lnTo>
                  <a:lnTo>
                    <a:pt x="152876" y="152876"/>
                  </a:lnTo>
                  <a:lnTo>
                    <a:pt x="122505" y="186057"/>
                  </a:lnTo>
                  <a:lnTo>
                    <a:pt x="95105" y="221888"/>
                  </a:lnTo>
                  <a:lnTo>
                    <a:pt x="70837" y="260208"/>
                  </a:lnTo>
                  <a:lnTo>
                    <a:pt x="49862" y="300857"/>
                  </a:lnTo>
                  <a:lnTo>
                    <a:pt x="32340" y="343673"/>
                  </a:lnTo>
                  <a:lnTo>
                    <a:pt x="18432" y="388496"/>
                  </a:lnTo>
                  <a:lnTo>
                    <a:pt x="8299" y="435165"/>
                  </a:lnTo>
                  <a:lnTo>
                    <a:pt x="2101" y="483520"/>
                  </a:lnTo>
                  <a:lnTo>
                    <a:pt x="0" y="533400"/>
                  </a:lnTo>
                  <a:lnTo>
                    <a:pt x="2101" y="583090"/>
                  </a:lnTo>
                  <a:lnTo>
                    <a:pt x="8299" y="631299"/>
                  </a:lnTo>
                  <a:lnTo>
                    <a:pt x="18432" y="677862"/>
                  </a:lnTo>
                  <a:lnTo>
                    <a:pt x="32340" y="722614"/>
                  </a:lnTo>
                  <a:lnTo>
                    <a:pt x="49862" y="765390"/>
                  </a:lnTo>
                  <a:lnTo>
                    <a:pt x="70837" y="806026"/>
                  </a:lnTo>
                  <a:lnTo>
                    <a:pt x="95105" y="844357"/>
                  </a:lnTo>
                  <a:lnTo>
                    <a:pt x="122505" y="880219"/>
                  </a:lnTo>
                  <a:lnTo>
                    <a:pt x="152876" y="913447"/>
                  </a:lnTo>
                  <a:lnTo>
                    <a:pt x="186057" y="943876"/>
                  </a:lnTo>
                  <a:lnTo>
                    <a:pt x="221888" y="971342"/>
                  </a:lnTo>
                  <a:lnTo>
                    <a:pt x="260208" y="995679"/>
                  </a:lnTo>
                  <a:lnTo>
                    <a:pt x="300857" y="1016725"/>
                  </a:lnTo>
                  <a:lnTo>
                    <a:pt x="343673" y="1034313"/>
                  </a:lnTo>
                  <a:lnTo>
                    <a:pt x="388496" y="1048279"/>
                  </a:lnTo>
                  <a:lnTo>
                    <a:pt x="435165" y="1058458"/>
                  </a:lnTo>
                  <a:lnTo>
                    <a:pt x="483520" y="1064687"/>
                  </a:lnTo>
                  <a:lnTo>
                    <a:pt x="533400" y="1066800"/>
                  </a:lnTo>
                  <a:lnTo>
                    <a:pt x="583090" y="1064687"/>
                  </a:lnTo>
                  <a:lnTo>
                    <a:pt x="631299" y="1058458"/>
                  </a:lnTo>
                  <a:lnTo>
                    <a:pt x="677862" y="1048279"/>
                  </a:lnTo>
                  <a:lnTo>
                    <a:pt x="722614" y="1034313"/>
                  </a:lnTo>
                  <a:lnTo>
                    <a:pt x="765390" y="1016725"/>
                  </a:lnTo>
                  <a:lnTo>
                    <a:pt x="806026" y="995679"/>
                  </a:lnTo>
                  <a:lnTo>
                    <a:pt x="844357" y="971342"/>
                  </a:lnTo>
                  <a:lnTo>
                    <a:pt x="880219" y="943876"/>
                  </a:lnTo>
                  <a:lnTo>
                    <a:pt x="913447" y="913447"/>
                  </a:lnTo>
                  <a:lnTo>
                    <a:pt x="943876" y="880219"/>
                  </a:lnTo>
                  <a:lnTo>
                    <a:pt x="971342" y="844357"/>
                  </a:lnTo>
                  <a:lnTo>
                    <a:pt x="995680" y="806026"/>
                  </a:lnTo>
                  <a:lnTo>
                    <a:pt x="1016725" y="765390"/>
                  </a:lnTo>
                  <a:lnTo>
                    <a:pt x="1034313" y="722614"/>
                  </a:lnTo>
                  <a:lnTo>
                    <a:pt x="1048279" y="677862"/>
                  </a:lnTo>
                  <a:lnTo>
                    <a:pt x="1058458" y="631299"/>
                  </a:lnTo>
                  <a:lnTo>
                    <a:pt x="1064687" y="583090"/>
                  </a:lnTo>
                  <a:lnTo>
                    <a:pt x="1066800" y="533400"/>
                  </a:lnTo>
                  <a:lnTo>
                    <a:pt x="1064687" y="483520"/>
                  </a:lnTo>
                  <a:lnTo>
                    <a:pt x="1058458" y="435165"/>
                  </a:lnTo>
                  <a:lnTo>
                    <a:pt x="1048279" y="388496"/>
                  </a:lnTo>
                  <a:lnTo>
                    <a:pt x="1034313" y="343673"/>
                  </a:lnTo>
                  <a:lnTo>
                    <a:pt x="1016725" y="300857"/>
                  </a:lnTo>
                  <a:lnTo>
                    <a:pt x="995679" y="260208"/>
                  </a:lnTo>
                  <a:lnTo>
                    <a:pt x="971342" y="221888"/>
                  </a:lnTo>
                  <a:lnTo>
                    <a:pt x="943876" y="186057"/>
                  </a:lnTo>
                  <a:lnTo>
                    <a:pt x="913447" y="152876"/>
                  </a:lnTo>
                  <a:lnTo>
                    <a:pt x="880219" y="122505"/>
                  </a:lnTo>
                  <a:lnTo>
                    <a:pt x="844357" y="95105"/>
                  </a:lnTo>
                  <a:lnTo>
                    <a:pt x="806026" y="70837"/>
                  </a:lnTo>
                  <a:lnTo>
                    <a:pt x="765390" y="49862"/>
                  </a:lnTo>
                  <a:lnTo>
                    <a:pt x="722614" y="32340"/>
                  </a:lnTo>
                  <a:lnTo>
                    <a:pt x="677862" y="18432"/>
                  </a:lnTo>
                  <a:lnTo>
                    <a:pt x="631299" y="8299"/>
                  </a:lnTo>
                  <a:lnTo>
                    <a:pt x="583090" y="2101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86399" y="2971800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583090" y="2101"/>
                  </a:lnTo>
                  <a:lnTo>
                    <a:pt x="631299" y="8299"/>
                  </a:lnTo>
                  <a:lnTo>
                    <a:pt x="677862" y="18432"/>
                  </a:lnTo>
                  <a:lnTo>
                    <a:pt x="722614" y="32340"/>
                  </a:lnTo>
                  <a:lnTo>
                    <a:pt x="765390" y="49862"/>
                  </a:lnTo>
                  <a:lnTo>
                    <a:pt x="806026" y="70837"/>
                  </a:lnTo>
                  <a:lnTo>
                    <a:pt x="844357" y="95105"/>
                  </a:lnTo>
                  <a:lnTo>
                    <a:pt x="880219" y="122505"/>
                  </a:lnTo>
                  <a:lnTo>
                    <a:pt x="913447" y="152876"/>
                  </a:lnTo>
                  <a:lnTo>
                    <a:pt x="943876" y="186057"/>
                  </a:lnTo>
                  <a:lnTo>
                    <a:pt x="971342" y="221888"/>
                  </a:lnTo>
                  <a:lnTo>
                    <a:pt x="995679" y="260208"/>
                  </a:lnTo>
                  <a:lnTo>
                    <a:pt x="1016725" y="300857"/>
                  </a:lnTo>
                  <a:lnTo>
                    <a:pt x="1034313" y="343673"/>
                  </a:lnTo>
                  <a:lnTo>
                    <a:pt x="1048279" y="388496"/>
                  </a:lnTo>
                  <a:lnTo>
                    <a:pt x="1058458" y="435165"/>
                  </a:lnTo>
                  <a:lnTo>
                    <a:pt x="1064687" y="483520"/>
                  </a:lnTo>
                  <a:lnTo>
                    <a:pt x="1066800" y="533400"/>
                  </a:lnTo>
                  <a:lnTo>
                    <a:pt x="1064687" y="583090"/>
                  </a:lnTo>
                  <a:lnTo>
                    <a:pt x="1058458" y="631299"/>
                  </a:lnTo>
                  <a:lnTo>
                    <a:pt x="1048279" y="677862"/>
                  </a:lnTo>
                  <a:lnTo>
                    <a:pt x="1034313" y="722614"/>
                  </a:lnTo>
                  <a:lnTo>
                    <a:pt x="1016725" y="765390"/>
                  </a:lnTo>
                  <a:lnTo>
                    <a:pt x="995680" y="806026"/>
                  </a:lnTo>
                  <a:lnTo>
                    <a:pt x="971342" y="844357"/>
                  </a:lnTo>
                  <a:lnTo>
                    <a:pt x="943876" y="880219"/>
                  </a:lnTo>
                  <a:lnTo>
                    <a:pt x="913447" y="913447"/>
                  </a:lnTo>
                  <a:lnTo>
                    <a:pt x="880219" y="943876"/>
                  </a:lnTo>
                  <a:lnTo>
                    <a:pt x="844357" y="971342"/>
                  </a:lnTo>
                  <a:lnTo>
                    <a:pt x="806026" y="995679"/>
                  </a:lnTo>
                  <a:lnTo>
                    <a:pt x="765390" y="1016725"/>
                  </a:lnTo>
                  <a:lnTo>
                    <a:pt x="722614" y="1034313"/>
                  </a:lnTo>
                  <a:lnTo>
                    <a:pt x="677862" y="1048279"/>
                  </a:lnTo>
                  <a:lnTo>
                    <a:pt x="631299" y="1058458"/>
                  </a:lnTo>
                  <a:lnTo>
                    <a:pt x="583090" y="1064687"/>
                  </a:lnTo>
                  <a:lnTo>
                    <a:pt x="533400" y="1066800"/>
                  </a:lnTo>
                  <a:lnTo>
                    <a:pt x="483520" y="1064687"/>
                  </a:lnTo>
                  <a:lnTo>
                    <a:pt x="435165" y="1058458"/>
                  </a:lnTo>
                  <a:lnTo>
                    <a:pt x="388496" y="1048279"/>
                  </a:lnTo>
                  <a:lnTo>
                    <a:pt x="343673" y="1034313"/>
                  </a:lnTo>
                  <a:lnTo>
                    <a:pt x="300857" y="1016725"/>
                  </a:lnTo>
                  <a:lnTo>
                    <a:pt x="260208" y="995679"/>
                  </a:lnTo>
                  <a:lnTo>
                    <a:pt x="221888" y="971342"/>
                  </a:lnTo>
                  <a:lnTo>
                    <a:pt x="186057" y="943876"/>
                  </a:lnTo>
                  <a:lnTo>
                    <a:pt x="152876" y="913447"/>
                  </a:lnTo>
                  <a:lnTo>
                    <a:pt x="122505" y="880219"/>
                  </a:lnTo>
                  <a:lnTo>
                    <a:pt x="95105" y="844357"/>
                  </a:lnTo>
                  <a:lnTo>
                    <a:pt x="70837" y="806026"/>
                  </a:lnTo>
                  <a:lnTo>
                    <a:pt x="49862" y="765390"/>
                  </a:lnTo>
                  <a:lnTo>
                    <a:pt x="32340" y="722614"/>
                  </a:lnTo>
                  <a:lnTo>
                    <a:pt x="18432" y="677862"/>
                  </a:lnTo>
                  <a:lnTo>
                    <a:pt x="8299" y="631299"/>
                  </a:lnTo>
                  <a:lnTo>
                    <a:pt x="2101" y="583090"/>
                  </a:lnTo>
                  <a:lnTo>
                    <a:pt x="0" y="533400"/>
                  </a:lnTo>
                  <a:lnTo>
                    <a:pt x="2101" y="483520"/>
                  </a:lnTo>
                  <a:lnTo>
                    <a:pt x="8299" y="435165"/>
                  </a:lnTo>
                  <a:lnTo>
                    <a:pt x="18432" y="388496"/>
                  </a:lnTo>
                  <a:lnTo>
                    <a:pt x="32340" y="343673"/>
                  </a:lnTo>
                  <a:lnTo>
                    <a:pt x="49862" y="300857"/>
                  </a:lnTo>
                  <a:lnTo>
                    <a:pt x="70837" y="260208"/>
                  </a:lnTo>
                  <a:lnTo>
                    <a:pt x="95105" y="221888"/>
                  </a:lnTo>
                  <a:lnTo>
                    <a:pt x="122505" y="186057"/>
                  </a:lnTo>
                  <a:lnTo>
                    <a:pt x="152876" y="152876"/>
                  </a:lnTo>
                  <a:lnTo>
                    <a:pt x="186057" y="122505"/>
                  </a:lnTo>
                  <a:lnTo>
                    <a:pt x="221888" y="95105"/>
                  </a:lnTo>
                  <a:lnTo>
                    <a:pt x="260208" y="70837"/>
                  </a:lnTo>
                  <a:lnTo>
                    <a:pt x="300857" y="49862"/>
                  </a:lnTo>
                  <a:lnTo>
                    <a:pt x="343673" y="32340"/>
                  </a:lnTo>
                  <a:lnTo>
                    <a:pt x="388496" y="18432"/>
                  </a:lnTo>
                  <a:lnTo>
                    <a:pt x="435165" y="8299"/>
                  </a:lnTo>
                  <a:lnTo>
                    <a:pt x="483520" y="2101"/>
                  </a:lnTo>
                  <a:lnTo>
                    <a:pt x="533400" y="0"/>
                  </a:lnTo>
                  <a:close/>
                </a:path>
                <a:path w="1066800" h="1066800">
                  <a:moveTo>
                    <a:pt x="0" y="0"/>
                  </a:moveTo>
                  <a:lnTo>
                    <a:pt x="0" y="0"/>
                  </a:lnTo>
                </a:path>
                <a:path w="1066800" h="1066800">
                  <a:moveTo>
                    <a:pt x="1066800" y="1066800"/>
                  </a:moveTo>
                  <a:lnTo>
                    <a:pt x="1066800" y="10668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03569" y="3329940"/>
              <a:ext cx="516890" cy="450850"/>
            </a:xfrm>
            <a:custGeom>
              <a:avLst/>
              <a:gdLst/>
              <a:ahLst/>
              <a:cxnLst/>
              <a:rect l="l" t="t" r="r" b="b"/>
              <a:pathLst>
                <a:path w="516889" h="450850">
                  <a:moveTo>
                    <a:pt x="0" y="450850"/>
                  </a:moveTo>
                  <a:lnTo>
                    <a:pt x="516889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36833" y="3229610"/>
              <a:ext cx="399195" cy="3580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12179" y="36131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177138"/>
            <a:ext cx="668337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50" b="1" i="1" spc="844" dirty="0">
                <a:latin typeface="Arial"/>
                <a:cs typeface="Arial"/>
              </a:rPr>
              <a:t>What </a:t>
            </a:r>
            <a:r>
              <a:rPr sz="4550" b="1" i="1" spc="229" dirty="0">
                <a:latin typeface="Arial"/>
                <a:cs typeface="Arial"/>
              </a:rPr>
              <a:t>is</a:t>
            </a:r>
            <a:r>
              <a:rPr sz="4550" b="1" i="1" spc="-195" dirty="0">
                <a:latin typeface="Arial"/>
                <a:cs typeface="Arial"/>
              </a:rPr>
              <a:t> </a:t>
            </a:r>
            <a:r>
              <a:rPr sz="4550" b="1" i="1" spc="380" dirty="0">
                <a:latin typeface="Arial"/>
                <a:cs typeface="Arial"/>
              </a:rPr>
              <a:t>Magnetism?</a:t>
            </a:r>
            <a:endParaRPr sz="4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2270" y="1634490"/>
            <a:ext cx="4266565" cy="48996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130175" algn="just">
              <a:lnSpc>
                <a:spcPts val="3829"/>
              </a:lnSpc>
              <a:spcBef>
                <a:spcPts val="235"/>
              </a:spcBef>
            </a:pPr>
            <a:r>
              <a:rPr sz="3200" b="1" spc="380" dirty="0">
                <a:latin typeface="Arial"/>
                <a:cs typeface="Arial"/>
              </a:rPr>
              <a:t>Magnetism </a:t>
            </a:r>
            <a:r>
              <a:rPr sz="3200" b="1" spc="204" dirty="0">
                <a:latin typeface="Arial"/>
                <a:cs typeface="Arial"/>
              </a:rPr>
              <a:t>is</a:t>
            </a:r>
            <a:r>
              <a:rPr sz="3200" b="1" spc="100" dirty="0">
                <a:latin typeface="Arial"/>
                <a:cs typeface="Arial"/>
              </a:rPr>
              <a:t> </a:t>
            </a:r>
            <a:r>
              <a:rPr sz="3200" b="1" spc="665" dirty="0">
                <a:latin typeface="Arial"/>
                <a:cs typeface="Arial"/>
              </a:rPr>
              <a:t>the  </a:t>
            </a:r>
            <a:r>
              <a:rPr sz="3200" b="1" spc="610" dirty="0">
                <a:latin typeface="Arial"/>
                <a:cs typeface="Arial"/>
              </a:rPr>
              <a:t>force</a:t>
            </a:r>
            <a:r>
              <a:rPr sz="3200" b="1" spc="254" dirty="0">
                <a:latin typeface="Arial"/>
                <a:cs typeface="Arial"/>
              </a:rPr>
              <a:t> </a:t>
            </a:r>
            <a:r>
              <a:rPr sz="3200" b="1" spc="600" dirty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12700" marR="723265" algn="just">
              <a:lnSpc>
                <a:spcPts val="3840"/>
              </a:lnSpc>
            </a:pPr>
            <a:r>
              <a:rPr sz="3200" b="1" spc="725" dirty="0">
                <a:latin typeface="Arial"/>
                <a:cs typeface="Arial"/>
              </a:rPr>
              <a:t>attraction</a:t>
            </a:r>
            <a:r>
              <a:rPr sz="3200" b="1" spc="210" dirty="0">
                <a:latin typeface="Arial"/>
                <a:cs typeface="Arial"/>
              </a:rPr>
              <a:t> </a:t>
            </a:r>
            <a:r>
              <a:rPr sz="3200" b="1" spc="730" dirty="0">
                <a:latin typeface="Arial"/>
                <a:cs typeface="Arial"/>
              </a:rPr>
              <a:t>or  </a:t>
            </a:r>
            <a:r>
              <a:rPr sz="3200" b="1" spc="530" dirty="0">
                <a:latin typeface="Arial"/>
                <a:cs typeface="Arial"/>
              </a:rPr>
              <a:t>repulsion </a:t>
            </a:r>
            <a:r>
              <a:rPr sz="3200" b="1" spc="600" dirty="0">
                <a:latin typeface="Arial"/>
                <a:cs typeface="Arial"/>
              </a:rPr>
              <a:t>of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185" dirty="0">
                <a:latin typeface="Arial"/>
                <a:cs typeface="Arial"/>
              </a:rPr>
              <a:t>a  </a:t>
            </a:r>
            <a:r>
              <a:rPr sz="3200" b="1" spc="434" dirty="0">
                <a:latin typeface="Arial"/>
                <a:cs typeface="Arial"/>
              </a:rPr>
              <a:t>magnetic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829"/>
              </a:lnSpc>
              <a:spcBef>
                <a:spcPts val="10"/>
              </a:spcBef>
            </a:pPr>
            <a:r>
              <a:rPr sz="3200" b="1" spc="625" dirty="0">
                <a:latin typeface="Arial"/>
                <a:cs typeface="Arial"/>
              </a:rPr>
              <a:t>material </a:t>
            </a:r>
            <a:r>
              <a:rPr sz="3200" b="1" spc="365" dirty="0">
                <a:latin typeface="Arial"/>
                <a:cs typeface="Arial"/>
              </a:rPr>
              <a:t>due </a:t>
            </a:r>
            <a:r>
              <a:rPr sz="3200" b="1" spc="725" dirty="0">
                <a:latin typeface="Arial"/>
                <a:cs typeface="Arial"/>
              </a:rPr>
              <a:t>to  </a:t>
            </a:r>
            <a:r>
              <a:rPr sz="3200" b="1" spc="665" dirty="0">
                <a:latin typeface="Arial"/>
                <a:cs typeface="Arial"/>
              </a:rPr>
              <a:t>the</a:t>
            </a:r>
            <a:r>
              <a:rPr sz="3200" b="1" spc="190" dirty="0">
                <a:latin typeface="Arial"/>
                <a:cs typeface="Arial"/>
              </a:rPr>
              <a:t> </a:t>
            </a:r>
            <a:r>
              <a:rPr sz="3200" b="1" spc="545" dirty="0">
                <a:latin typeface="Arial"/>
                <a:cs typeface="Arial"/>
              </a:rPr>
              <a:t>arrangement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715"/>
              </a:lnSpc>
            </a:pPr>
            <a:r>
              <a:rPr sz="3200" b="1" spc="600" dirty="0">
                <a:latin typeface="Arial"/>
                <a:cs typeface="Arial"/>
              </a:rPr>
              <a:t>of </a:t>
            </a:r>
            <a:r>
              <a:rPr sz="3200" b="1" spc="535" dirty="0">
                <a:latin typeface="Arial"/>
                <a:cs typeface="Arial"/>
              </a:rPr>
              <a:t>its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spc="385" dirty="0">
                <a:latin typeface="Arial"/>
                <a:cs typeface="Arial"/>
              </a:rPr>
              <a:t>atoms,</a:t>
            </a:r>
            <a:endParaRPr sz="3200">
              <a:latin typeface="Arial"/>
              <a:cs typeface="Arial"/>
            </a:endParaRPr>
          </a:p>
          <a:p>
            <a:pPr marL="12700" marR="74930">
              <a:lnSpc>
                <a:spcPct val="100000"/>
              </a:lnSpc>
            </a:pPr>
            <a:r>
              <a:rPr sz="3200" b="1" spc="750" dirty="0">
                <a:latin typeface="Arial"/>
                <a:cs typeface="Arial"/>
              </a:rPr>
              <a:t>particularly</a:t>
            </a:r>
            <a:r>
              <a:rPr sz="3200" b="1" spc="240" dirty="0">
                <a:latin typeface="Arial"/>
                <a:cs typeface="Arial"/>
              </a:rPr>
              <a:t> </a:t>
            </a:r>
            <a:r>
              <a:rPr sz="3200" b="1" spc="530" dirty="0">
                <a:latin typeface="Arial"/>
                <a:cs typeface="Arial"/>
              </a:rPr>
              <a:t>its  </a:t>
            </a:r>
            <a:r>
              <a:rPr sz="3200" b="1" spc="535" dirty="0">
                <a:latin typeface="Arial"/>
                <a:cs typeface="Arial"/>
              </a:rPr>
              <a:t>electrons.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2"/>
          <p:cNvGrpSpPr/>
          <p:nvPr/>
        </p:nvGrpSpPr>
        <p:grpSpPr>
          <a:xfrm>
            <a:off x="381000" y="2286000"/>
            <a:ext cx="3505200" cy="3270250"/>
            <a:chOff x="228600" y="177800"/>
            <a:chExt cx="8915400" cy="6673850"/>
          </a:xfrm>
        </p:grpSpPr>
        <p:sp>
          <p:nvSpPr>
            <p:cNvPr id="8" name="object 3"/>
            <p:cNvSpPr/>
            <p:nvPr/>
          </p:nvSpPr>
          <p:spPr>
            <a:xfrm>
              <a:off x="228600" y="177800"/>
              <a:ext cx="8915400" cy="6673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1676400" y="1295400"/>
              <a:ext cx="5334000" cy="4343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2362200"/>
            <a:ext cx="1295400" cy="2286000"/>
          </a:xfrm>
          <a:prstGeom prst="rect">
            <a:avLst/>
          </a:prstGeom>
          <a:solidFill>
            <a:srgbClr val="FFFF00"/>
          </a:solidFill>
          <a:ln w="12579">
            <a:solidFill>
              <a:srgbClr val="000000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R="15240" algn="ctr">
              <a:lnSpc>
                <a:spcPct val="100000"/>
              </a:lnSpc>
              <a:spcBef>
                <a:spcPts val="1570"/>
              </a:spcBef>
            </a:pPr>
            <a:r>
              <a:rPr sz="3600" b="1" dirty="0"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R="90805" algn="ctr">
              <a:lnSpc>
                <a:spcPct val="100000"/>
              </a:lnSpc>
              <a:spcBef>
                <a:spcPts val="2480"/>
              </a:spcBef>
            </a:pPr>
            <a:r>
              <a:rPr sz="3600" b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67351" y="2952751"/>
            <a:ext cx="1104900" cy="1104900"/>
            <a:chOff x="5467351" y="2952751"/>
            <a:chExt cx="1104900" cy="1104900"/>
          </a:xfrm>
        </p:grpSpPr>
        <p:sp>
          <p:nvSpPr>
            <p:cNvPr id="4" name="object 4"/>
            <p:cNvSpPr/>
            <p:nvPr/>
          </p:nvSpPr>
          <p:spPr>
            <a:xfrm>
              <a:off x="5486399" y="2971800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3520" y="2101"/>
                  </a:lnTo>
                  <a:lnTo>
                    <a:pt x="435165" y="8299"/>
                  </a:lnTo>
                  <a:lnTo>
                    <a:pt x="388496" y="18432"/>
                  </a:lnTo>
                  <a:lnTo>
                    <a:pt x="343673" y="32340"/>
                  </a:lnTo>
                  <a:lnTo>
                    <a:pt x="300857" y="49862"/>
                  </a:lnTo>
                  <a:lnTo>
                    <a:pt x="260208" y="70837"/>
                  </a:lnTo>
                  <a:lnTo>
                    <a:pt x="221888" y="95105"/>
                  </a:lnTo>
                  <a:lnTo>
                    <a:pt x="186057" y="122505"/>
                  </a:lnTo>
                  <a:lnTo>
                    <a:pt x="152876" y="152876"/>
                  </a:lnTo>
                  <a:lnTo>
                    <a:pt x="122505" y="186057"/>
                  </a:lnTo>
                  <a:lnTo>
                    <a:pt x="95105" y="221888"/>
                  </a:lnTo>
                  <a:lnTo>
                    <a:pt x="70837" y="260208"/>
                  </a:lnTo>
                  <a:lnTo>
                    <a:pt x="49862" y="300857"/>
                  </a:lnTo>
                  <a:lnTo>
                    <a:pt x="32340" y="343673"/>
                  </a:lnTo>
                  <a:lnTo>
                    <a:pt x="18432" y="388496"/>
                  </a:lnTo>
                  <a:lnTo>
                    <a:pt x="8299" y="435165"/>
                  </a:lnTo>
                  <a:lnTo>
                    <a:pt x="2101" y="483520"/>
                  </a:lnTo>
                  <a:lnTo>
                    <a:pt x="0" y="533400"/>
                  </a:lnTo>
                  <a:lnTo>
                    <a:pt x="2101" y="583090"/>
                  </a:lnTo>
                  <a:lnTo>
                    <a:pt x="8299" y="631299"/>
                  </a:lnTo>
                  <a:lnTo>
                    <a:pt x="18432" y="677862"/>
                  </a:lnTo>
                  <a:lnTo>
                    <a:pt x="32340" y="722614"/>
                  </a:lnTo>
                  <a:lnTo>
                    <a:pt x="49862" y="765390"/>
                  </a:lnTo>
                  <a:lnTo>
                    <a:pt x="70837" y="806026"/>
                  </a:lnTo>
                  <a:lnTo>
                    <a:pt x="95105" y="844357"/>
                  </a:lnTo>
                  <a:lnTo>
                    <a:pt x="122505" y="880219"/>
                  </a:lnTo>
                  <a:lnTo>
                    <a:pt x="152876" y="913447"/>
                  </a:lnTo>
                  <a:lnTo>
                    <a:pt x="186057" y="943876"/>
                  </a:lnTo>
                  <a:lnTo>
                    <a:pt x="221888" y="971342"/>
                  </a:lnTo>
                  <a:lnTo>
                    <a:pt x="260208" y="995679"/>
                  </a:lnTo>
                  <a:lnTo>
                    <a:pt x="300857" y="1016725"/>
                  </a:lnTo>
                  <a:lnTo>
                    <a:pt x="343673" y="1034313"/>
                  </a:lnTo>
                  <a:lnTo>
                    <a:pt x="388496" y="1048279"/>
                  </a:lnTo>
                  <a:lnTo>
                    <a:pt x="435165" y="1058458"/>
                  </a:lnTo>
                  <a:lnTo>
                    <a:pt x="483520" y="1064687"/>
                  </a:lnTo>
                  <a:lnTo>
                    <a:pt x="533400" y="1066800"/>
                  </a:lnTo>
                  <a:lnTo>
                    <a:pt x="583090" y="1064687"/>
                  </a:lnTo>
                  <a:lnTo>
                    <a:pt x="631299" y="1058458"/>
                  </a:lnTo>
                  <a:lnTo>
                    <a:pt x="677862" y="1048279"/>
                  </a:lnTo>
                  <a:lnTo>
                    <a:pt x="722614" y="1034313"/>
                  </a:lnTo>
                  <a:lnTo>
                    <a:pt x="765390" y="1016725"/>
                  </a:lnTo>
                  <a:lnTo>
                    <a:pt x="806026" y="995679"/>
                  </a:lnTo>
                  <a:lnTo>
                    <a:pt x="844357" y="971342"/>
                  </a:lnTo>
                  <a:lnTo>
                    <a:pt x="880219" y="943876"/>
                  </a:lnTo>
                  <a:lnTo>
                    <a:pt x="913447" y="913447"/>
                  </a:lnTo>
                  <a:lnTo>
                    <a:pt x="943876" y="880219"/>
                  </a:lnTo>
                  <a:lnTo>
                    <a:pt x="971342" y="844357"/>
                  </a:lnTo>
                  <a:lnTo>
                    <a:pt x="995680" y="806026"/>
                  </a:lnTo>
                  <a:lnTo>
                    <a:pt x="1016725" y="765390"/>
                  </a:lnTo>
                  <a:lnTo>
                    <a:pt x="1034313" y="722614"/>
                  </a:lnTo>
                  <a:lnTo>
                    <a:pt x="1048279" y="677862"/>
                  </a:lnTo>
                  <a:lnTo>
                    <a:pt x="1058458" y="631299"/>
                  </a:lnTo>
                  <a:lnTo>
                    <a:pt x="1064687" y="583090"/>
                  </a:lnTo>
                  <a:lnTo>
                    <a:pt x="1066800" y="533400"/>
                  </a:lnTo>
                  <a:lnTo>
                    <a:pt x="1064687" y="483520"/>
                  </a:lnTo>
                  <a:lnTo>
                    <a:pt x="1058458" y="435165"/>
                  </a:lnTo>
                  <a:lnTo>
                    <a:pt x="1048279" y="388496"/>
                  </a:lnTo>
                  <a:lnTo>
                    <a:pt x="1034313" y="343673"/>
                  </a:lnTo>
                  <a:lnTo>
                    <a:pt x="1016725" y="300857"/>
                  </a:lnTo>
                  <a:lnTo>
                    <a:pt x="995679" y="260208"/>
                  </a:lnTo>
                  <a:lnTo>
                    <a:pt x="971342" y="221888"/>
                  </a:lnTo>
                  <a:lnTo>
                    <a:pt x="943876" y="186057"/>
                  </a:lnTo>
                  <a:lnTo>
                    <a:pt x="913447" y="152876"/>
                  </a:lnTo>
                  <a:lnTo>
                    <a:pt x="880219" y="122505"/>
                  </a:lnTo>
                  <a:lnTo>
                    <a:pt x="844357" y="95105"/>
                  </a:lnTo>
                  <a:lnTo>
                    <a:pt x="806026" y="70837"/>
                  </a:lnTo>
                  <a:lnTo>
                    <a:pt x="765390" y="49862"/>
                  </a:lnTo>
                  <a:lnTo>
                    <a:pt x="722614" y="32340"/>
                  </a:lnTo>
                  <a:lnTo>
                    <a:pt x="677862" y="18432"/>
                  </a:lnTo>
                  <a:lnTo>
                    <a:pt x="631299" y="8299"/>
                  </a:lnTo>
                  <a:lnTo>
                    <a:pt x="583090" y="2101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86399" y="2971800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583090" y="2101"/>
                  </a:lnTo>
                  <a:lnTo>
                    <a:pt x="631299" y="8299"/>
                  </a:lnTo>
                  <a:lnTo>
                    <a:pt x="677862" y="18432"/>
                  </a:lnTo>
                  <a:lnTo>
                    <a:pt x="722614" y="32340"/>
                  </a:lnTo>
                  <a:lnTo>
                    <a:pt x="765390" y="49862"/>
                  </a:lnTo>
                  <a:lnTo>
                    <a:pt x="806026" y="70837"/>
                  </a:lnTo>
                  <a:lnTo>
                    <a:pt x="844357" y="95105"/>
                  </a:lnTo>
                  <a:lnTo>
                    <a:pt x="880219" y="122505"/>
                  </a:lnTo>
                  <a:lnTo>
                    <a:pt x="913447" y="152876"/>
                  </a:lnTo>
                  <a:lnTo>
                    <a:pt x="943876" y="186057"/>
                  </a:lnTo>
                  <a:lnTo>
                    <a:pt x="971342" y="221888"/>
                  </a:lnTo>
                  <a:lnTo>
                    <a:pt x="995679" y="260208"/>
                  </a:lnTo>
                  <a:lnTo>
                    <a:pt x="1016725" y="300857"/>
                  </a:lnTo>
                  <a:lnTo>
                    <a:pt x="1034313" y="343673"/>
                  </a:lnTo>
                  <a:lnTo>
                    <a:pt x="1048279" y="388496"/>
                  </a:lnTo>
                  <a:lnTo>
                    <a:pt x="1058458" y="435165"/>
                  </a:lnTo>
                  <a:lnTo>
                    <a:pt x="1064687" y="483520"/>
                  </a:lnTo>
                  <a:lnTo>
                    <a:pt x="1066800" y="533400"/>
                  </a:lnTo>
                  <a:lnTo>
                    <a:pt x="1064687" y="583090"/>
                  </a:lnTo>
                  <a:lnTo>
                    <a:pt x="1058458" y="631299"/>
                  </a:lnTo>
                  <a:lnTo>
                    <a:pt x="1048279" y="677862"/>
                  </a:lnTo>
                  <a:lnTo>
                    <a:pt x="1034313" y="722614"/>
                  </a:lnTo>
                  <a:lnTo>
                    <a:pt x="1016725" y="765390"/>
                  </a:lnTo>
                  <a:lnTo>
                    <a:pt x="995680" y="806026"/>
                  </a:lnTo>
                  <a:lnTo>
                    <a:pt x="971342" y="844357"/>
                  </a:lnTo>
                  <a:lnTo>
                    <a:pt x="943876" y="880219"/>
                  </a:lnTo>
                  <a:lnTo>
                    <a:pt x="913447" y="913447"/>
                  </a:lnTo>
                  <a:lnTo>
                    <a:pt x="880219" y="943876"/>
                  </a:lnTo>
                  <a:lnTo>
                    <a:pt x="844357" y="971342"/>
                  </a:lnTo>
                  <a:lnTo>
                    <a:pt x="806026" y="995679"/>
                  </a:lnTo>
                  <a:lnTo>
                    <a:pt x="765390" y="1016725"/>
                  </a:lnTo>
                  <a:lnTo>
                    <a:pt x="722614" y="1034313"/>
                  </a:lnTo>
                  <a:lnTo>
                    <a:pt x="677862" y="1048279"/>
                  </a:lnTo>
                  <a:lnTo>
                    <a:pt x="631299" y="1058458"/>
                  </a:lnTo>
                  <a:lnTo>
                    <a:pt x="583090" y="1064687"/>
                  </a:lnTo>
                  <a:lnTo>
                    <a:pt x="533400" y="1066800"/>
                  </a:lnTo>
                  <a:lnTo>
                    <a:pt x="483520" y="1064687"/>
                  </a:lnTo>
                  <a:lnTo>
                    <a:pt x="435165" y="1058458"/>
                  </a:lnTo>
                  <a:lnTo>
                    <a:pt x="388496" y="1048279"/>
                  </a:lnTo>
                  <a:lnTo>
                    <a:pt x="343673" y="1034313"/>
                  </a:lnTo>
                  <a:lnTo>
                    <a:pt x="300857" y="1016725"/>
                  </a:lnTo>
                  <a:lnTo>
                    <a:pt x="260208" y="995679"/>
                  </a:lnTo>
                  <a:lnTo>
                    <a:pt x="221888" y="971342"/>
                  </a:lnTo>
                  <a:lnTo>
                    <a:pt x="186057" y="943876"/>
                  </a:lnTo>
                  <a:lnTo>
                    <a:pt x="152876" y="913447"/>
                  </a:lnTo>
                  <a:lnTo>
                    <a:pt x="122505" y="880219"/>
                  </a:lnTo>
                  <a:lnTo>
                    <a:pt x="95105" y="844357"/>
                  </a:lnTo>
                  <a:lnTo>
                    <a:pt x="70837" y="806026"/>
                  </a:lnTo>
                  <a:lnTo>
                    <a:pt x="49862" y="765390"/>
                  </a:lnTo>
                  <a:lnTo>
                    <a:pt x="32340" y="722614"/>
                  </a:lnTo>
                  <a:lnTo>
                    <a:pt x="18432" y="677862"/>
                  </a:lnTo>
                  <a:lnTo>
                    <a:pt x="8299" y="631299"/>
                  </a:lnTo>
                  <a:lnTo>
                    <a:pt x="2101" y="583090"/>
                  </a:lnTo>
                  <a:lnTo>
                    <a:pt x="0" y="533400"/>
                  </a:lnTo>
                  <a:lnTo>
                    <a:pt x="2101" y="483520"/>
                  </a:lnTo>
                  <a:lnTo>
                    <a:pt x="8299" y="435165"/>
                  </a:lnTo>
                  <a:lnTo>
                    <a:pt x="18432" y="388496"/>
                  </a:lnTo>
                  <a:lnTo>
                    <a:pt x="32340" y="343673"/>
                  </a:lnTo>
                  <a:lnTo>
                    <a:pt x="49862" y="300857"/>
                  </a:lnTo>
                  <a:lnTo>
                    <a:pt x="70837" y="260208"/>
                  </a:lnTo>
                  <a:lnTo>
                    <a:pt x="95105" y="221888"/>
                  </a:lnTo>
                  <a:lnTo>
                    <a:pt x="122505" y="186057"/>
                  </a:lnTo>
                  <a:lnTo>
                    <a:pt x="152876" y="152876"/>
                  </a:lnTo>
                  <a:lnTo>
                    <a:pt x="186057" y="122505"/>
                  </a:lnTo>
                  <a:lnTo>
                    <a:pt x="221888" y="95105"/>
                  </a:lnTo>
                  <a:lnTo>
                    <a:pt x="260208" y="70837"/>
                  </a:lnTo>
                  <a:lnTo>
                    <a:pt x="300857" y="49862"/>
                  </a:lnTo>
                  <a:lnTo>
                    <a:pt x="343673" y="32340"/>
                  </a:lnTo>
                  <a:lnTo>
                    <a:pt x="388496" y="18432"/>
                  </a:lnTo>
                  <a:lnTo>
                    <a:pt x="435165" y="8299"/>
                  </a:lnTo>
                  <a:lnTo>
                    <a:pt x="483520" y="2101"/>
                  </a:lnTo>
                  <a:lnTo>
                    <a:pt x="533400" y="0"/>
                  </a:lnTo>
                  <a:close/>
                </a:path>
                <a:path w="1066800" h="1066800">
                  <a:moveTo>
                    <a:pt x="0" y="0"/>
                  </a:moveTo>
                  <a:lnTo>
                    <a:pt x="0" y="0"/>
                  </a:lnTo>
                </a:path>
                <a:path w="1066800" h="1066800">
                  <a:moveTo>
                    <a:pt x="1066800" y="1066800"/>
                  </a:moveTo>
                  <a:lnTo>
                    <a:pt x="1066800" y="10668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15989" y="3086100"/>
              <a:ext cx="5080" cy="685800"/>
            </a:xfrm>
            <a:custGeom>
              <a:avLst/>
              <a:gdLst/>
              <a:ahLst/>
              <a:cxnLst/>
              <a:rect l="l" t="t" r="r" b="b"/>
              <a:pathLst>
                <a:path w="5079" h="685800">
                  <a:moveTo>
                    <a:pt x="0" y="0"/>
                  </a:moveTo>
                  <a:lnTo>
                    <a:pt x="5080" y="68580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77559" y="3751580"/>
              <a:ext cx="287020" cy="172720"/>
            </a:xfrm>
            <a:custGeom>
              <a:avLst/>
              <a:gdLst/>
              <a:ahLst/>
              <a:cxnLst/>
              <a:rect l="l" t="t" r="r" b="b"/>
              <a:pathLst>
                <a:path w="287020" h="172720">
                  <a:moveTo>
                    <a:pt x="287019" y="0"/>
                  </a:moveTo>
                  <a:lnTo>
                    <a:pt x="0" y="2540"/>
                  </a:lnTo>
                  <a:lnTo>
                    <a:pt x="144779" y="172720"/>
                  </a:lnTo>
                  <a:lnTo>
                    <a:pt x="2870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37310" y="3422710"/>
              <a:ext cx="164979" cy="1649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2362200"/>
            <a:ext cx="1295400" cy="2286000"/>
          </a:xfrm>
          <a:prstGeom prst="rect">
            <a:avLst/>
          </a:prstGeom>
          <a:solidFill>
            <a:srgbClr val="FFFF00"/>
          </a:solidFill>
          <a:ln w="12579">
            <a:solidFill>
              <a:srgbClr val="000000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R="15240" algn="ctr">
              <a:lnSpc>
                <a:spcPct val="100000"/>
              </a:lnSpc>
              <a:spcBef>
                <a:spcPts val="1570"/>
              </a:spcBef>
            </a:pPr>
            <a:r>
              <a:rPr sz="3600" b="1" dirty="0"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R="90805" algn="ctr">
              <a:lnSpc>
                <a:spcPct val="100000"/>
              </a:lnSpc>
              <a:spcBef>
                <a:spcPts val="2480"/>
              </a:spcBef>
            </a:pPr>
            <a:r>
              <a:rPr sz="3600" b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77559" y="3505200"/>
            <a:ext cx="285750" cy="838200"/>
            <a:chOff x="5877559" y="3505200"/>
            <a:chExt cx="285750" cy="838200"/>
          </a:xfrm>
        </p:grpSpPr>
        <p:sp>
          <p:nvSpPr>
            <p:cNvPr id="4" name="object 4"/>
            <p:cNvSpPr/>
            <p:nvPr/>
          </p:nvSpPr>
          <p:spPr>
            <a:xfrm>
              <a:off x="6019799" y="3505200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77559" y="4171950"/>
              <a:ext cx="285750" cy="171450"/>
            </a:xfrm>
            <a:custGeom>
              <a:avLst/>
              <a:gdLst/>
              <a:ahLst/>
              <a:cxnLst/>
              <a:rect l="l" t="t" r="r" b="b"/>
              <a:pathLst>
                <a:path w="285750" h="171450">
                  <a:moveTo>
                    <a:pt x="285750" y="0"/>
                  </a:moveTo>
                  <a:lnTo>
                    <a:pt x="0" y="0"/>
                  </a:lnTo>
                  <a:lnTo>
                    <a:pt x="142239" y="17145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2362200"/>
            <a:ext cx="1295400" cy="2286000"/>
          </a:xfrm>
          <a:prstGeom prst="rect">
            <a:avLst/>
          </a:prstGeom>
          <a:solidFill>
            <a:srgbClr val="FFFF00"/>
          </a:solidFill>
          <a:ln w="12579">
            <a:solidFill>
              <a:srgbClr val="000000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R="15240" algn="ctr">
              <a:lnSpc>
                <a:spcPct val="100000"/>
              </a:lnSpc>
              <a:spcBef>
                <a:spcPts val="1570"/>
              </a:spcBef>
            </a:pPr>
            <a:r>
              <a:rPr sz="3600" b="1" dirty="0"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R="90805" algn="ctr">
              <a:lnSpc>
                <a:spcPct val="100000"/>
              </a:lnSpc>
              <a:spcBef>
                <a:spcPts val="2480"/>
              </a:spcBef>
            </a:pPr>
            <a:r>
              <a:rPr sz="3600" b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71751" y="5086351"/>
            <a:ext cx="1104900" cy="1104900"/>
            <a:chOff x="2571751" y="5086351"/>
            <a:chExt cx="1104900" cy="1104900"/>
          </a:xfrm>
        </p:grpSpPr>
        <p:sp>
          <p:nvSpPr>
            <p:cNvPr id="4" name="object 4"/>
            <p:cNvSpPr/>
            <p:nvPr/>
          </p:nvSpPr>
          <p:spPr>
            <a:xfrm>
              <a:off x="2590800" y="510539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3709" y="2112"/>
                  </a:lnTo>
                  <a:lnTo>
                    <a:pt x="435500" y="8341"/>
                  </a:lnTo>
                  <a:lnTo>
                    <a:pt x="388937" y="18520"/>
                  </a:lnTo>
                  <a:lnTo>
                    <a:pt x="344185" y="32486"/>
                  </a:lnTo>
                  <a:lnTo>
                    <a:pt x="301409" y="50074"/>
                  </a:lnTo>
                  <a:lnTo>
                    <a:pt x="260773" y="71119"/>
                  </a:lnTo>
                  <a:lnTo>
                    <a:pt x="222442" y="95457"/>
                  </a:lnTo>
                  <a:lnTo>
                    <a:pt x="186580" y="122923"/>
                  </a:lnTo>
                  <a:lnTo>
                    <a:pt x="153352" y="153352"/>
                  </a:lnTo>
                  <a:lnTo>
                    <a:pt x="122923" y="186580"/>
                  </a:lnTo>
                  <a:lnTo>
                    <a:pt x="95457" y="222442"/>
                  </a:lnTo>
                  <a:lnTo>
                    <a:pt x="71120" y="260773"/>
                  </a:lnTo>
                  <a:lnTo>
                    <a:pt x="50074" y="301409"/>
                  </a:lnTo>
                  <a:lnTo>
                    <a:pt x="32486" y="344185"/>
                  </a:lnTo>
                  <a:lnTo>
                    <a:pt x="18520" y="388937"/>
                  </a:lnTo>
                  <a:lnTo>
                    <a:pt x="8341" y="435500"/>
                  </a:lnTo>
                  <a:lnTo>
                    <a:pt x="2112" y="483709"/>
                  </a:lnTo>
                  <a:lnTo>
                    <a:pt x="0" y="533400"/>
                  </a:lnTo>
                  <a:lnTo>
                    <a:pt x="2112" y="583090"/>
                  </a:lnTo>
                  <a:lnTo>
                    <a:pt x="8341" y="631299"/>
                  </a:lnTo>
                  <a:lnTo>
                    <a:pt x="18520" y="677862"/>
                  </a:lnTo>
                  <a:lnTo>
                    <a:pt x="32486" y="722614"/>
                  </a:lnTo>
                  <a:lnTo>
                    <a:pt x="50074" y="765390"/>
                  </a:lnTo>
                  <a:lnTo>
                    <a:pt x="71120" y="806026"/>
                  </a:lnTo>
                  <a:lnTo>
                    <a:pt x="95457" y="844357"/>
                  </a:lnTo>
                  <a:lnTo>
                    <a:pt x="122923" y="880219"/>
                  </a:lnTo>
                  <a:lnTo>
                    <a:pt x="153352" y="913447"/>
                  </a:lnTo>
                  <a:lnTo>
                    <a:pt x="186580" y="943876"/>
                  </a:lnTo>
                  <a:lnTo>
                    <a:pt x="222442" y="971342"/>
                  </a:lnTo>
                  <a:lnTo>
                    <a:pt x="260773" y="995680"/>
                  </a:lnTo>
                  <a:lnTo>
                    <a:pt x="301409" y="1016725"/>
                  </a:lnTo>
                  <a:lnTo>
                    <a:pt x="344185" y="1034313"/>
                  </a:lnTo>
                  <a:lnTo>
                    <a:pt x="388937" y="1048279"/>
                  </a:lnTo>
                  <a:lnTo>
                    <a:pt x="435500" y="1058458"/>
                  </a:lnTo>
                  <a:lnTo>
                    <a:pt x="483709" y="1064687"/>
                  </a:lnTo>
                  <a:lnTo>
                    <a:pt x="533400" y="1066800"/>
                  </a:lnTo>
                  <a:lnTo>
                    <a:pt x="583090" y="1064687"/>
                  </a:lnTo>
                  <a:lnTo>
                    <a:pt x="631299" y="1058458"/>
                  </a:lnTo>
                  <a:lnTo>
                    <a:pt x="677862" y="1048279"/>
                  </a:lnTo>
                  <a:lnTo>
                    <a:pt x="722614" y="1034313"/>
                  </a:lnTo>
                  <a:lnTo>
                    <a:pt x="765390" y="1016725"/>
                  </a:lnTo>
                  <a:lnTo>
                    <a:pt x="806026" y="995680"/>
                  </a:lnTo>
                  <a:lnTo>
                    <a:pt x="844357" y="971342"/>
                  </a:lnTo>
                  <a:lnTo>
                    <a:pt x="880219" y="943876"/>
                  </a:lnTo>
                  <a:lnTo>
                    <a:pt x="913447" y="913447"/>
                  </a:lnTo>
                  <a:lnTo>
                    <a:pt x="943876" y="880219"/>
                  </a:lnTo>
                  <a:lnTo>
                    <a:pt x="971342" y="844357"/>
                  </a:lnTo>
                  <a:lnTo>
                    <a:pt x="995679" y="806026"/>
                  </a:lnTo>
                  <a:lnTo>
                    <a:pt x="1016725" y="765390"/>
                  </a:lnTo>
                  <a:lnTo>
                    <a:pt x="1034313" y="722614"/>
                  </a:lnTo>
                  <a:lnTo>
                    <a:pt x="1048279" y="677862"/>
                  </a:lnTo>
                  <a:lnTo>
                    <a:pt x="1058458" y="631299"/>
                  </a:lnTo>
                  <a:lnTo>
                    <a:pt x="1064687" y="583090"/>
                  </a:lnTo>
                  <a:lnTo>
                    <a:pt x="1066800" y="533400"/>
                  </a:lnTo>
                  <a:lnTo>
                    <a:pt x="1064687" y="483709"/>
                  </a:lnTo>
                  <a:lnTo>
                    <a:pt x="1058458" y="435500"/>
                  </a:lnTo>
                  <a:lnTo>
                    <a:pt x="1048279" y="388937"/>
                  </a:lnTo>
                  <a:lnTo>
                    <a:pt x="1034313" y="344185"/>
                  </a:lnTo>
                  <a:lnTo>
                    <a:pt x="1016725" y="301409"/>
                  </a:lnTo>
                  <a:lnTo>
                    <a:pt x="995679" y="260773"/>
                  </a:lnTo>
                  <a:lnTo>
                    <a:pt x="971342" y="222442"/>
                  </a:lnTo>
                  <a:lnTo>
                    <a:pt x="943876" y="186580"/>
                  </a:lnTo>
                  <a:lnTo>
                    <a:pt x="913447" y="153352"/>
                  </a:lnTo>
                  <a:lnTo>
                    <a:pt x="880219" y="122923"/>
                  </a:lnTo>
                  <a:lnTo>
                    <a:pt x="844357" y="95457"/>
                  </a:lnTo>
                  <a:lnTo>
                    <a:pt x="806026" y="71120"/>
                  </a:lnTo>
                  <a:lnTo>
                    <a:pt x="765390" y="50074"/>
                  </a:lnTo>
                  <a:lnTo>
                    <a:pt x="722614" y="32486"/>
                  </a:lnTo>
                  <a:lnTo>
                    <a:pt x="677862" y="18520"/>
                  </a:lnTo>
                  <a:lnTo>
                    <a:pt x="631299" y="8341"/>
                  </a:lnTo>
                  <a:lnTo>
                    <a:pt x="583090" y="2112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0800" y="510539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583090" y="2112"/>
                  </a:lnTo>
                  <a:lnTo>
                    <a:pt x="631299" y="8341"/>
                  </a:lnTo>
                  <a:lnTo>
                    <a:pt x="677862" y="18520"/>
                  </a:lnTo>
                  <a:lnTo>
                    <a:pt x="722614" y="32486"/>
                  </a:lnTo>
                  <a:lnTo>
                    <a:pt x="765390" y="50074"/>
                  </a:lnTo>
                  <a:lnTo>
                    <a:pt x="806026" y="71120"/>
                  </a:lnTo>
                  <a:lnTo>
                    <a:pt x="844357" y="95457"/>
                  </a:lnTo>
                  <a:lnTo>
                    <a:pt x="880219" y="122923"/>
                  </a:lnTo>
                  <a:lnTo>
                    <a:pt x="913447" y="153352"/>
                  </a:lnTo>
                  <a:lnTo>
                    <a:pt x="943876" y="186580"/>
                  </a:lnTo>
                  <a:lnTo>
                    <a:pt x="971342" y="222442"/>
                  </a:lnTo>
                  <a:lnTo>
                    <a:pt x="995679" y="260773"/>
                  </a:lnTo>
                  <a:lnTo>
                    <a:pt x="1016725" y="301409"/>
                  </a:lnTo>
                  <a:lnTo>
                    <a:pt x="1034313" y="344185"/>
                  </a:lnTo>
                  <a:lnTo>
                    <a:pt x="1048279" y="388937"/>
                  </a:lnTo>
                  <a:lnTo>
                    <a:pt x="1058458" y="435500"/>
                  </a:lnTo>
                  <a:lnTo>
                    <a:pt x="1064687" y="483709"/>
                  </a:lnTo>
                  <a:lnTo>
                    <a:pt x="1066800" y="533400"/>
                  </a:lnTo>
                  <a:lnTo>
                    <a:pt x="1064687" y="583090"/>
                  </a:lnTo>
                  <a:lnTo>
                    <a:pt x="1058458" y="631299"/>
                  </a:lnTo>
                  <a:lnTo>
                    <a:pt x="1048279" y="677862"/>
                  </a:lnTo>
                  <a:lnTo>
                    <a:pt x="1034313" y="722614"/>
                  </a:lnTo>
                  <a:lnTo>
                    <a:pt x="1016725" y="765390"/>
                  </a:lnTo>
                  <a:lnTo>
                    <a:pt x="995679" y="806026"/>
                  </a:lnTo>
                  <a:lnTo>
                    <a:pt x="971342" y="844357"/>
                  </a:lnTo>
                  <a:lnTo>
                    <a:pt x="943876" y="880219"/>
                  </a:lnTo>
                  <a:lnTo>
                    <a:pt x="913447" y="913447"/>
                  </a:lnTo>
                  <a:lnTo>
                    <a:pt x="880219" y="943876"/>
                  </a:lnTo>
                  <a:lnTo>
                    <a:pt x="844357" y="971342"/>
                  </a:lnTo>
                  <a:lnTo>
                    <a:pt x="806026" y="995680"/>
                  </a:lnTo>
                  <a:lnTo>
                    <a:pt x="765390" y="1016725"/>
                  </a:lnTo>
                  <a:lnTo>
                    <a:pt x="722614" y="1034313"/>
                  </a:lnTo>
                  <a:lnTo>
                    <a:pt x="677862" y="1048279"/>
                  </a:lnTo>
                  <a:lnTo>
                    <a:pt x="631299" y="1058458"/>
                  </a:lnTo>
                  <a:lnTo>
                    <a:pt x="583090" y="1064687"/>
                  </a:lnTo>
                  <a:lnTo>
                    <a:pt x="533400" y="1066800"/>
                  </a:lnTo>
                  <a:lnTo>
                    <a:pt x="483709" y="1064687"/>
                  </a:lnTo>
                  <a:lnTo>
                    <a:pt x="435500" y="1058458"/>
                  </a:lnTo>
                  <a:lnTo>
                    <a:pt x="388937" y="1048279"/>
                  </a:lnTo>
                  <a:lnTo>
                    <a:pt x="344185" y="1034313"/>
                  </a:lnTo>
                  <a:lnTo>
                    <a:pt x="301409" y="1016725"/>
                  </a:lnTo>
                  <a:lnTo>
                    <a:pt x="260773" y="995680"/>
                  </a:lnTo>
                  <a:lnTo>
                    <a:pt x="222442" y="971342"/>
                  </a:lnTo>
                  <a:lnTo>
                    <a:pt x="186580" y="943876"/>
                  </a:lnTo>
                  <a:lnTo>
                    <a:pt x="153352" y="913447"/>
                  </a:lnTo>
                  <a:lnTo>
                    <a:pt x="122923" y="880219"/>
                  </a:lnTo>
                  <a:lnTo>
                    <a:pt x="95457" y="844357"/>
                  </a:lnTo>
                  <a:lnTo>
                    <a:pt x="71120" y="806026"/>
                  </a:lnTo>
                  <a:lnTo>
                    <a:pt x="50074" y="765390"/>
                  </a:lnTo>
                  <a:lnTo>
                    <a:pt x="32486" y="722614"/>
                  </a:lnTo>
                  <a:lnTo>
                    <a:pt x="18520" y="677862"/>
                  </a:lnTo>
                  <a:lnTo>
                    <a:pt x="8341" y="631299"/>
                  </a:lnTo>
                  <a:lnTo>
                    <a:pt x="2112" y="583090"/>
                  </a:lnTo>
                  <a:lnTo>
                    <a:pt x="0" y="533400"/>
                  </a:lnTo>
                  <a:lnTo>
                    <a:pt x="2112" y="483709"/>
                  </a:lnTo>
                  <a:lnTo>
                    <a:pt x="8341" y="435500"/>
                  </a:lnTo>
                  <a:lnTo>
                    <a:pt x="18520" y="388937"/>
                  </a:lnTo>
                  <a:lnTo>
                    <a:pt x="32486" y="344185"/>
                  </a:lnTo>
                  <a:lnTo>
                    <a:pt x="50074" y="301409"/>
                  </a:lnTo>
                  <a:lnTo>
                    <a:pt x="71120" y="260773"/>
                  </a:lnTo>
                  <a:lnTo>
                    <a:pt x="95457" y="222442"/>
                  </a:lnTo>
                  <a:lnTo>
                    <a:pt x="122923" y="186580"/>
                  </a:lnTo>
                  <a:lnTo>
                    <a:pt x="153352" y="153352"/>
                  </a:lnTo>
                  <a:lnTo>
                    <a:pt x="186580" y="122923"/>
                  </a:lnTo>
                  <a:lnTo>
                    <a:pt x="222442" y="95457"/>
                  </a:lnTo>
                  <a:lnTo>
                    <a:pt x="260773" y="71119"/>
                  </a:lnTo>
                  <a:lnTo>
                    <a:pt x="301409" y="50074"/>
                  </a:lnTo>
                  <a:lnTo>
                    <a:pt x="344185" y="32486"/>
                  </a:lnTo>
                  <a:lnTo>
                    <a:pt x="388937" y="18520"/>
                  </a:lnTo>
                  <a:lnTo>
                    <a:pt x="435500" y="8341"/>
                  </a:lnTo>
                  <a:lnTo>
                    <a:pt x="483709" y="2112"/>
                  </a:lnTo>
                  <a:lnTo>
                    <a:pt x="533400" y="0"/>
                  </a:lnTo>
                  <a:close/>
                </a:path>
                <a:path w="1066800" h="1066800">
                  <a:moveTo>
                    <a:pt x="0" y="0"/>
                  </a:moveTo>
                  <a:lnTo>
                    <a:pt x="0" y="0"/>
                  </a:lnTo>
                </a:path>
                <a:path w="1066800" h="1066800">
                  <a:moveTo>
                    <a:pt x="1066800" y="1066800"/>
                  </a:moveTo>
                  <a:lnTo>
                    <a:pt x="1066800" y="10668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20390" y="5219699"/>
              <a:ext cx="5080" cy="685800"/>
            </a:xfrm>
            <a:custGeom>
              <a:avLst/>
              <a:gdLst/>
              <a:ahLst/>
              <a:cxnLst/>
              <a:rect l="l" t="t" r="r" b="b"/>
              <a:pathLst>
                <a:path w="5080" h="685800">
                  <a:moveTo>
                    <a:pt x="0" y="0"/>
                  </a:moveTo>
                  <a:lnTo>
                    <a:pt x="5080" y="68580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3230" y="5885179"/>
              <a:ext cx="285750" cy="172720"/>
            </a:xfrm>
            <a:custGeom>
              <a:avLst/>
              <a:gdLst/>
              <a:ahLst/>
              <a:cxnLst/>
              <a:rect l="l" t="t" r="r" b="b"/>
              <a:pathLst>
                <a:path w="285750" h="172720">
                  <a:moveTo>
                    <a:pt x="285749" y="0"/>
                  </a:moveTo>
                  <a:lnTo>
                    <a:pt x="0" y="1270"/>
                  </a:lnTo>
                  <a:lnTo>
                    <a:pt x="143509" y="172720"/>
                  </a:lnTo>
                  <a:lnTo>
                    <a:pt x="285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1710" y="5556310"/>
              <a:ext cx="164979" cy="1649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2362200"/>
            <a:ext cx="1295400" cy="2286000"/>
          </a:xfrm>
          <a:prstGeom prst="rect">
            <a:avLst/>
          </a:prstGeom>
          <a:solidFill>
            <a:srgbClr val="FFFF00"/>
          </a:solidFill>
          <a:ln w="12579">
            <a:solidFill>
              <a:srgbClr val="000000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R="15240" algn="ctr">
              <a:lnSpc>
                <a:spcPct val="100000"/>
              </a:lnSpc>
              <a:spcBef>
                <a:spcPts val="1570"/>
              </a:spcBef>
            </a:pPr>
            <a:r>
              <a:rPr sz="3600" b="1" dirty="0"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R="90805" algn="ctr">
              <a:lnSpc>
                <a:spcPct val="100000"/>
              </a:lnSpc>
              <a:spcBef>
                <a:spcPts val="2480"/>
              </a:spcBef>
            </a:pPr>
            <a:r>
              <a:rPr sz="3600" b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71751" y="5086351"/>
            <a:ext cx="1104900" cy="1104900"/>
            <a:chOff x="2571751" y="5086351"/>
            <a:chExt cx="1104900" cy="1104900"/>
          </a:xfrm>
        </p:grpSpPr>
        <p:sp>
          <p:nvSpPr>
            <p:cNvPr id="4" name="object 4"/>
            <p:cNvSpPr/>
            <p:nvPr/>
          </p:nvSpPr>
          <p:spPr>
            <a:xfrm>
              <a:off x="2590800" y="510539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3709" y="2112"/>
                  </a:lnTo>
                  <a:lnTo>
                    <a:pt x="435500" y="8341"/>
                  </a:lnTo>
                  <a:lnTo>
                    <a:pt x="388937" y="18520"/>
                  </a:lnTo>
                  <a:lnTo>
                    <a:pt x="344185" y="32486"/>
                  </a:lnTo>
                  <a:lnTo>
                    <a:pt x="301409" y="50074"/>
                  </a:lnTo>
                  <a:lnTo>
                    <a:pt x="260773" y="71119"/>
                  </a:lnTo>
                  <a:lnTo>
                    <a:pt x="222442" y="95457"/>
                  </a:lnTo>
                  <a:lnTo>
                    <a:pt x="186580" y="122923"/>
                  </a:lnTo>
                  <a:lnTo>
                    <a:pt x="153352" y="153352"/>
                  </a:lnTo>
                  <a:lnTo>
                    <a:pt x="122923" y="186580"/>
                  </a:lnTo>
                  <a:lnTo>
                    <a:pt x="95457" y="222442"/>
                  </a:lnTo>
                  <a:lnTo>
                    <a:pt x="71120" y="260773"/>
                  </a:lnTo>
                  <a:lnTo>
                    <a:pt x="50074" y="301409"/>
                  </a:lnTo>
                  <a:lnTo>
                    <a:pt x="32486" y="344185"/>
                  </a:lnTo>
                  <a:lnTo>
                    <a:pt x="18520" y="388937"/>
                  </a:lnTo>
                  <a:lnTo>
                    <a:pt x="8341" y="435500"/>
                  </a:lnTo>
                  <a:lnTo>
                    <a:pt x="2112" y="483709"/>
                  </a:lnTo>
                  <a:lnTo>
                    <a:pt x="0" y="533400"/>
                  </a:lnTo>
                  <a:lnTo>
                    <a:pt x="2112" y="583090"/>
                  </a:lnTo>
                  <a:lnTo>
                    <a:pt x="8341" y="631299"/>
                  </a:lnTo>
                  <a:lnTo>
                    <a:pt x="18520" y="677862"/>
                  </a:lnTo>
                  <a:lnTo>
                    <a:pt x="32486" y="722614"/>
                  </a:lnTo>
                  <a:lnTo>
                    <a:pt x="50074" y="765390"/>
                  </a:lnTo>
                  <a:lnTo>
                    <a:pt x="71120" y="806026"/>
                  </a:lnTo>
                  <a:lnTo>
                    <a:pt x="95457" y="844357"/>
                  </a:lnTo>
                  <a:lnTo>
                    <a:pt x="122923" y="880219"/>
                  </a:lnTo>
                  <a:lnTo>
                    <a:pt x="153352" y="913447"/>
                  </a:lnTo>
                  <a:lnTo>
                    <a:pt x="186580" y="943876"/>
                  </a:lnTo>
                  <a:lnTo>
                    <a:pt x="222442" y="971342"/>
                  </a:lnTo>
                  <a:lnTo>
                    <a:pt x="260773" y="995680"/>
                  </a:lnTo>
                  <a:lnTo>
                    <a:pt x="301409" y="1016725"/>
                  </a:lnTo>
                  <a:lnTo>
                    <a:pt x="344185" y="1034313"/>
                  </a:lnTo>
                  <a:lnTo>
                    <a:pt x="388937" y="1048279"/>
                  </a:lnTo>
                  <a:lnTo>
                    <a:pt x="435500" y="1058458"/>
                  </a:lnTo>
                  <a:lnTo>
                    <a:pt x="483709" y="1064687"/>
                  </a:lnTo>
                  <a:lnTo>
                    <a:pt x="533400" y="1066800"/>
                  </a:lnTo>
                  <a:lnTo>
                    <a:pt x="583090" y="1064687"/>
                  </a:lnTo>
                  <a:lnTo>
                    <a:pt x="631299" y="1058458"/>
                  </a:lnTo>
                  <a:lnTo>
                    <a:pt x="677862" y="1048279"/>
                  </a:lnTo>
                  <a:lnTo>
                    <a:pt x="722614" y="1034313"/>
                  </a:lnTo>
                  <a:lnTo>
                    <a:pt x="765390" y="1016725"/>
                  </a:lnTo>
                  <a:lnTo>
                    <a:pt x="806026" y="995680"/>
                  </a:lnTo>
                  <a:lnTo>
                    <a:pt x="844357" y="971342"/>
                  </a:lnTo>
                  <a:lnTo>
                    <a:pt x="880219" y="943876"/>
                  </a:lnTo>
                  <a:lnTo>
                    <a:pt x="913447" y="913447"/>
                  </a:lnTo>
                  <a:lnTo>
                    <a:pt x="943876" y="880219"/>
                  </a:lnTo>
                  <a:lnTo>
                    <a:pt x="971342" y="844357"/>
                  </a:lnTo>
                  <a:lnTo>
                    <a:pt x="995679" y="806026"/>
                  </a:lnTo>
                  <a:lnTo>
                    <a:pt x="1016725" y="765390"/>
                  </a:lnTo>
                  <a:lnTo>
                    <a:pt x="1034313" y="722614"/>
                  </a:lnTo>
                  <a:lnTo>
                    <a:pt x="1048279" y="677862"/>
                  </a:lnTo>
                  <a:lnTo>
                    <a:pt x="1058458" y="631299"/>
                  </a:lnTo>
                  <a:lnTo>
                    <a:pt x="1064687" y="583090"/>
                  </a:lnTo>
                  <a:lnTo>
                    <a:pt x="1066800" y="533400"/>
                  </a:lnTo>
                  <a:lnTo>
                    <a:pt x="1064687" y="483709"/>
                  </a:lnTo>
                  <a:lnTo>
                    <a:pt x="1058458" y="435500"/>
                  </a:lnTo>
                  <a:lnTo>
                    <a:pt x="1048279" y="388937"/>
                  </a:lnTo>
                  <a:lnTo>
                    <a:pt x="1034313" y="344185"/>
                  </a:lnTo>
                  <a:lnTo>
                    <a:pt x="1016725" y="301409"/>
                  </a:lnTo>
                  <a:lnTo>
                    <a:pt x="995679" y="260773"/>
                  </a:lnTo>
                  <a:lnTo>
                    <a:pt x="971342" y="222442"/>
                  </a:lnTo>
                  <a:lnTo>
                    <a:pt x="943876" y="186580"/>
                  </a:lnTo>
                  <a:lnTo>
                    <a:pt x="913447" y="153352"/>
                  </a:lnTo>
                  <a:lnTo>
                    <a:pt x="880219" y="122923"/>
                  </a:lnTo>
                  <a:lnTo>
                    <a:pt x="844357" y="95457"/>
                  </a:lnTo>
                  <a:lnTo>
                    <a:pt x="806026" y="71120"/>
                  </a:lnTo>
                  <a:lnTo>
                    <a:pt x="765390" y="50074"/>
                  </a:lnTo>
                  <a:lnTo>
                    <a:pt x="722614" y="32486"/>
                  </a:lnTo>
                  <a:lnTo>
                    <a:pt x="677862" y="18520"/>
                  </a:lnTo>
                  <a:lnTo>
                    <a:pt x="631299" y="8341"/>
                  </a:lnTo>
                  <a:lnTo>
                    <a:pt x="583090" y="2112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0800" y="510539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583090" y="2112"/>
                  </a:lnTo>
                  <a:lnTo>
                    <a:pt x="631299" y="8341"/>
                  </a:lnTo>
                  <a:lnTo>
                    <a:pt x="677862" y="18520"/>
                  </a:lnTo>
                  <a:lnTo>
                    <a:pt x="722614" y="32486"/>
                  </a:lnTo>
                  <a:lnTo>
                    <a:pt x="765390" y="50074"/>
                  </a:lnTo>
                  <a:lnTo>
                    <a:pt x="806026" y="71120"/>
                  </a:lnTo>
                  <a:lnTo>
                    <a:pt x="844357" y="95457"/>
                  </a:lnTo>
                  <a:lnTo>
                    <a:pt x="880219" y="122923"/>
                  </a:lnTo>
                  <a:lnTo>
                    <a:pt x="913447" y="153352"/>
                  </a:lnTo>
                  <a:lnTo>
                    <a:pt x="943876" y="186580"/>
                  </a:lnTo>
                  <a:lnTo>
                    <a:pt x="971342" y="222442"/>
                  </a:lnTo>
                  <a:lnTo>
                    <a:pt x="995679" y="260773"/>
                  </a:lnTo>
                  <a:lnTo>
                    <a:pt x="1016725" y="301409"/>
                  </a:lnTo>
                  <a:lnTo>
                    <a:pt x="1034313" y="344185"/>
                  </a:lnTo>
                  <a:lnTo>
                    <a:pt x="1048279" y="388937"/>
                  </a:lnTo>
                  <a:lnTo>
                    <a:pt x="1058458" y="435500"/>
                  </a:lnTo>
                  <a:lnTo>
                    <a:pt x="1064687" y="483709"/>
                  </a:lnTo>
                  <a:lnTo>
                    <a:pt x="1066800" y="533400"/>
                  </a:lnTo>
                  <a:lnTo>
                    <a:pt x="1064687" y="583090"/>
                  </a:lnTo>
                  <a:lnTo>
                    <a:pt x="1058458" y="631299"/>
                  </a:lnTo>
                  <a:lnTo>
                    <a:pt x="1048279" y="677862"/>
                  </a:lnTo>
                  <a:lnTo>
                    <a:pt x="1034313" y="722614"/>
                  </a:lnTo>
                  <a:lnTo>
                    <a:pt x="1016725" y="765390"/>
                  </a:lnTo>
                  <a:lnTo>
                    <a:pt x="995679" y="806026"/>
                  </a:lnTo>
                  <a:lnTo>
                    <a:pt x="971342" y="844357"/>
                  </a:lnTo>
                  <a:lnTo>
                    <a:pt x="943876" y="880219"/>
                  </a:lnTo>
                  <a:lnTo>
                    <a:pt x="913447" y="913447"/>
                  </a:lnTo>
                  <a:lnTo>
                    <a:pt x="880219" y="943876"/>
                  </a:lnTo>
                  <a:lnTo>
                    <a:pt x="844357" y="971342"/>
                  </a:lnTo>
                  <a:lnTo>
                    <a:pt x="806026" y="995680"/>
                  </a:lnTo>
                  <a:lnTo>
                    <a:pt x="765390" y="1016725"/>
                  </a:lnTo>
                  <a:lnTo>
                    <a:pt x="722614" y="1034313"/>
                  </a:lnTo>
                  <a:lnTo>
                    <a:pt x="677862" y="1048279"/>
                  </a:lnTo>
                  <a:lnTo>
                    <a:pt x="631299" y="1058458"/>
                  </a:lnTo>
                  <a:lnTo>
                    <a:pt x="583090" y="1064687"/>
                  </a:lnTo>
                  <a:lnTo>
                    <a:pt x="533400" y="1066800"/>
                  </a:lnTo>
                  <a:lnTo>
                    <a:pt x="483709" y="1064687"/>
                  </a:lnTo>
                  <a:lnTo>
                    <a:pt x="435500" y="1058458"/>
                  </a:lnTo>
                  <a:lnTo>
                    <a:pt x="388937" y="1048279"/>
                  </a:lnTo>
                  <a:lnTo>
                    <a:pt x="344185" y="1034313"/>
                  </a:lnTo>
                  <a:lnTo>
                    <a:pt x="301409" y="1016725"/>
                  </a:lnTo>
                  <a:lnTo>
                    <a:pt x="260773" y="995680"/>
                  </a:lnTo>
                  <a:lnTo>
                    <a:pt x="222442" y="971342"/>
                  </a:lnTo>
                  <a:lnTo>
                    <a:pt x="186580" y="943876"/>
                  </a:lnTo>
                  <a:lnTo>
                    <a:pt x="153352" y="913447"/>
                  </a:lnTo>
                  <a:lnTo>
                    <a:pt x="122923" y="880219"/>
                  </a:lnTo>
                  <a:lnTo>
                    <a:pt x="95457" y="844357"/>
                  </a:lnTo>
                  <a:lnTo>
                    <a:pt x="71120" y="806026"/>
                  </a:lnTo>
                  <a:lnTo>
                    <a:pt x="50074" y="765390"/>
                  </a:lnTo>
                  <a:lnTo>
                    <a:pt x="32486" y="722614"/>
                  </a:lnTo>
                  <a:lnTo>
                    <a:pt x="18520" y="677862"/>
                  </a:lnTo>
                  <a:lnTo>
                    <a:pt x="8341" y="631299"/>
                  </a:lnTo>
                  <a:lnTo>
                    <a:pt x="2112" y="583090"/>
                  </a:lnTo>
                  <a:lnTo>
                    <a:pt x="0" y="533400"/>
                  </a:lnTo>
                  <a:lnTo>
                    <a:pt x="2112" y="483709"/>
                  </a:lnTo>
                  <a:lnTo>
                    <a:pt x="8341" y="435500"/>
                  </a:lnTo>
                  <a:lnTo>
                    <a:pt x="18520" y="388937"/>
                  </a:lnTo>
                  <a:lnTo>
                    <a:pt x="32486" y="344185"/>
                  </a:lnTo>
                  <a:lnTo>
                    <a:pt x="50074" y="301409"/>
                  </a:lnTo>
                  <a:lnTo>
                    <a:pt x="71120" y="260773"/>
                  </a:lnTo>
                  <a:lnTo>
                    <a:pt x="95457" y="222442"/>
                  </a:lnTo>
                  <a:lnTo>
                    <a:pt x="122923" y="186580"/>
                  </a:lnTo>
                  <a:lnTo>
                    <a:pt x="153352" y="153352"/>
                  </a:lnTo>
                  <a:lnTo>
                    <a:pt x="186580" y="122923"/>
                  </a:lnTo>
                  <a:lnTo>
                    <a:pt x="222442" y="95457"/>
                  </a:lnTo>
                  <a:lnTo>
                    <a:pt x="260773" y="71119"/>
                  </a:lnTo>
                  <a:lnTo>
                    <a:pt x="301409" y="50074"/>
                  </a:lnTo>
                  <a:lnTo>
                    <a:pt x="344185" y="32486"/>
                  </a:lnTo>
                  <a:lnTo>
                    <a:pt x="388937" y="18520"/>
                  </a:lnTo>
                  <a:lnTo>
                    <a:pt x="435500" y="8341"/>
                  </a:lnTo>
                  <a:lnTo>
                    <a:pt x="483709" y="2112"/>
                  </a:lnTo>
                  <a:lnTo>
                    <a:pt x="533400" y="0"/>
                  </a:lnTo>
                  <a:close/>
                </a:path>
                <a:path w="1066800" h="1066800">
                  <a:moveTo>
                    <a:pt x="0" y="0"/>
                  </a:moveTo>
                  <a:lnTo>
                    <a:pt x="0" y="0"/>
                  </a:lnTo>
                </a:path>
                <a:path w="1066800" h="1066800">
                  <a:moveTo>
                    <a:pt x="1066800" y="1066800"/>
                  </a:moveTo>
                  <a:lnTo>
                    <a:pt x="1066800" y="10668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0180" y="5595619"/>
              <a:ext cx="676910" cy="111760"/>
            </a:xfrm>
            <a:custGeom>
              <a:avLst/>
              <a:gdLst/>
              <a:ahLst/>
              <a:cxnLst/>
              <a:rect l="l" t="t" r="r" b="b"/>
              <a:pathLst>
                <a:path w="676910" h="111760">
                  <a:moveTo>
                    <a:pt x="0" y="111759"/>
                  </a:moveTo>
                  <a:lnTo>
                    <a:pt x="676909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45180" y="5457189"/>
              <a:ext cx="193040" cy="283210"/>
            </a:xfrm>
            <a:custGeom>
              <a:avLst/>
              <a:gdLst/>
              <a:ahLst/>
              <a:cxnLst/>
              <a:rect l="l" t="t" r="r" b="b"/>
              <a:pathLst>
                <a:path w="193039" h="283210">
                  <a:moveTo>
                    <a:pt x="0" y="0"/>
                  </a:moveTo>
                  <a:lnTo>
                    <a:pt x="46990" y="283210"/>
                  </a:lnTo>
                  <a:lnTo>
                    <a:pt x="19304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2980" y="5544880"/>
              <a:ext cx="162439" cy="1878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2362200"/>
            <a:ext cx="1295400" cy="2286000"/>
          </a:xfrm>
          <a:prstGeom prst="rect">
            <a:avLst/>
          </a:prstGeom>
          <a:solidFill>
            <a:srgbClr val="FFFF00"/>
          </a:solidFill>
          <a:ln w="12579">
            <a:solidFill>
              <a:srgbClr val="000000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R="15240" algn="ctr">
              <a:lnSpc>
                <a:spcPct val="100000"/>
              </a:lnSpc>
              <a:spcBef>
                <a:spcPts val="1570"/>
              </a:spcBef>
            </a:pPr>
            <a:r>
              <a:rPr sz="3600" b="1" dirty="0"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R="90805" algn="ctr">
              <a:lnSpc>
                <a:spcPct val="100000"/>
              </a:lnSpc>
              <a:spcBef>
                <a:spcPts val="2480"/>
              </a:spcBef>
            </a:pPr>
            <a:r>
              <a:rPr sz="3600" b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12135" y="5356859"/>
            <a:ext cx="832485" cy="353695"/>
            <a:chOff x="3112135" y="5356859"/>
            <a:chExt cx="832485" cy="353695"/>
          </a:xfrm>
        </p:grpSpPr>
        <p:sp>
          <p:nvSpPr>
            <p:cNvPr id="4" name="object 4"/>
            <p:cNvSpPr/>
            <p:nvPr/>
          </p:nvSpPr>
          <p:spPr>
            <a:xfrm>
              <a:off x="3140710" y="5487669"/>
              <a:ext cx="657860" cy="194310"/>
            </a:xfrm>
            <a:custGeom>
              <a:avLst/>
              <a:gdLst/>
              <a:ahLst/>
              <a:cxnLst/>
              <a:rect l="l" t="t" r="r" b="b"/>
              <a:pathLst>
                <a:path w="657860" h="194310">
                  <a:moveTo>
                    <a:pt x="0" y="194309"/>
                  </a:moveTo>
                  <a:lnTo>
                    <a:pt x="657860" y="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0150" y="5356859"/>
              <a:ext cx="204470" cy="274320"/>
            </a:xfrm>
            <a:custGeom>
              <a:avLst/>
              <a:gdLst/>
              <a:ahLst/>
              <a:cxnLst/>
              <a:rect l="l" t="t" r="r" b="b"/>
              <a:pathLst>
                <a:path w="204470" h="274320">
                  <a:moveTo>
                    <a:pt x="0" y="0"/>
                  </a:moveTo>
                  <a:lnTo>
                    <a:pt x="80010" y="274319"/>
                  </a:lnTo>
                  <a:lnTo>
                    <a:pt x="204470" y="88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2362200"/>
            <a:ext cx="1295400" cy="2286000"/>
          </a:xfrm>
          <a:prstGeom prst="rect">
            <a:avLst/>
          </a:prstGeom>
          <a:solidFill>
            <a:srgbClr val="FFFF00"/>
          </a:solidFill>
          <a:ln w="12579">
            <a:solidFill>
              <a:srgbClr val="000000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R="15240" algn="ctr">
              <a:lnSpc>
                <a:spcPct val="100000"/>
              </a:lnSpc>
              <a:spcBef>
                <a:spcPts val="1570"/>
              </a:spcBef>
            </a:pPr>
            <a:r>
              <a:rPr sz="3600" b="1" dirty="0"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R="90805" algn="ctr">
              <a:lnSpc>
                <a:spcPct val="100000"/>
              </a:lnSpc>
              <a:spcBef>
                <a:spcPts val="2480"/>
              </a:spcBef>
            </a:pPr>
            <a:r>
              <a:rPr sz="3600" b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77559" y="3505200"/>
            <a:ext cx="285750" cy="838200"/>
            <a:chOff x="5877559" y="3505200"/>
            <a:chExt cx="285750" cy="838200"/>
          </a:xfrm>
        </p:grpSpPr>
        <p:sp>
          <p:nvSpPr>
            <p:cNvPr id="4" name="object 4"/>
            <p:cNvSpPr/>
            <p:nvPr/>
          </p:nvSpPr>
          <p:spPr>
            <a:xfrm>
              <a:off x="6019799" y="3505200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77559" y="4171950"/>
              <a:ext cx="285750" cy="171450"/>
            </a:xfrm>
            <a:custGeom>
              <a:avLst/>
              <a:gdLst/>
              <a:ahLst/>
              <a:cxnLst/>
              <a:rect l="l" t="t" r="r" b="b"/>
              <a:pathLst>
                <a:path w="285750" h="171450">
                  <a:moveTo>
                    <a:pt x="285750" y="0"/>
                  </a:moveTo>
                  <a:lnTo>
                    <a:pt x="0" y="0"/>
                  </a:lnTo>
                  <a:lnTo>
                    <a:pt x="142239" y="17145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505959" y="838200"/>
            <a:ext cx="285750" cy="838200"/>
            <a:chOff x="4505959" y="838200"/>
            <a:chExt cx="285750" cy="838200"/>
          </a:xfrm>
        </p:grpSpPr>
        <p:sp>
          <p:nvSpPr>
            <p:cNvPr id="7" name="object 7"/>
            <p:cNvSpPr/>
            <p:nvPr/>
          </p:nvSpPr>
          <p:spPr>
            <a:xfrm>
              <a:off x="4505959" y="838200"/>
              <a:ext cx="285750" cy="171450"/>
            </a:xfrm>
            <a:custGeom>
              <a:avLst/>
              <a:gdLst/>
              <a:ahLst/>
              <a:cxnLst/>
              <a:rect l="l" t="t" r="r" b="b"/>
              <a:pathLst>
                <a:path w="285750" h="171450">
                  <a:moveTo>
                    <a:pt x="142239" y="0"/>
                  </a:moveTo>
                  <a:lnTo>
                    <a:pt x="0" y="171450"/>
                  </a:lnTo>
                  <a:lnTo>
                    <a:pt x="285750" y="171450"/>
                  </a:lnTo>
                  <a:lnTo>
                    <a:pt x="1422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8199" y="990600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685800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5959" y="838200"/>
              <a:ext cx="285750" cy="171450"/>
            </a:xfrm>
            <a:custGeom>
              <a:avLst/>
              <a:gdLst/>
              <a:ahLst/>
              <a:cxnLst/>
              <a:rect l="l" t="t" r="r" b="b"/>
              <a:pathLst>
                <a:path w="285750" h="171450">
                  <a:moveTo>
                    <a:pt x="142239" y="0"/>
                  </a:moveTo>
                  <a:lnTo>
                    <a:pt x="0" y="171450"/>
                  </a:lnTo>
                  <a:lnTo>
                    <a:pt x="285750" y="171450"/>
                  </a:lnTo>
                  <a:lnTo>
                    <a:pt x="1422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112135" y="5356859"/>
            <a:ext cx="832485" cy="353695"/>
            <a:chOff x="3112135" y="5356859"/>
            <a:chExt cx="832485" cy="353695"/>
          </a:xfrm>
        </p:grpSpPr>
        <p:sp>
          <p:nvSpPr>
            <p:cNvPr id="11" name="object 11"/>
            <p:cNvSpPr/>
            <p:nvPr/>
          </p:nvSpPr>
          <p:spPr>
            <a:xfrm>
              <a:off x="3140710" y="5487669"/>
              <a:ext cx="657860" cy="194310"/>
            </a:xfrm>
            <a:custGeom>
              <a:avLst/>
              <a:gdLst/>
              <a:ahLst/>
              <a:cxnLst/>
              <a:rect l="l" t="t" r="r" b="b"/>
              <a:pathLst>
                <a:path w="657860" h="194310">
                  <a:moveTo>
                    <a:pt x="0" y="194309"/>
                  </a:moveTo>
                  <a:lnTo>
                    <a:pt x="657860" y="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40150" y="5356859"/>
              <a:ext cx="204470" cy="274320"/>
            </a:xfrm>
            <a:custGeom>
              <a:avLst/>
              <a:gdLst/>
              <a:ahLst/>
              <a:cxnLst/>
              <a:rect l="l" t="t" r="r" b="b"/>
              <a:pathLst>
                <a:path w="204470" h="274320">
                  <a:moveTo>
                    <a:pt x="0" y="0"/>
                  </a:moveTo>
                  <a:lnTo>
                    <a:pt x="80010" y="274319"/>
                  </a:lnTo>
                  <a:lnTo>
                    <a:pt x="204470" y="88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485890" y="3505200"/>
            <a:ext cx="287020" cy="838200"/>
            <a:chOff x="6485890" y="3505200"/>
            <a:chExt cx="287020" cy="838200"/>
          </a:xfrm>
        </p:grpSpPr>
        <p:sp>
          <p:nvSpPr>
            <p:cNvPr id="14" name="object 14"/>
            <p:cNvSpPr/>
            <p:nvPr/>
          </p:nvSpPr>
          <p:spPr>
            <a:xfrm>
              <a:off x="6629400" y="3505200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85890" y="4171950"/>
              <a:ext cx="287020" cy="171450"/>
            </a:xfrm>
            <a:custGeom>
              <a:avLst/>
              <a:gdLst/>
              <a:ahLst/>
              <a:cxnLst/>
              <a:rect l="l" t="t" r="r" b="b"/>
              <a:pathLst>
                <a:path w="287020" h="171450">
                  <a:moveTo>
                    <a:pt x="287019" y="0"/>
                  </a:moveTo>
                  <a:lnTo>
                    <a:pt x="0" y="0"/>
                  </a:lnTo>
                  <a:lnTo>
                    <a:pt x="143510" y="171450"/>
                  </a:lnTo>
                  <a:lnTo>
                    <a:pt x="287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814695" y="2665095"/>
            <a:ext cx="762635" cy="474345"/>
            <a:chOff x="5814695" y="2665095"/>
            <a:chExt cx="762635" cy="474345"/>
          </a:xfrm>
        </p:grpSpPr>
        <p:sp>
          <p:nvSpPr>
            <p:cNvPr id="17" name="object 17"/>
            <p:cNvSpPr/>
            <p:nvPr/>
          </p:nvSpPr>
          <p:spPr>
            <a:xfrm>
              <a:off x="5843270" y="2693670"/>
              <a:ext cx="600710" cy="330200"/>
            </a:xfrm>
            <a:custGeom>
              <a:avLst/>
              <a:gdLst/>
              <a:ahLst/>
              <a:cxnLst/>
              <a:rect l="l" t="t" r="r" b="b"/>
              <a:pathLst>
                <a:path w="600710" h="330200">
                  <a:moveTo>
                    <a:pt x="0" y="0"/>
                  </a:moveTo>
                  <a:lnTo>
                    <a:pt x="600709" y="33020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58890" y="2889250"/>
              <a:ext cx="218440" cy="250190"/>
            </a:xfrm>
            <a:custGeom>
              <a:avLst/>
              <a:gdLst/>
              <a:ahLst/>
              <a:cxnLst/>
              <a:rect l="l" t="t" r="r" b="b"/>
              <a:pathLst>
                <a:path w="218440" h="250189">
                  <a:moveTo>
                    <a:pt x="137160" y="0"/>
                  </a:moveTo>
                  <a:lnTo>
                    <a:pt x="0" y="250189"/>
                  </a:lnTo>
                  <a:lnTo>
                    <a:pt x="218439" y="208279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002654" y="2083435"/>
            <a:ext cx="843915" cy="323215"/>
            <a:chOff x="6002654" y="2083435"/>
            <a:chExt cx="843915" cy="323215"/>
          </a:xfrm>
        </p:grpSpPr>
        <p:sp>
          <p:nvSpPr>
            <p:cNvPr id="20" name="object 20"/>
            <p:cNvSpPr/>
            <p:nvPr/>
          </p:nvSpPr>
          <p:spPr>
            <a:xfrm>
              <a:off x="6031229" y="2112010"/>
              <a:ext cx="666750" cy="160020"/>
            </a:xfrm>
            <a:custGeom>
              <a:avLst/>
              <a:gdLst/>
              <a:ahLst/>
              <a:cxnLst/>
              <a:rect l="l" t="t" r="r" b="b"/>
              <a:pathLst>
                <a:path w="666750" h="160019">
                  <a:moveTo>
                    <a:pt x="0" y="0"/>
                  </a:moveTo>
                  <a:lnTo>
                    <a:pt x="666750" y="160019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45909" y="2128520"/>
              <a:ext cx="200660" cy="278130"/>
            </a:xfrm>
            <a:custGeom>
              <a:avLst/>
              <a:gdLst/>
              <a:ahLst/>
              <a:cxnLst/>
              <a:rect l="l" t="t" r="r" b="b"/>
              <a:pathLst>
                <a:path w="200659" h="278130">
                  <a:moveTo>
                    <a:pt x="67310" y="0"/>
                  </a:moveTo>
                  <a:lnTo>
                    <a:pt x="0" y="278129"/>
                  </a:lnTo>
                  <a:lnTo>
                    <a:pt x="200660" y="179069"/>
                  </a:lnTo>
                  <a:lnTo>
                    <a:pt x="6731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125084" y="1003300"/>
            <a:ext cx="1067435" cy="911225"/>
            <a:chOff x="5125084" y="1003300"/>
            <a:chExt cx="1067435" cy="911225"/>
          </a:xfrm>
        </p:grpSpPr>
        <p:sp>
          <p:nvSpPr>
            <p:cNvPr id="23" name="object 23"/>
            <p:cNvSpPr/>
            <p:nvPr/>
          </p:nvSpPr>
          <p:spPr>
            <a:xfrm>
              <a:off x="5466079" y="1544319"/>
              <a:ext cx="594360" cy="341630"/>
            </a:xfrm>
            <a:custGeom>
              <a:avLst/>
              <a:gdLst/>
              <a:ahLst/>
              <a:cxnLst/>
              <a:rect l="l" t="t" r="r" b="b"/>
              <a:pathLst>
                <a:path w="594360" h="341630">
                  <a:moveTo>
                    <a:pt x="0" y="341629"/>
                  </a:moveTo>
                  <a:lnTo>
                    <a:pt x="594360" y="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72809" y="1430019"/>
              <a:ext cx="219710" cy="247650"/>
            </a:xfrm>
            <a:custGeom>
              <a:avLst/>
              <a:gdLst/>
              <a:ahLst/>
              <a:cxnLst/>
              <a:rect l="l" t="t" r="r" b="b"/>
              <a:pathLst>
                <a:path w="219710" h="247650">
                  <a:moveTo>
                    <a:pt x="0" y="0"/>
                  </a:moveTo>
                  <a:lnTo>
                    <a:pt x="142239" y="247650"/>
                  </a:lnTo>
                  <a:lnTo>
                    <a:pt x="21971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53659" y="1122679"/>
              <a:ext cx="420370" cy="541020"/>
            </a:xfrm>
            <a:custGeom>
              <a:avLst/>
              <a:gdLst/>
              <a:ahLst/>
              <a:cxnLst/>
              <a:rect l="l" t="t" r="r" b="b"/>
              <a:pathLst>
                <a:path w="420370" h="541019">
                  <a:moveTo>
                    <a:pt x="0" y="541020"/>
                  </a:moveTo>
                  <a:lnTo>
                    <a:pt x="420369" y="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49569" y="1003300"/>
              <a:ext cx="226060" cy="222250"/>
            </a:xfrm>
            <a:custGeom>
              <a:avLst/>
              <a:gdLst/>
              <a:ahLst/>
              <a:cxnLst/>
              <a:rect l="l" t="t" r="r" b="b"/>
              <a:pathLst>
                <a:path w="226060" h="222250">
                  <a:moveTo>
                    <a:pt x="218439" y="0"/>
                  </a:moveTo>
                  <a:lnTo>
                    <a:pt x="0" y="46989"/>
                  </a:lnTo>
                  <a:lnTo>
                    <a:pt x="226059" y="222250"/>
                  </a:lnTo>
                  <a:lnTo>
                    <a:pt x="2184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350509" y="5356859"/>
            <a:ext cx="833755" cy="353695"/>
            <a:chOff x="5350509" y="5356859"/>
            <a:chExt cx="833755" cy="353695"/>
          </a:xfrm>
        </p:grpSpPr>
        <p:sp>
          <p:nvSpPr>
            <p:cNvPr id="28" name="object 28"/>
            <p:cNvSpPr/>
            <p:nvPr/>
          </p:nvSpPr>
          <p:spPr>
            <a:xfrm>
              <a:off x="5497829" y="5488939"/>
              <a:ext cx="657860" cy="193040"/>
            </a:xfrm>
            <a:custGeom>
              <a:avLst/>
              <a:gdLst/>
              <a:ahLst/>
              <a:cxnLst/>
              <a:rect l="l" t="t" r="r" b="b"/>
              <a:pathLst>
                <a:path w="657860" h="193039">
                  <a:moveTo>
                    <a:pt x="657860" y="193040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50509" y="5356859"/>
              <a:ext cx="205740" cy="274320"/>
            </a:xfrm>
            <a:custGeom>
              <a:avLst/>
              <a:gdLst/>
              <a:ahLst/>
              <a:cxnLst/>
              <a:rect l="l" t="t" r="r" b="b"/>
              <a:pathLst>
                <a:path w="205739" h="274320">
                  <a:moveTo>
                    <a:pt x="205739" y="0"/>
                  </a:moveTo>
                  <a:lnTo>
                    <a:pt x="0" y="88899"/>
                  </a:lnTo>
                  <a:lnTo>
                    <a:pt x="124460" y="274319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505450" y="4799965"/>
            <a:ext cx="828675" cy="363855"/>
            <a:chOff x="5505450" y="4799965"/>
            <a:chExt cx="828675" cy="363855"/>
          </a:xfrm>
        </p:grpSpPr>
        <p:sp>
          <p:nvSpPr>
            <p:cNvPr id="31" name="object 31"/>
            <p:cNvSpPr/>
            <p:nvPr/>
          </p:nvSpPr>
          <p:spPr>
            <a:xfrm>
              <a:off x="5651500" y="4828540"/>
              <a:ext cx="654050" cy="204470"/>
            </a:xfrm>
            <a:custGeom>
              <a:avLst/>
              <a:gdLst/>
              <a:ahLst/>
              <a:cxnLst/>
              <a:rect l="l" t="t" r="r" b="b"/>
              <a:pathLst>
                <a:path w="654050" h="204470">
                  <a:moveTo>
                    <a:pt x="654050" y="0"/>
                  </a:moveTo>
                  <a:lnTo>
                    <a:pt x="0" y="204470"/>
                  </a:lnTo>
                </a:path>
              </a:pathLst>
            </a:custGeom>
            <a:ln w="57149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05450" y="4890770"/>
              <a:ext cx="207010" cy="273050"/>
            </a:xfrm>
            <a:custGeom>
              <a:avLst/>
              <a:gdLst/>
              <a:ahLst/>
              <a:cxnLst/>
              <a:rect l="l" t="t" r="r" b="b"/>
              <a:pathLst>
                <a:path w="207010" h="273050">
                  <a:moveTo>
                    <a:pt x="121920" y="0"/>
                  </a:moveTo>
                  <a:lnTo>
                    <a:pt x="0" y="187959"/>
                  </a:lnTo>
                  <a:lnTo>
                    <a:pt x="207010" y="273049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5420359" y="3505200"/>
            <a:ext cx="285750" cy="838200"/>
            <a:chOff x="5420359" y="3505200"/>
            <a:chExt cx="285750" cy="838200"/>
          </a:xfrm>
        </p:grpSpPr>
        <p:sp>
          <p:nvSpPr>
            <p:cNvPr id="34" name="object 34"/>
            <p:cNvSpPr/>
            <p:nvPr/>
          </p:nvSpPr>
          <p:spPr>
            <a:xfrm>
              <a:off x="5562599" y="3505200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20359" y="4171950"/>
              <a:ext cx="285750" cy="171450"/>
            </a:xfrm>
            <a:custGeom>
              <a:avLst/>
              <a:gdLst/>
              <a:ahLst/>
              <a:cxnLst/>
              <a:rect l="l" t="t" r="r" b="b"/>
              <a:pathLst>
                <a:path w="285750" h="171450">
                  <a:moveTo>
                    <a:pt x="285750" y="0"/>
                  </a:moveTo>
                  <a:lnTo>
                    <a:pt x="0" y="0"/>
                  </a:lnTo>
                  <a:lnTo>
                    <a:pt x="142239" y="17145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523489" y="3505200"/>
            <a:ext cx="287020" cy="838200"/>
            <a:chOff x="2523489" y="3505200"/>
            <a:chExt cx="287020" cy="838200"/>
          </a:xfrm>
        </p:grpSpPr>
        <p:sp>
          <p:nvSpPr>
            <p:cNvPr id="37" name="object 37"/>
            <p:cNvSpPr/>
            <p:nvPr/>
          </p:nvSpPr>
          <p:spPr>
            <a:xfrm>
              <a:off x="2666999" y="3505200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23489" y="4171950"/>
              <a:ext cx="287020" cy="171450"/>
            </a:xfrm>
            <a:custGeom>
              <a:avLst/>
              <a:gdLst/>
              <a:ahLst/>
              <a:cxnLst/>
              <a:rect l="l" t="t" r="r" b="b"/>
              <a:pathLst>
                <a:path w="287019" h="171450">
                  <a:moveTo>
                    <a:pt x="287020" y="0"/>
                  </a:moveTo>
                  <a:lnTo>
                    <a:pt x="0" y="0"/>
                  </a:lnTo>
                  <a:lnTo>
                    <a:pt x="143510" y="17145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2717800" y="2665095"/>
            <a:ext cx="763905" cy="475615"/>
            <a:chOff x="2717800" y="2665095"/>
            <a:chExt cx="763905" cy="475615"/>
          </a:xfrm>
        </p:grpSpPr>
        <p:sp>
          <p:nvSpPr>
            <p:cNvPr id="40" name="object 40"/>
            <p:cNvSpPr/>
            <p:nvPr/>
          </p:nvSpPr>
          <p:spPr>
            <a:xfrm>
              <a:off x="2852420" y="2693670"/>
              <a:ext cx="600710" cy="330200"/>
            </a:xfrm>
            <a:custGeom>
              <a:avLst/>
              <a:gdLst/>
              <a:ahLst/>
              <a:cxnLst/>
              <a:rect l="l" t="t" r="r" b="b"/>
              <a:pathLst>
                <a:path w="600710" h="330200">
                  <a:moveTo>
                    <a:pt x="600709" y="0"/>
                  </a:moveTo>
                  <a:lnTo>
                    <a:pt x="0" y="33020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17800" y="2889250"/>
              <a:ext cx="219710" cy="251460"/>
            </a:xfrm>
            <a:custGeom>
              <a:avLst/>
              <a:gdLst/>
              <a:ahLst/>
              <a:cxnLst/>
              <a:rect l="l" t="t" r="r" b="b"/>
              <a:pathLst>
                <a:path w="219710" h="251460">
                  <a:moveTo>
                    <a:pt x="82550" y="0"/>
                  </a:moveTo>
                  <a:lnTo>
                    <a:pt x="0" y="208279"/>
                  </a:lnTo>
                  <a:lnTo>
                    <a:pt x="219710" y="25146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3134360" y="3505200"/>
            <a:ext cx="285750" cy="838200"/>
            <a:chOff x="3134360" y="3505200"/>
            <a:chExt cx="285750" cy="838200"/>
          </a:xfrm>
        </p:grpSpPr>
        <p:sp>
          <p:nvSpPr>
            <p:cNvPr id="43" name="object 43"/>
            <p:cNvSpPr/>
            <p:nvPr/>
          </p:nvSpPr>
          <p:spPr>
            <a:xfrm>
              <a:off x="3276600" y="3505200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34360" y="4171950"/>
              <a:ext cx="285750" cy="171450"/>
            </a:xfrm>
            <a:custGeom>
              <a:avLst/>
              <a:gdLst/>
              <a:ahLst/>
              <a:cxnLst/>
              <a:rect l="l" t="t" r="r" b="b"/>
              <a:pathLst>
                <a:path w="285750" h="171450">
                  <a:moveTo>
                    <a:pt x="285750" y="0"/>
                  </a:moveTo>
                  <a:lnTo>
                    <a:pt x="0" y="0"/>
                  </a:lnTo>
                  <a:lnTo>
                    <a:pt x="142239" y="17145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2449829" y="2083435"/>
            <a:ext cx="843915" cy="324485"/>
            <a:chOff x="2449829" y="2083435"/>
            <a:chExt cx="843915" cy="324485"/>
          </a:xfrm>
        </p:grpSpPr>
        <p:sp>
          <p:nvSpPr>
            <p:cNvPr id="46" name="object 46"/>
            <p:cNvSpPr/>
            <p:nvPr/>
          </p:nvSpPr>
          <p:spPr>
            <a:xfrm>
              <a:off x="2597149" y="2112010"/>
              <a:ext cx="668020" cy="160020"/>
            </a:xfrm>
            <a:custGeom>
              <a:avLst/>
              <a:gdLst/>
              <a:ahLst/>
              <a:cxnLst/>
              <a:rect l="l" t="t" r="r" b="b"/>
              <a:pathLst>
                <a:path w="668020" h="160019">
                  <a:moveTo>
                    <a:pt x="668020" y="0"/>
                  </a:moveTo>
                  <a:lnTo>
                    <a:pt x="0" y="160019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49829" y="2128520"/>
              <a:ext cx="200660" cy="279400"/>
            </a:xfrm>
            <a:custGeom>
              <a:avLst/>
              <a:gdLst/>
              <a:ahLst/>
              <a:cxnLst/>
              <a:rect l="l" t="t" r="r" b="b"/>
              <a:pathLst>
                <a:path w="200660" h="279400">
                  <a:moveTo>
                    <a:pt x="133350" y="0"/>
                  </a:moveTo>
                  <a:lnTo>
                    <a:pt x="0" y="179069"/>
                  </a:lnTo>
                  <a:lnTo>
                    <a:pt x="200659" y="27940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3103879" y="1003300"/>
            <a:ext cx="1067435" cy="911225"/>
            <a:chOff x="3103879" y="1003300"/>
            <a:chExt cx="1067435" cy="911225"/>
          </a:xfrm>
        </p:grpSpPr>
        <p:sp>
          <p:nvSpPr>
            <p:cNvPr id="49" name="object 49"/>
            <p:cNvSpPr/>
            <p:nvPr/>
          </p:nvSpPr>
          <p:spPr>
            <a:xfrm>
              <a:off x="3235959" y="1544319"/>
              <a:ext cx="594360" cy="341630"/>
            </a:xfrm>
            <a:custGeom>
              <a:avLst/>
              <a:gdLst/>
              <a:ahLst/>
              <a:cxnLst/>
              <a:rect l="l" t="t" r="r" b="b"/>
              <a:pathLst>
                <a:path w="594360" h="341630">
                  <a:moveTo>
                    <a:pt x="594360" y="341629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103879" y="1430019"/>
              <a:ext cx="220979" cy="247650"/>
            </a:xfrm>
            <a:custGeom>
              <a:avLst/>
              <a:gdLst/>
              <a:ahLst/>
              <a:cxnLst/>
              <a:rect l="l" t="t" r="r" b="b"/>
              <a:pathLst>
                <a:path w="220979" h="247650">
                  <a:moveTo>
                    <a:pt x="220980" y="0"/>
                  </a:moveTo>
                  <a:lnTo>
                    <a:pt x="0" y="38100"/>
                  </a:lnTo>
                  <a:lnTo>
                    <a:pt x="77469" y="247650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21099" y="1123950"/>
              <a:ext cx="421640" cy="539750"/>
            </a:xfrm>
            <a:custGeom>
              <a:avLst/>
              <a:gdLst/>
              <a:ahLst/>
              <a:cxnLst/>
              <a:rect l="l" t="t" r="r" b="b"/>
              <a:pathLst>
                <a:path w="421639" h="539750">
                  <a:moveTo>
                    <a:pt x="421639" y="539750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620769" y="1003300"/>
              <a:ext cx="226060" cy="223520"/>
            </a:xfrm>
            <a:custGeom>
              <a:avLst/>
              <a:gdLst/>
              <a:ahLst/>
              <a:cxnLst/>
              <a:rect l="l" t="t" r="r" b="b"/>
              <a:pathLst>
                <a:path w="226060" h="223519">
                  <a:moveTo>
                    <a:pt x="6350" y="0"/>
                  </a:moveTo>
                  <a:lnTo>
                    <a:pt x="0" y="223520"/>
                  </a:lnTo>
                  <a:lnTo>
                    <a:pt x="226059" y="46989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4157345" y="5059679"/>
            <a:ext cx="981710" cy="960119"/>
            <a:chOff x="4157345" y="5059679"/>
            <a:chExt cx="981710" cy="960119"/>
          </a:xfrm>
        </p:grpSpPr>
        <p:sp>
          <p:nvSpPr>
            <p:cNvPr id="54" name="object 54"/>
            <p:cNvSpPr/>
            <p:nvPr/>
          </p:nvSpPr>
          <p:spPr>
            <a:xfrm>
              <a:off x="4505960" y="5181599"/>
              <a:ext cx="285750" cy="171450"/>
            </a:xfrm>
            <a:custGeom>
              <a:avLst/>
              <a:gdLst/>
              <a:ahLst/>
              <a:cxnLst/>
              <a:rect l="l" t="t" r="r" b="b"/>
              <a:pathLst>
                <a:path w="285750" h="171450">
                  <a:moveTo>
                    <a:pt x="142239" y="0"/>
                  </a:moveTo>
                  <a:lnTo>
                    <a:pt x="0" y="171450"/>
                  </a:lnTo>
                  <a:lnTo>
                    <a:pt x="285750" y="171450"/>
                  </a:lnTo>
                  <a:lnTo>
                    <a:pt x="1422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853940" y="5200649"/>
              <a:ext cx="256540" cy="636270"/>
            </a:xfrm>
            <a:custGeom>
              <a:avLst/>
              <a:gdLst/>
              <a:ahLst/>
              <a:cxnLst/>
              <a:rect l="l" t="t" r="r" b="b"/>
              <a:pathLst>
                <a:path w="256539" h="636270">
                  <a:moveTo>
                    <a:pt x="256539" y="636269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28210" y="5059679"/>
              <a:ext cx="265430" cy="213360"/>
            </a:xfrm>
            <a:custGeom>
              <a:avLst/>
              <a:gdLst/>
              <a:ahLst/>
              <a:cxnLst/>
              <a:rect l="l" t="t" r="r" b="b"/>
              <a:pathLst>
                <a:path w="265429" h="213360">
                  <a:moveTo>
                    <a:pt x="67310" y="0"/>
                  </a:moveTo>
                  <a:lnTo>
                    <a:pt x="0" y="213360"/>
                  </a:lnTo>
                  <a:lnTo>
                    <a:pt x="265429" y="105410"/>
                  </a:lnTo>
                  <a:lnTo>
                    <a:pt x="6731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48200" y="5333999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685800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05960" y="5181599"/>
              <a:ext cx="285750" cy="171450"/>
            </a:xfrm>
            <a:custGeom>
              <a:avLst/>
              <a:gdLst/>
              <a:ahLst/>
              <a:cxnLst/>
              <a:rect l="l" t="t" r="r" b="b"/>
              <a:pathLst>
                <a:path w="285750" h="171450">
                  <a:moveTo>
                    <a:pt x="142239" y="0"/>
                  </a:moveTo>
                  <a:lnTo>
                    <a:pt x="0" y="171450"/>
                  </a:lnTo>
                  <a:lnTo>
                    <a:pt x="285750" y="171450"/>
                  </a:lnTo>
                  <a:lnTo>
                    <a:pt x="1422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185920" y="5200649"/>
              <a:ext cx="256540" cy="636270"/>
            </a:xfrm>
            <a:custGeom>
              <a:avLst/>
              <a:gdLst/>
              <a:ahLst/>
              <a:cxnLst/>
              <a:rect l="l" t="t" r="r" b="b"/>
              <a:pathLst>
                <a:path w="256539" h="636270">
                  <a:moveTo>
                    <a:pt x="0" y="636269"/>
                  </a:moveTo>
                  <a:lnTo>
                    <a:pt x="256539" y="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302760" y="5059679"/>
              <a:ext cx="265430" cy="213360"/>
            </a:xfrm>
            <a:custGeom>
              <a:avLst/>
              <a:gdLst/>
              <a:ahLst/>
              <a:cxnLst/>
              <a:rect l="l" t="t" r="r" b="b"/>
              <a:pathLst>
                <a:path w="265429" h="213360">
                  <a:moveTo>
                    <a:pt x="196850" y="0"/>
                  </a:moveTo>
                  <a:lnTo>
                    <a:pt x="0" y="105410"/>
                  </a:lnTo>
                  <a:lnTo>
                    <a:pt x="265429" y="21336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2962275" y="4799965"/>
            <a:ext cx="828675" cy="363855"/>
            <a:chOff x="2962275" y="4799965"/>
            <a:chExt cx="828675" cy="363855"/>
          </a:xfrm>
        </p:grpSpPr>
        <p:sp>
          <p:nvSpPr>
            <p:cNvPr id="62" name="object 62"/>
            <p:cNvSpPr/>
            <p:nvPr/>
          </p:nvSpPr>
          <p:spPr>
            <a:xfrm>
              <a:off x="2990850" y="4828540"/>
              <a:ext cx="654050" cy="204470"/>
            </a:xfrm>
            <a:custGeom>
              <a:avLst/>
              <a:gdLst/>
              <a:ahLst/>
              <a:cxnLst/>
              <a:rect l="l" t="t" r="r" b="b"/>
              <a:pathLst>
                <a:path w="654050" h="204470">
                  <a:moveTo>
                    <a:pt x="0" y="0"/>
                  </a:moveTo>
                  <a:lnTo>
                    <a:pt x="654050" y="204470"/>
                  </a:lnTo>
                </a:path>
              </a:pathLst>
            </a:custGeom>
            <a:ln w="57149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583940" y="4890770"/>
              <a:ext cx="207010" cy="273050"/>
            </a:xfrm>
            <a:custGeom>
              <a:avLst/>
              <a:gdLst/>
              <a:ahLst/>
              <a:cxnLst/>
              <a:rect l="l" t="t" r="r" b="b"/>
              <a:pathLst>
                <a:path w="207010" h="273050">
                  <a:moveTo>
                    <a:pt x="85089" y="0"/>
                  </a:moveTo>
                  <a:lnTo>
                    <a:pt x="0" y="273049"/>
                  </a:lnTo>
                  <a:lnTo>
                    <a:pt x="207010" y="18795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591559" y="3505200"/>
            <a:ext cx="285750" cy="838200"/>
            <a:chOff x="3591559" y="3505200"/>
            <a:chExt cx="285750" cy="838200"/>
          </a:xfrm>
        </p:grpSpPr>
        <p:sp>
          <p:nvSpPr>
            <p:cNvPr id="65" name="object 65"/>
            <p:cNvSpPr/>
            <p:nvPr/>
          </p:nvSpPr>
          <p:spPr>
            <a:xfrm>
              <a:off x="3733799" y="3505200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591559" y="4171950"/>
              <a:ext cx="285750" cy="171450"/>
            </a:xfrm>
            <a:custGeom>
              <a:avLst/>
              <a:gdLst/>
              <a:ahLst/>
              <a:cxnLst/>
              <a:rect l="l" t="t" r="r" b="b"/>
              <a:pathLst>
                <a:path w="285750" h="171450">
                  <a:moveTo>
                    <a:pt x="285750" y="0"/>
                  </a:moveTo>
                  <a:lnTo>
                    <a:pt x="0" y="0"/>
                  </a:lnTo>
                  <a:lnTo>
                    <a:pt x="142239" y="17145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5350" y="833120"/>
            <a:ext cx="4805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Magnetic Field</a:t>
            </a:r>
            <a:r>
              <a:rPr sz="4400" spc="-40" dirty="0"/>
              <a:t> </a:t>
            </a:r>
            <a:r>
              <a:rPr sz="4400" spc="-5" dirty="0"/>
              <a:t>Lines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3269" y="2015490"/>
            <a:ext cx="7436484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999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The direction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the magnetic field </a:t>
            </a:r>
            <a:r>
              <a:rPr sz="3200" dirty="0">
                <a:latin typeface="Times New Roman"/>
                <a:cs typeface="Times New Roman"/>
              </a:rPr>
              <a:t>at any  point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tangent </a:t>
            </a:r>
            <a:r>
              <a:rPr sz="3200" spc="-5" dirty="0">
                <a:latin typeface="Times New Roman"/>
                <a:cs typeface="Times New Roman"/>
              </a:rPr>
              <a:t>to the magnetic field line </a:t>
            </a:r>
            <a:r>
              <a:rPr sz="3200" dirty="0">
                <a:latin typeface="Times New Roman"/>
                <a:cs typeface="Times New Roman"/>
              </a:rPr>
              <a:t>at  that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point.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2"/>
          <p:cNvGrpSpPr/>
          <p:nvPr/>
        </p:nvGrpSpPr>
        <p:grpSpPr>
          <a:xfrm>
            <a:off x="1798320" y="3886200"/>
            <a:ext cx="5547360" cy="2971800"/>
            <a:chOff x="1798320" y="0"/>
            <a:chExt cx="5547360" cy="6858000"/>
          </a:xfrm>
        </p:grpSpPr>
        <p:sp>
          <p:nvSpPr>
            <p:cNvPr id="5" name="object 3"/>
            <p:cNvSpPr/>
            <p:nvPr/>
          </p:nvSpPr>
          <p:spPr>
            <a:xfrm>
              <a:off x="1798320" y="0"/>
              <a:ext cx="5547359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3962400" y="2362200"/>
              <a:ext cx="1295400" cy="2286000"/>
            </a:xfrm>
            <a:custGeom>
              <a:avLst/>
              <a:gdLst/>
              <a:ahLst/>
              <a:cxnLst/>
              <a:rect l="l" t="t" r="r" b="b"/>
              <a:pathLst>
                <a:path w="1295400" h="2286000">
                  <a:moveTo>
                    <a:pt x="12954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1295400" y="22860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270" y="533400"/>
            <a:ext cx="8304530" cy="4988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9030">
              <a:lnSpc>
                <a:spcPts val="4315"/>
              </a:lnSpc>
              <a:spcBef>
                <a:spcPts val="100"/>
              </a:spcBef>
            </a:pPr>
            <a:r>
              <a:rPr sz="3600" spc="365" smtClean="0">
                <a:latin typeface="Trebuchet MS"/>
                <a:cs typeface="Trebuchet MS"/>
              </a:rPr>
              <a:t>The</a:t>
            </a:r>
            <a:r>
              <a:rPr lang="en-US" sz="3600" spc="365" dirty="0" smtClean="0">
                <a:latin typeface="Trebuchet MS"/>
                <a:cs typeface="Trebuchet MS"/>
              </a:rPr>
              <a:t> </a:t>
            </a:r>
            <a:r>
              <a:rPr sz="3600" spc="365" smtClean="0">
                <a:latin typeface="Trebuchet MS"/>
                <a:cs typeface="Trebuchet MS"/>
              </a:rPr>
              <a:t>Earth</a:t>
            </a:r>
            <a:r>
              <a:rPr lang="en-US" sz="3600" spc="365" dirty="0" smtClean="0">
                <a:latin typeface="Trebuchet MS"/>
                <a:cs typeface="Trebuchet MS"/>
              </a:rPr>
              <a:t> </a:t>
            </a:r>
            <a:r>
              <a:rPr sz="3600" spc="365" smtClean="0">
                <a:latin typeface="Trebuchet MS"/>
                <a:cs typeface="Trebuchet MS"/>
              </a:rPr>
              <a:t>is</a:t>
            </a:r>
            <a:r>
              <a:rPr lang="en-US" sz="3600" spc="365" dirty="0" smtClean="0">
                <a:latin typeface="Trebuchet MS"/>
                <a:cs typeface="Trebuchet MS"/>
              </a:rPr>
              <a:t> </a:t>
            </a:r>
            <a:r>
              <a:rPr sz="3600" spc="365" smtClean="0">
                <a:latin typeface="Trebuchet MS"/>
                <a:cs typeface="Trebuchet MS"/>
              </a:rPr>
              <a:t>a</a:t>
            </a:r>
            <a:r>
              <a:rPr lang="en-US" sz="3600" spc="365" dirty="0" smtClean="0">
                <a:latin typeface="Trebuchet MS"/>
                <a:cs typeface="Trebuchet MS"/>
              </a:rPr>
              <a:t>   </a:t>
            </a:r>
            <a:r>
              <a:rPr sz="3600" spc="365" smtClean="0">
                <a:latin typeface="Trebuchet MS"/>
                <a:cs typeface="Trebuchet MS"/>
              </a:rPr>
              <a:t>magnet</a:t>
            </a:r>
            <a:r>
              <a:rPr sz="3600" spc="365" dirty="0">
                <a:latin typeface="Trebuchet MS"/>
                <a:cs typeface="Trebuchet MS"/>
              </a:rPr>
              <a:t>:</a:t>
            </a:r>
            <a:endParaRPr sz="3600">
              <a:latin typeface="Trebuchet MS"/>
              <a:cs typeface="Trebuchet MS"/>
            </a:endParaRPr>
          </a:p>
          <a:p>
            <a:pPr marL="12700" marR="3843654">
              <a:lnSpc>
                <a:spcPts val="4320"/>
              </a:lnSpc>
              <a:spcBef>
                <a:spcPts val="140"/>
              </a:spcBef>
            </a:pPr>
            <a:r>
              <a:rPr sz="3600" b="1" spc="-5" dirty="0">
                <a:latin typeface="Times New Roman"/>
                <a:cs typeface="Times New Roman"/>
              </a:rPr>
              <a:t>It </a:t>
            </a:r>
            <a:r>
              <a:rPr sz="3600" b="1" spc="-10" dirty="0">
                <a:latin typeface="Times New Roman"/>
                <a:cs typeface="Times New Roman"/>
              </a:rPr>
              <a:t>exerts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magnetic  forces </a:t>
            </a:r>
            <a:r>
              <a:rPr sz="3600" b="1" dirty="0">
                <a:latin typeface="Times New Roman"/>
                <a:cs typeface="Times New Roman"/>
              </a:rPr>
              <a:t>and </a:t>
            </a:r>
            <a:r>
              <a:rPr sz="3600" b="1" spc="-10" dirty="0">
                <a:latin typeface="Times New Roman"/>
                <a:cs typeface="Times New Roman"/>
              </a:rPr>
              <a:t>is  </a:t>
            </a:r>
            <a:r>
              <a:rPr sz="3600" b="1" spc="-5" dirty="0">
                <a:latin typeface="Times New Roman"/>
                <a:cs typeface="Times New Roman"/>
              </a:rPr>
              <a:t>surrounded by </a:t>
            </a:r>
            <a:r>
              <a:rPr sz="3600" b="1" dirty="0">
                <a:latin typeface="Times New Roman"/>
                <a:cs typeface="Times New Roman"/>
              </a:rPr>
              <a:t>a  </a:t>
            </a:r>
            <a:r>
              <a:rPr sz="3600" b="1" spc="-5" dirty="0">
                <a:latin typeface="Times New Roman"/>
                <a:cs typeface="Times New Roman"/>
              </a:rPr>
              <a:t>magnetic </a:t>
            </a:r>
            <a:r>
              <a:rPr sz="3600" b="1" spc="-10" dirty="0">
                <a:latin typeface="Times New Roman"/>
                <a:cs typeface="Times New Roman"/>
              </a:rPr>
              <a:t>field  </a:t>
            </a:r>
            <a:r>
              <a:rPr sz="3600" b="1" spc="-5" dirty="0">
                <a:latin typeface="Times New Roman"/>
                <a:cs typeface="Times New Roman"/>
              </a:rPr>
              <a:t>that is strongest  near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the</a:t>
            </a:r>
            <a:endParaRPr sz="3600">
              <a:latin typeface="Times New Roman"/>
              <a:cs typeface="Times New Roman"/>
            </a:endParaRPr>
          </a:p>
          <a:p>
            <a:pPr marL="12700" marR="4065270">
              <a:lnSpc>
                <a:spcPts val="4320"/>
              </a:lnSpc>
            </a:pPr>
            <a:r>
              <a:rPr sz="3600" b="1" spc="-5" dirty="0">
                <a:latin typeface="Times New Roman"/>
                <a:cs typeface="Times New Roman"/>
              </a:rPr>
              <a:t>North </a:t>
            </a:r>
            <a:r>
              <a:rPr sz="3600" b="1" dirty="0">
                <a:latin typeface="Times New Roman"/>
                <a:cs typeface="Times New Roman"/>
              </a:rPr>
              <a:t>and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South  magnetic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poles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1000" y="1752600"/>
            <a:ext cx="4572000" cy="4497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491490"/>
            <a:ext cx="2345055" cy="2462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</a:pPr>
            <a:r>
              <a:rPr sz="4000" b="1" spc="-415" dirty="0">
                <a:latin typeface="Trebuchet MS"/>
                <a:cs typeface="Trebuchet MS"/>
              </a:rPr>
              <a:t>Som</a:t>
            </a:r>
            <a:r>
              <a:rPr sz="4000" b="1" spc="-365" dirty="0">
                <a:latin typeface="Trebuchet MS"/>
                <a:cs typeface="Trebuchet MS"/>
              </a:rPr>
              <a:t>e</a:t>
            </a:r>
            <a:r>
              <a:rPr sz="4000" b="1" spc="-390" dirty="0">
                <a:latin typeface="Trebuchet MS"/>
                <a:cs typeface="Trebuchet MS"/>
              </a:rPr>
              <a:t>t</a:t>
            </a:r>
            <a:r>
              <a:rPr sz="4000" b="1" dirty="0">
                <a:latin typeface="Trebuchet MS"/>
                <a:cs typeface="Trebuchet MS"/>
              </a:rPr>
              <a:t>i</a:t>
            </a:r>
            <a:r>
              <a:rPr sz="4000" b="1" spc="-575" dirty="0">
                <a:latin typeface="Trebuchet MS"/>
                <a:cs typeface="Trebuchet MS"/>
              </a:rPr>
              <a:t>m</a:t>
            </a:r>
            <a:r>
              <a:rPr sz="4000" b="1" spc="-390" dirty="0">
                <a:latin typeface="Trebuchet MS"/>
                <a:cs typeface="Trebuchet MS"/>
              </a:rPr>
              <a:t>e</a:t>
            </a:r>
            <a:r>
              <a:rPr sz="4000" b="1" spc="-260" dirty="0">
                <a:latin typeface="Trebuchet MS"/>
                <a:cs typeface="Trebuchet MS"/>
              </a:rPr>
              <a:t>s</a:t>
            </a:r>
            <a:r>
              <a:rPr sz="4000" b="1" spc="-275" dirty="0">
                <a:latin typeface="Trebuchet MS"/>
                <a:cs typeface="Trebuchet MS"/>
              </a:rPr>
              <a:t>, </a:t>
            </a:r>
            <a:r>
              <a:rPr sz="4000" b="1" spc="-250" dirty="0">
                <a:latin typeface="Trebuchet MS"/>
                <a:cs typeface="Trebuchet MS"/>
              </a:rPr>
              <a:t> </a:t>
            </a:r>
            <a:r>
              <a:rPr sz="4000" b="1" spc="-430" dirty="0">
                <a:latin typeface="Trebuchet MS"/>
                <a:cs typeface="Trebuchet MS"/>
              </a:rPr>
              <a:t>the </a:t>
            </a:r>
            <a:r>
              <a:rPr sz="4000" b="1" spc="-280" dirty="0">
                <a:latin typeface="Trebuchet MS"/>
                <a:cs typeface="Trebuchet MS"/>
              </a:rPr>
              <a:t>Earth’s  </a:t>
            </a:r>
            <a:r>
              <a:rPr sz="4000" b="1" spc="-265" dirty="0">
                <a:latin typeface="Trebuchet MS"/>
                <a:cs typeface="Trebuchet MS"/>
              </a:rPr>
              <a:t>magnetic  </a:t>
            </a:r>
            <a:r>
              <a:rPr sz="4000" b="1" spc="-340" dirty="0">
                <a:latin typeface="Trebuchet MS"/>
                <a:cs typeface="Trebuchet MS"/>
              </a:rPr>
              <a:t>poles</a:t>
            </a:r>
            <a:r>
              <a:rPr sz="4000" b="1" spc="90" dirty="0">
                <a:latin typeface="Trebuchet MS"/>
                <a:cs typeface="Trebuchet MS"/>
              </a:rPr>
              <a:t> </a:t>
            </a:r>
            <a:r>
              <a:rPr sz="4000" b="1" spc="-210" dirty="0">
                <a:latin typeface="Trebuchet MS"/>
                <a:cs typeface="Trebuchet MS"/>
              </a:rPr>
              <a:t>flip</a:t>
            </a:r>
            <a:r>
              <a:rPr sz="4000" b="1" spc="-2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2928620"/>
            <a:ext cx="274129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spc="-220" dirty="0">
                <a:latin typeface="Trebuchet MS"/>
                <a:cs typeface="Trebuchet MS"/>
              </a:rPr>
              <a:t>This </a:t>
            </a:r>
            <a:r>
              <a:rPr sz="4000" b="1" spc="-350" dirty="0">
                <a:latin typeface="Trebuchet MS"/>
                <a:cs typeface="Trebuchet MS"/>
              </a:rPr>
              <a:t>happens  </a:t>
            </a:r>
            <a:r>
              <a:rPr sz="4000" b="1" spc="-450" dirty="0">
                <a:latin typeface="Trebuchet MS"/>
                <a:cs typeface="Trebuchet MS"/>
              </a:rPr>
              <a:t>every </a:t>
            </a:r>
            <a:r>
              <a:rPr sz="4000" b="1" spc="-195" dirty="0">
                <a:latin typeface="Trebuchet MS"/>
                <a:cs typeface="Trebuchet MS"/>
              </a:rPr>
              <a:t>half-  </a:t>
            </a:r>
            <a:r>
              <a:rPr sz="4000" b="1" spc="-150" dirty="0">
                <a:latin typeface="Trebuchet MS"/>
                <a:cs typeface="Trebuchet MS"/>
              </a:rPr>
              <a:t>million </a:t>
            </a:r>
            <a:r>
              <a:rPr sz="4000" b="1" spc="-350" dirty="0">
                <a:latin typeface="Trebuchet MS"/>
                <a:cs typeface="Trebuchet MS"/>
              </a:rPr>
              <a:t>years  </a:t>
            </a:r>
            <a:r>
              <a:rPr sz="4000" b="1" spc="-345" dirty="0">
                <a:latin typeface="Trebuchet MS"/>
                <a:cs typeface="Trebuchet MS"/>
              </a:rPr>
              <a:t>or</a:t>
            </a:r>
            <a:r>
              <a:rPr sz="4000" b="1" spc="120" dirty="0">
                <a:latin typeface="Trebuchet MS"/>
                <a:cs typeface="Trebuchet MS"/>
              </a:rPr>
              <a:t> </a:t>
            </a:r>
            <a:r>
              <a:rPr sz="4000" b="1" spc="-310" dirty="0">
                <a:latin typeface="Trebuchet MS"/>
                <a:cs typeface="Trebuchet MS"/>
              </a:rPr>
              <a:t>so.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6200" y="1371600"/>
            <a:ext cx="4114800" cy="3890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33900" y="1558290"/>
            <a:ext cx="17799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10" dirty="0">
                <a:solidFill>
                  <a:srgbClr val="FFFFFF"/>
                </a:solidFill>
                <a:latin typeface="Trebuchet MS"/>
                <a:cs typeface="Trebuchet MS"/>
              </a:rPr>
              <a:t>MagneticNorthPole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91200" y="1595755"/>
            <a:ext cx="537845" cy="995044"/>
            <a:chOff x="5791200" y="1595755"/>
            <a:chExt cx="537845" cy="995044"/>
          </a:xfrm>
        </p:grpSpPr>
        <p:sp>
          <p:nvSpPr>
            <p:cNvPr id="8" name="object 8"/>
            <p:cNvSpPr/>
            <p:nvPr/>
          </p:nvSpPr>
          <p:spPr>
            <a:xfrm>
              <a:off x="5824219" y="1600200"/>
              <a:ext cx="500380" cy="928369"/>
            </a:xfrm>
            <a:custGeom>
              <a:avLst/>
              <a:gdLst/>
              <a:ahLst/>
              <a:cxnLst/>
              <a:rect l="l" t="t" r="r" b="b"/>
              <a:pathLst>
                <a:path w="500379" h="928369">
                  <a:moveTo>
                    <a:pt x="500379" y="0"/>
                  </a:moveTo>
                  <a:lnTo>
                    <a:pt x="0" y="928370"/>
                  </a:lnTo>
                </a:path>
              </a:pathLst>
            </a:custGeom>
            <a:ln w="8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91200" y="2505710"/>
              <a:ext cx="68580" cy="85090"/>
            </a:xfrm>
            <a:custGeom>
              <a:avLst/>
              <a:gdLst/>
              <a:ahLst/>
              <a:cxnLst/>
              <a:rect l="l" t="t" r="r" b="b"/>
              <a:pathLst>
                <a:path w="68579" h="85089">
                  <a:moveTo>
                    <a:pt x="2539" y="0"/>
                  </a:moveTo>
                  <a:lnTo>
                    <a:pt x="0" y="85089"/>
                  </a:lnTo>
                  <a:lnTo>
                    <a:pt x="68579" y="3682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868670" y="6079490"/>
            <a:ext cx="1788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MagneticSouthPole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34354" y="4495800"/>
            <a:ext cx="333375" cy="1680845"/>
            <a:chOff x="5634354" y="4495800"/>
            <a:chExt cx="333375" cy="1680845"/>
          </a:xfrm>
        </p:grpSpPr>
        <p:sp>
          <p:nvSpPr>
            <p:cNvPr id="12" name="object 12"/>
            <p:cNvSpPr/>
            <p:nvPr/>
          </p:nvSpPr>
          <p:spPr>
            <a:xfrm>
              <a:off x="5638799" y="4564380"/>
              <a:ext cx="292100" cy="1607820"/>
            </a:xfrm>
            <a:custGeom>
              <a:avLst/>
              <a:gdLst/>
              <a:ahLst/>
              <a:cxnLst/>
              <a:rect l="l" t="t" r="r" b="b"/>
              <a:pathLst>
                <a:path w="292100" h="1607820">
                  <a:moveTo>
                    <a:pt x="0" y="1607820"/>
                  </a:moveTo>
                  <a:lnTo>
                    <a:pt x="292100" y="0"/>
                  </a:lnTo>
                </a:path>
              </a:pathLst>
            </a:custGeom>
            <a:ln w="8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92799" y="4495800"/>
              <a:ext cx="74930" cy="80010"/>
            </a:xfrm>
            <a:custGeom>
              <a:avLst/>
              <a:gdLst/>
              <a:ahLst/>
              <a:cxnLst/>
              <a:rect l="l" t="t" r="r" b="b"/>
              <a:pathLst>
                <a:path w="74929" h="80010">
                  <a:moveTo>
                    <a:pt x="50800" y="0"/>
                  </a:moveTo>
                  <a:lnTo>
                    <a:pt x="0" y="67310"/>
                  </a:lnTo>
                  <a:lnTo>
                    <a:pt x="74929" y="8001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7870" y="720090"/>
            <a:ext cx="4241800" cy="430310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69850">
              <a:lnSpc>
                <a:spcPts val="3829"/>
              </a:lnSpc>
              <a:spcBef>
                <a:spcPts val="235"/>
              </a:spcBef>
              <a:tabLst>
                <a:tab pos="1758950" algn="l"/>
                <a:tab pos="1979295" algn="l"/>
                <a:tab pos="3735070" algn="l"/>
              </a:tabLst>
            </a:pPr>
            <a:r>
              <a:rPr sz="2800" b="1" i="1" spc="1760" dirty="0">
                <a:latin typeface="Arial"/>
                <a:cs typeface="Arial"/>
              </a:rPr>
              <a:t>W</a:t>
            </a:r>
            <a:r>
              <a:rPr sz="2800" b="1" i="1" spc="375" dirty="0">
                <a:latin typeface="Arial"/>
                <a:cs typeface="Arial"/>
              </a:rPr>
              <a:t>i</a:t>
            </a:r>
            <a:r>
              <a:rPr sz="2800" b="1" i="1" spc="330" dirty="0">
                <a:latin typeface="Arial"/>
                <a:cs typeface="Arial"/>
              </a:rPr>
              <a:t>l</a:t>
            </a:r>
            <a:r>
              <a:rPr sz="2800" b="1" i="1" spc="345" dirty="0">
                <a:latin typeface="Arial"/>
                <a:cs typeface="Arial"/>
              </a:rPr>
              <a:t>l</a:t>
            </a:r>
            <a:r>
              <a:rPr sz="2800" b="1" i="1" spc="365" dirty="0">
                <a:latin typeface="Arial"/>
                <a:cs typeface="Arial"/>
              </a:rPr>
              <a:t>i</a:t>
            </a:r>
            <a:r>
              <a:rPr sz="2800" b="1" i="1" spc="45" dirty="0">
                <a:latin typeface="Arial"/>
                <a:cs typeface="Arial"/>
              </a:rPr>
              <a:t>a</a:t>
            </a:r>
            <a:r>
              <a:rPr sz="2800" b="1" i="1" spc="-550" dirty="0">
                <a:latin typeface="Arial"/>
                <a:cs typeface="Arial"/>
              </a:rPr>
              <a:t>m</a:t>
            </a:r>
            <a:r>
              <a:rPr sz="2800" b="1" i="1" dirty="0">
                <a:latin typeface="Arial"/>
                <a:cs typeface="Arial"/>
              </a:rPr>
              <a:t>	</a:t>
            </a:r>
            <a:r>
              <a:rPr sz="2800" b="1" i="1" spc="275" dirty="0">
                <a:latin typeface="Arial"/>
                <a:cs typeface="Arial"/>
              </a:rPr>
              <a:t>G</a:t>
            </a:r>
            <a:r>
              <a:rPr sz="2800" b="1" i="1" spc="365" dirty="0">
                <a:latin typeface="Arial"/>
                <a:cs typeface="Arial"/>
              </a:rPr>
              <a:t>i</a:t>
            </a:r>
            <a:r>
              <a:rPr sz="2800" b="1" i="1" spc="345" dirty="0">
                <a:latin typeface="Arial"/>
                <a:cs typeface="Arial"/>
              </a:rPr>
              <a:t>l</a:t>
            </a:r>
            <a:r>
              <a:rPr sz="2800" b="1" i="1" spc="-200" dirty="0">
                <a:latin typeface="Arial"/>
                <a:cs typeface="Arial"/>
              </a:rPr>
              <a:t>b</a:t>
            </a:r>
            <a:r>
              <a:rPr sz="2800" b="1" i="1" spc="-190" dirty="0">
                <a:latin typeface="Arial"/>
                <a:cs typeface="Arial"/>
              </a:rPr>
              <a:t>e</a:t>
            </a:r>
            <a:r>
              <a:rPr sz="2800" b="1" i="1" spc="245" dirty="0">
                <a:latin typeface="Arial"/>
                <a:cs typeface="Arial"/>
              </a:rPr>
              <a:t>r</a:t>
            </a:r>
            <a:r>
              <a:rPr sz="2800" b="1" i="1" spc="260" dirty="0">
                <a:latin typeface="Arial"/>
                <a:cs typeface="Arial"/>
              </a:rPr>
              <a:t>t</a:t>
            </a:r>
            <a:r>
              <a:rPr sz="2800" b="1" i="1" spc="-90" dirty="0">
                <a:latin typeface="Arial"/>
                <a:cs typeface="Arial"/>
              </a:rPr>
              <a:t>,</a:t>
            </a:r>
            <a:r>
              <a:rPr sz="2800" b="1" i="1" dirty="0">
                <a:latin typeface="Arial"/>
                <a:cs typeface="Arial"/>
              </a:rPr>
              <a:t>	</a:t>
            </a:r>
            <a:r>
              <a:rPr sz="2800" b="1" i="1" spc="50" dirty="0">
                <a:latin typeface="Arial"/>
                <a:cs typeface="Arial"/>
              </a:rPr>
              <a:t>a</a:t>
            </a:r>
            <a:r>
              <a:rPr sz="2800" b="1" i="1" spc="-310" dirty="0">
                <a:latin typeface="Arial"/>
                <a:cs typeface="Arial"/>
              </a:rPr>
              <a:t>n </a:t>
            </a:r>
            <a:r>
              <a:rPr sz="2800" b="1" i="1" spc="-195" dirty="0">
                <a:latin typeface="Arial"/>
                <a:cs typeface="Arial"/>
              </a:rPr>
              <a:t> </a:t>
            </a:r>
            <a:r>
              <a:rPr sz="2800" b="1" i="1" spc="85" dirty="0">
                <a:latin typeface="Arial"/>
                <a:cs typeface="Arial"/>
              </a:rPr>
              <a:t>English	</a:t>
            </a:r>
            <a:r>
              <a:rPr sz="2800" b="1" i="1" spc="20" dirty="0">
                <a:latin typeface="Arial"/>
                <a:cs typeface="Arial"/>
              </a:rPr>
              <a:t>physician,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715"/>
              </a:lnSpc>
              <a:tabLst>
                <a:tab pos="1128395" algn="l"/>
                <a:tab pos="3094355" algn="l"/>
              </a:tabLst>
            </a:pPr>
            <a:r>
              <a:rPr sz="2800" b="1" i="1" spc="229" dirty="0">
                <a:latin typeface="Arial"/>
                <a:cs typeface="Arial"/>
              </a:rPr>
              <a:t>first	</a:t>
            </a:r>
            <a:r>
              <a:rPr sz="2800" b="1" i="1" spc="-90" dirty="0">
                <a:latin typeface="Arial"/>
                <a:cs typeface="Arial"/>
              </a:rPr>
              <a:t>proposed	</a:t>
            </a:r>
            <a:r>
              <a:rPr sz="2800" b="1" i="1" spc="-30" dirty="0">
                <a:latin typeface="Arial"/>
                <a:cs typeface="Arial"/>
              </a:rPr>
              <a:t>in</a:t>
            </a:r>
            <a:endParaRPr sz="2800">
              <a:latin typeface="Arial"/>
              <a:cs typeface="Arial"/>
            </a:endParaRPr>
          </a:p>
          <a:p>
            <a:pPr marL="12700" marR="305435">
              <a:lnSpc>
                <a:spcPct val="100000"/>
              </a:lnSpc>
              <a:tabLst>
                <a:tab pos="1204595" algn="l"/>
                <a:tab pos="1297940" algn="l"/>
                <a:tab pos="1864995" algn="l"/>
                <a:tab pos="2171065" algn="l"/>
                <a:tab pos="2265680" algn="l"/>
                <a:tab pos="2938145" algn="l"/>
              </a:tabLst>
            </a:pPr>
            <a:r>
              <a:rPr sz="2800" b="1" i="1" spc="-365" dirty="0">
                <a:latin typeface="Arial"/>
                <a:cs typeface="Arial"/>
              </a:rPr>
              <a:t>1</a:t>
            </a:r>
            <a:r>
              <a:rPr sz="2800" b="1" i="1" spc="140" dirty="0">
                <a:latin typeface="Arial"/>
                <a:cs typeface="Arial"/>
              </a:rPr>
              <a:t>6</a:t>
            </a:r>
            <a:r>
              <a:rPr sz="2800" b="1" i="1" spc="585" dirty="0">
                <a:latin typeface="Arial"/>
                <a:cs typeface="Arial"/>
              </a:rPr>
              <a:t>0</a:t>
            </a:r>
            <a:r>
              <a:rPr sz="2800" b="1" i="1" spc="320" dirty="0">
                <a:latin typeface="Arial"/>
                <a:cs typeface="Arial"/>
              </a:rPr>
              <a:t>0</a:t>
            </a:r>
            <a:r>
              <a:rPr sz="2800" b="1" i="1" dirty="0">
                <a:latin typeface="Arial"/>
                <a:cs typeface="Arial"/>
              </a:rPr>
              <a:t>	</a:t>
            </a:r>
            <a:r>
              <a:rPr sz="2800" b="1" i="1" spc="270" dirty="0">
                <a:latin typeface="Arial"/>
                <a:cs typeface="Arial"/>
              </a:rPr>
              <a:t>t</a:t>
            </a:r>
            <a:r>
              <a:rPr sz="2800" b="1" i="1" spc="-160" dirty="0">
                <a:latin typeface="Arial"/>
                <a:cs typeface="Arial"/>
              </a:rPr>
              <a:t>h</a:t>
            </a:r>
            <a:r>
              <a:rPr sz="2800" b="1" i="1" spc="45" dirty="0">
                <a:latin typeface="Arial"/>
                <a:cs typeface="Arial"/>
              </a:rPr>
              <a:t>a</a:t>
            </a:r>
            <a:r>
              <a:rPr sz="2800" b="1" i="1" dirty="0">
                <a:latin typeface="Arial"/>
                <a:cs typeface="Arial"/>
              </a:rPr>
              <a:t>t	</a:t>
            </a:r>
            <a:r>
              <a:rPr sz="2800" b="1" i="1" spc="270" dirty="0">
                <a:latin typeface="Arial"/>
                <a:cs typeface="Arial"/>
              </a:rPr>
              <a:t>t</a:t>
            </a:r>
            <a:r>
              <a:rPr sz="2800" b="1" i="1" spc="-160" dirty="0">
                <a:latin typeface="Arial"/>
                <a:cs typeface="Arial"/>
              </a:rPr>
              <a:t>h</a:t>
            </a:r>
            <a:r>
              <a:rPr sz="2800" b="1" i="1" spc="-450" dirty="0">
                <a:latin typeface="Arial"/>
                <a:cs typeface="Arial"/>
              </a:rPr>
              <a:t>e</a:t>
            </a:r>
            <a:r>
              <a:rPr sz="2800" b="1" i="1" dirty="0">
                <a:latin typeface="Arial"/>
                <a:cs typeface="Arial"/>
              </a:rPr>
              <a:t>	</a:t>
            </a:r>
            <a:r>
              <a:rPr sz="2800" b="1" i="1" spc="-190" dirty="0">
                <a:latin typeface="Arial"/>
                <a:cs typeface="Arial"/>
              </a:rPr>
              <a:t>e</a:t>
            </a:r>
            <a:r>
              <a:rPr sz="2800" b="1" i="1" spc="45" dirty="0">
                <a:latin typeface="Arial"/>
                <a:cs typeface="Arial"/>
              </a:rPr>
              <a:t>a</a:t>
            </a:r>
            <a:r>
              <a:rPr sz="2800" b="1" i="1" spc="245" dirty="0">
                <a:latin typeface="Arial"/>
                <a:cs typeface="Arial"/>
              </a:rPr>
              <a:t>r</a:t>
            </a:r>
            <a:r>
              <a:rPr sz="2800" b="1" i="1" spc="270" dirty="0">
                <a:latin typeface="Arial"/>
                <a:cs typeface="Arial"/>
              </a:rPr>
              <a:t>t</a:t>
            </a:r>
            <a:r>
              <a:rPr sz="2800" b="1" i="1" spc="-310" dirty="0">
                <a:latin typeface="Arial"/>
                <a:cs typeface="Arial"/>
              </a:rPr>
              <a:t>h </a:t>
            </a:r>
            <a:r>
              <a:rPr sz="2800" b="1" i="1" spc="-195" dirty="0">
                <a:latin typeface="Arial"/>
                <a:cs typeface="Arial"/>
              </a:rPr>
              <a:t> </a:t>
            </a:r>
            <a:r>
              <a:rPr sz="2800" b="1" i="1" spc="170" dirty="0">
                <a:latin typeface="Arial"/>
                <a:cs typeface="Arial"/>
              </a:rPr>
              <a:t>itself		</a:t>
            </a:r>
            <a:r>
              <a:rPr sz="2800" b="1" i="1" spc="105" dirty="0">
                <a:latin typeface="Arial"/>
                <a:cs typeface="Arial"/>
              </a:rPr>
              <a:t>is	</a:t>
            </a:r>
            <a:r>
              <a:rPr sz="2800" b="1" i="1" spc="-215" dirty="0">
                <a:latin typeface="Arial"/>
                <a:cs typeface="Arial"/>
              </a:rPr>
              <a:t>a		</a:t>
            </a:r>
            <a:r>
              <a:rPr sz="2800" b="1" i="1" spc="-85" dirty="0">
                <a:latin typeface="Arial"/>
                <a:cs typeface="Arial"/>
              </a:rPr>
              <a:t>magnet,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829"/>
              </a:lnSpc>
              <a:spcBef>
                <a:spcPts val="135"/>
              </a:spcBef>
              <a:tabLst>
                <a:tab pos="778510" algn="l"/>
                <a:tab pos="873760" algn="l"/>
                <a:tab pos="1470660" algn="l"/>
                <a:tab pos="2105025" algn="l"/>
                <a:tab pos="3462654" algn="l"/>
                <a:tab pos="3507104" algn="l"/>
              </a:tabLst>
            </a:pPr>
            <a:r>
              <a:rPr sz="2800" b="1" i="1" spc="45" dirty="0">
                <a:latin typeface="Arial"/>
                <a:cs typeface="Arial"/>
              </a:rPr>
              <a:t>a</a:t>
            </a:r>
            <a:r>
              <a:rPr sz="2800" b="1" i="1" spc="-160" dirty="0">
                <a:latin typeface="Arial"/>
                <a:cs typeface="Arial"/>
              </a:rPr>
              <a:t>n</a:t>
            </a:r>
            <a:r>
              <a:rPr sz="2800" b="1" i="1" spc="-390" dirty="0">
                <a:latin typeface="Arial"/>
                <a:cs typeface="Arial"/>
              </a:rPr>
              <a:t>d</a:t>
            </a:r>
            <a:r>
              <a:rPr sz="2800" b="1" i="1" dirty="0">
                <a:latin typeface="Arial"/>
                <a:cs typeface="Arial"/>
              </a:rPr>
              <a:t>		</a:t>
            </a:r>
            <a:r>
              <a:rPr sz="2800" b="1" i="1" spc="-160" dirty="0">
                <a:latin typeface="Arial"/>
                <a:cs typeface="Arial"/>
              </a:rPr>
              <a:t>h</a:t>
            </a:r>
            <a:r>
              <a:rPr sz="2800" b="1" i="1" spc="-450" dirty="0">
                <a:latin typeface="Arial"/>
                <a:cs typeface="Arial"/>
              </a:rPr>
              <a:t>e</a:t>
            </a:r>
            <a:r>
              <a:rPr sz="2800" b="1" i="1" dirty="0">
                <a:latin typeface="Arial"/>
                <a:cs typeface="Arial"/>
              </a:rPr>
              <a:t>	</a:t>
            </a:r>
            <a:r>
              <a:rPr sz="2800" b="1" i="1" spc="-160" dirty="0">
                <a:latin typeface="Arial"/>
                <a:cs typeface="Arial"/>
              </a:rPr>
              <a:t>p</a:t>
            </a:r>
            <a:r>
              <a:rPr sz="2800" b="1" i="1" spc="245" dirty="0">
                <a:latin typeface="Arial"/>
                <a:cs typeface="Arial"/>
              </a:rPr>
              <a:t>r</a:t>
            </a:r>
            <a:r>
              <a:rPr sz="2800" b="1" i="1" spc="-190" dirty="0">
                <a:latin typeface="Arial"/>
                <a:cs typeface="Arial"/>
              </a:rPr>
              <a:t>e</a:t>
            </a:r>
            <a:r>
              <a:rPr sz="2800" b="1" i="1" spc="-125" dirty="0">
                <a:latin typeface="Arial"/>
                <a:cs typeface="Arial"/>
              </a:rPr>
              <a:t>d</a:t>
            </a:r>
            <a:r>
              <a:rPr sz="2800" b="1" i="1" spc="365" dirty="0">
                <a:latin typeface="Arial"/>
                <a:cs typeface="Arial"/>
              </a:rPr>
              <a:t>i</a:t>
            </a:r>
            <a:r>
              <a:rPr sz="2800" b="1" i="1" spc="-160" dirty="0">
                <a:latin typeface="Arial"/>
                <a:cs typeface="Arial"/>
              </a:rPr>
              <a:t>c</a:t>
            </a:r>
            <a:r>
              <a:rPr sz="2800" b="1" i="1" spc="260" dirty="0">
                <a:latin typeface="Arial"/>
                <a:cs typeface="Arial"/>
              </a:rPr>
              <a:t>t</a:t>
            </a:r>
            <a:r>
              <a:rPr sz="2800" b="1" i="1" spc="-190" dirty="0">
                <a:latin typeface="Arial"/>
                <a:cs typeface="Arial"/>
              </a:rPr>
              <a:t>e</a:t>
            </a:r>
            <a:r>
              <a:rPr sz="2800" b="1" i="1" spc="-390" dirty="0">
                <a:latin typeface="Arial"/>
                <a:cs typeface="Arial"/>
              </a:rPr>
              <a:t>d</a:t>
            </a:r>
            <a:r>
              <a:rPr sz="2800" b="1" i="1" dirty="0">
                <a:latin typeface="Arial"/>
                <a:cs typeface="Arial"/>
              </a:rPr>
              <a:t>	</a:t>
            </a:r>
            <a:r>
              <a:rPr sz="2800" b="1" i="1" spc="260" dirty="0">
                <a:latin typeface="Arial"/>
                <a:cs typeface="Arial"/>
              </a:rPr>
              <a:t>t</a:t>
            </a:r>
            <a:r>
              <a:rPr sz="2800" b="1" i="1" spc="-160" dirty="0">
                <a:latin typeface="Arial"/>
                <a:cs typeface="Arial"/>
              </a:rPr>
              <a:t>h</a:t>
            </a:r>
            <a:r>
              <a:rPr sz="2800" b="1" i="1" spc="50" dirty="0">
                <a:latin typeface="Arial"/>
                <a:cs typeface="Arial"/>
              </a:rPr>
              <a:t>a</a:t>
            </a:r>
            <a:r>
              <a:rPr sz="2800" b="1" i="1" dirty="0">
                <a:latin typeface="Arial"/>
                <a:cs typeface="Arial"/>
              </a:rPr>
              <a:t>t  </a:t>
            </a:r>
            <a:r>
              <a:rPr sz="2800" b="1" i="1" spc="-114" dirty="0">
                <a:latin typeface="Arial"/>
                <a:cs typeface="Arial"/>
              </a:rPr>
              <a:t>the	</a:t>
            </a:r>
            <a:r>
              <a:rPr sz="2800" b="1" i="1" spc="135" dirty="0">
                <a:latin typeface="Arial"/>
                <a:cs typeface="Arial"/>
              </a:rPr>
              <a:t>Earth	</a:t>
            </a:r>
            <a:r>
              <a:rPr sz="2800" b="1" i="1" spc="35" dirty="0">
                <a:latin typeface="Arial"/>
                <a:cs typeface="Arial"/>
              </a:rPr>
              <a:t>would		</a:t>
            </a:r>
            <a:r>
              <a:rPr sz="2800" b="1" i="1" spc="-325" dirty="0">
                <a:latin typeface="Arial"/>
                <a:cs typeface="Arial"/>
              </a:rPr>
              <a:t>be</a:t>
            </a:r>
            <a:endParaRPr sz="2800">
              <a:latin typeface="Arial"/>
              <a:cs typeface="Arial"/>
            </a:endParaRPr>
          </a:p>
          <a:p>
            <a:pPr marL="12700" marR="1134110">
              <a:lnSpc>
                <a:spcPts val="3840"/>
              </a:lnSpc>
              <a:spcBef>
                <a:spcPts val="5"/>
              </a:spcBef>
              <a:tabLst>
                <a:tab pos="1316990" algn="l"/>
                <a:tab pos="1891664" algn="l"/>
                <a:tab pos="1932305" algn="l"/>
              </a:tabLst>
            </a:pPr>
            <a:r>
              <a:rPr sz="2800" b="1" i="1" spc="-40" dirty="0">
                <a:latin typeface="Arial"/>
                <a:cs typeface="Arial"/>
              </a:rPr>
              <a:t>found	</a:t>
            </a:r>
            <a:r>
              <a:rPr sz="2800" b="1" i="1" spc="-50" dirty="0">
                <a:latin typeface="Arial"/>
                <a:cs typeface="Arial"/>
              </a:rPr>
              <a:t>to	</a:t>
            </a:r>
            <a:r>
              <a:rPr sz="2800" b="1" i="1" spc="-135" dirty="0">
                <a:latin typeface="Arial"/>
                <a:cs typeface="Arial"/>
              </a:rPr>
              <a:t>have  </a:t>
            </a:r>
            <a:r>
              <a:rPr sz="2800" b="1" i="1" spc="-295" dirty="0">
                <a:latin typeface="Arial"/>
                <a:cs typeface="Arial"/>
              </a:rPr>
              <a:t>m</a:t>
            </a:r>
            <a:r>
              <a:rPr sz="2800" b="1" i="1" spc="50" dirty="0">
                <a:latin typeface="Arial"/>
                <a:cs typeface="Arial"/>
              </a:rPr>
              <a:t>a</a:t>
            </a:r>
            <a:r>
              <a:rPr sz="2800" b="1" i="1" spc="-160" dirty="0">
                <a:latin typeface="Arial"/>
                <a:cs typeface="Arial"/>
              </a:rPr>
              <a:t>gn</a:t>
            </a:r>
            <a:r>
              <a:rPr sz="2800" b="1" i="1" spc="-190" dirty="0">
                <a:latin typeface="Arial"/>
                <a:cs typeface="Arial"/>
              </a:rPr>
              <a:t>e</a:t>
            </a:r>
            <a:r>
              <a:rPr sz="2800" b="1" i="1" spc="260" dirty="0">
                <a:latin typeface="Arial"/>
                <a:cs typeface="Arial"/>
              </a:rPr>
              <a:t>t</a:t>
            </a:r>
            <a:r>
              <a:rPr sz="2800" b="1" i="1" spc="365" dirty="0">
                <a:latin typeface="Arial"/>
                <a:cs typeface="Arial"/>
              </a:rPr>
              <a:t>i</a:t>
            </a:r>
            <a:r>
              <a:rPr sz="2800" b="1" i="1" spc="-415" dirty="0">
                <a:latin typeface="Arial"/>
                <a:cs typeface="Arial"/>
              </a:rPr>
              <a:t>c</a:t>
            </a:r>
            <a:r>
              <a:rPr sz="2800" b="1" i="1" dirty="0">
                <a:latin typeface="Arial"/>
                <a:cs typeface="Arial"/>
              </a:rPr>
              <a:t>		</a:t>
            </a:r>
            <a:r>
              <a:rPr sz="2800" b="1" i="1" spc="-160" dirty="0">
                <a:latin typeface="Arial"/>
                <a:cs typeface="Arial"/>
              </a:rPr>
              <a:t>p</a:t>
            </a:r>
            <a:r>
              <a:rPr sz="2800" b="1" i="1" spc="-90" dirty="0">
                <a:latin typeface="Arial"/>
                <a:cs typeface="Arial"/>
              </a:rPr>
              <a:t>o</a:t>
            </a:r>
            <a:r>
              <a:rPr sz="2800" b="1" i="1" spc="345" dirty="0">
                <a:latin typeface="Arial"/>
                <a:cs typeface="Arial"/>
              </a:rPr>
              <a:t>l</a:t>
            </a:r>
            <a:r>
              <a:rPr sz="2800" b="1" i="1" spc="-200" dirty="0">
                <a:latin typeface="Arial"/>
                <a:cs typeface="Arial"/>
              </a:rPr>
              <a:t>e</a:t>
            </a:r>
            <a:r>
              <a:rPr sz="2800" b="1" i="1" spc="110" dirty="0">
                <a:latin typeface="Arial"/>
                <a:cs typeface="Arial"/>
              </a:rPr>
              <a:t>s</a:t>
            </a:r>
            <a:r>
              <a:rPr sz="2800" b="1" i="1" spc="-9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6400800" y="4876800"/>
            <a:ext cx="27432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4"/>
          <p:cNvSpPr/>
          <p:nvPr/>
        </p:nvSpPr>
        <p:spPr>
          <a:xfrm>
            <a:off x="381000" y="1295400"/>
            <a:ext cx="23622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52401"/>
            <a:ext cx="9372600" cy="5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omic Sans MS"/>
                <a:cs typeface="Comic Sans MS"/>
              </a:rPr>
              <a:t>All </a:t>
            </a:r>
            <a:r>
              <a:rPr sz="4400" spc="-10" dirty="0">
                <a:latin typeface="Comic Sans MS"/>
                <a:cs typeface="Comic Sans MS"/>
              </a:rPr>
              <a:t>magnetic  </a:t>
            </a:r>
            <a:r>
              <a:rPr sz="4400" spc="-5" dirty="0">
                <a:latin typeface="Comic Sans MS"/>
                <a:cs typeface="Comic Sans MS"/>
              </a:rPr>
              <a:t>phenomena result</a:t>
            </a:r>
            <a:r>
              <a:rPr sz="4400" spc="-95" dirty="0">
                <a:latin typeface="Comic Sans MS"/>
                <a:cs typeface="Comic Sans MS"/>
              </a:rPr>
              <a:t> </a:t>
            </a:r>
            <a:r>
              <a:rPr sz="4400" spc="-5" dirty="0">
                <a:latin typeface="Comic Sans MS"/>
                <a:cs typeface="Comic Sans MS"/>
              </a:rPr>
              <a:t>from  forces </a:t>
            </a:r>
            <a:r>
              <a:rPr sz="4400" spc="-10" dirty="0">
                <a:latin typeface="Comic Sans MS"/>
                <a:cs typeface="Comic Sans MS"/>
              </a:rPr>
              <a:t>between  </a:t>
            </a:r>
            <a:r>
              <a:rPr sz="4400" spc="-5" dirty="0">
                <a:latin typeface="Comic Sans MS"/>
                <a:cs typeface="Comic Sans MS"/>
              </a:rPr>
              <a:t>electric charges in  </a:t>
            </a:r>
            <a:r>
              <a:rPr sz="4400" spc="-5">
                <a:latin typeface="Comic Sans MS"/>
                <a:cs typeface="Comic Sans MS"/>
              </a:rPr>
              <a:t>motion</a:t>
            </a:r>
            <a:r>
              <a:rPr sz="4400" spc="-5" smtClean="0">
                <a:latin typeface="Comic Sans MS"/>
                <a:cs typeface="Comic Sans MS"/>
              </a:rPr>
              <a:t>.</a:t>
            </a:r>
            <a:endParaRPr lang="en-US" sz="4400" spc="-5" dirty="0" smtClean="0">
              <a:latin typeface="Comic Sans MS"/>
              <a:cs typeface="Comic Sans MS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225" dirty="0" smtClean="0">
                <a:solidFill>
                  <a:srgbClr val="006600"/>
                </a:solidFill>
                <a:latin typeface="Verdana"/>
                <a:cs typeface="Verdana"/>
              </a:rPr>
              <a:t>Like</a:t>
            </a:r>
            <a:r>
              <a:rPr lang="en-US" sz="4400" b="1" spc="-445" dirty="0" smtClean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lang="en-US" sz="4400" b="1" spc="190" dirty="0" smtClean="0">
                <a:solidFill>
                  <a:srgbClr val="006600"/>
                </a:solidFill>
                <a:latin typeface="Verdana"/>
                <a:cs typeface="Verdana"/>
              </a:rPr>
              <a:t>repels  </a:t>
            </a:r>
            <a:r>
              <a:rPr lang="en-US" sz="4400" b="1" spc="140" dirty="0" smtClean="0">
                <a:solidFill>
                  <a:srgbClr val="006600"/>
                </a:solidFill>
                <a:latin typeface="Verdana"/>
                <a:cs typeface="Verdana"/>
              </a:rPr>
              <a:t>like…</a:t>
            </a:r>
          </a:p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endParaRPr lang="en-US" sz="4400" b="1" spc="140" dirty="0" smtClean="0">
              <a:solidFill>
                <a:srgbClr val="006600"/>
              </a:solidFill>
              <a:latin typeface="Verdana"/>
              <a:cs typeface="Verdana"/>
            </a:endParaRPr>
          </a:p>
          <a:p>
            <a:pPr marL="12700" marR="5080" indent="-1270" algn="ctr">
              <a:spcBef>
                <a:spcPts val="100"/>
              </a:spcBef>
            </a:pPr>
            <a:endParaRPr lang="en-US" sz="4400" b="1" spc="185" dirty="0" smtClean="0">
              <a:solidFill>
                <a:srgbClr val="006600"/>
              </a:solidFill>
              <a:latin typeface="Verdana"/>
              <a:cs typeface="Verdana"/>
            </a:endParaRPr>
          </a:p>
          <a:p>
            <a:pPr marL="12700" marR="5080" indent="-1270" algn="ctr">
              <a:spcBef>
                <a:spcPts val="100"/>
              </a:spcBef>
            </a:pPr>
            <a:r>
              <a:rPr lang="en-US" sz="4400" b="1" spc="185" dirty="0" smtClean="0">
                <a:solidFill>
                  <a:srgbClr val="006600"/>
                </a:solidFill>
                <a:latin typeface="Verdana"/>
                <a:cs typeface="Verdana"/>
              </a:rPr>
              <a:t>Opposites</a:t>
            </a:r>
            <a:r>
              <a:rPr lang="en-US" sz="4400" b="1" spc="-434" dirty="0" smtClean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lang="en-US" sz="4400" b="1" spc="150" dirty="0" smtClean="0">
                <a:solidFill>
                  <a:srgbClr val="006600"/>
                </a:solidFill>
                <a:latin typeface="Verdana"/>
                <a:cs typeface="Verdana"/>
              </a:rPr>
              <a:t>attract!</a:t>
            </a:r>
            <a:endParaRPr lang="en-US" sz="4400" dirty="0" smtClean="0">
              <a:latin typeface="Verdana"/>
              <a:cs typeface="Verdana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endParaRPr lang="en-US" sz="5400" b="1" spc="140" dirty="0" smtClean="0">
              <a:solidFill>
                <a:srgbClr val="006600"/>
              </a:solidFill>
              <a:latin typeface="Verdana"/>
              <a:cs typeface="Verdana"/>
            </a:endParaRPr>
          </a:p>
        </p:txBody>
      </p:sp>
      <p:sp>
        <p:nvSpPr>
          <p:cNvPr id="3" name="object 93"/>
          <p:cNvSpPr/>
          <p:nvPr/>
        </p:nvSpPr>
        <p:spPr>
          <a:xfrm>
            <a:off x="5059680" y="2895600"/>
            <a:ext cx="4084320" cy="142367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97"/>
          <p:cNvSpPr/>
          <p:nvPr/>
        </p:nvSpPr>
        <p:spPr>
          <a:xfrm>
            <a:off x="0" y="5342890"/>
            <a:ext cx="4038600" cy="1515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9350" y="414020"/>
            <a:ext cx="66033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2280" marR="5080" indent="-171958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Times New Roman"/>
                <a:cs typeface="Times New Roman"/>
              </a:rPr>
              <a:t>We </a:t>
            </a:r>
            <a:r>
              <a:rPr sz="3600" b="1" dirty="0">
                <a:latin typeface="Times New Roman"/>
                <a:cs typeface="Times New Roman"/>
              </a:rPr>
              <a:t>use the </a:t>
            </a:r>
            <a:r>
              <a:rPr sz="3600" b="1" spc="-5" dirty="0">
                <a:latin typeface="Times New Roman"/>
                <a:cs typeface="Times New Roman"/>
              </a:rPr>
              <a:t>Earth’s magnetic</a:t>
            </a:r>
            <a:r>
              <a:rPr sz="3600" b="1" spc="-8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field  </a:t>
            </a:r>
            <a:r>
              <a:rPr sz="3600" b="1" spc="-5" dirty="0">
                <a:latin typeface="Times New Roman"/>
                <a:cs typeface="Times New Roman"/>
              </a:rPr>
              <a:t>to </a:t>
            </a:r>
            <a:r>
              <a:rPr sz="3600" b="1" spc="-10" dirty="0">
                <a:latin typeface="Times New Roman"/>
                <a:cs typeface="Times New Roman"/>
              </a:rPr>
              <a:t>find</a:t>
            </a:r>
            <a:r>
              <a:rPr sz="3600" b="1" spc="-5" dirty="0">
                <a:latin typeface="Times New Roman"/>
                <a:cs typeface="Times New Roman"/>
              </a:rPr>
              <a:t> direction.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0469" y="4376420"/>
            <a:ext cx="6242050" cy="2189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Times New Roman"/>
                <a:cs typeface="Times New Roman"/>
              </a:rPr>
              <a:t>The </a:t>
            </a:r>
            <a:r>
              <a:rPr sz="3000" b="1" spc="-5" dirty="0">
                <a:latin typeface="Times New Roman"/>
                <a:cs typeface="Times New Roman"/>
              </a:rPr>
              <a:t>needle </a:t>
            </a:r>
            <a:r>
              <a:rPr sz="3000" b="1" dirty="0">
                <a:latin typeface="Times New Roman"/>
                <a:cs typeface="Times New Roman"/>
              </a:rPr>
              <a:t>of a </a:t>
            </a:r>
            <a:r>
              <a:rPr sz="3000" b="1" spc="-5" dirty="0">
                <a:latin typeface="Times New Roman"/>
                <a:cs typeface="Times New Roman"/>
              </a:rPr>
              <a:t>compass </a:t>
            </a:r>
            <a:r>
              <a:rPr sz="3000" b="1" spc="-10" dirty="0">
                <a:latin typeface="Times New Roman"/>
                <a:cs typeface="Times New Roman"/>
              </a:rPr>
              <a:t>always </a:t>
            </a:r>
            <a:r>
              <a:rPr sz="3000" b="1" spc="-5" dirty="0">
                <a:latin typeface="Times New Roman"/>
                <a:cs typeface="Times New Roman"/>
              </a:rPr>
              <a:t>points  </a:t>
            </a:r>
            <a:r>
              <a:rPr sz="3000" b="1" spc="-10" dirty="0">
                <a:latin typeface="Times New Roman"/>
                <a:cs typeface="Times New Roman"/>
              </a:rPr>
              <a:t>toward </a:t>
            </a:r>
            <a:r>
              <a:rPr sz="3000" b="1" spc="-5" dirty="0">
                <a:latin typeface="Times New Roman"/>
                <a:cs typeface="Times New Roman"/>
              </a:rPr>
              <a:t>the </a:t>
            </a:r>
            <a:r>
              <a:rPr sz="3000" b="1" dirty="0">
                <a:latin typeface="Times New Roman"/>
                <a:cs typeface="Times New Roman"/>
              </a:rPr>
              <a:t>magnetic </a:t>
            </a:r>
            <a:r>
              <a:rPr sz="3000" b="1" spc="-5" dirty="0">
                <a:latin typeface="Times New Roman"/>
                <a:cs typeface="Times New Roman"/>
              </a:rPr>
              <a:t>south</a:t>
            </a:r>
            <a:r>
              <a:rPr sz="3000" b="1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pole.</a:t>
            </a:r>
            <a:endParaRPr sz="3000">
              <a:latin typeface="Times New Roman"/>
              <a:cs typeface="Times New Roman"/>
            </a:endParaRPr>
          </a:p>
          <a:p>
            <a:pPr marL="321310" marR="28575">
              <a:lnSpc>
                <a:spcPct val="100000"/>
              </a:lnSpc>
              <a:spcBef>
                <a:spcPts val="1200"/>
              </a:spcBef>
            </a:pPr>
            <a:r>
              <a:rPr sz="3600" b="1" spc="-15" dirty="0">
                <a:latin typeface="Times New Roman"/>
                <a:cs typeface="Times New Roman"/>
              </a:rPr>
              <a:t>We </a:t>
            </a:r>
            <a:r>
              <a:rPr sz="3600" b="1" spc="-10" dirty="0">
                <a:latin typeface="Times New Roman"/>
                <a:cs typeface="Times New Roman"/>
              </a:rPr>
              <a:t>call </a:t>
            </a:r>
            <a:r>
              <a:rPr sz="3600" b="1" spc="-5" dirty="0">
                <a:latin typeface="Times New Roman"/>
                <a:cs typeface="Times New Roman"/>
              </a:rPr>
              <a:t>this </a:t>
            </a:r>
            <a:r>
              <a:rPr sz="3600" b="1" spc="-10" dirty="0">
                <a:latin typeface="Times New Roman"/>
                <a:cs typeface="Times New Roman"/>
              </a:rPr>
              <a:t>direction </a:t>
            </a:r>
            <a:r>
              <a:rPr sz="3600" b="1" dirty="0">
                <a:latin typeface="Times New Roman"/>
                <a:cs typeface="Times New Roman"/>
              </a:rPr>
              <a:t>“North”  </a:t>
            </a:r>
            <a:r>
              <a:rPr sz="3600" b="1" spc="-5" dirty="0">
                <a:latin typeface="Times New Roman"/>
                <a:cs typeface="Times New Roman"/>
              </a:rPr>
              <a:t>(remember, opposites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attract)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95600" y="1841500"/>
            <a:ext cx="3111500" cy="2593340"/>
            <a:chOff x="2895600" y="1841500"/>
            <a:chExt cx="3111500" cy="2593340"/>
          </a:xfrm>
        </p:grpSpPr>
        <p:sp>
          <p:nvSpPr>
            <p:cNvPr id="6" name="object 6"/>
            <p:cNvSpPr/>
            <p:nvPr/>
          </p:nvSpPr>
          <p:spPr>
            <a:xfrm>
              <a:off x="2895600" y="1841500"/>
              <a:ext cx="2966720" cy="2593340"/>
            </a:xfrm>
            <a:custGeom>
              <a:avLst/>
              <a:gdLst/>
              <a:ahLst/>
              <a:cxnLst/>
              <a:rect l="l" t="t" r="r" b="b"/>
              <a:pathLst>
                <a:path w="2966720" h="2593340">
                  <a:moveTo>
                    <a:pt x="1473200" y="0"/>
                  </a:moveTo>
                  <a:lnTo>
                    <a:pt x="1215389" y="26670"/>
                  </a:lnTo>
                  <a:lnTo>
                    <a:pt x="966470" y="91439"/>
                  </a:lnTo>
                  <a:lnTo>
                    <a:pt x="732789" y="193039"/>
                  </a:lnTo>
                  <a:lnTo>
                    <a:pt x="521970" y="327660"/>
                  </a:lnTo>
                  <a:lnTo>
                    <a:pt x="340360" y="492760"/>
                  </a:lnTo>
                  <a:lnTo>
                    <a:pt x="193039" y="681989"/>
                  </a:lnTo>
                  <a:lnTo>
                    <a:pt x="86360" y="889000"/>
                  </a:lnTo>
                  <a:lnTo>
                    <a:pt x="20319" y="1108710"/>
                  </a:lnTo>
                  <a:lnTo>
                    <a:pt x="0" y="1336039"/>
                  </a:lnTo>
                  <a:lnTo>
                    <a:pt x="24130" y="1559560"/>
                  </a:lnTo>
                  <a:lnTo>
                    <a:pt x="91439" y="1775460"/>
                  </a:lnTo>
                  <a:lnTo>
                    <a:pt x="201930" y="1978660"/>
                  </a:lnTo>
                  <a:lnTo>
                    <a:pt x="351789" y="2160270"/>
                  </a:lnTo>
                  <a:lnTo>
                    <a:pt x="535939" y="2313940"/>
                  </a:lnTo>
                  <a:lnTo>
                    <a:pt x="749300" y="2438400"/>
                  </a:lnTo>
                  <a:lnTo>
                    <a:pt x="985520" y="2528570"/>
                  </a:lnTo>
                  <a:lnTo>
                    <a:pt x="1234439" y="2579370"/>
                  </a:lnTo>
                  <a:lnTo>
                    <a:pt x="1492250" y="2593340"/>
                  </a:lnTo>
                  <a:lnTo>
                    <a:pt x="1750060" y="2565400"/>
                  </a:lnTo>
                  <a:lnTo>
                    <a:pt x="1998979" y="2501900"/>
                  </a:lnTo>
                  <a:lnTo>
                    <a:pt x="2232660" y="2400300"/>
                  </a:lnTo>
                  <a:lnTo>
                    <a:pt x="2443479" y="2265680"/>
                  </a:lnTo>
                  <a:lnTo>
                    <a:pt x="2625090" y="2100580"/>
                  </a:lnTo>
                  <a:lnTo>
                    <a:pt x="2772410" y="1910080"/>
                  </a:lnTo>
                  <a:lnTo>
                    <a:pt x="2880360" y="1703070"/>
                  </a:lnTo>
                  <a:lnTo>
                    <a:pt x="2945129" y="1483360"/>
                  </a:lnTo>
                  <a:lnTo>
                    <a:pt x="2966720" y="1257300"/>
                  </a:lnTo>
                  <a:lnTo>
                    <a:pt x="2942590" y="1033779"/>
                  </a:lnTo>
                  <a:lnTo>
                    <a:pt x="2874010" y="816610"/>
                  </a:lnTo>
                  <a:lnTo>
                    <a:pt x="2762250" y="614679"/>
                  </a:lnTo>
                  <a:lnTo>
                    <a:pt x="2612390" y="433070"/>
                  </a:lnTo>
                  <a:lnTo>
                    <a:pt x="2429510" y="279400"/>
                  </a:lnTo>
                  <a:lnTo>
                    <a:pt x="2217420" y="153670"/>
                  </a:lnTo>
                  <a:lnTo>
                    <a:pt x="1981200" y="64770"/>
                  </a:lnTo>
                  <a:lnTo>
                    <a:pt x="1731010" y="12700"/>
                  </a:lnTo>
                  <a:lnTo>
                    <a:pt x="1473200" y="0"/>
                  </a:lnTo>
                  <a:close/>
                </a:path>
              </a:pathLst>
            </a:custGeom>
            <a:solidFill>
              <a:srgbClr val="A2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10229" y="1894839"/>
              <a:ext cx="2896870" cy="2438400"/>
            </a:xfrm>
            <a:custGeom>
              <a:avLst/>
              <a:gdLst/>
              <a:ahLst/>
              <a:cxnLst/>
              <a:rect l="l" t="t" r="r" b="b"/>
              <a:pathLst>
                <a:path w="2896870" h="2438400">
                  <a:moveTo>
                    <a:pt x="1463040" y="0"/>
                  </a:moveTo>
                  <a:lnTo>
                    <a:pt x="1211580" y="31750"/>
                  </a:lnTo>
                  <a:lnTo>
                    <a:pt x="967740" y="100330"/>
                  </a:lnTo>
                  <a:lnTo>
                    <a:pt x="736599" y="201930"/>
                  </a:lnTo>
                  <a:lnTo>
                    <a:pt x="528319" y="334010"/>
                  </a:lnTo>
                  <a:lnTo>
                    <a:pt x="349249" y="492760"/>
                  </a:lnTo>
                  <a:lnTo>
                    <a:pt x="201930" y="674370"/>
                  </a:lnTo>
                  <a:lnTo>
                    <a:pt x="92709" y="872489"/>
                  </a:lnTo>
                  <a:lnTo>
                    <a:pt x="25400" y="1080770"/>
                  </a:lnTo>
                  <a:lnTo>
                    <a:pt x="0" y="1294130"/>
                  </a:lnTo>
                  <a:lnTo>
                    <a:pt x="20319" y="1503680"/>
                  </a:lnTo>
                  <a:lnTo>
                    <a:pt x="82550" y="1706880"/>
                  </a:lnTo>
                  <a:lnTo>
                    <a:pt x="186690" y="1893570"/>
                  </a:lnTo>
                  <a:lnTo>
                    <a:pt x="330199" y="2059940"/>
                  </a:lnTo>
                  <a:lnTo>
                    <a:pt x="505459" y="2200910"/>
                  </a:lnTo>
                  <a:lnTo>
                    <a:pt x="712469" y="2312670"/>
                  </a:lnTo>
                  <a:lnTo>
                    <a:pt x="939799" y="2390140"/>
                  </a:lnTo>
                  <a:lnTo>
                    <a:pt x="1182370" y="2432050"/>
                  </a:lnTo>
                  <a:lnTo>
                    <a:pt x="1433830" y="2438400"/>
                  </a:lnTo>
                  <a:lnTo>
                    <a:pt x="1685290" y="2406650"/>
                  </a:lnTo>
                  <a:lnTo>
                    <a:pt x="1930399" y="2338070"/>
                  </a:lnTo>
                  <a:lnTo>
                    <a:pt x="2160270" y="2236470"/>
                  </a:lnTo>
                  <a:lnTo>
                    <a:pt x="2368549" y="2105660"/>
                  </a:lnTo>
                  <a:lnTo>
                    <a:pt x="2547620" y="1945640"/>
                  </a:lnTo>
                  <a:lnTo>
                    <a:pt x="2694940" y="1764030"/>
                  </a:lnTo>
                  <a:lnTo>
                    <a:pt x="2804160" y="1565910"/>
                  </a:lnTo>
                  <a:lnTo>
                    <a:pt x="2872740" y="1357630"/>
                  </a:lnTo>
                  <a:lnTo>
                    <a:pt x="2896870" y="1145539"/>
                  </a:lnTo>
                  <a:lnTo>
                    <a:pt x="2877820" y="934720"/>
                  </a:lnTo>
                  <a:lnTo>
                    <a:pt x="2814320" y="731520"/>
                  </a:lnTo>
                  <a:lnTo>
                    <a:pt x="2710180" y="544830"/>
                  </a:lnTo>
                  <a:lnTo>
                    <a:pt x="2567940" y="378460"/>
                  </a:lnTo>
                  <a:lnTo>
                    <a:pt x="2391410" y="237489"/>
                  </a:lnTo>
                  <a:lnTo>
                    <a:pt x="2186940" y="125730"/>
                  </a:lnTo>
                  <a:lnTo>
                    <a:pt x="1958340" y="48260"/>
                  </a:lnTo>
                  <a:lnTo>
                    <a:pt x="1715770" y="6350"/>
                  </a:lnTo>
                  <a:lnTo>
                    <a:pt x="1463040" y="0"/>
                  </a:lnTo>
                  <a:close/>
                </a:path>
              </a:pathLst>
            </a:custGeom>
            <a:solidFill>
              <a:srgbClr val="A5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3919" y="2110740"/>
              <a:ext cx="2329180" cy="1921510"/>
            </a:xfrm>
            <a:custGeom>
              <a:avLst/>
              <a:gdLst/>
              <a:ahLst/>
              <a:cxnLst/>
              <a:rect l="l" t="t" r="r" b="b"/>
              <a:pathLst>
                <a:path w="2329179" h="1921510">
                  <a:moveTo>
                    <a:pt x="1170939" y="0"/>
                  </a:moveTo>
                  <a:lnTo>
                    <a:pt x="967739" y="29210"/>
                  </a:lnTo>
                  <a:lnTo>
                    <a:pt x="772159" y="86360"/>
                  </a:lnTo>
                  <a:lnTo>
                    <a:pt x="586739" y="170180"/>
                  </a:lnTo>
                  <a:lnTo>
                    <a:pt x="420369" y="276860"/>
                  </a:lnTo>
                  <a:lnTo>
                    <a:pt x="275589" y="405130"/>
                  </a:lnTo>
                  <a:lnTo>
                    <a:pt x="158750" y="549910"/>
                  </a:lnTo>
                  <a:lnTo>
                    <a:pt x="72389" y="708660"/>
                  </a:lnTo>
                  <a:lnTo>
                    <a:pt x="19050" y="872489"/>
                  </a:lnTo>
                  <a:lnTo>
                    <a:pt x="0" y="1041400"/>
                  </a:lnTo>
                  <a:lnTo>
                    <a:pt x="16509" y="1206500"/>
                  </a:lnTo>
                  <a:lnTo>
                    <a:pt x="67309" y="1365250"/>
                  </a:lnTo>
                  <a:lnTo>
                    <a:pt x="152400" y="1511300"/>
                  </a:lnTo>
                  <a:lnTo>
                    <a:pt x="269239" y="1640840"/>
                  </a:lnTo>
                  <a:lnTo>
                    <a:pt x="410209" y="1748790"/>
                  </a:lnTo>
                  <a:lnTo>
                    <a:pt x="576579" y="1833880"/>
                  </a:lnTo>
                  <a:lnTo>
                    <a:pt x="760729" y="1892300"/>
                  </a:lnTo>
                  <a:lnTo>
                    <a:pt x="956309" y="1921510"/>
                  </a:lnTo>
                  <a:lnTo>
                    <a:pt x="1159509" y="1921510"/>
                  </a:lnTo>
                  <a:lnTo>
                    <a:pt x="1361439" y="1892300"/>
                  </a:lnTo>
                  <a:lnTo>
                    <a:pt x="1557019" y="1836420"/>
                  </a:lnTo>
                  <a:lnTo>
                    <a:pt x="1742439" y="1753870"/>
                  </a:lnTo>
                  <a:lnTo>
                    <a:pt x="1908809" y="1645920"/>
                  </a:lnTo>
                  <a:lnTo>
                    <a:pt x="2053589" y="1517650"/>
                  </a:lnTo>
                  <a:lnTo>
                    <a:pt x="2170429" y="1372870"/>
                  </a:lnTo>
                  <a:lnTo>
                    <a:pt x="2256790" y="1215389"/>
                  </a:lnTo>
                  <a:lnTo>
                    <a:pt x="2311400" y="1049020"/>
                  </a:lnTo>
                  <a:lnTo>
                    <a:pt x="2329179" y="881380"/>
                  </a:lnTo>
                  <a:lnTo>
                    <a:pt x="2312669" y="715010"/>
                  </a:lnTo>
                  <a:lnTo>
                    <a:pt x="2261869" y="557530"/>
                  </a:lnTo>
                  <a:lnTo>
                    <a:pt x="2175509" y="411480"/>
                  </a:lnTo>
                  <a:lnTo>
                    <a:pt x="2059939" y="283210"/>
                  </a:lnTo>
                  <a:lnTo>
                    <a:pt x="1917700" y="173989"/>
                  </a:lnTo>
                  <a:lnTo>
                    <a:pt x="1752600" y="90170"/>
                  </a:lnTo>
                  <a:lnTo>
                    <a:pt x="1568450" y="31750"/>
                  </a:lnTo>
                  <a:lnTo>
                    <a:pt x="1372869" y="1270"/>
                  </a:lnTo>
                  <a:lnTo>
                    <a:pt x="1170939" y="0"/>
                  </a:lnTo>
                  <a:close/>
                </a:path>
              </a:pathLst>
            </a:custGeom>
            <a:solidFill>
              <a:srgbClr val="A2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6469" y="2227579"/>
              <a:ext cx="2048510" cy="1718310"/>
            </a:xfrm>
            <a:custGeom>
              <a:avLst/>
              <a:gdLst/>
              <a:ahLst/>
              <a:cxnLst/>
              <a:rect l="l" t="t" r="r" b="b"/>
              <a:pathLst>
                <a:path w="2048510" h="1718310">
                  <a:moveTo>
                    <a:pt x="1061719" y="0"/>
                  </a:moveTo>
                  <a:lnTo>
                    <a:pt x="882650" y="20320"/>
                  </a:lnTo>
                  <a:lnTo>
                    <a:pt x="708659" y="64770"/>
                  </a:lnTo>
                  <a:lnTo>
                    <a:pt x="544829" y="133350"/>
                  </a:lnTo>
                  <a:lnTo>
                    <a:pt x="394969" y="223520"/>
                  </a:lnTo>
                  <a:lnTo>
                    <a:pt x="264159" y="334010"/>
                  </a:lnTo>
                  <a:lnTo>
                    <a:pt x="154939" y="459740"/>
                  </a:lnTo>
                  <a:lnTo>
                    <a:pt x="74929" y="598170"/>
                  </a:lnTo>
                  <a:lnTo>
                    <a:pt x="21589" y="742950"/>
                  </a:lnTo>
                  <a:lnTo>
                    <a:pt x="0" y="892810"/>
                  </a:lnTo>
                  <a:lnTo>
                    <a:pt x="8889" y="1041400"/>
                  </a:lnTo>
                  <a:lnTo>
                    <a:pt x="49529" y="1184910"/>
                  </a:lnTo>
                  <a:lnTo>
                    <a:pt x="118109" y="1318260"/>
                  </a:lnTo>
                  <a:lnTo>
                    <a:pt x="214629" y="1437640"/>
                  </a:lnTo>
                  <a:lnTo>
                    <a:pt x="337819" y="1539240"/>
                  </a:lnTo>
                  <a:lnTo>
                    <a:pt x="478789" y="1620520"/>
                  </a:lnTo>
                  <a:lnTo>
                    <a:pt x="638809" y="1677670"/>
                  </a:lnTo>
                  <a:lnTo>
                    <a:pt x="808989" y="1710690"/>
                  </a:lnTo>
                  <a:lnTo>
                    <a:pt x="985519" y="1718310"/>
                  </a:lnTo>
                  <a:lnTo>
                    <a:pt x="1164589" y="1699260"/>
                  </a:lnTo>
                  <a:lnTo>
                    <a:pt x="1339850" y="1654810"/>
                  </a:lnTo>
                  <a:lnTo>
                    <a:pt x="1503679" y="1586230"/>
                  </a:lnTo>
                  <a:lnTo>
                    <a:pt x="1653539" y="1494790"/>
                  </a:lnTo>
                  <a:lnTo>
                    <a:pt x="1784350" y="1385570"/>
                  </a:lnTo>
                  <a:lnTo>
                    <a:pt x="1892300" y="1259840"/>
                  </a:lnTo>
                  <a:lnTo>
                    <a:pt x="1973579" y="1121410"/>
                  </a:lnTo>
                  <a:lnTo>
                    <a:pt x="2025650" y="974090"/>
                  </a:lnTo>
                  <a:lnTo>
                    <a:pt x="2048509" y="824230"/>
                  </a:lnTo>
                  <a:lnTo>
                    <a:pt x="2039619" y="675640"/>
                  </a:lnTo>
                  <a:lnTo>
                    <a:pt x="1998979" y="533400"/>
                  </a:lnTo>
                  <a:lnTo>
                    <a:pt x="1930400" y="400050"/>
                  </a:lnTo>
                  <a:lnTo>
                    <a:pt x="1832609" y="281940"/>
                  </a:lnTo>
                  <a:lnTo>
                    <a:pt x="1710689" y="180340"/>
                  </a:lnTo>
                  <a:lnTo>
                    <a:pt x="1568450" y="99060"/>
                  </a:lnTo>
                  <a:lnTo>
                    <a:pt x="1409700" y="41910"/>
                  </a:lnTo>
                  <a:lnTo>
                    <a:pt x="1238250" y="8890"/>
                  </a:lnTo>
                  <a:lnTo>
                    <a:pt x="1061719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96030" y="2481579"/>
              <a:ext cx="1478280" cy="1239520"/>
            </a:xfrm>
            <a:custGeom>
              <a:avLst/>
              <a:gdLst/>
              <a:ahLst/>
              <a:cxnLst/>
              <a:rect l="l" t="t" r="r" b="b"/>
              <a:pathLst>
                <a:path w="1478279" h="1239520">
                  <a:moveTo>
                    <a:pt x="1478280" y="595630"/>
                  </a:moveTo>
                  <a:lnTo>
                    <a:pt x="1471930" y="488950"/>
                  </a:lnTo>
                  <a:lnTo>
                    <a:pt x="1443990" y="386080"/>
                  </a:lnTo>
                  <a:lnTo>
                    <a:pt x="1428750" y="357124"/>
                  </a:lnTo>
                  <a:lnTo>
                    <a:pt x="1428750" y="591820"/>
                  </a:lnTo>
                  <a:lnTo>
                    <a:pt x="1414780" y="693420"/>
                  </a:lnTo>
                  <a:lnTo>
                    <a:pt x="1380490" y="791210"/>
                  </a:lnTo>
                  <a:lnTo>
                    <a:pt x="1327150" y="885190"/>
                  </a:lnTo>
                  <a:lnTo>
                    <a:pt x="1254760" y="970280"/>
                  </a:lnTo>
                  <a:lnTo>
                    <a:pt x="1168400" y="1045210"/>
                  </a:lnTo>
                  <a:lnTo>
                    <a:pt x="1066800" y="1106170"/>
                  </a:lnTo>
                  <a:lnTo>
                    <a:pt x="1007300" y="1131836"/>
                  </a:lnTo>
                  <a:lnTo>
                    <a:pt x="1005840" y="1127760"/>
                  </a:lnTo>
                  <a:lnTo>
                    <a:pt x="940663" y="1158798"/>
                  </a:lnTo>
                  <a:lnTo>
                    <a:pt x="839470" y="1184910"/>
                  </a:lnTo>
                  <a:lnTo>
                    <a:pt x="720090" y="1198880"/>
                  </a:lnTo>
                  <a:lnTo>
                    <a:pt x="600710" y="1193800"/>
                  </a:lnTo>
                  <a:lnTo>
                    <a:pt x="485140" y="1173480"/>
                  </a:lnTo>
                  <a:lnTo>
                    <a:pt x="377190" y="1134110"/>
                  </a:lnTo>
                  <a:lnTo>
                    <a:pt x="280670" y="1080770"/>
                  </a:lnTo>
                  <a:lnTo>
                    <a:pt x="199390" y="1013460"/>
                  </a:lnTo>
                  <a:lnTo>
                    <a:pt x="132080" y="933450"/>
                  </a:lnTo>
                  <a:lnTo>
                    <a:pt x="85090" y="844550"/>
                  </a:lnTo>
                  <a:lnTo>
                    <a:pt x="57150" y="748030"/>
                  </a:lnTo>
                  <a:lnTo>
                    <a:pt x="49530" y="648970"/>
                  </a:lnTo>
                  <a:lnTo>
                    <a:pt x="63500" y="547370"/>
                  </a:lnTo>
                  <a:lnTo>
                    <a:pt x="96520" y="448310"/>
                  </a:lnTo>
                  <a:lnTo>
                    <a:pt x="152400" y="355600"/>
                  </a:lnTo>
                  <a:lnTo>
                    <a:pt x="222250" y="270510"/>
                  </a:lnTo>
                  <a:lnTo>
                    <a:pt x="311150" y="195580"/>
                  </a:lnTo>
                  <a:lnTo>
                    <a:pt x="411480" y="133350"/>
                  </a:lnTo>
                  <a:lnTo>
                    <a:pt x="521970" y="87630"/>
                  </a:lnTo>
                  <a:lnTo>
                    <a:pt x="637540" y="55880"/>
                  </a:lnTo>
                  <a:lnTo>
                    <a:pt x="758190" y="41910"/>
                  </a:lnTo>
                  <a:lnTo>
                    <a:pt x="878840" y="45720"/>
                  </a:lnTo>
                  <a:lnTo>
                    <a:pt x="994410" y="67310"/>
                  </a:lnTo>
                  <a:lnTo>
                    <a:pt x="1101090" y="105410"/>
                  </a:lnTo>
                  <a:lnTo>
                    <a:pt x="1197610" y="158750"/>
                  </a:lnTo>
                  <a:lnTo>
                    <a:pt x="1280160" y="227330"/>
                  </a:lnTo>
                  <a:lnTo>
                    <a:pt x="1346200" y="306070"/>
                  </a:lnTo>
                  <a:lnTo>
                    <a:pt x="1394460" y="396240"/>
                  </a:lnTo>
                  <a:lnTo>
                    <a:pt x="1421130" y="491490"/>
                  </a:lnTo>
                  <a:lnTo>
                    <a:pt x="1428750" y="591820"/>
                  </a:lnTo>
                  <a:lnTo>
                    <a:pt x="1428750" y="357124"/>
                  </a:lnTo>
                  <a:lnTo>
                    <a:pt x="1393190" y="289560"/>
                  </a:lnTo>
                  <a:lnTo>
                    <a:pt x="1323340" y="203200"/>
                  </a:lnTo>
                  <a:lnTo>
                    <a:pt x="1236980" y="130810"/>
                  </a:lnTo>
                  <a:lnTo>
                    <a:pt x="1132840" y="72390"/>
                  </a:lnTo>
                  <a:lnTo>
                    <a:pt x="1049705" y="41910"/>
                  </a:lnTo>
                  <a:lnTo>
                    <a:pt x="1018540" y="30480"/>
                  </a:lnTo>
                  <a:lnTo>
                    <a:pt x="895350" y="6350"/>
                  </a:lnTo>
                  <a:lnTo>
                    <a:pt x="767080" y="0"/>
                  </a:lnTo>
                  <a:lnTo>
                    <a:pt x="638810" y="13970"/>
                  </a:lnTo>
                  <a:lnTo>
                    <a:pt x="513080" y="45720"/>
                  </a:lnTo>
                  <a:lnTo>
                    <a:pt x="394970" y="95250"/>
                  </a:lnTo>
                  <a:lnTo>
                    <a:pt x="285750" y="160020"/>
                  </a:lnTo>
                  <a:lnTo>
                    <a:pt x="190500" y="240030"/>
                  </a:lnTo>
                  <a:lnTo>
                    <a:pt x="113030" y="330200"/>
                  </a:lnTo>
                  <a:lnTo>
                    <a:pt x="54610" y="430530"/>
                  </a:lnTo>
                  <a:lnTo>
                    <a:pt x="16510" y="534670"/>
                  </a:lnTo>
                  <a:lnTo>
                    <a:pt x="0" y="643890"/>
                  </a:lnTo>
                  <a:lnTo>
                    <a:pt x="6350" y="751840"/>
                  </a:lnTo>
                  <a:lnTo>
                    <a:pt x="35560" y="854710"/>
                  </a:lnTo>
                  <a:lnTo>
                    <a:pt x="85090" y="949960"/>
                  </a:lnTo>
                  <a:lnTo>
                    <a:pt x="154940" y="1036320"/>
                  </a:lnTo>
                  <a:lnTo>
                    <a:pt x="242570" y="1109980"/>
                  </a:lnTo>
                  <a:lnTo>
                    <a:pt x="345440" y="1168400"/>
                  </a:lnTo>
                  <a:lnTo>
                    <a:pt x="459740" y="1210310"/>
                  </a:lnTo>
                  <a:lnTo>
                    <a:pt x="582930" y="1234440"/>
                  </a:lnTo>
                  <a:lnTo>
                    <a:pt x="711200" y="1239520"/>
                  </a:lnTo>
                  <a:lnTo>
                    <a:pt x="839470" y="1225550"/>
                  </a:lnTo>
                  <a:lnTo>
                    <a:pt x="945083" y="1198880"/>
                  </a:lnTo>
                  <a:lnTo>
                    <a:pt x="956068" y="1196111"/>
                  </a:lnTo>
                  <a:lnTo>
                    <a:pt x="960120" y="1200150"/>
                  </a:lnTo>
                  <a:lnTo>
                    <a:pt x="1023620" y="1177290"/>
                  </a:lnTo>
                  <a:lnTo>
                    <a:pt x="1021969" y="1172730"/>
                  </a:lnTo>
                  <a:lnTo>
                    <a:pt x="1084580" y="1144270"/>
                  </a:lnTo>
                  <a:lnTo>
                    <a:pt x="1192530" y="1079500"/>
                  </a:lnTo>
                  <a:lnTo>
                    <a:pt x="1286510" y="1000760"/>
                  </a:lnTo>
                  <a:lnTo>
                    <a:pt x="1365250" y="909320"/>
                  </a:lnTo>
                  <a:lnTo>
                    <a:pt x="1423670" y="810260"/>
                  </a:lnTo>
                  <a:lnTo>
                    <a:pt x="1461770" y="704850"/>
                  </a:lnTo>
                  <a:lnTo>
                    <a:pt x="1478280" y="595630"/>
                  </a:lnTo>
                  <a:close/>
                </a:path>
              </a:pathLst>
            </a:custGeom>
            <a:solidFill>
              <a:srgbClr val="A2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91890" y="2392679"/>
              <a:ext cx="1692910" cy="1389380"/>
            </a:xfrm>
            <a:custGeom>
              <a:avLst/>
              <a:gdLst/>
              <a:ahLst/>
              <a:cxnLst/>
              <a:rect l="l" t="t" r="r" b="b"/>
              <a:pathLst>
                <a:path w="1692910" h="1389379">
                  <a:moveTo>
                    <a:pt x="523240" y="960120"/>
                  </a:moveTo>
                  <a:lnTo>
                    <a:pt x="417830" y="731520"/>
                  </a:lnTo>
                  <a:lnTo>
                    <a:pt x="0" y="1032510"/>
                  </a:lnTo>
                  <a:lnTo>
                    <a:pt x="523240" y="960120"/>
                  </a:lnTo>
                  <a:close/>
                </a:path>
                <a:path w="1692910" h="1389379">
                  <a:moveTo>
                    <a:pt x="886460" y="347980"/>
                  </a:moveTo>
                  <a:lnTo>
                    <a:pt x="539750" y="0"/>
                  </a:lnTo>
                  <a:lnTo>
                    <a:pt x="549910" y="461010"/>
                  </a:lnTo>
                  <a:lnTo>
                    <a:pt x="886460" y="347980"/>
                  </a:lnTo>
                  <a:close/>
                </a:path>
                <a:path w="1692910" h="1389379">
                  <a:moveTo>
                    <a:pt x="1186180" y="1389380"/>
                  </a:moveTo>
                  <a:lnTo>
                    <a:pt x="1145540" y="934720"/>
                  </a:lnTo>
                  <a:lnTo>
                    <a:pt x="836930" y="1062990"/>
                  </a:lnTo>
                  <a:lnTo>
                    <a:pt x="1186180" y="1389380"/>
                  </a:lnTo>
                  <a:close/>
                </a:path>
                <a:path w="1692910" h="1389379">
                  <a:moveTo>
                    <a:pt x="1692910" y="389890"/>
                  </a:moveTo>
                  <a:lnTo>
                    <a:pt x="1182370" y="431800"/>
                  </a:lnTo>
                  <a:lnTo>
                    <a:pt x="1282700" y="670560"/>
                  </a:lnTo>
                  <a:lnTo>
                    <a:pt x="1692910" y="389890"/>
                  </a:lnTo>
                  <a:close/>
                </a:path>
              </a:pathLst>
            </a:custGeom>
            <a:solidFill>
              <a:srgbClr val="5D7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94430" y="2358389"/>
              <a:ext cx="1684020" cy="1451610"/>
            </a:xfrm>
            <a:custGeom>
              <a:avLst/>
              <a:gdLst/>
              <a:ahLst/>
              <a:cxnLst/>
              <a:rect l="l" t="t" r="r" b="b"/>
              <a:pathLst>
                <a:path w="1684020" h="1451610">
                  <a:moveTo>
                    <a:pt x="548640" y="486410"/>
                  </a:moveTo>
                  <a:lnTo>
                    <a:pt x="0" y="472440"/>
                  </a:lnTo>
                  <a:lnTo>
                    <a:pt x="416560" y="744220"/>
                  </a:lnTo>
                  <a:lnTo>
                    <a:pt x="548640" y="486410"/>
                  </a:lnTo>
                  <a:close/>
                </a:path>
                <a:path w="1684020" h="1451610">
                  <a:moveTo>
                    <a:pt x="848360" y="1079500"/>
                  </a:moveTo>
                  <a:lnTo>
                    <a:pt x="533400" y="989330"/>
                  </a:lnTo>
                  <a:lnTo>
                    <a:pt x="476250" y="1451610"/>
                  </a:lnTo>
                  <a:lnTo>
                    <a:pt x="848360" y="1079500"/>
                  </a:lnTo>
                  <a:close/>
                </a:path>
                <a:path w="1684020" h="1451610">
                  <a:moveTo>
                    <a:pt x="1210310" y="0"/>
                  </a:moveTo>
                  <a:lnTo>
                    <a:pt x="871220" y="378460"/>
                  </a:lnTo>
                  <a:lnTo>
                    <a:pt x="1165860" y="458470"/>
                  </a:lnTo>
                  <a:lnTo>
                    <a:pt x="1210310" y="0"/>
                  </a:lnTo>
                  <a:close/>
                </a:path>
                <a:path w="1684020" h="1451610">
                  <a:moveTo>
                    <a:pt x="1684020" y="1002030"/>
                  </a:moveTo>
                  <a:lnTo>
                    <a:pt x="1301750" y="718820"/>
                  </a:lnTo>
                  <a:lnTo>
                    <a:pt x="1151890" y="988060"/>
                  </a:lnTo>
                  <a:lnTo>
                    <a:pt x="1684020" y="100203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81020" y="1896109"/>
              <a:ext cx="2807970" cy="2442210"/>
            </a:xfrm>
            <a:custGeom>
              <a:avLst/>
              <a:gdLst/>
              <a:ahLst/>
              <a:cxnLst/>
              <a:rect l="l" t="t" r="r" b="b"/>
              <a:pathLst>
                <a:path w="2807970" h="2442210">
                  <a:moveTo>
                    <a:pt x="2401570" y="2100580"/>
                  </a:moveTo>
                  <a:lnTo>
                    <a:pt x="2185670" y="2223770"/>
                  </a:lnTo>
                  <a:lnTo>
                    <a:pt x="2052320" y="2277110"/>
                  </a:lnTo>
                  <a:lnTo>
                    <a:pt x="1931670" y="2311400"/>
                  </a:lnTo>
                  <a:lnTo>
                    <a:pt x="1950186" y="2301240"/>
                  </a:lnTo>
                  <a:lnTo>
                    <a:pt x="2010410" y="2268220"/>
                  </a:lnTo>
                  <a:lnTo>
                    <a:pt x="1894840" y="2301240"/>
                  </a:lnTo>
                  <a:lnTo>
                    <a:pt x="2000250" y="2233930"/>
                  </a:lnTo>
                  <a:lnTo>
                    <a:pt x="1811020" y="2298700"/>
                  </a:lnTo>
                  <a:lnTo>
                    <a:pt x="1629410" y="2348230"/>
                  </a:lnTo>
                  <a:lnTo>
                    <a:pt x="1375410" y="2369820"/>
                  </a:lnTo>
                  <a:lnTo>
                    <a:pt x="1127760" y="2359660"/>
                  </a:lnTo>
                  <a:lnTo>
                    <a:pt x="924560" y="2305050"/>
                  </a:lnTo>
                  <a:lnTo>
                    <a:pt x="784860" y="2249170"/>
                  </a:lnTo>
                  <a:lnTo>
                    <a:pt x="1106170" y="2308860"/>
                  </a:lnTo>
                  <a:lnTo>
                    <a:pt x="1305560" y="2330450"/>
                  </a:lnTo>
                  <a:lnTo>
                    <a:pt x="1507490" y="2313940"/>
                  </a:lnTo>
                  <a:lnTo>
                    <a:pt x="1616075" y="2289810"/>
                  </a:lnTo>
                  <a:lnTo>
                    <a:pt x="1747520" y="2260600"/>
                  </a:lnTo>
                  <a:lnTo>
                    <a:pt x="1940560" y="2188210"/>
                  </a:lnTo>
                  <a:lnTo>
                    <a:pt x="2087880" y="2115820"/>
                  </a:lnTo>
                  <a:lnTo>
                    <a:pt x="1756410" y="2230120"/>
                  </a:lnTo>
                  <a:lnTo>
                    <a:pt x="1573530" y="2275840"/>
                  </a:lnTo>
                  <a:lnTo>
                    <a:pt x="1394460" y="2289810"/>
                  </a:lnTo>
                  <a:lnTo>
                    <a:pt x="1189990" y="2283460"/>
                  </a:lnTo>
                  <a:lnTo>
                    <a:pt x="1013637" y="2249170"/>
                  </a:lnTo>
                  <a:lnTo>
                    <a:pt x="777240" y="2180590"/>
                  </a:lnTo>
                  <a:lnTo>
                    <a:pt x="581660" y="2071370"/>
                  </a:lnTo>
                  <a:lnTo>
                    <a:pt x="419100" y="1935480"/>
                  </a:lnTo>
                  <a:lnTo>
                    <a:pt x="283210" y="1807210"/>
                  </a:lnTo>
                  <a:lnTo>
                    <a:pt x="173990" y="1625600"/>
                  </a:lnTo>
                  <a:lnTo>
                    <a:pt x="129540" y="1436370"/>
                  </a:lnTo>
                  <a:lnTo>
                    <a:pt x="121920" y="1253490"/>
                  </a:lnTo>
                  <a:lnTo>
                    <a:pt x="163830" y="1040130"/>
                  </a:lnTo>
                  <a:lnTo>
                    <a:pt x="220294" y="894080"/>
                  </a:lnTo>
                  <a:lnTo>
                    <a:pt x="237490" y="849630"/>
                  </a:lnTo>
                  <a:lnTo>
                    <a:pt x="361950" y="662940"/>
                  </a:lnTo>
                  <a:lnTo>
                    <a:pt x="520700" y="492760"/>
                  </a:lnTo>
                  <a:lnTo>
                    <a:pt x="687070" y="368300"/>
                  </a:lnTo>
                  <a:lnTo>
                    <a:pt x="922020" y="238760"/>
                  </a:lnTo>
                  <a:lnTo>
                    <a:pt x="1188720" y="146050"/>
                  </a:lnTo>
                  <a:lnTo>
                    <a:pt x="1375410" y="109220"/>
                  </a:lnTo>
                  <a:lnTo>
                    <a:pt x="1564640" y="91440"/>
                  </a:lnTo>
                  <a:lnTo>
                    <a:pt x="1803400" y="87630"/>
                  </a:lnTo>
                  <a:lnTo>
                    <a:pt x="1602740" y="68580"/>
                  </a:lnTo>
                  <a:lnTo>
                    <a:pt x="1408430" y="76200"/>
                  </a:lnTo>
                  <a:lnTo>
                    <a:pt x="1202690" y="120650"/>
                  </a:lnTo>
                  <a:lnTo>
                    <a:pt x="1078230" y="162560"/>
                  </a:lnTo>
                  <a:lnTo>
                    <a:pt x="902970" y="224790"/>
                  </a:lnTo>
                  <a:lnTo>
                    <a:pt x="731520" y="321310"/>
                  </a:lnTo>
                  <a:lnTo>
                    <a:pt x="596900" y="398780"/>
                  </a:lnTo>
                  <a:lnTo>
                    <a:pt x="433070" y="523240"/>
                  </a:lnTo>
                  <a:lnTo>
                    <a:pt x="260350" y="726440"/>
                  </a:lnTo>
                  <a:lnTo>
                    <a:pt x="140970" y="894080"/>
                  </a:lnTo>
                  <a:lnTo>
                    <a:pt x="205740" y="739140"/>
                  </a:lnTo>
                  <a:lnTo>
                    <a:pt x="347980" y="574040"/>
                  </a:lnTo>
                  <a:lnTo>
                    <a:pt x="508000" y="412750"/>
                  </a:lnTo>
                  <a:lnTo>
                    <a:pt x="660400" y="300990"/>
                  </a:lnTo>
                  <a:lnTo>
                    <a:pt x="811530" y="210820"/>
                  </a:lnTo>
                  <a:lnTo>
                    <a:pt x="995680" y="135890"/>
                  </a:lnTo>
                  <a:lnTo>
                    <a:pt x="1267460" y="48260"/>
                  </a:lnTo>
                  <a:lnTo>
                    <a:pt x="1536700" y="13970"/>
                  </a:lnTo>
                  <a:lnTo>
                    <a:pt x="1748790" y="29210"/>
                  </a:lnTo>
                  <a:lnTo>
                    <a:pt x="1967230" y="67310"/>
                  </a:lnTo>
                  <a:lnTo>
                    <a:pt x="2180590" y="106680"/>
                  </a:lnTo>
                  <a:lnTo>
                    <a:pt x="1962150" y="41910"/>
                  </a:lnTo>
                  <a:lnTo>
                    <a:pt x="1787296" y="13970"/>
                  </a:lnTo>
                  <a:lnTo>
                    <a:pt x="1715770" y="2540"/>
                  </a:lnTo>
                  <a:lnTo>
                    <a:pt x="1461770" y="0"/>
                  </a:lnTo>
                  <a:lnTo>
                    <a:pt x="1207770" y="34290"/>
                  </a:lnTo>
                  <a:lnTo>
                    <a:pt x="961390" y="105410"/>
                  </a:lnTo>
                  <a:lnTo>
                    <a:pt x="730250" y="210820"/>
                  </a:lnTo>
                  <a:lnTo>
                    <a:pt x="523240" y="345440"/>
                  </a:lnTo>
                  <a:lnTo>
                    <a:pt x="341630" y="508000"/>
                  </a:lnTo>
                  <a:lnTo>
                    <a:pt x="195580" y="690880"/>
                  </a:lnTo>
                  <a:lnTo>
                    <a:pt x="87630" y="890270"/>
                  </a:lnTo>
                  <a:lnTo>
                    <a:pt x="22860" y="1101090"/>
                  </a:lnTo>
                  <a:lnTo>
                    <a:pt x="0" y="1314450"/>
                  </a:lnTo>
                  <a:lnTo>
                    <a:pt x="21590" y="1524000"/>
                  </a:lnTo>
                  <a:lnTo>
                    <a:pt x="87630" y="1727200"/>
                  </a:lnTo>
                  <a:lnTo>
                    <a:pt x="195580" y="1912620"/>
                  </a:lnTo>
                  <a:lnTo>
                    <a:pt x="340360" y="2077720"/>
                  </a:lnTo>
                  <a:lnTo>
                    <a:pt x="521970" y="2216150"/>
                  </a:lnTo>
                  <a:lnTo>
                    <a:pt x="730250" y="2325370"/>
                  </a:lnTo>
                  <a:lnTo>
                    <a:pt x="961390" y="2400300"/>
                  </a:lnTo>
                  <a:lnTo>
                    <a:pt x="1205230" y="2439670"/>
                  </a:lnTo>
                  <a:lnTo>
                    <a:pt x="1459230" y="2442210"/>
                  </a:lnTo>
                  <a:lnTo>
                    <a:pt x="1713230" y="2407920"/>
                  </a:lnTo>
                  <a:lnTo>
                    <a:pt x="1845208" y="2369820"/>
                  </a:lnTo>
                  <a:lnTo>
                    <a:pt x="1959610" y="2336800"/>
                  </a:lnTo>
                  <a:lnTo>
                    <a:pt x="2015985" y="2311400"/>
                  </a:lnTo>
                  <a:lnTo>
                    <a:pt x="2190750" y="2232660"/>
                  </a:lnTo>
                  <a:lnTo>
                    <a:pt x="2401570" y="2100580"/>
                  </a:lnTo>
                  <a:close/>
                </a:path>
                <a:path w="2807970" h="2442210">
                  <a:moveTo>
                    <a:pt x="2807970" y="1115060"/>
                  </a:moveTo>
                  <a:lnTo>
                    <a:pt x="2768600" y="863600"/>
                  </a:lnTo>
                  <a:lnTo>
                    <a:pt x="2680970" y="668020"/>
                  </a:lnTo>
                  <a:lnTo>
                    <a:pt x="2574290" y="514350"/>
                  </a:lnTo>
                  <a:lnTo>
                    <a:pt x="2413000" y="367030"/>
                  </a:lnTo>
                  <a:lnTo>
                    <a:pt x="2274570" y="275590"/>
                  </a:lnTo>
                  <a:lnTo>
                    <a:pt x="2132330" y="215900"/>
                  </a:lnTo>
                  <a:lnTo>
                    <a:pt x="1958340" y="157480"/>
                  </a:lnTo>
                  <a:lnTo>
                    <a:pt x="1884400" y="144780"/>
                  </a:lnTo>
                  <a:lnTo>
                    <a:pt x="1751330" y="121920"/>
                  </a:lnTo>
                  <a:lnTo>
                    <a:pt x="1582420" y="116840"/>
                  </a:lnTo>
                  <a:lnTo>
                    <a:pt x="1435100" y="129540"/>
                  </a:lnTo>
                  <a:lnTo>
                    <a:pt x="1268730" y="152400"/>
                  </a:lnTo>
                  <a:lnTo>
                    <a:pt x="1125220" y="196850"/>
                  </a:lnTo>
                  <a:lnTo>
                    <a:pt x="927100" y="289560"/>
                  </a:lnTo>
                  <a:lnTo>
                    <a:pt x="1170940" y="204470"/>
                  </a:lnTo>
                  <a:lnTo>
                    <a:pt x="1343660" y="167640"/>
                  </a:lnTo>
                  <a:lnTo>
                    <a:pt x="1584960" y="144780"/>
                  </a:lnTo>
                  <a:lnTo>
                    <a:pt x="1794510" y="154940"/>
                  </a:lnTo>
                  <a:lnTo>
                    <a:pt x="2057400" y="224790"/>
                  </a:lnTo>
                  <a:lnTo>
                    <a:pt x="2348230" y="374650"/>
                  </a:lnTo>
                  <a:lnTo>
                    <a:pt x="2494280" y="500380"/>
                  </a:lnTo>
                  <a:lnTo>
                    <a:pt x="2599690" y="626110"/>
                  </a:lnTo>
                  <a:lnTo>
                    <a:pt x="2672080" y="767080"/>
                  </a:lnTo>
                  <a:lnTo>
                    <a:pt x="2727960" y="934720"/>
                  </a:lnTo>
                  <a:lnTo>
                    <a:pt x="2753360" y="1148080"/>
                  </a:lnTo>
                  <a:lnTo>
                    <a:pt x="2725420" y="1314450"/>
                  </a:lnTo>
                  <a:lnTo>
                    <a:pt x="2674620" y="1492250"/>
                  </a:lnTo>
                  <a:lnTo>
                    <a:pt x="2590800" y="1610360"/>
                  </a:lnTo>
                  <a:lnTo>
                    <a:pt x="2517140" y="1711960"/>
                  </a:lnTo>
                  <a:lnTo>
                    <a:pt x="2377440" y="1851660"/>
                  </a:lnTo>
                  <a:lnTo>
                    <a:pt x="2547620" y="1755140"/>
                  </a:lnTo>
                  <a:lnTo>
                    <a:pt x="2700020" y="1521460"/>
                  </a:lnTo>
                  <a:lnTo>
                    <a:pt x="2782570" y="1361440"/>
                  </a:lnTo>
                  <a:lnTo>
                    <a:pt x="2807970" y="1115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87750" y="2288540"/>
              <a:ext cx="1906270" cy="1604010"/>
            </a:xfrm>
            <a:custGeom>
              <a:avLst/>
              <a:gdLst/>
              <a:ahLst/>
              <a:cxnLst/>
              <a:rect l="l" t="t" r="r" b="b"/>
              <a:pathLst>
                <a:path w="1906270" h="1604010">
                  <a:moveTo>
                    <a:pt x="665502" y="1084580"/>
                  </a:moveTo>
                  <a:lnTo>
                    <a:pt x="618489" y="1084580"/>
                  </a:lnTo>
                  <a:lnTo>
                    <a:pt x="532129" y="1604010"/>
                  </a:lnTo>
                  <a:lnTo>
                    <a:pt x="658126" y="1474470"/>
                  </a:lnTo>
                  <a:lnTo>
                    <a:pt x="600710" y="1474470"/>
                  </a:lnTo>
                  <a:lnTo>
                    <a:pt x="665502" y="1084580"/>
                  </a:lnTo>
                  <a:close/>
                </a:path>
                <a:path w="1906270" h="1604010">
                  <a:moveTo>
                    <a:pt x="1000346" y="1186180"/>
                  </a:moveTo>
                  <a:lnTo>
                    <a:pt x="938529" y="1186180"/>
                  </a:lnTo>
                  <a:lnTo>
                    <a:pt x="1310639" y="1576070"/>
                  </a:lnTo>
                  <a:lnTo>
                    <a:pt x="1299774" y="1450340"/>
                  </a:lnTo>
                  <a:lnTo>
                    <a:pt x="1252220" y="1450340"/>
                  </a:lnTo>
                  <a:lnTo>
                    <a:pt x="1000346" y="1186180"/>
                  </a:lnTo>
                  <a:close/>
                </a:path>
                <a:path w="1906270" h="1604010">
                  <a:moveTo>
                    <a:pt x="939800" y="1122680"/>
                  </a:moveTo>
                  <a:lnTo>
                    <a:pt x="600710" y="1474470"/>
                  </a:lnTo>
                  <a:lnTo>
                    <a:pt x="658126" y="1474470"/>
                  </a:lnTo>
                  <a:lnTo>
                    <a:pt x="938529" y="1186180"/>
                  </a:lnTo>
                  <a:lnTo>
                    <a:pt x="1000346" y="1186180"/>
                  </a:lnTo>
                  <a:lnTo>
                    <a:pt x="939800" y="1122680"/>
                  </a:lnTo>
                  <a:close/>
                </a:path>
                <a:path w="1906270" h="1604010">
                  <a:moveTo>
                    <a:pt x="1214120" y="1019810"/>
                  </a:moveTo>
                  <a:lnTo>
                    <a:pt x="1252220" y="1450340"/>
                  </a:lnTo>
                  <a:lnTo>
                    <a:pt x="1299774" y="1450340"/>
                  </a:lnTo>
                  <a:lnTo>
                    <a:pt x="1266189" y="1061720"/>
                  </a:lnTo>
                  <a:lnTo>
                    <a:pt x="1830798" y="1061720"/>
                  </a:lnTo>
                  <a:lnTo>
                    <a:pt x="1809614" y="1047750"/>
                  </a:lnTo>
                  <a:lnTo>
                    <a:pt x="1729739" y="1047750"/>
                  </a:lnTo>
                  <a:lnTo>
                    <a:pt x="1214120" y="1019810"/>
                  </a:lnTo>
                  <a:close/>
                </a:path>
                <a:path w="1906270" h="1604010">
                  <a:moveTo>
                    <a:pt x="26670" y="509270"/>
                  </a:moveTo>
                  <a:lnTo>
                    <a:pt x="495300" y="819150"/>
                  </a:lnTo>
                  <a:lnTo>
                    <a:pt x="0" y="1162050"/>
                  </a:lnTo>
                  <a:lnTo>
                    <a:pt x="466402" y="1103630"/>
                  </a:lnTo>
                  <a:lnTo>
                    <a:pt x="154939" y="1103630"/>
                  </a:lnTo>
                  <a:lnTo>
                    <a:pt x="570229" y="815339"/>
                  </a:lnTo>
                  <a:lnTo>
                    <a:pt x="177800" y="556260"/>
                  </a:lnTo>
                  <a:lnTo>
                    <a:pt x="688489" y="556260"/>
                  </a:lnTo>
                  <a:lnTo>
                    <a:pt x="687294" y="542289"/>
                  </a:lnTo>
                  <a:lnTo>
                    <a:pt x="640079" y="542289"/>
                  </a:lnTo>
                  <a:lnTo>
                    <a:pt x="26670" y="509270"/>
                  </a:lnTo>
                  <a:close/>
                </a:path>
                <a:path w="1906270" h="1604010">
                  <a:moveTo>
                    <a:pt x="673100" y="1038860"/>
                  </a:moveTo>
                  <a:lnTo>
                    <a:pt x="154939" y="1103630"/>
                  </a:lnTo>
                  <a:lnTo>
                    <a:pt x="466402" y="1103630"/>
                  </a:lnTo>
                  <a:lnTo>
                    <a:pt x="618489" y="1084580"/>
                  </a:lnTo>
                  <a:lnTo>
                    <a:pt x="665502" y="1084580"/>
                  </a:lnTo>
                  <a:lnTo>
                    <a:pt x="673100" y="1038860"/>
                  </a:lnTo>
                  <a:close/>
                </a:path>
                <a:path w="1906270" h="1604010">
                  <a:moveTo>
                    <a:pt x="1830798" y="1061720"/>
                  </a:moveTo>
                  <a:lnTo>
                    <a:pt x="1266189" y="1061720"/>
                  </a:lnTo>
                  <a:lnTo>
                    <a:pt x="1880870" y="1094739"/>
                  </a:lnTo>
                  <a:lnTo>
                    <a:pt x="1830798" y="1061720"/>
                  </a:lnTo>
                  <a:close/>
                </a:path>
                <a:path w="1906270" h="1604010">
                  <a:moveTo>
                    <a:pt x="1820369" y="500380"/>
                  </a:moveTo>
                  <a:lnTo>
                    <a:pt x="1751329" y="500380"/>
                  </a:lnTo>
                  <a:lnTo>
                    <a:pt x="1337310" y="787400"/>
                  </a:lnTo>
                  <a:lnTo>
                    <a:pt x="1729739" y="1047750"/>
                  </a:lnTo>
                  <a:lnTo>
                    <a:pt x="1809614" y="1047750"/>
                  </a:lnTo>
                  <a:lnTo>
                    <a:pt x="1410970" y="784860"/>
                  </a:lnTo>
                  <a:lnTo>
                    <a:pt x="1820369" y="500380"/>
                  </a:lnTo>
                  <a:close/>
                </a:path>
                <a:path w="1906270" h="1604010">
                  <a:moveTo>
                    <a:pt x="688489" y="556260"/>
                  </a:moveTo>
                  <a:lnTo>
                    <a:pt x="177800" y="556260"/>
                  </a:lnTo>
                  <a:lnTo>
                    <a:pt x="690879" y="584200"/>
                  </a:lnTo>
                  <a:lnTo>
                    <a:pt x="688489" y="556260"/>
                  </a:lnTo>
                  <a:close/>
                </a:path>
                <a:path w="1906270" h="1604010">
                  <a:moveTo>
                    <a:pt x="1906270" y="440689"/>
                  </a:moveTo>
                  <a:lnTo>
                    <a:pt x="1303020" y="515620"/>
                  </a:lnTo>
                  <a:lnTo>
                    <a:pt x="1233170" y="565150"/>
                  </a:lnTo>
                  <a:lnTo>
                    <a:pt x="1751329" y="500380"/>
                  </a:lnTo>
                  <a:lnTo>
                    <a:pt x="1820369" y="500380"/>
                  </a:lnTo>
                  <a:lnTo>
                    <a:pt x="1906270" y="440689"/>
                  </a:lnTo>
                  <a:close/>
                </a:path>
                <a:path w="1906270" h="1604010">
                  <a:moveTo>
                    <a:pt x="1352957" y="130810"/>
                  </a:moveTo>
                  <a:lnTo>
                    <a:pt x="1306829" y="130810"/>
                  </a:lnTo>
                  <a:lnTo>
                    <a:pt x="1236979" y="546100"/>
                  </a:lnTo>
                  <a:lnTo>
                    <a:pt x="1287779" y="510539"/>
                  </a:lnTo>
                  <a:lnTo>
                    <a:pt x="1352957" y="130810"/>
                  </a:lnTo>
                  <a:close/>
                </a:path>
                <a:path w="1906270" h="1604010">
                  <a:moveTo>
                    <a:pt x="595629" y="27939"/>
                  </a:moveTo>
                  <a:lnTo>
                    <a:pt x="640079" y="542289"/>
                  </a:lnTo>
                  <a:lnTo>
                    <a:pt x="687294" y="542289"/>
                  </a:lnTo>
                  <a:lnTo>
                    <a:pt x="654050" y="153670"/>
                  </a:lnTo>
                  <a:lnTo>
                    <a:pt x="716035" y="153670"/>
                  </a:lnTo>
                  <a:lnTo>
                    <a:pt x="595629" y="27939"/>
                  </a:lnTo>
                  <a:close/>
                </a:path>
                <a:path w="1906270" h="1604010">
                  <a:moveTo>
                    <a:pt x="716035" y="153670"/>
                  </a:moveTo>
                  <a:lnTo>
                    <a:pt x="654050" y="153670"/>
                  </a:lnTo>
                  <a:lnTo>
                    <a:pt x="966470" y="480060"/>
                  </a:lnTo>
                  <a:lnTo>
                    <a:pt x="1027115" y="417830"/>
                  </a:lnTo>
                  <a:lnTo>
                    <a:pt x="969010" y="417830"/>
                  </a:lnTo>
                  <a:lnTo>
                    <a:pt x="716035" y="153670"/>
                  </a:lnTo>
                  <a:close/>
                </a:path>
                <a:path w="1906270" h="1604010">
                  <a:moveTo>
                    <a:pt x="1375410" y="0"/>
                  </a:moveTo>
                  <a:lnTo>
                    <a:pt x="969010" y="417830"/>
                  </a:lnTo>
                  <a:lnTo>
                    <a:pt x="1027115" y="417830"/>
                  </a:lnTo>
                  <a:lnTo>
                    <a:pt x="1306829" y="130810"/>
                  </a:lnTo>
                  <a:lnTo>
                    <a:pt x="1352957" y="130810"/>
                  </a:lnTo>
                  <a:lnTo>
                    <a:pt x="1375410" y="0"/>
                  </a:lnTo>
                  <a:close/>
                </a:path>
              </a:pathLst>
            </a:custGeom>
            <a:solidFill>
              <a:srgbClr val="101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75430" y="2700019"/>
              <a:ext cx="929640" cy="781050"/>
            </a:xfrm>
            <a:custGeom>
              <a:avLst/>
              <a:gdLst/>
              <a:ahLst/>
              <a:cxnLst/>
              <a:rect l="l" t="t" r="r" b="b"/>
              <a:pathLst>
                <a:path w="929639" h="781050">
                  <a:moveTo>
                    <a:pt x="521970" y="0"/>
                  </a:moveTo>
                  <a:lnTo>
                    <a:pt x="440690" y="3809"/>
                  </a:lnTo>
                  <a:lnTo>
                    <a:pt x="360680" y="17779"/>
                  </a:lnTo>
                  <a:lnTo>
                    <a:pt x="283210" y="43179"/>
                  </a:lnTo>
                  <a:lnTo>
                    <a:pt x="212090" y="80009"/>
                  </a:lnTo>
                  <a:lnTo>
                    <a:pt x="147320" y="125729"/>
                  </a:lnTo>
                  <a:lnTo>
                    <a:pt x="92710" y="179069"/>
                  </a:lnTo>
                  <a:lnTo>
                    <a:pt x="49530" y="240029"/>
                  </a:lnTo>
                  <a:lnTo>
                    <a:pt x="20320" y="304800"/>
                  </a:lnTo>
                  <a:lnTo>
                    <a:pt x="2540" y="372109"/>
                  </a:lnTo>
                  <a:lnTo>
                    <a:pt x="0" y="440689"/>
                  </a:lnTo>
                  <a:lnTo>
                    <a:pt x="11430" y="506729"/>
                  </a:lnTo>
                  <a:lnTo>
                    <a:pt x="35560" y="568959"/>
                  </a:lnTo>
                  <a:lnTo>
                    <a:pt x="73660" y="627379"/>
                  </a:lnTo>
                  <a:lnTo>
                    <a:pt x="124460" y="678179"/>
                  </a:lnTo>
                  <a:lnTo>
                    <a:pt x="184150" y="718819"/>
                  </a:lnTo>
                  <a:lnTo>
                    <a:pt x="252730" y="751839"/>
                  </a:lnTo>
                  <a:lnTo>
                    <a:pt x="327660" y="772159"/>
                  </a:lnTo>
                  <a:lnTo>
                    <a:pt x="406400" y="781050"/>
                  </a:lnTo>
                  <a:lnTo>
                    <a:pt x="487680" y="777239"/>
                  </a:lnTo>
                  <a:lnTo>
                    <a:pt x="568960" y="764539"/>
                  </a:lnTo>
                  <a:lnTo>
                    <a:pt x="646430" y="737869"/>
                  </a:lnTo>
                  <a:lnTo>
                    <a:pt x="717550" y="701039"/>
                  </a:lnTo>
                  <a:lnTo>
                    <a:pt x="782320" y="655319"/>
                  </a:lnTo>
                  <a:lnTo>
                    <a:pt x="835660" y="601979"/>
                  </a:lnTo>
                  <a:lnTo>
                    <a:pt x="878840" y="541019"/>
                  </a:lnTo>
                  <a:lnTo>
                    <a:pt x="910590" y="477519"/>
                  </a:lnTo>
                  <a:lnTo>
                    <a:pt x="927100" y="408939"/>
                  </a:lnTo>
                  <a:lnTo>
                    <a:pt x="929640" y="340359"/>
                  </a:lnTo>
                  <a:lnTo>
                    <a:pt x="919480" y="274319"/>
                  </a:lnTo>
                  <a:lnTo>
                    <a:pt x="894080" y="212089"/>
                  </a:lnTo>
                  <a:lnTo>
                    <a:pt x="855980" y="154939"/>
                  </a:lnTo>
                  <a:lnTo>
                    <a:pt x="806450" y="104139"/>
                  </a:lnTo>
                  <a:lnTo>
                    <a:pt x="745490" y="62229"/>
                  </a:lnTo>
                  <a:lnTo>
                    <a:pt x="676910" y="30479"/>
                  </a:lnTo>
                  <a:lnTo>
                    <a:pt x="600710" y="8889"/>
                  </a:lnTo>
                  <a:lnTo>
                    <a:pt x="521970" y="0"/>
                  </a:lnTo>
                  <a:close/>
                </a:path>
              </a:pathLst>
            </a:custGeom>
            <a:solidFill>
              <a:srgbClr val="A2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61789" y="2774950"/>
              <a:ext cx="755650" cy="632460"/>
            </a:xfrm>
            <a:custGeom>
              <a:avLst/>
              <a:gdLst/>
              <a:ahLst/>
              <a:cxnLst/>
              <a:rect l="l" t="t" r="r" b="b"/>
              <a:pathLst>
                <a:path w="755650" h="632460">
                  <a:moveTo>
                    <a:pt x="427989" y="0"/>
                  </a:moveTo>
                  <a:lnTo>
                    <a:pt x="363220" y="1270"/>
                  </a:lnTo>
                  <a:lnTo>
                    <a:pt x="297180" y="11429"/>
                  </a:lnTo>
                  <a:lnTo>
                    <a:pt x="234950" y="33020"/>
                  </a:lnTo>
                  <a:lnTo>
                    <a:pt x="175260" y="62229"/>
                  </a:lnTo>
                  <a:lnTo>
                    <a:pt x="123189" y="99060"/>
                  </a:lnTo>
                  <a:lnTo>
                    <a:pt x="78739" y="142239"/>
                  </a:lnTo>
                  <a:lnTo>
                    <a:pt x="43180" y="191770"/>
                  </a:lnTo>
                  <a:lnTo>
                    <a:pt x="19050" y="242570"/>
                  </a:lnTo>
                  <a:lnTo>
                    <a:pt x="3810" y="298450"/>
                  </a:lnTo>
                  <a:lnTo>
                    <a:pt x="0" y="354329"/>
                  </a:lnTo>
                  <a:lnTo>
                    <a:pt x="8889" y="407670"/>
                  </a:lnTo>
                  <a:lnTo>
                    <a:pt x="29210" y="459739"/>
                  </a:lnTo>
                  <a:lnTo>
                    <a:pt x="59689" y="505460"/>
                  </a:lnTo>
                  <a:lnTo>
                    <a:pt x="99060" y="547370"/>
                  </a:lnTo>
                  <a:lnTo>
                    <a:pt x="147320" y="581660"/>
                  </a:lnTo>
                  <a:lnTo>
                    <a:pt x="203200" y="607060"/>
                  </a:lnTo>
                  <a:lnTo>
                    <a:pt x="264160" y="623570"/>
                  </a:lnTo>
                  <a:lnTo>
                    <a:pt x="328930" y="632460"/>
                  </a:lnTo>
                  <a:lnTo>
                    <a:pt x="394970" y="631189"/>
                  </a:lnTo>
                  <a:lnTo>
                    <a:pt x="459739" y="619760"/>
                  </a:lnTo>
                  <a:lnTo>
                    <a:pt x="523239" y="598170"/>
                  </a:lnTo>
                  <a:lnTo>
                    <a:pt x="581660" y="568960"/>
                  </a:lnTo>
                  <a:lnTo>
                    <a:pt x="633730" y="532129"/>
                  </a:lnTo>
                  <a:lnTo>
                    <a:pt x="678180" y="488950"/>
                  </a:lnTo>
                  <a:lnTo>
                    <a:pt x="713739" y="440689"/>
                  </a:lnTo>
                  <a:lnTo>
                    <a:pt x="739139" y="388620"/>
                  </a:lnTo>
                  <a:lnTo>
                    <a:pt x="753110" y="334010"/>
                  </a:lnTo>
                  <a:lnTo>
                    <a:pt x="755650" y="278129"/>
                  </a:lnTo>
                  <a:lnTo>
                    <a:pt x="746760" y="223520"/>
                  </a:lnTo>
                  <a:lnTo>
                    <a:pt x="727710" y="172720"/>
                  </a:lnTo>
                  <a:lnTo>
                    <a:pt x="697230" y="125729"/>
                  </a:lnTo>
                  <a:lnTo>
                    <a:pt x="657860" y="83820"/>
                  </a:lnTo>
                  <a:lnTo>
                    <a:pt x="608330" y="50800"/>
                  </a:lnTo>
                  <a:lnTo>
                    <a:pt x="553720" y="24129"/>
                  </a:lnTo>
                  <a:lnTo>
                    <a:pt x="491489" y="7620"/>
                  </a:lnTo>
                  <a:lnTo>
                    <a:pt x="427989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12820" y="2218689"/>
              <a:ext cx="2037080" cy="1706880"/>
            </a:xfrm>
            <a:custGeom>
              <a:avLst/>
              <a:gdLst/>
              <a:ahLst/>
              <a:cxnLst/>
              <a:rect l="l" t="t" r="r" b="b"/>
              <a:pathLst>
                <a:path w="2037079" h="1706879">
                  <a:moveTo>
                    <a:pt x="288290" y="953770"/>
                  </a:moveTo>
                  <a:lnTo>
                    <a:pt x="287020" y="885190"/>
                  </a:lnTo>
                  <a:lnTo>
                    <a:pt x="0" y="894080"/>
                  </a:lnTo>
                  <a:lnTo>
                    <a:pt x="288290" y="953770"/>
                  </a:lnTo>
                  <a:close/>
                </a:path>
                <a:path w="2037079" h="1706879">
                  <a:moveTo>
                    <a:pt x="525780" y="1366520"/>
                  </a:moveTo>
                  <a:lnTo>
                    <a:pt x="466090" y="1325892"/>
                  </a:lnTo>
                  <a:lnTo>
                    <a:pt x="274320" y="1488440"/>
                  </a:lnTo>
                  <a:lnTo>
                    <a:pt x="525780" y="1366520"/>
                  </a:lnTo>
                  <a:close/>
                </a:path>
                <a:path w="2037079" h="1706879">
                  <a:moveTo>
                    <a:pt x="529590" y="458470"/>
                  </a:moveTo>
                  <a:lnTo>
                    <a:pt x="323850" y="284480"/>
                  </a:lnTo>
                  <a:lnTo>
                    <a:pt x="467360" y="509270"/>
                  </a:lnTo>
                  <a:lnTo>
                    <a:pt x="529590" y="458470"/>
                  </a:lnTo>
                  <a:close/>
                </a:path>
                <a:path w="2037079" h="1706879">
                  <a:moveTo>
                    <a:pt x="1060450" y="1494790"/>
                  </a:moveTo>
                  <a:lnTo>
                    <a:pt x="975360" y="1501140"/>
                  </a:lnTo>
                  <a:lnTo>
                    <a:pt x="975360" y="1706880"/>
                  </a:lnTo>
                  <a:lnTo>
                    <a:pt x="1060450" y="1494790"/>
                  </a:lnTo>
                  <a:close/>
                </a:path>
                <a:path w="2037079" h="1706879">
                  <a:moveTo>
                    <a:pt x="1082040" y="0"/>
                  </a:moveTo>
                  <a:lnTo>
                    <a:pt x="977900" y="271780"/>
                  </a:lnTo>
                  <a:lnTo>
                    <a:pt x="1082040" y="269240"/>
                  </a:lnTo>
                  <a:lnTo>
                    <a:pt x="1082040" y="0"/>
                  </a:lnTo>
                  <a:close/>
                </a:path>
                <a:path w="2037079" h="1706879">
                  <a:moveTo>
                    <a:pt x="1736090" y="1431290"/>
                  </a:moveTo>
                  <a:lnTo>
                    <a:pt x="1611630" y="1220470"/>
                  </a:lnTo>
                  <a:lnTo>
                    <a:pt x="1553210" y="1278890"/>
                  </a:lnTo>
                  <a:lnTo>
                    <a:pt x="1736090" y="1431290"/>
                  </a:lnTo>
                  <a:close/>
                </a:path>
                <a:path w="2037079" h="1706879">
                  <a:moveTo>
                    <a:pt x="1772920" y="236220"/>
                  </a:moveTo>
                  <a:lnTo>
                    <a:pt x="1485900" y="372110"/>
                  </a:lnTo>
                  <a:lnTo>
                    <a:pt x="1551940" y="425450"/>
                  </a:lnTo>
                  <a:lnTo>
                    <a:pt x="1772920" y="236220"/>
                  </a:lnTo>
                  <a:close/>
                </a:path>
                <a:path w="2037079" h="1706879">
                  <a:moveTo>
                    <a:pt x="2037080" y="821690"/>
                  </a:moveTo>
                  <a:lnTo>
                    <a:pt x="1757680" y="759460"/>
                  </a:lnTo>
                  <a:lnTo>
                    <a:pt x="1760220" y="840740"/>
                  </a:lnTo>
                  <a:lnTo>
                    <a:pt x="2037080" y="821690"/>
                  </a:lnTo>
                  <a:close/>
                </a:path>
              </a:pathLst>
            </a:custGeom>
            <a:solidFill>
              <a:srgbClr val="74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81667" y="1995169"/>
              <a:ext cx="2675255" cy="2157730"/>
            </a:xfrm>
            <a:custGeom>
              <a:avLst/>
              <a:gdLst/>
              <a:ahLst/>
              <a:cxnLst/>
              <a:rect l="l" t="t" r="r" b="b"/>
              <a:pathLst>
                <a:path w="2675254" h="2157729">
                  <a:moveTo>
                    <a:pt x="2136152" y="1813560"/>
                  </a:moveTo>
                  <a:lnTo>
                    <a:pt x="2033282" y="1845310"/>
                  </a:lnTo>
                  <a:lnTo>
                    <a:pt x="1821192" y="1950720"/>
                  </a:lnTo>
                  <a:lnTo>
                    <a:pt x="1637042" y="2010410"/>
                  </a:lnTo>
                  <a:lnTo>
                    <a:pt x="1440192" y="2066290"/>
                  </a:lnTo>
                  <a:lnTo>
                    <a:pt x="1221752" y="2089150"/>
                  </a:lnTo>
                  <a:lnTo>
                    <a:pt x="1046492" y="2084070"/>
                  </a:lnTo>
                  <a:lnTo>
                    <a:pt x="862342" y="2057400"/>
                  </a:lnTo>
                  <a:lnTo>
                    <a:pt x="652792" y="1973580"/>
                  </a:lnTo>
                  <a:lnTo>
                    <a:pt x="469912" y="1882140"/>
                  </a:lnTo>
                  <a:lnTo>
                    <a:pt x="297192" y="1761490"/>
                  </a:lnTo>
                  <a:lnTo>
                    <a:pt x="171462" y="1583690"/>
                  </a:lnTo>
                  <a:lnTo>
                    <a:pt x="81292" y="1339850"/>
                  </a:lnTo>
                  <a:lnTo>
                    <a:pt x="77482" y="1176020"/>
                  </a:lnTo>
                  <a:lnTo>
                    <a:pt x="105422" y="1033780"/>
                  </a:lnTo>
                  <a:lnTo>
                    <a:pt x="129552" y="869950"/>
                  </a:lnTo>
                  <a:lnTo>
                    <a:pt x="241312" y="675640"/>
                  </a:lnTo>
                  <a:lnTo>
                    <a:pt x="389902" y="458470"/>
                  </a:lnTo>
                  <a:lnTo>
                    <a:pt x="248932" y="582930"/>
                  </a:lnTo>
                  <a:lnTo>
                    <a:pt x="127012" y="751840"/>
                  </a:lnTo>
                  <a:lnTo>
                    <a:pt x="43192" y="937260"/>
                  </a:lnTo>
                  <a:lnTo>
                    <a:pt x="0" y="1146810"/>
                  </a:lnTo>
                  <a:lnTo>
                    <a:pt x="13982" y="1330960"/>
                  </a:lnTo>
                  <a:lnTo>
                    <a:pt x="63512" y="1506220"/>
                  </a:lnTo>
                  <a:lnTo>
                    <a:pt x="160032" y="1681480"/>
                  </a:lnTo>
                  <a:lnTo>
                    <a:pt x="270522" y="1823720"/>
                  </a:lnTo>
                  <a:lnTo>
                    <a:pt x="414032" y="1929130"/>
                  </a:lnTo>
                  <a:lnTo>
                    <a:pt x="561352" y="2020570"/>
                  </a:lnTo>
                  <a:lnTo>
                    <a:pt x="809002" y="2113280"/>
                  </a:lnTo>
                  <a:lnTo>
                    <a:pt x="1036332" y="2157730"/>
                  </a:lnTo>
                  <a:lnTo>
                    <a:pt x="1252232" y="2157730"/>
                  </a:lnTo>
                  <a:lnTo>
                    <a:pt x="1424952" y="2141220"/>
                  </a:lnTo>
                  <a:lnTo>
                    <a:pt x="1595132" y="2091690"/>
                  </a:lnTo>
                  <a:lnTo>
                    <a:pt x="1602498" y="2089150"/>
                  </a:lnTo>
                  <a:lnTo>
                    <a:pt x="1819922" y="2014220"/>
                  </a:lnTo>
                  <a:lnTo>
                    <a:pt x="1986292" y="1913890"/>
                  </a:lnTo>
                  <a:lnTo>
                    <a:pt x="2136152" y="1813560"/>
                  </a:lnTo>
                  <a:close/>
                </a:path>
                <a:path w="2675254" h="2157729">
                  <a:moveTo>
                    <a:pt x="2674632" y="998220"/>
                  </a:moveTo>
                  <a:lnTo>
                    <a:pt x="2664472" y="793750"/>
                  </a:lnTo>
                  <a:lnTo>
                    <a:pt x="2609862" y="605790"/>
                  </a:lnTo>
                  <a:lnTo>
                    <a:pt x="2526042" y="445770"/>
                  </a:lnTo>
                  <a:lnTo>
                    <a:pt x="2373642" y="271780"/>
                  </a:lnTo>
                  <a:lnTo>
                    <a:pt x="2190762" y="140970"/>
                  </a:lnTo>
                  <a:lnTo>
                    <a:pt x="1998992" y="55880"/>
                  </a:lnTo>
                  <a:lnTo>
                    <a:pt x="1750072" y="0"/>
                  </a:lnTo>
                  <a:lnTo>
                    <a:pt x="1960892" y="91440"/>
                  </a:lnTo>
                  <a:lnTo>
                    <a:pt x="2208542" y="224790"/>
                  </a:lnTo>
                  <a:lnTo>
                    <a:pt x="2345702" y="332740"/>
                  </a:lnTo>
                  <a:lnTo>
                    <a:pt x="2463812" y="462280"/>
                  </a:lnTo>
                  <a:lnTo>
                    <a:pt x="2546362" y="618490"/>
                  </a:lnTo>
                  <a:lnTo>
                    <a:pt x="2600972" y="779780"/>
                  </a:lnTo>
                  <a:lnTo>
                    <a:pt x="2635262" y="975360"/>
                  </a:lnTo>
                  <a:lnTo>
                    <a:pt x="2639072" y="1219200"/>
                  </a:lnTo>
                  <a:lnTo>
                    <a:pt x="2674632" y="998220"/>
                  </a:lnTo>
                  <a:close/>
                </a:path>
              </a:pathLst>
            </a:custGeom>
            <a:solidFill>
              <a:srgbClr val="E47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48430" y="2120900"/>
              <a:ext cx="1776730" cy="1908810"/>
            </a:xfrm>
            <a:custGeom>
              <a:avLst/>
              <a:gdLst/>
              <a:ahLst/>
              <a:cxnLst/>
              <a:rect l="l" t="t" r="r" b="b"/>
              <a:pathLst>
                <a:path w="1776729" h="1908810">
                  <a:moveTo>
                    <a:pt x="1089486" y="57150"/>
                  </a:moveTo>
                  <a:lnTo>
                    <a:pt x="885190" y="57150"/>
                  </a:lnTo>
                  <a:lnTo>
                    <a:pt x="1140460" y="138429"/>
                  </a:lnTo>
                  <a:lnTo>
                    <a:pt x="1372870" y="265429"/>
                  </a:lnTo>
                  <a:lnTo>
                    <a:pt x="1549400" y="426720"/>
                  </a:lnTo>
                  <a:lnTo>
                    <a:pt x="1649730" y="652779"/>
                  </a:lnTo>
                  <a:lnTo>
                    <a:pt x="1676400" y="969010"/>
                  </a:lnTo>
                  <a:lnTo>
                    <a:pt x="1607820" y="1210310"/>
                  </a:lnTo>
                  <a:lnTo>
                    <a:pt x="1441450" y="1437639"/>
                  </a:lnTo>
                  <a:lnTo>
                    <a:pt x="1261110" y="1619250"/>
                  </a:lnTo>
                  <a:lnTo>
                    <a:pt x="960120" y="1775460"/>
                  </a:lnTo>
                  <a:lnTo>
                    <a:pt x="492760" y="1908810"/>
                  </a:lnTo>
                  <a:lnTo>
                    <a:pt x="826770" y="1873250"/>
                  </a:lnTo>
                  <a:lnTo>
                    <a:pt x="1055370" y="1808480"/>
                  </a:lnTo>
                  <a:lnTo>
                    <a:pt x="1381760" y="1643380"/>
                  </a:lnTo>
                  <a:lnTo>
                    <a:pt x="1567180" y="1432560"/>
                  </a:lnTo>
                  <a:lnTo>
                    <a:pt x="1703070" y="1187450"/>
                  </a:lnTo>
                  <a:lnTo>
                    <a:pt x="1776730" y="929639"/>
                  </a:lnTo>
                  <a:lnTo>
                    <a:pt x="1737360" y="655320"/>
                  </a:lnTo>
                  <a:lnTo>
                    <a:pt x="1598930" y="391160"/>
                  </a:lnTo>
                  <a:lnTo>
                    <a:pt x="1466850" y="228600"/>
                  </a:lnTo>
                  <a:lnTo>
                    <a:pt x="1245870" y="111760"/>
                  </a:lnTo>
                  <a:lnTo>
                    <a:pt x="1089486" y="57150"/>
                  </a:lnTo>
                  <a:close/>
                </a:path>
                <a:path w="1776729" h="1908810">
                  <a:moveTo>
                    <a:pt x="925830" y="0"/>
                  </a:moveTo>
                  <a:lnTo>
                    <a:pt x="449580" y="13970"/>
                  </a:lnTo>
                  <a:lnTo>
                    <a:pt x="31750" y="153670"/>
                  </a:lnTo>
                  <a:lnTo>
                    <a:pt x="0" y="217170"/>
                  </a:lnTo>
                  <a:lnTo>
                    <a:pt x="255270" y="119379"/>
                  </a:lnTo>
                  <a:lnTo>
                    <a:pt x="584200" y="57150"/>
                  </a:lnTo>
                  <a:lnTo>
                    <a:pt x="1089486" y="57150"/>
                  </a:lnTo>
                  <a:lnTo>
                    <a:pt x="925830" y="0"/>
                  </a:lnTo>
                  <a:close/>
                </a:path>
              </a:pathLst>
            </a:custGeom>
            <a:solidFill>
              <a:srgbClr val="74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01059" y="2113279"/>
              <a:ext cx="2359660" cy="1939289"/>
            </a:xfrm>
            <a:custGeom>
              <a:avLst/>
              <a:gdLst/>
              <a:ahLst/>
              <a:cxnLst/>
              <a:rect l="l" t="t" r="r" b="b"/>
              <a:pathLst>
                <a:path w="2359660" h="1939289">
                  <a:moveTo>
                    <a:pt x="91439" y="683260"/>
                  </a:moveTo>
                  <a:lnTo>
                    <a:pt x="41910" y="796290"/>
                  </a:lnTo>
                  <a:lnTo>
                    <a:pt x="3810" y="963930"/>
                  </a:lnTo>
                  <a:lnTo>
                    <a:pt x="0" y="1132840"/>
                  </a:lnTo>
                  <a:lnTo>
                    <a:pt x="33019" y="1295400"/>
                  </a:lnTo>
                  <a:lnTo>
                    <a:pt x="100329" y="1450340"/>
                  </a:lnTo>
                  <a:lnTo>
                    <a:pt x="201929" y="1588770"/>
                  </a:lnTo>
                  <a:lnTo>
                    <a:pt x="331469" y="1709420"/>
                  </a:lnTo>
                  <a:lnTo>
                    <a:pt x="487679" y="1807210"/>
                  </a:lnTo>
                  <a:lnTo>
                    <a:pt x="664210" y="1879600"/>
                  </a:lnTo>
                  <a:lnTo>
                    <a:pt x="857250" y="1925320"/>
                  </a:lnTo>
                  <a:lnTo>
                    <a:pt x="1059179" y="1939290"/>
                  </a:lnTo>
                  <a:lnTo>
                    <a:pt x="1264919" y="1926590"/>
                  </a:lnTo>
                  <a:lnTo>
                    <a:pt x="1451348" y="1887220"/>
                  </a:lnTo>
                  <a:lnTo>
                    <a:pt x="1143000" y="1887220"/>
                  </a:lnTo>
                  <a:lnTo>
                    <a:pt x="947419" y="1885950"/>
                  </a:lnTo>
                  <a:lnTo>
                    <a:pt x="758189" y="1856740"/>
                  </a:lnTo>
                  <a:lnTo>
                    <a:pt x="580389" y="1800860"/>
                  </a:lnTo>
                  <a:lnTo>
                    <a:pt x="420369" y="1719580"/>
                  </a:lnTo>
                  <a:lnTo>
                    <a:pt x="281939" y="1615440"/>
                  </a:lnTo>
                  <a:lnTo>
                    <a:pt x="168910" y="1489710"/>
                  </a:lnTo>
                  <a:lnTo>
                    <a:pt x="87629" y="1348740"/>
                  </a:lnTo>
                  <a:lnTo>
                    <a:pt x="36829" y="1196340"/>
                  </a:lnTo>
                  <a:lnTo>
                    <a:pt x="20319" y="1035050"/>
                  </a:lnTo>
                  <a:lnTo>
                    <a:pt x="39369" y="872490"/>
                  </a:lnTo>
                  <a:lnTo>
                    <a:pt x="91439" y="683260"/>
                  </a:lnTo>
                  <a:close/>
                </a:path>
                <a:path w="2359660" h="1939289">
                  <a:moveTo>
                    <a:pt x="1553318" y="27940"/>
                  </a:moveTo>
                  <a:lnTo>
                    <a:pt x="1347469" y="27940"/>
                  </a:lnTo>
                  <a:lnTo>
                    <a:pt x="1537969" y="57150"/>
                  </a:lnTo>
                  <a:lnTo>
                    <a:pt x="1714500" y="113030"/>
                  </a:lnTo>
                  <a:lnTo>
                    <a:pt x="1875789" y="194310"/>
                  </a:lnTo>
                  <a:lnTo>
                    <a:pt x="2014219" y="299720"/>
                  </a:lnTo>
                  <a:lnTo>
                    <a:pt x="2127250" y="424180"/>
                  </a:lnTo>
                  <a:lnTo>
                    <a:pt x="2208529" y="566420"/>
                  </a:lnTo>
                  <a:lnTo>
                    <a:pt x="2258060" y="718820"/>
                  </a:lnTo>
                  <a:lnTo>
                    <a:pt x="2275840" y="878840"/>
                  </a:lnTo>
                  <a:lnTo>
                    <a:pt x="2256790" y="1041400"/>
                  </a:lnTo>
                  <a:lnTo>
                    <a:pt x="2205990" y="1201420"/>
                  </a:lnTo>
                  <a:lnTo>
                    <a:pt x="2122169" y="1353820"/>
                  </a:lnTo>
                  <a:lnTo>
                    <a:pt x="2009139" y="1494790"/>
                  </a:lnTo>
                  <a:lnTo>
                    <a:pt x="1868169" y="1617980"/>
                  </a:lnTo>
                  <a:lnTo>
                    <a:pt x="1708150" y="1723390"/>
                  </a:lnTo>
                  <a:lnTo>
                    <a:pt x="1529079" y="1803400"/>
                  </a:lnTo>
                  <a:lnTo>
                    <a:pt x="1339850" y="1859280"/>
                  </a:lnTo>
                  <a:lnTo>
                    <a:pt x="1143000" y="1887220"/>
                  </a:lnTo>
                  <a:lnTo>
                    <a:pt x="1451348" y="1887220"/>
                  </a:lnTo>
                  <a:lnTo>
                    <a:pt x="1663700" y="1813560"/>
                  </a:lnTo>
                  <a:lnTo>
                    <a:pt x="1844039" y="1717040"/>
                  </a:lnTo>
                  <a:lnTo>
                    <a:pt x="2002789" y="1598930"/>
                  </a:lnTo>
                  <a:lnTo>
                    <a:pt x="2138679" y="1460500"/>
                  </a:lnTo>
                  <a:lnTo>
                    <a:pt x="2244090" y="1306830"/>
                  </a:lnTo>
                  <a:lnTo>
                    <a:pt x="2317750" y="1144270"/>
                  </a:lnTo>
                  <a:lnTo>
                    <a:pt x="2357119" y="976630"/>
                  </a:lnTo>
                  <a:lnTo>
                    <a:pt x="2359660" y="807720"/>
                  </a:lnTo>
                  <a:lnTo>
                    <a:pt x="2326640" y="643890"/>
                  </a:lnTo>
                  <a:lnTo>
                    <a:pt x="2259329" y="490220"/>
                  </a:lnTo>
                  <a:lnTo>
                    <a:pt x="2159000" y="351790"/>
                  </a:lnTo>
                  <a:lnTo>
                    <a:pt x="2029460" y="231140"/>
                  </a:lnTo>
                  <a:lnTo>
                    <a:pt x="1873250" y="133350"/>
                  </a:lnTo>
                  <a:lnTo>
                    <a:pt x="1696719" y="60960"/>
                  </a:lnTo>
                  <a:lnTo>
                    <a:pt x="1553318" y="27940"/>
                  </a:lnTo>
                  <a:close/>
                </a:path>
                <a:path w="2359660" h="1939289">
                  <a:moveTo>
                    <a:pt x="1300479" y="0"/>
                  </a:moveTo>
                  <a:lnTo>
                    <a:pt x="1094739" y="13970"/>
                  </a:lnTo>
                  <a:lnTo>
                    <a:pt x="891539" y="55880"/>
                  </a:lnTo>
                  <a:lnTo>
                    <a:pt x="772160" y="111760"/>
                  </a:lnTo>
                  <a:lnTo>
                    <a:pt x="956310" y="54610"/>
                  </a:lnTo>
                  <a:lnTo>
                    <a:pt x="1151889" y="27940"/>
                  </a:lnTo>
                  <a:lnTo>
                    <a:pt x="1553318" y="27940"/>
                  </a:lnTo>
                  <a:lnTo>
                    <a:pt x="1503679" y="16510"/>
                  </a:lnTo>
                  <a:lnTo>
                    <a:pt x="13004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12820" y="2226309"/>
              <a:ext cx="2035810" cy="1708150"/>
            </a:xfrm>
            <a:custGeom>
              <a:avLst/>
              <a:gdLst/>
              <a:ahLst/>
              <a:cxnLst/>
              <a:rect l="l" t="t" r="r" b="b"/>
              <a:pathLst>
                <a:path w="2035810" h="1708150">
                  <a:moveTo>
                    <a:pt x="290830" y="814070"/>
                  </a:moveTo>
                  <a:lnTo>
                    <a:pt x="0" y="889000"/>
                  </a:lnTo>
                  <a:lnTo>
                    <a:pt x="287020" y="878840"/>
                  </a:lnTo>
                  <a:lnTo>
                    <a:pt x="290830" y="814070"/>
                  </a:lnTo>
                  <a:close/>
                </a:path>
                <a:path w="2035810" h="1708150">
                  <a:moveTo>
                    <a:pt x="467360" y="1315720"/>
                  </a:moveTo>
                  <a:lnTo>
                    <a:pt x="414020" y="1261110"/>
                  </a:lnTo>
                  <a:lnTo>
                    <a:pt x="274320" y="1483360"/>
                  </a:lnTo>
                  <a:lnTo>
                    <a:pt x="467360" y="1315720"/>
                  </a:lnTo>
                  <a:close/>
                </a:path>
                <a:path w="2035810" h="1708150">
                  <a:moveTo>
                    <a:pt x="600710" y="400050"/>
                  </a:moveTo>
                  <a:lnTo>
                    <a:pt x="323850" y="278130"/>
                  </a:lnTo>
                  <a:lnTo>
                    <a:pt x="529590" y="450850"/>
                  </a:lnTo>
                  <a:lnTo>
                    <a:pt x="600710" y="400050"/>
                  </a:lnTo>
                  <a:close/>
                </a:path>
                <a:path w="2035810" h="1708150">
                  <a:moveTo>
                    <a:pt x="975360" y="1493520"/>
                  </a:moveTo>
                  <a:lnTo>
                    <a:pt x="882650" y="1490980"/>
                  </a:lnTo>
                  <a:lnTo>
                    <a:pt x="970280" y="1708150"/>
                  </a:lnTo>
                  <a:lnTo>
                    <a:pt x="975360" y="1493520"/>
                  </a:lnTo>
                  <a:close/>
                </a:path>
                <a:path w="2035810" h="1708150">
                  <a:moveTo>
                    <a:pt x="1170940" y="260350"/>
                  </a:moveTo>
                  <a:lnTo>
                    <a:pt x="1082040" y="0"/>
                  </a:lnTo>
                  <a:lnTo>
                    <a:pt x="1082040" y="261620"/>
                  </a:lnTo>
                  <a:lnTo>
                    <a:pt x="1170940" y="260350"/>
                  </a:lnTo>
                  <a:close/>
                </a:path>
                <a:path w="2035810" h="1708150">
                  <a:moveTo>
                    <a:pt x="1728470" y="1435100"/>
                  </a:moveTo>
                  <a:lnTo>
                    <a:pt x="1555750" y="1271270"/>
                  </a:lnTo>
                  <a:lnTo>
                    <a:pt x="1494790" y="1319530"/>
                  </a:lnTo>
                  <a:lnTo>
                    <a:pt x="1728470" y="1435100"/>
                  </a:lnTo>
                  <a:close/>
                </a:path>
                <a:path w="2035810" h="1708150">
                  <a:moveTo>
                    <a:pt x="1767840" y="231140"/>
                  </a:moveTo>
                  <a:lnTo>
                    <a:pt x="1555750" y="414020"/>
                  </a:lnTo>
                  <a:lnTo>
                    <a:pt x="1612900" y="464820"/>
                  </a:lnTo>
                  <a:lnTo>
                    <a:pt x="1767840" y="231140"/>
                  </a:lnTo>
                  <a:close/>
                </a:path>
                <a:path w="2035810" h="1708150">
                  <a:moveTo>
                    <a:pt x="2035810" y="814070"/>
                  </a:moveTo>
                  <a:lnTo>
                    <a:pt x="1756410" y="835660"/>
                  </a:lnTo>
                  <a:lnTo>
                    <a:pt x="1755140" y="902970"/>
                  </a:lnTo>
                  <a:lnTo>
                    <a:pt x="2035810" y="8140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B26D2-CF0F-4094-B14A-37EDB043FBF1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Magnetism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38200"/>
            <a:ext cx="852487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term </a:t>
            </a:r>
            <a:r>
              <a:rPr lang="en-US" i="1" dirty="0" smtClean="0"/>
              <a:t>magnetism </a:t>
            </a:r>
            <a:r>
              <a:rPr lang="en-US" dirty="0" smtClean="0"/>
              <a:t>comes from the name Magnesia, a coastal district of ancient Thessaly, Greece.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Unusual stones were found by the Greeks more than 2000 years ago. These stones, called </a:t>
            </a:r>
            <a:r>
              <a:rPr lang="en-US" b="1" i="1" dirty="0" smtClean="0">
                <a:solidFill>
                  <a:srgbClr val="0000FF"/>
                </a:solidFill>
              </a:rPr>
              <a:t>lodestones</a:t>
            </a:r>
            <a:r>
              <a:rPr lang="en-US" i="1" dirty="0" smtClean="0"/>
              <a:t>, </a:t>
            </a:r>
            <a:r>
              <a:rPr lang="en-US" dirty="0" smtClean="0"/>
              <a:t>had the intriguing property of attracting pieces of iron.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Magnets were first fashioned into </a:t>
            </a:r>
            <a:r>
              <a:rPr lang="en-US" b="1" dirty="0" smtClean="0">
                <a:solidFill>
                  <a:srgbClr val="FF0000"/>
                </a:solidFill>
              </a:rPr>
              <a:t>compasses</a:t>
            </a:r>
            <a:r>
              <a:rPr lang="en-US" dirty="0" smtClean="0"/>
              <a:t> and used for navigation by the Chinese in the 12th century.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29200"/>
            <a:ext cx="9144000" cy="1066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77885-8A2C-4735-9ABD-7B0276BB9183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Magnetic Forces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524875" cy="5624513"/>
          </a:xfrm>
        </p:spPr>
        <p:txBody>
          <a:bodyPr/>
          <a:lstStyle/>
          <a:p>
            <a:pPr eaLnBrk="1" hangingPunct="1"/>
            <a:r>
              <a:rPr lang="en-US" sz="2800" smtClean="0"/>
              <a:t>The force (</a:t>
            </a:r>
            <a:r>
              <a:rPr lang="en-US" sz="2800" b="1" smtClean="0">
                <a:solidFill>
                  <a:srgbClr val="0000FF"/>
                </a:solidFill>
              </a:rPr>
              <a:t>F</a:t>
            </a:r>
            <a:r>
              <a:rPr lang="en-US" sz="2800" b="1" baseline="-25000" smtClean="0">
                <a:solidFill>
                  <a:srgbClr val="0000FF"/>
                </a:solidFill>
              </a:rPr>
              <a:t>e</a:t>
            </a:r>
            <a:r>
              <a:rPr lang="en-US" sz="2800" smtClean="0"/>
              <a:t>) between any two charged particles depends on the magnitude of the charge (</a:t>
            </a:r>
            <a:r>
              <a:rPr lang="en-US" sz="2800" b="1" smtClean="0">
                <a:solidFill>
                  <a:srgbClr val="0000FF"/>
                </a:solidFill>
              </a:rPr>
              <a:t>q</a:t>
            </a:r>
            <a:r>
              <a:rPr lang="en-US" sz="2800" b="1" baseline="-25000" smtClean="0">
                <a:solidFill>
                  <a:srgbClr val="0000FF"/>
                </a:solidFill>
              </a:rPr>
              <a:t>1</a:t>
            </a:r>
            <a:r>
              <a:rPr lang="en-US" sz="2800" b="1" smtClean="0">
                <a:solidFill>
                  <a:srgbClr val="0000FF"/>
                </a:solidFill>
              </a:rPr>
              <a:t>*q</a:t>
            </a:r>
            <a:r>
              <a:rPr lang="en-US" sz="2800" b="1" baseline="-25000" smtClean="0">
                <a:solidFill>
                  <a:srgbClr val="0000FF"/>
                </a:solidFill>
              </a:rPr>
              <a:t>2</a:t>
            </a:r>
            <a:r>
              <a:rPr lang="en-US" sz="2800" smtClean="0"/>
              <a:t>) on each and their distance of separation (</a:t>
            </a:r>
            <a:r>
              <a:rPr lang="en-US" sz="2800" b="1" smtClean="0">
                <a:solidFill>
                  <a:srgbClr val="0000FF"/>
                </a:solidFill>
              </a:rPr>
              <a:t>r</a:t>
            </a:r>
            <a:r>
              <a:rPr lang="en-US" sz="2800" b="1" baseline="30000" smtClean="0">
                <a:solidFill>
                  <a:srgbClr val="0000FF"/>
                </a:solidFill>
              </a:rPr>
              <a:t>2</a:t>
            </a:r>
            <a:r>
              <a:rPr lang="en-US" sz="2800" smtClean="0"/>
              <a:t>), as specified in Coulomb’s law.      </a:t>
            </a:r>
            <a:r>
              <a:rPr lang="en-US" sz="2800" b="1" smtClean="0">
                <a:solidFill>
                  <a:srgbClr val="0000FF"/>
                </a:solidFill>
              </a:rPr>
              <a:t>F</a:t>
            </a:r>
            <a:r>
              <a:rPr lang="en-US" sz="2800" b="1" baseline="-25000" smtClean="0">
                <a:solidFill>
                  <a:srgbClr val="0000FF"/>
                </a:solidFill>
              </a:rPr>
              <a:t>e</a:t>
            </a:r>
            <a:r>
              <a:rPr lang="en-US" sz="2800" b="1" smtClean="0">
                <a:solidFill>
                  <a:srgbClr val="0000FF"/>
                </a:solidFill>
              </a:rPr>
              <a:t>= k</a:t>
            </a:r>
            <a:r>
              <a:rPr lang="en-US" sz="2800" b="1" baseline="-25000" smtClean="0">
                <a:solidFill>
                  <a:srgbClr val="0000FF"/>
                </a:solidFill>
              </a:rPr>
              <a:t>e</a:t>
            </a:r>
            <a:r>
              <a:rPr lang="en-US" sz="2800" b="1" smtClean="0">
                <a:solidFill>
                  <a:srgbClr val="0000FF"/>
                </a:solidFill>
              </a:rPr>
              <a:t>*q</a:t>
            </a:r>
            <a:r>
              <a:rPr lang="en-US" sz="2800" b="1" baseline="-25000" smtClean="0">
                <a:solidFill>
                  <a:srgbClr val="0000FF"/>
                </a:solidFill>
              </a:rPr>
              <a:t>1</a:t>
            </a:r>
            <a:r>
              <a:rPr lang="en-US" sz="2800" b="1" smtClean="0">
                <a:solidFill>
                  <a:srgbClr val="0000FF"/>
                </a:solidFill>
              </a:rPr>
              <a:t>q</a:t>
            </a:r>
            <a:r>
              <a:rPr lang="en-US" sz="2800" b="1" baseline="-25000" smtClean="0">
                <a:solidFill>
                  <a:srgbClr val="0000FF"/>
                </a:solidFill>
              </a:rPr>
              <a:t>2</a:t>
            </a:r>
            <a:r>
              <a:rPr lang="en-US" sz="2800" b="1" smtClean="0">
                <a:solidFill>
                  <a:srgbClr val="0000FF"/>
                </a:solidFill>
              </a:rPr>
              <a:t>/r</a:t>
            </a:r>
            <a:r>
              <a:rPr lang="en-US" sz="2800" b="1" baseline="30000" smtClean="0">
                <a:solidFill>
                  <a:srgbClr val="0000FF"/>
                </a:solidFill>
              </a:rPr>
              <a:t>2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FF0000"/>
                </a:solidFill>
              </a:rPr>
              <a:t>But Coulomb’s law is not the whole story!</a:t>
            </a:r>
          </a:p>
          <a:p>
            <a:pPr eaLnBrk="1" hangingPunct="1"/>
            <a:r>
              <a:rPr lang="en-US" sz="2800" smtClean="0"/>
              <a:t>When the charged particles </a:t>
            </a:r>
            <a:r>
              <a:rPr lang="en-US" sz="2800" b="1" u="sng" smtClean="0"/>
              <a:t>are moving </a:t>
            </a:r>
            <a:r>
              <a:rPr lang="en-US" sz="2800" smtClean="0"/>
              <a:t>with respect to each other, the electrical force between electrically charged particles depends also, in a complicated way, </a:t>
            </a:r>
            <a:r>
              <a:rPr lang="en-US" sz="2800" b="1" i="1" u="sng" smtClean="0">
                <a:solidFill>
                  <a:srgbClr val="FF0000"/>
                </a:solidFill>
              </a:rPr>
              <a:t>on their motion</a:t>
            </a:r>
            <a:r>
              <a:rPr lang="en-US" sz="2800" smtClean="0"/>
              <a:t>.</a:t>
            </a:r>
          </a:p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>There is a </a:t>
            </a:r>
            <a:r>
              <a:rPr lang="en-US" sz="2800" b="1" u="sng" smtClean="0">
                <a:solidFill>
                  <a:srgbClr val="0000FF"/>
                </a:solidFill>
              </a:rPr>
              <a:t>force</a:t>
            </a:r>
            <a:r>
              <a:rPr lang="en-US" sz="2800" smtClean="0">
                <a:solidFill>
                  <a:srgbClr val="0000FF"/>
                </a:solidFill>
              </a:rPr>
              <a:t> due to the </a:t>
            </a:r>
            <a:r>
              <a:rPr lang="en-US" sz="2800" b="1" i="1" smtClean="0">
                <a:solidFill>
                  <a:srgbClr val="FF0000"/>
                </a:solidFill>
              </a:rPr>
              <a:t>motion</a:t>
            </a:r>
            <a:r>
              <a:rPr lang="en-US" sz="2800" smtClean="0">
                <a:solidFill>
                  <a:srgbClr val="0000FF"/>
                </a:solidFill>
              </a:rPr>
              <a:t> of the charged particles that we call the </a:t>
            </a:r>
            <a:r>
              <a:rPr lang="en-US" sz="2800" b="1" u="sng" smtClean="0">
                <a:solidFill>
                  <a:srgbClr val="0000FF"/>
                </a:solidFill>
              </a:rPr>
              <a:t>magnetic force</a:t>
            </a:r>
            <a:r>
              <a:rPr lang="en-US" sz="2800" b="1" smtClean="0">
                <a:solidFill>
                  <a:srgbClr val="0000FF"/>
                </a:solidFill>
              </a:rPr>
              <a:t>.</a:t>
            </a:r>
            <a:endParaRPr lang="en-US" sz="28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Magnetic Poles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Magnetic force between a pair of magnets</a:t>
            </a:r>
          </a:p>
          <a:p>
            <a:pPr eaLnBrk="1" hangingPunct="1"/>
            <a:r>
              <a:rPr lang="en-US" smtClean="0"/>
              <a:t>Force of </a:t>
            </a:r>
            <a:r>
              <a:rPr lang="en-US" b="1" smtClean="0">
                <a:solidFill>
                  <a:srgbClr val="0000FF"/>
                </a:solidFill>
              </a:rPr>
              <a:t>attraction</a:t>
            </a:r>
            <a:r>
              <a:rPr lang="en-US" smtClean="0"/>
              <a:t> or </a:t>
            </a:r>
            <a:r>
              <a:rPr lang="en-US" b="1" smtClean="0">
                <a:solidFill>
                  <a:srgbClr val="FF0000"/>
                </a:solidFill>
              </a:rPr>
              <a:t>repulsion</a:t>
            </a:r>
            <a:r>
              <a:rPr lang="en-US" smtClean="0"/>
              <a:t> between a pair of magnets depends on which end of the magnet is held near the other </a:t>
            </a:r>
            <a:r>
              <a:rPr lang="en-US" b="1" smtClean="0">
                <a:solidFill>
                  <a:srgbClr val="00B050"/>
                </a:solidFill>
              </a:rPr>
              <a:t>(N vs. S)</a:t>
            </a:r>
          </a:p>
          <a:p>
            <a:pPr eaLnBrk="1" hangingPunct="1"/>
            <a:r>
              <a:rPr lang="en-US" smtClean="0"/>
              <a:t>Strength of interaction depends on the </a:t>
            </a:r>
            <a:r>
              <a:rPr lang="en-US" b="1" u="sng" smtClean="0"/>
              <a:t>distance</a:t>
            </a:r>
            <a:r>
              <a:rPr lang="en-US" smtClean="0"/>
              <a:t> between the two magnets.</a:t>
            </a:r>
          </a:p>
          <a:p>
            <a:pPr eaLnBrk="1" hangingPunct="1"/>
            <a:endParaRPr lang="en-US" sz="4000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AND, the magnitude of the magnets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B1EF8-AD93-4485-9C43-B42850760EE4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4101" name="Content Placeholder 5" descr="Fig 27.1 I.bmp"/>
          <p:cNvPicPr>
            <a:picLocks noChangeAspect="1"/>
          </p:cNvPicPr>
          <p:nvPr/>
        </p:nvPicPr>
        <p:blipFill>
          <a:blip r:embed="rId3">
            <a:lum contrast="10000"/>
          </a:blip>
          <a:srcRect l="8504" r="8582" b="62976"/>
          <a:stretch>
            <a:fillRect/>
          </a:stretch>
        </p:blipFill>
        <p:spPr bwMode="auto">
          <a:xfrm>
            <a:off x="838200" y="4267200"/>
            <a:ext cx="297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Fig 27.1 I.bmp"/>
          <p:cNvPicPr>
            <a:picLocks noChangeAspect="1"/>
          </p:cNvPicPr>
          <p:nvPr/>
        </p:nvPicPr>
        <p:blipFill>
          <a:blip r:embed="rId3">
            <a:lum contrast="10000"/>
          </a:blip>
          <a:srcRect l="48898" r="8582" b="62976"/>
          <a:stretch>
            <a:fillRect/>
          </a:stretch>
        </p:blipFill>
        <p:spPr bwMode="auto">
          <a:xfrm>
            <a:off x="6477000" y="42672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5" descr="Fig 27.1 I.bmp"/>
          <p:cNvPicPr>
            <a:picLocks noChangeAspect="1"/>
          </p:cNvPicPr>
          <p:nvPr/>
        </p:nvPicPr>
        <p:blipFill>
          <a:blip r:embed="rId3">
            <a:lum contrast="10000"/>
          </a:blip>
          <a:srcRect l="8504" r="48976" b="62976"/>
          <a:stretch>
            <a:fillRect/>
          </a:stretch>
        </p:blipFill>
        <p:spPr bwMode="auto">
          <a:xfrm>
            <a:off x="4648200" y="42672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200400"/>
            <a:ext cx="8153400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Magnetic Poles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Magnetic poles</a:t>
            </a:r>
          </a:p>
          <a:p>
            <a:pPr eaLnBrk="1" hangingPunct="1"/>
            <a:r>
              <a:rPr lang="en-US" sz="2800" smtClean="0"/>
              <a:t>Give rise to magnetic force</a:t>
            </a:r>
          </a:p>
          <a:p>
            <a:pPr lvl="1" eaLnBrk="1" hangingPunct="1">
              <a:buFont typeface="Arial" charset="0"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800" smtClean="0"/>
              <a:t>Rule for magnetic forces between magnetic poles:</a:t>
            </a:r>
          </a:p>
          <a:p>
            <a:pPr eaLnBrk="1" hangingPunct="1"/>
            <a:r>
              <a:rPr lang="en-US" sz="2800" smtClean="0"/>
              <a:t>Like poles repel; opposite poles attract.</a:t>
            </a:r>
          </a:p>
          <a:p>
            <a:pPr lvl="1" eaLnBrk="1" hangingPunct="1"/>
            <a:r>
              <a:rPr lang="en-US" sz="2400" b="1" smtClean="0"/>
              <a:t>north pole </a:t>
            </a:r>
            <a:r>
              <a:rPr lang="en-US" sz="2400" smtClean="0"/>
              <a:t>(geographic north-seeking pole)</a:t>
            </a:r>
          </a:p>
          <a:p>
            <a:pPr lvl="1" eaLnBrk="1" hangingPunct="1"/>
            <a:r>
              <a:rPr lang="en-US" sz="2400" b="1" smtClean="0"/>
              <a:t>south pole </a:t>
            </a:r>
            <a:r>
              <a:rPr lang="en-US" sz="2400" smtClean="0"/>
              <a:t>(geographic south-seeking pole)</a:t>
            </a:r>
            <a:endParaRPr lang="en-US" smtClean="0"/>
          </a:p>
          <a:p>
            <a:pPr eaLnBrk="1" hangingPunct="1"/>
            <a:r>
              <a:rPr lang="en-US" sz="2400" i="1" smtClean="0"/>
              <a:t>(Note the word “seeking” above)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68FF3-CEA5-4561-AB49-A60EB002EE15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0" y="4953000"/>
            <a:ext cx="3962400" cy="152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0" name="Picture 6" descr="24_01_Figure"/>
          <p:cNvPicPr>
            <a:picLocks noChangeAspect="1" noChangeArrowheads="1"/>
          </p:cNvPicPr>
          <p:nvPr/>
        </p:nvPicPr>
        <p:blipFill>
          <a:blip r:embed="rId3"/>
          <a:srcRect b="2483"/>
          <a:stretch>
            <a:fillRect/>
          </a:stretch>
        </p:blipFill>
        <p:spPr bwMode="auto">
          <a:xfrm>
            <a:off x="4953000" y="1295400"/>
            <a:ext cx="25146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Magnetic poles </a:t>
            </a:r>
            <a:r>
              <a:rPr lang="en-US" sz="2400" dirty="0" smtClean="0"/>
              <a:t>(continued)</a:t>
            </a: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 all magnets—you can’t have one pole without the other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No single pole is known to exist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Example:</a:t>
            </a:r>
            <a:r>
              <a:rPr lang="en-US" dirty="0" smtClean="0"/>
              <a:t>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simple bar magnet—poles at</a:t>
            </a:r>
            <a:br>
              <a:rPr lang="en-US" sz="2400" dirty="0" smtClean="0"/>
            </a:br>
            <a:r>
              <a:rPr lang="en-US" sz="2400" dirty="0" smtClean="0"/>
              <a:t>the two ends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horseshoe magnet: bent</a:t>
            </a:r>
            <a:br>
              <a:rPr lang="en-US" sz="2400" dirty="0" smtClean="0"/>
            </a:br>
            <a:r>
              <a:rPr lang="en-US" sz="2400" dirty="0" smtClean="0"/>
              <a:t>U shape—poles at ends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F4785-C67A-466B-BAB6-47959FB4B403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Content Placeholder 5" descr="Fig 27.1 I.bmp"/>
          <p:cNvPicPr>
            <a:picLocks noChangeAspect="1"/>
          </p:cNvPicPr>
          <p:nvPr/>
        </p:nvPicPr>
        <p:blipFill>
          <a:blip r:embed="rId4">
            <a:lum contrast="10000"/>
          </a:blip>
          <a:srcRect l="13022" t="6943" r="58742" b="82645"/>
          <a:stretch>
            <a:fillRect/>
          </a:stretch>
        </p:blipFill>
        <p:spPr bwMode="auto">
          <a:xfrm>
            <a:off x="914400" y="3810000"/>
            <a:ext cx="31242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5105400"/>
            <a:ext cx="1820863" cy="1066800"/>
            <a:chOff x="609600" y="5105400"/>
            <a:chExt cx="1820333" cy="1066800"/>
          </a:xfrm>
        </p:grpSpPr>
        <p:pic>
          <p:nvPicPr>
            <p:cNvPr id="6156" name="Content Placeholder 5" descr="Fig 27.1 I.bmp"/>
            <p:cNvPicPr>
              <a:picLocks noChangeAspect="1"/>
            </p:cNvPicPr>
            <p:nvPr/>
          </p:nvPicPr>
          <p:blipFill>
            <a:blip r:embed="rId4">
              <a:lum contrast="10000"/>
            </a:blip>
            <a:srcRect l="13022" t="6943" r="78265" b="82645"/>
            <a:stretch>
              <a:fillRect/>
            </a:stretch>
          </p:blipFill>
          <p:spPr bwMode="auto">
            <a:xfrm>
              <a:off x="609600" y="5105400"/>
              <a:ext cx="9144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Content Placeholder 5" descr="Fig 27.1 I.bmp"/>
            <p:cNvPicPr>
              <a:picLocks noChangeAspect="1"/>
            </p:cNvPicPr>
            <p:nvPr/>
          </p:nvPicPr>
          <p:blipFill>
            <a:blip r:embed="rId4">
              <a:lum contrast="10000"/>
            </a:blip>
            <a:srcRect l="32626" t="6943" r="58742" b="82645"/>
            <a:stretch>
              <a:fillRect/>
            </a:stretch>
          </p:blipFill>
          <p:spPr bwMode="auto">
            <a:xfrm>
              <a:off x="1524000" y="5105400"/>
              <a:ext cx="905933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667000" y="5089525"/>
            <a:ext cx="1820863" cy="1082675"/>
            <a:chOff x="2667000" y="5090160"/>
            <a:chExt cx="1820333" cy="1082040"/>
          </a:xfrm>
        </p:grpSpPr>
        <p:pic>
          <p:nvPicPr>
            <p:cNvPr id="6154" name="Content Placeholder 5" descr="Fig 27.1 I.bmp"/>
            <p:cNvPicPr>
              <a:picLocks noChangeAspect="1"/>
            </p:cNvPicPr>
            <p:nvPr/>
          </p:nvPicPr>
          <p:blipFill>
            <a:blip r:embed="rId4">
              <a:lum contrast="10000"/>
            </a:blip>
            <a:srcRect l="13022" t="6943" r="78265" b="82645"/>
            <a:stretch>
              <a:fillRect/>
            </a:stretch>
          </p:blipFill>
          <p:spPr bwMode="auto">
            <a:xfrm>
              <a:off x="2667000" y="5105400"/>
              <a:ext cx="9144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Content Placeholder 5" descr="Fig 27.1 I.bmp"/>
            <p:cNvPicPr>
              <a:picLocks noChangeAspect="1"/>
            </p:cNvPicPr>
            <p:nvPr/>
          </p:nvPicPr>
          <p:blipFill>
            <a:blip r:embed="rId4">
              <a:lum contrast="10000"/>
            </a:blip>
            <a:srcRect l="32626" t="6943" r="58742" b="82645"/>
            <a:stretch>
              <a:fillRect/>
            </a:stretch>
          </p:blipFill>
          <p:spPr bwMode="auto">
            <a:xfrm>
              <a:off x="3581400" y="5090160"/>
              <a:ext cx="905933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800600" y="4919663"/>
            <a:ext cx="3810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Breaking a magnet in two produces </a:t>
            </a:r>
            <a:r>
              <a:rPr lang="en-US" sz="2400" b="1" u="sng">
                <a:solidFill>
                  <a:srgbClr val="0000FF"/>
                </a:solidFill>
                <a:latin typeface="Calibri" pitchFamily="34" charset="0"/>
              </a:rPr>
              <a:t>two new 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magnets, each with one </a:t>
            </a:r>
            <a:r>
              <a:rPr lang="en-US" sz="2400" b="1" u="sng">
                <a:solidFill>
                  <a:srgbClr val="0000FF"/>
                </a:solidFill>
                <a:latin typeface="Calibri" pitchFamily="34" charset="0"/>
              </a:rPr>
              <a:t>south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 and one </a:t>
            </a:r>
            <a:r>
              <a:rPr lang="en-US" sz="2400" b="1" u="sng">
                <a:solidFill>
                  <a:srgbClr val="0000FF"/>
                </a:solidFill>
                <a:latin typeface="Calibri" pitchFamily="34" charset="0"/>
              </a:rPr>
              <a:t>north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 seeing 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5" descr="Fig 27.1 I.bmp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 l="8504" r="8582" b="62976"/>
          <a:stretch>
            <a:fillRect/>
          </a:stretch>
        </p:blipFill>
        <p:spPr>
          <a:xfrm>
            <a:off x="838200" y="2133600"/>
            <a:ext cx="2971800" cy="1295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B4B8-7F4A-47E8-B7AD-87855B09EB3D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81000" y="228600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Permanent magnets always have two poles; a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north seeking pole </a:t>
            </a:r>
            <a:r>
              <a:rPr lang="en-US" sz="3200">
                <a:latin typeface="Calibri" pitchFamily="34" charset="0"/>
              </a:rPr>
              <a:t>and a 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south seeking pole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304800" y="17526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Unlike poles attract each other</a:t>
            </a:r>
          </a:p>
        </p:txBody>
      </p:sp>
      <p:pic>
        <p:nvPicPr>
          <p:cNvPr id="7174" name="Picture 9" descr="Fig 27.1 I.bmp"/>
          <p:cNvPicPr>
            <a:picLocks noChangeAspect="1"/>
          </p:cNvPicPr>
          <p:nvPr/>
        </p:nvPicPr>
        <p:blipFill>
          <a:blip r:embed="rId2">
            <a:lum contrast="10000"/>
          </a:blip>
          <a:srcRect t="58711" r="3227"/>
          <a:stretch>
            <a:fillRect/>
          </a:stretch>
        </p:blipFill>
        <p:spPr bwMode="auto">
          <a:xfrm>
            <a:off x="4343400" y="2209800"/>
            <a:ext cx="346868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4572000" y="17526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Like poles repel each other</a:t>
            </a:r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228600" y="36576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What type of pole (N or S) is near the north pole?</a:t>
            </a:r>
          </a:p>
        </p:txBody>
      </p:sp>
      <p:pic>
        <p:nvPicPr>
          <p:cNvPr id="12" name="Content Placeholder 5" descr="FIg 27.3 I.bmp"/>
          <p:cNvPicPr>
            <a:picLocks noChangeAspect="1"/>
          </p:cNvPicPr>
          <p:nvPr/>
        </p:nvPicPr>
        <p:blipFill>
          <a:blip r:embed="rId3">
            <a:lum contrast="20000"/>
          </a:blip>
          <a:srcRect l="2481" b="1341"/>
          <a:stretch>
            <a:fillRect/>
          </a:stretch>
        </p:blipFill>
        <p:spPr bwMode="auto">
          <a:xfrm>
            <a:off x="304800" y="46038"/>
            <a:ext cx="8534400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Magnetic Forces</a:t>
            </a:r>
          </a:p>
        </p:txBody>
      </p:sp>
      <p:pic>
        <p:nvPicPr>
          <p:cNvPr id="8195" name="Content Placeholder 5" descr="Fig 27.2(a) I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295400"/>
            <a:ext cx="3276600" cy="47958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3DA50-E60F-4A67-A779-A7EC27024963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228600" y="1219200"/>
            <a:ext cx="4953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In this case a permanent magnet not only attracts these nails, but magnetizes other nails.</a:t>
            </a:r>
          </a:p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Thus magnetism can be </a:t>
            </a:r>
            <a:r>
              <a:rPr lang="en-US" sz="3200" b="1" u="sng">
                <a:solidFill>
                  <a:srgbClr val="0000FF"/>
                </a:solidFill>
                <a:latin typeface="Calibri" pitchFamily="34" charset="0"/>
              </a:rPr>
              <a:t>induced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 by magnets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Magnetic Poles</a:t>
            </a:r>
          </a:p>
        </p:txBody>
      </p:sp>
      <p:pic>
        <p:nvPicPr>
          <p:cNvPr id="9219" name="Content Placeholder 5" descr="Fig 27.2 I.bmp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 l="10487" t="2718" r="1418" b="2167"/>
          <a:stretch>
            <a:fillRect/>
          </a:stretch>
        </p:blipFill>
        <p:spPr>
          <a:xfrm>
            <a:off x="381000" y="1219200"/>
            <a:ext cx="3200400" cy="2667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9690A-9D66-4B97-A55A-F5EB78F01BC0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922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800600"/>
            <a:ext cx="214788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3962400" y="1524000"/>
            <a:ext cx="4495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Magnets attract metal objects by magnetic </a:t>
            </a:r>
            <a:r>
              <a:rPr lang="en-US" sz="2800" b="1" u="sng">
                <a:solidFill>
                  <a:srgbClr val="0000FF"/>
                </a:solidFill>
                <a:latin typeface="Calibri" pitchFamily="34" charset="0"/>
              </a:rPr>
              <a:t>induction</a:t>
            </a:r>
            <a:r>
              <a:rPr lang="en-US" sz="2800">
                <a:latin typeface="Calibri" pitchFamily="34" charset="0"/>
              </a:rPr>
              <a:t> just like charged particles</a:t>
            </a:r>
          </a:p>
        </p:txBody>
      </p:sp>
      <p:sp>
        <p:nvSpPr>
          <p:cNvPr id="9225" name="TextBox 11"/>
          <p:cNvSpPr txBox="1">
            <a:spLocks noChangeArrowheads="1"/>
          </p:cNvSpPr>
          <p:nvPr/>
        </p:nvSpPr>
        <p:spPr bwMode="auto">
          <a:xfrm>
            <a:off x="381000" y="41148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The force produced by two magnets is proportional the strength of the magnets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Magnetic Fields</a:t>
            </a:r>
          </a:p>
        </p:txBody>
      </p:sp>
      <p:pic>
        <p:nvPicPr>
          <p:cNvPr id="10243" name="Content Placeholder 5" descr="Fig 27.14(a)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914400"/>
            <a:ext cx="7924800" cy="58721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E9A12-7318-4B50-B229-EC6343567B61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3269" y="720090"/>
            <a:ext cx="6515100" cy="3436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  <a:tabLst>
                <a:tab pos="1677035" algn="l"/>
                <a:tab pos="5497830" algn="l"/>
              </a:tabLst>
            </a:pPr>
            <a:r>
              <a:rPr sz="3200" b="1" spc="455" dirty="0">
                <a:latin typeface="Arial"/>
                <a:cs typeface="Arial"/>
              </a:rPr>
              <a:t>The </a:t>
            </a:r>
            <a:r>
              <a:rPr sz="3200" b="1" spc="390" dirty="0">
                <a:latin typeface="Arial"/>
                <a:cs typeface="Arial"/>
              </a:rPr>
              <a:t>ends </a:t>
            </a:r>
            <a:r>
              <a:rPr sz="3200" b="1" spc="195" dirty="0">
                <a:latin typeface="Arial"/>
                <a:cs typeface="Arial"/>
              </a:rPr>
              <a:t>of</a:t>
            </a:r>
            <a:r>
              <a:rPr sz="3200" b="1" spc="484" dirty="0">
                <a:latin typeface="Arial"/>
                <a:cs typeface="Arial"/>
              </a:rPr>
              <a:t> </a:t>
            </a:r>
            <a:r>
              <a:rPr sz="3200" b="1" spc="470" dirty="0">
                <a:latin typeface="Arial"/>
                <a:cs typeface="Arial"/>
              </a:rPr>
              <a:t>a</a:t>
            </a:r>
            <a:r>
              <a:rPr sz="3200" b="1" spc="450" dirty="0">
                <a:latin typeface="Arial"/>
                <a:cs typeface="Arial"/>
              </a:rPr>
              <a:t> </a:t>
            </a:r>
            <a:r>
              <a:rPr sz="3200" b="1" spc="560" dirty="0">
                <a:latin typeface="Arial"/>
                <a:cs typeface="Arial"/>
              </a:rPr>
              <a:t>magnet	</a:t>
            </a:r>
            <a:r>
              <a:rPr sz="3200" b="1" spc="530" dirty="0">
                <a:latin typeface="Arial"/>
                <a:cs typeface="Arial"/>
              </a:rPr>
              <a:t>are  </a:t>
            </a:r>
            <a:r>
              <a:rPr sz="3200" b="1" spc="500" dirty="0">
                <a:latin typeface="Arial"/>
                <a:cs typeface="Arial"/>
              </a:rPr>
              <a:t>where	</a:t>
            </a:r>
            <a:r>
              <a:rPr sz="3200" b="1" spc="480" dirty="0">
                <a:latin typeface="Arial"/>
                <a:cs typeface="Arial"/>
              </a:rPr>
              <a:t>the </a:t>
            </a:r>
            <a:r>
              <a:rPr sz="3200" b="1" spc="525" dirty="0">
                <a:latin typeface="Arial"/>
                <a:cs typeface="Arial"/>
              </a:rPr>
              <a:t>magnetic</a:t>
            </a:r>
            <a:r>
              <a:rPr sz="3200" b="1" spc="325" dirty="0">
                <a:latin typeface="Arial"/>
                <a:cs typeface="Arial"/>
              </a:rPr>
              <a:t> </a:t>
            </a:r>
            <a:r>
              <a:rPr sz="3200" b="1" spc="375" dirty="0">
                <a:latin typeface="Arial"/>
                <a:cs typeface="Arial"/>
              </a:rPr>
              <a:t>effect  </a:t>
            </a:r>
            <a:r>
              <a:rPr sz="3200" b="1" spc="150" dirty="0">
                <a:latin typeface="Arial"/>
                <a:cs typeface="Arial"/>
              </a:rPr>
              <a:t>is</a:t>
            </a:r>
            <a:r>
              <a:rPr sz="3200" b="1" spc="430" dirty="0">
                <a:latin typeface="Arial"/>
                <a:cs typeface="Arial"/>
              </a:rPr>
              <a:t> </a:t>
            </a:r>
            <a:r>
              <a:rPr sz="3200" b="1" spc="480" dirty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12700" marR="1202055">
              <a:lnSpc>
                <a:spcPct val="100000"/>
              </a:lnSpc>
              <a:tabLst>
                <a:tab pos="2058670" algn="l"/>
                <a:tab pos="2750820" algn="l"/>
                <a:tab pos="4109085" algn="l"/>
              </a:tabLst>
            </a:pPr>
            <a:r>
              <a:rPr sz="3200" b="1" spc="365" dirty="0">
                <a:latin typeface="Arial"/>
                <a:cs typeface="Arial"/>
              </a:rPr>
              <a:t>strongest.	</a:t>
            </a:r>
            <a:r>
              <a:rPr sz="3200" b="1" spc="355" dirty="0">
                <a:latin typeface="Arial"/>
                <a:cs typeface="Arial"/>
              </a:rPr>
              <a:t>These </a:t>
            </a:r>
            <a:r>
              <a:rPr sz="3200" b="1" spc="530" dirty="0">
                <a:latin typeface="Arial"/>
                <a:cs typeface="Arial"/>
              </a:rPr>
              <a:t>are  </a:t>
            </a:r>
            <a:r>
              <a:rPr sz="3200" b="1" spc="270" dirty="0">
                <a:latin typeface="Arial"/>
                <a:cs typeface="Arial"/>
              </a:rPr>
              <a:t>c</a:t>
            </a:r>
            <a:r>
              <a:rPr sz="3200" b="1" spc="735" dirty="0">
                <a:latin typeface="Arial"/>
                <a:cs typeface="Arial"/>
              </a:rPr>
              <a:t>a</a:t>
            </a:r>
            <a:r>
              <a:rPr sz="3200" b="1" spc="535" dirty="0">
                <a:latin typeface="Arial"/>
                <a:cs typeface="Arial"/>
              </a:rPr>
              <a:t>ll</a:t>
            </a:r>
            <a:r>
              <a:rPr sz="3200" b="1" spc="395" dirty="0">
                <a:latin typeface="Arial"/>
                <a:cs typeface="Arial"/>
              </a:rPr>
              <a:t>e</a:t>
            </a:r>
            <a:r>
              <a:rPr sz="3200" b="1" spc="430" dirty="0">
                <a:latin typeface="Arial"/>
                <a:cs typeface="Arial"/>
              </a:rPr>
              <a:t>d</a:t>
            </a:r>
            <a:r>
              <a:rPr sz="3200" b="1" spc="434" dirty="0">
                <a:latin typeface="Arial"/>
                <a:cs typeface="Arial"/>
              </a:rPr>
              <a:t> </a:t>
            </a:r>
            <a:r>
              <a:rPr sz="3200" b="1" spc="969" dirty="0">
                <a:latin typeface="Arial"/>
                <a:cs typeface="Arial"/>
              </a:rPr>
              <a:t>“</a:t>
            </a:r>
            <a:r>
              <a:rPr sz="3200" b="1" spc="645" dirty="0">
                <a:latin typeface="Arial"/>
                <a:cs typeface="Arial"/>
              </a:rPr>
              <a:t>p</a:t>
            </a:r>
            <a:r>
              <a:rPr sz="3200" b="1" spc="215" dirty="0">
                <a:latin typeface="Arial"/>
                <a:cs typeface="Arial"/>
              </a:rPr>
              <a:t>o</a:t>
            </a:r>
            <a:r>
              <a:rPr sz="3200" b="1" spc="535" dirty="0">
                <a:latin typeface="Arial"/>
                <a:cs typeface="Arial"/>
              </a:rPr>
              <a:t>l</a:t>
            </a:r>
            <a:r>
              <a:rPr sz="3200" b="1" spc="395" dirty="0">
                <a:latin typeface="Arial"/>
                <a:cs typeface="Arial"/>
              </a:rPr>
              <a:t>e</a:t>
            </a:r>
            <a:r>
              <a:rPr sz="3200" b="1" spc="10" dirty="0">
                <a:latin typeface="Arial"/>
                <a:cs typeface="Arial"/>
              </a:rPr>
              <a:t>s</a:t>
            </a:r>
            <a:r>
              <a:rPr sz="3200" b="1" spc="585" dirty="0">
                <a:latin typeface="Arial"/>
                <a:cs typeface="Arial"/>
              </a:rPr>
              <a:t>.</a:t>
            </a:r>
            <a:r>
              <a:rPr sz="3200" b="1" spc="710" dirty="0">
                <a:latin typeface="Arial"/>
                <a:cs typeface="Arial"/>
              </a:rPr>
              <a:t>”</a:t>
            </a:r>
            <a:r>
              <a:rPr sz="3200" b="1" dirty="0">
                <a:latin typeface="Arial"/>
                <a:cs typeface="Arial"/>
              </a:rPr>
              <a:t>	</a:t>
            </a:r>
            <a:r>
              <a:rPr sz="3200" b="1" spc="275" dirty="0">
                <a:latin typeface="Arial"/>
                <a:cs typeface="Arial"/>
              </a:rPr>
              <a:t>E</a:t>
            </a:r>
            <a:r>
              <a:rPr sz="3200" b="1" spc="735" dirty="0">
                <a:latin typeface="Arial"/>
                <a:cs typeface="Arial"/>
              </a:rPr>
              <a:t>a</a:t>
            </a:r>
            <a:r>
              <a:rPr sz="3200" b="1" spc="270" dirty="0">
                <a:latin typeface="Arial"/>
                <a:cs typeface="Arial"/>
              </a:rPr>
              <a:t>c</a:t>
            </a:r>
            <a:r>
              <a:rPr sz="3200" b="1" spc="300" dirty="0">
                <a:latin typeface="Arial"/>
                <a:cs typeface="Arial"/>
              </a:rPr>
              <a:t>h  </a:t>
            </a:r>
            <a:r>
              <a:rPr sz="3200" b="1" spc="560" dirty="0">
                <a:latin typeface="Arial"/>
                <a:cs typeface="Arial"/>
              </a:rPr>
              <a:t>magnet	</a:t>
            </a:r>
            <a:r>
              <a:rPr sz="3200" b="1" spc="405" dirty="0">
                <a:latin typeface="Arial"/>
                <a:cs typeface="Arial"/>
              </a:rPr>
              <a:t>has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29"/>
              </a:lnSpc>
              <a:tabLst>
                <a:tab pos="4476115" algn="l"/>
              </a:tabLst>
            </a:pPr>
            <a:r>
              <a:rPr sz="3200" b="1" spc="285" dirty="0">
                <a:latin typeface="Arial"/>
                <a:cs typeface="Arial"/>
              </a:rPr>
              <a:t>2 </a:t>
            </a:r>
            <a:r>
              <a:rPr sz="3200" b="1" spc="310" dirty="0">
                <a:latin typeface="Arial"/>
                <a:cs typeface="Arial"/>
              </a:rPr>
              <a:t>poles </a:t>
            </a:r>
            <a:r>
              <a:rPr sz="3200" b="1" spc="290" dirty="0">
                <a:latin typeface="Arial"/>
                <a:cs typeface="Arial"/>
              </a:rPr>
              <a:t>–</a:t>
            </a:r>
            <a:r>
              <a:rPr sz="3200" b="1" spc="730" dirty="0">
                <a:latin typeface="Arial"/>
                <a:cs typeface="Arial"/>
              </a:rPr>
              <a:t> </a:t>
            </a:r>
            <a:r>
              <a:rPr sz="3200" b="1" spc="285" dirty="0">
                <a:latin typeface="Arial"/>
                <a:cs typeface="Arial"/>
              </a:rPr>
              <a:t>1</a:t>
            </a:r>
            <a:r>
              <a:rPr sz="3200" b="1" spc="450" dirty="0">
                <a:latin typeface="Arial"/>
                <a:cs typeface="Arial"/>
              </a:rPr>
              <a:t> </a:t>
            </a:r>
            <a:r>
              <a:rPr sz="3200" b="1" spc="545" dirty="0">
                <a:latin typeface="Arial"/>
                <a:cs typeface="Arial"/>
              </a:rPr>
              <a:t>north,	</a:t>
            </a:r>
            <a:r>
              <a:rPr sz="3200" b="1" spc="285" dirty="0">
                <a:latin typeface="Arial"/>
                <a:cs typeface="Arial"/>
              </a:rPr>
              <a:t>1</a:t>
            </a:r>
            <a:r>
              <a:rPr sz="3200" b="1" spc="375" dirty="0">
                <a:latin typeface="Arial"/>
                <a:cs typeface="Arial"/>
              </a:rPr>
              <a:t> </a:t>
            </a:r>
            <a:r>
              <a:rPr sz="3200" b="1" spc="430" dirty="0">
                <a:latin typeface="Arial"/>
                <a:cs typeface="Arial"/>
              </a:rPr>
              <a:t>south.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-152400" y="4572000"/>
            <a:ext cx="92964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5" descr="Fig 24.3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0"/>
            <a:ext cx="8458200" cy="65659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418DB-BB1B-4AE6-B8B8-E86A9DA62BCC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752600" y="1143000"/>
            <a:ext cx="571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The magnetic field lines go from one pole to another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1219200" y="4191000"/>
            <a:ext cx="6781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What you cannot see is that the field lines also exist inside the magnet and complete the loop</a:t>
            </a:r>
          </a:p>
        </p:txBody>
      </p:sp>
      <p:sp>
        <p:nvSpPr>
          <p:cNvPr id="1127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Magnetic Field</a:t>
            </a:r>
          </a:p>
        </p:txBody>
      </p:sp>
      <p:sp>
        <p:nvSpPr>
          <p:cNvPr id="7" name="Freeform 6"/>
          <p:cNvSpPr/>
          <p:nvPr/>
        </p:nvSpPr>
        <p:spPr>
          <a:xfrm rot="10800000">
            <a:off x="2819400" y="1981200"/>
            <a:ext cx="3429000" cy="1143000"/>
          </a:xfrm>
          <a:custGeom>
            <a:avLst/>
            <a:gdLst>
              <a:gd name="connsiteX0" fmla="*/ 0 w 1691640"/>
              <a:gd name="connsiteY0" fmla="*/ 15240 h 444500"/>
              <a:gd name="connsiteX1" fmla="*/ 807720 w 1691640"/>
              <a:gd name="connsiteY1" fmla="*/ 441960 h 444500"/>
              <a:gd name="connsiteX2" fmla="*/ 1691640 w 1691640"/>
              <a:gd name="connsiteY2" fmla="*/ 0 h 444500"/>
              <a:gd name="connsiteX3" fmla="*/ 1691640 w 1691640"/>
              <a:gd name="connsiteY3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640" h="444500">
                <a:moveTo>
                  <a:pt x="0" y="15240"/>
                </a:moveTo>
                <a:cubicBezTo>
                  <a:pt x="262890" y="229870"/>
                  <a:pt x="525780" y="444500"/>
                  <a:pt x="807720" y="441960"/>
                </a:cubicBezTo>
                <a:cubicBezTo>
                  <a:pt x="1089660" y="439420"/>
                  <a:pt x="1691640" y="0"/>
                  <a:pt x="1691640" y="0"/>
                </a:cubicBezTo>
                <a:lnTo>
                  <a:pt x="169164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19400" y="3124200"/>
            <a:ext cx="3352800" cy="152400"/>
          </a:xfrm>
          <a:custGeom>
            <a:avLst/>
            <a:gdLst>
              <a:gd name="connsiteX0" fmla="*/ 0 w 1691640"/>
              <a:gd name="connsiteY0" fmla="*/ 15240 h 444500"/>
              <a:gd name="connsiteX1" fmla="*/ 807720 w 1691640"/>
              <a:gd name="connsiteY1" fmla="*/ 441960 h 444500"/>
              <a:gd name="connsiteX2" fmla="*/ 1691640 w 1691640"/>
              <a:gd name="connsiteY2" fmla="*/ 0 h 444500"/>
              <a:gd name="connsiteX3" fmla="*/ 1691640 w 1691640"/>
              <a:gd name="connsiteY3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640" h="444500">
                <a:moveTo>
                  <a:pt x="0" y="15240"/>
                </a:moveTo>
                <a:cubicBezTo>
                  <a:pt x="262890" y="229870"/>
                  <a:pt x="525780" y="444500"/>
                  <a:pt x="807720" y="441960"/>
                </a:cubicBezTo>
                <a:cubicBezTo>
                  <a:pt x="1089660" y="439420"/>
                  <a:pt x="1691640" y="0"/>
                  <a:pt x="1691640" y="0"/>
                </a:cubicBezTo>
                <a:lnTo>
                  <a:pt x="169164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6800" y="3352800"/>
            <a:ext cx="6781800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Magnetic Fields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Magnetic fields are similar to electric fields</a:t>
            </a:r>
          </a:p>
          <a:p>
            <a:pPr eaLnBrk="1" hangingPunct="1"/>
            <a:r>
              <a:rPr lang="en-US" smtClean="0"/>
              <a:t>Magnetic fields are ways to </a:t>
            </a:r>
            <a:r>
              <a:rPr lang="en-US" b="1" u="sng" smtClean="0">
                <a:solidFill>
                  <a:srgbClr val="FF0000"/>
                </a:solidFill>
              </a:rPr>
              <a:t>visualize</a:t>
            </a:r>
            <a:r>
              <a:rPr lang="en-US" smtClean="0"/>
              <a:t> what would happen to a magnet in the field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2705B-4690-44BB-9F64-9E9AF2CCDA5D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2293" name="Picture 5" descr="Fig 24.2.bmp"/>
          <p:cNvPicPr>
            <a:picLocks noChangeAspect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505200" y="3352800"/>
            <a:ext cx="19939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228600" y="2679700"/>
            <a:ext cx="3276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The force pulling the magnets pole will twist the magnet</a:t>
            </a:r>
          </a:p>
          <a:p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      (TORQUE)</a:t>
            </a: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5791200" y="3962400"/>
            <a:ext cx="2819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Similarly an iron filing becomes magnetized and aligns itself with the magnetic field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449580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54864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  <p:bldP spid="9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Magnetic Fields</a:t>
            </a:r>
          </a:p>
        </p:txBody>
      </p:sp>
      <p:pic>
        <p:nvPicPr>
          <p:cNvPr id="13315" name="Content Placeholder 5" descr="Fif 24.4(b)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22363" y="658813"/>
            <a:ext cx="6303963" cy="43243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2B5F6-1990-4E42-8C73-3B57201B956B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13317" name="Picture 6" descr="FIg 24.4(a).bmp"/>
          <p:cNvPicPr>
            <a:picLocks noChangeAspect="1"/>
          </p:cNvPicPr>
          <p:nvPr/>
        </p:nvPicPr>
        <p:blipFill>
          <a:blip r:embed="rId3"/>
          <a:srcRect l="14772" r="-1254" b="2167"/>
          <a:stretch>
            <a:fillRect/>
          </a:stretch>
        </p:blipFill>
        <p:spPr bwMode="auto">
          <a:xfrm>
            <a:off x="4419600" y="661988"/>
            <a:ext cx="531495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685800" y="4811713"/>
            <a:ext cx="8001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Note how the two north seeking poles and south seeking poles repel each other in the left hand figure, but the opposite poles attract on the right</a:t>
            </a:r>
          </a:p>
        </p:txBody>
      </p:sp>
      <p:sp>
        <p:nvSpPr>
          <p:cNvPr id="8" name="Freeform 7"/>
          <p:cNvSpPr/>
          <p:nvPr/>
        </p:nvSpPr>
        <p:spPr>
          <a:xfrm>
            <a:off x="1219200" y="1782763"/>
            <a:ext cx="1692275" cy="444500"/>
          </a:xfrm>
          <a:custGeom>
            <a:avLst/>
            <a:gdLst>
              <a:gd name="connsiteX0" fmla="*/ 0 w 1691640"/>
              <a:gd name="connsiteY0" fmla="*/ 15240 h 444500"/>
              <a:gd name="connsiteX1" fmla="*/ 807720 w 1691640"/>
              <a:gd name="connsiteY1" fmla="*/ 441960 h 444500"/>
              <a:gd name="connsiteX2" fmla="*/ 1691640 w 1691640"/>
              <a:gd name="connsiteY2" fmla="*/ 0 h 444500"/>
              <a:gd name="connsiteX3" fmla="*/ 1691640 w 1691640"/>
              <a:gd name="connsiteY3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640" h="444500">
                <a:moveTo>
                  <a:pt x="0" y="15240"/>
                </a:moveTo>
                <a:cubicBezTo>
                  <a:pt x="262890" y="229870"/>
                  <a:pt x="525780" y="444500"/>
                  <a:pt x="807720" y="441960"/>
                </a:cubicBezTo>
                <a:cubicBezTo>
                  <a:pt x="1089660" y="439420"/>
                  <a:pt x="1691640" y="0"/>
                  <a:pt x="1691640" y="0"/>
                </a:cubicBezTo>
                <a:lnTo>
                  <a:pt x="169164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90600" y="1798638"/>
            <a:ext cx="2133600" cy="609600"/>
          </a:xfrm>
          <a:custGeom>
            <a:avLst/>
            <a:gdLst>
              <a:gd name="connsiteX0" fmla="*/ 0 w 1691640"/>
              <a:gd name="connsiteY0" fmla="*/ 15240 h 444500"/>
              <a:gd name="connsiteX1" fmla="*/ 807720 w 1691640"/>
              <a:gd name="connsiteY1" fmla="*/ 441960 h 444500"/>
              <a:gd name="connsiteX2" fmla="*/ 1691640 w 1691640"/>
              <a:gd name="connsiteY2" fmla="*/ 0 h 444500"/>
              <a:gd name="connsiteX3" fmla="*/ 1691640 w 1691640"/>
              <a:gd name="connsiteY3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640" h="444500">
                <a:moveTo>
                  <a:pt x="0" y="15240"/>
                </a:moveTo>
                <a:cubicBezTo>
                  <a:pt x="262890" y="229870"/>
                  <a:pt x="525780" y="444500"/>
                  <a:pt x="807720" y="441960"/>
                </a:cubicBezTo>
                <a:cubicBezTo>
                  <a:pt x="1089660" y="439420"/>
                  <a:pt x="1691640" y="0"/>
                  <a:pt x="1691640" y="0"/>
                </a:cubicBezTo>
                <a:lnTo>
                  <a:pt x="169164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 rot="5400000">
            <a:off x="4556125" y="2651125"/>
            <a:ext cx="1447800" cy="228600"/>
          </a:xfrm>
          <a:custGeom>
            <a:avLst/>
            <a:gdLst>
              <a:gd name="connsiteX0" fmla="*/ 0 w 1691640"/>
              <a:gd name="connsiteY0" fmla="*/ 15240 h 444500"/>
              <a:gd name="connsiteX1" fmla="*/ 807720 w 1691640"/>
              <a:gd name="connsiteY1" fmla="*/ 441960 h 444500"/>
              <a:gd name="connsiteX2" fmla="*/ 1691640 w 1691640"/>
              <a:gd name="connsiteY2" fmla="*/ 0 h 444500"/>
              <a:gd name="connsiteX3" fmla="*/ 1691640 w 1691640"/>
              <a:gd name="connsiteY3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640" h="444500">
                <a:moveTo>
                  <a:pt x="0" y="15240"/>
                </a:moveTo>
                <a:cubicBezTo>
                  <a:pt x="262890" y="229870"/>
                  <a:pt x="525780" y="444500"/>
                  <a:pt x="807720" y="441960"/>
                </a:cubicBezTo>
                <a:cubicBezTo>
                  <a:pt x="1089660" y="439420"/>
                  <a:pt x="1691640" y="0"/>
                  <a:pt x="1691640" y="0"/>
                </a:cubicBezTo>
                <a:lnTo>
                  <a:pt x="169164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6200000">
            <a:off x="4876800" y="2636838"/>
            <a:ext cx="1447800" cy="228600"/>
          </a:xfrm>
          <a:custGeom>
            <a:avLst/>
            <a:gdLst>
              <a:gd name="connsiteX0" fmla="*/ 0 w 1691640"/>
              <a:gd name="connsiteY0" fmla="*/ 15240 h 444500"/>
              <a:gd name="connsiteX1" fmla="*/ 807720 w 1691640"/>
              <a:gd name="connsiteY1" fmla="*/ 441960 h 444500"/>
              <a:gd name="connsiteX2" fmla="*/ 1691640 w 1691640"/>
              <a:gd name="connsiteY2" fmla="*/ 0 h 444500"/>
              <a:gd name="connsiteX3" fmla="*/ 1691640 w 1691640"/>
              <a:gd name="connsiteY3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640" h="444500">
                <a:moveTo>
                  <a:pt x="0" y="15240"/>
                </a:moveTo>
                <a:cubicBezTo>
                  <a:pt x="262890" y="229870"/>
                  <a:pt x="525780" y="444500"/>
                  <a:pt x="807720" y="441960"/>
                </a:cubicBezTo>
                <a:cubicBezTo>
                  <a:pt x="1089660" y="439420"/>
                  <a:pt x="1691640" y="0"/>
                  <a:pt x="1691640" y="0"/>
                </a:cubicBezTo>
                <a:lnTo>
                  <a:pt x="169164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 rot="5400000">
            <a:off x="6994525" y="2682875"/>
            <a:ext cx="1447800" cy="228600"/>
          </a:xfrm>
          <a:custGeom>
            <a:avLst/>
            <a:gdLst>
              <a:gd name="connsiteX0" fmla="*/ 0 w 1691640"/>
              <a:gd name="connsiteY0" fmla="*/ 15240 h 444500"/>
              <a:gd name="connsiteX1" fmla="*/ 807720 w 1691640"/>
              <a:gd name="connsiteY1" fmla="*/ 441960 h 444500"/>
              <a:gd name="connsiteX2" fmla="*/ 1691640 w 1691640"/>
              <a:gd name="connsiteY2" fmla="*/ 0 h 444500"/>
              <a:gd name="connsiteX3" fmla="*/ 1691640 w 1691640"/>
              <a:gd name="connsiteY3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640" h="444500">
                <a:moveTo>
                  <a:pt x="0" y="15240"/>
                </a:moveTo>
                <a:cubicBezTo>
                  <a:pt x="262890" y="229870"/>
                  <a:pt x="525780" y="444500"/>
                  <a:pt x="807720" y="441960"/>
                </a:cubicBezTo>
                <a:cubicBezTo>
                  <a:pt x="1089660" y="439420"/>
                  <a:pt x="1691640" y="0"/>
                  <a:pt x="1691640" y="0"/>
                </a:cubicBezTo>
                <a:lnTo>
                  <a:pt x="169164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 rot="16200000">
            <a:off x="7315200" y="2667000"/>
            <a:ext cx="1447800" cy="228600"/>
          </a:xfrm>
          <a:custGeom>
            <a:avLst/>
            <a:gdLst>
              <a:gd name="connsiteX0" fmla="*/ 0 w 1691640"/>
              <a:gd name="connsiteY0" fmla="*/ 15240 h 444500"/>
              <a:gd name="connsiteX1" fmla="*/ 807720 w 1691640"/>
              <a:gd name="connsiteY1" fmla="*/ 441960 h 444500"/>
              <a:gd name="connsiteX2" fmla="*/ 1691640 w 1691640"/>
              <a:gd name="connsiteY2" fmla="*/ 0 h 444500"/>
              <a:gd name="connsiteX3" fmla="*/ 1691640 w 1691640"/>
              <a:gd name="connsiteY3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640" h="444500">
                <a:moveTo>
                  <a:pt x="0" y="15240"/>
                </a:moveTo>
                <a:cubicBezTo>
                  <a:pt x="262890" y="229870"/>
                  <a:pt x="525780" y="444500"/>
                  <a:pt x="807720" y="441960"/>
                </a:cubicBezTo>
                <a:cubicBezTo>
                  <a:pt x="1089660" y="439420"/>
                  <a:pt x="1691640" y="0"/>
                  <a:pt x="1691640" y="0"/>
                </a:cubicBezTo>
                <a:lnTo>
                  <a:pt x="169164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066800"/>
            <a:ext cx="85344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Magnetic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Magnetism is created by </a:t>
            </a:r>
            <a:r>
              <a:rPr lang="en-US" b="1" u="sng" dirty="0" smtClean="0">
                <a:solidFill>
                  <a:srgbClr val="0000FF"/>
                </a:solidFill>
              </a:rPr>
              <a:t>moving charges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</a:t>
            </a:r>
            <a:r>
              <a:rPr lang="en-US" b="1" u="sng" dirty="0" smtClean="0"/>
              <a:t>permanent</a:t>
            </a:r>
            <a:r>
              <a:rPr lang="en-US" dirty="0" smtClean="0"/>
              <a:t> magnets the moving charges are </a:t>
            </a:r>
            <a:r>
              <a:rPr lang="en-US" b="1" u="sng" dirty="0" smtClean="0">
                <a:solidFill>
                  <a:srgbClr val="0000FF"/>
                </a:solidFill>
              </a:rPr>
              <a:t>electrons moving </a:t>
            </a:r>
            <a:r>
              <a:rPr lang="en-US" b="1" dirty="0" smtClean="0">
                <a:solidFill>
                  <a:srgbClr val="0000FF"/>
                </a:solidFill>
              </a:rPr>
              <a:t>around the nucleus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magnetic field is therefore due to the distortions that occur when electric fields are in motion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magnetic field is relativistic. In other words the magnetic field depends on the motion of the charge with respect to the observer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DB968-F662-45B5-841B-A63425489FA8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1_06Figure-F"/>
          <p:cNvPicPr>
            <a:picLocks noChangeAspect="1" noChangeArrowheads="1"/>
          </p:cNvPicPr>
          <p:nvPr/>
        </p:nvPicPr>
        <p:blipFill>
          <a:blip r:embed="rId3" cstate="print"/>
          <a:srcRect b="2531"/>
          <a:stretch>
            <a:fillRect/>
          </a:stretch>
        </p:blipFill>
        <p:spPr bwMode="auto">
          <a:xfrm>
            <a:off x="5867400" y="457200"/>
            <a:ext cx="28956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 smtClean="0"/>
              <a:t>Magnetic fields </a:t>
            </a:r>
            <a:r>
              <a:rPr lang="en-US" dirty="0" smtClean="0"/>
              <a:t>(continued)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Produced by two kinds of electron 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 </a:t>
            </a:r>
            <a:r>
              <a:rPr lang="en-US" sz="3200" b="1" u="sng" dirty="0" smtClean="0">
                <a:solidFill>
                  <a:srgbClr val="0000FF"/>
                </a:solidFill>
              </a:rPr>
              <a:t>electron spin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main contributor to magnetism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pair of electrons spinning in same direction creates a stronger magnet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pair of electrons spinning in opposite</a:t>
            </a:r>
            <a:br>
              <a:rPr lang="en-US" sz="2800" dirty="0" smtClean="0"/>
            </a:br>
            <a:r>
              <a:rPr lang="en-US" sz="2800" dirty="0" smtClean="0"/>
              <a:t>direction cancels magnetic field of the</a:t>
            </a:r>
            <a:br>
              <a:rPr lang="en-US" sz="2800" dirty="0" smtClean="0"/>
            </a:br>
            <a:r>
              <a:rPr lang="en-US" sz="2800" dirty="0" smtClean="0"/>
              <a:t>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u="sng" dirty="0" smtClean="0">
                <a:solidFill>
                  <a:srgbClr val="0000FF"/>
                </a:solidFill>
              </a:rPr>
              <a:t>electron revolution</a:t>
            </a:r>
            <a:endParaRPr lang="en-US" sz="2000" b="1" u="sng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FB823-C667-4C73-8168-A50F2637F2E3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7526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Magnetic Domains</a:t>
            </a:r>
          </a:p>
        </p:txBody>
      </p:sp>
      <p:pic>
        <p:nvPicPr>
          <p:cNvPr id="18435" name="Content Placeholder 5" descr="Fig 24.6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3813" y="2057400"/>
            <a:ext cx="3224213" cy="31765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79D0B-F7BC-42CE-9335-178EB625633E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048000" y="2286000"/>
            <a:ext cx="5867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defRPr/>
            </a:pPr>
            <a:r>
              <a:rPr lang="en-US" sz="2400" dirty="0">
                <a:latin typeface="Calibri" pitchFamily="34" charset="0"/>
              </a:rPr>
              <a:t>3) When hot iron metal is in its liquid phase, the domains are continually moving around in random directions.</a:t>
            </a:r>
          </a:p>
          <a:p>
            <a:pPr marL="350838" indent="-350838">
              <a:defRPr/>
            </a:pPr>
            <a:r>
              <a:rPr lang="en-US" sz="2400" dirty="0">
                <a:latin typeface="Calibri" pitchFamily="34" charset="0"/>
              </a:rPr>
              <a:t>4)Typically, as the iron cools and becomes solid, the domains are “frozen” in an </a:t>
            </a:r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unorganized </a:t>
            </a:r>
            <a:r>
              <a:rPr lang="en-US" sz="2400" dirty="0">
                <a:latin typeface="Calibri" pitchFamily="34" charset="0"/>
              </a:rPr>
              <a:t>manner, where </a:t>
            </a:r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the domains will cancel each other out</a:t>
            </a:r>
            <a:r>
              <a:rPr lang="en-US" sz="2400" dirty="0">
                <a:latin typeface="Calibri" pitchFamily="34" charset="0"/>
              </a:rPr>
              <a:t>.</a:t>
            </a:r>
          </a:p>
          <a:p>
            <a:pPr marL="350838" indent="-350838">
              <a:defRPr/>
            </a:pPr>
            <a:r>
              <a:rPr lang="en-US" sz="2400" dirty="0">
                <a:latin typeface="Calibri" pitchFamily="34" charset="0"/>
              </a:rPr>
              <a:t>5) But, IF there is a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strong magnetic field </a:t>
            </a:r>
            <a:r>
              <a:rPr lang="en-US" sz="2400" dirty="0">
                <a:latin typeface="Calibri" pitchFamily="34" charset="0"/>
              </a:rPr>
              <a:t>nearby when the metal is cooling, these domains will all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align to the magnetic field </a:t>
            </a:r>
            <a:r>
              <a:rPr lang="en-US" sz="2400" dirty="0">
                <a:latin typeface="Calibri" pitchFamily="34" charset="0"/>
              </a:rPr>
              <a:t>creating a </a:t>
            </a:r>
            <a:r>
              <a:rPr lang="en-US" sz="2400" b="1" u="sng" dirty="0">
                <a:solidFill>
                  <a:srgbClr val="FF0000"/>
                </a:solidFill>
                <a:latin typeface="Calibri" pitchFamily="34" charset="0"/>
              </a:rPr>
              <a:t>permanent magnet</a:t>
            </a:r>
            <a:r>
              <a:rPr lang="en-US" sz="2400" dirty="0">
                <a:latin typeface="Calibri" pitchFamily="34" charset="0"/>
              </a:rPr>
              <a:t>.</a:t>
            </a:r>
          </a:p>
          <a:p>
            <a:pPr>
              <a:defRPr/>
            </a:pPr>
            <a:endParaRPr lang="en-US" sz="2400" dirty="0">
              <a:latin typeface="Calibri" pitchFamily="34" charset="0"/>
            </a:endParaRP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517525"/>
            <a:ext cx="571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en-US" sz="2400">
                <a:latin typeface="Calibri" pitchFamily="34" charset="0"/>
              </a:rPr>
              <a:t>Every atom has moving electrons</a:t>
            </a:r>
          </a:p>
          <a:p>
            <a:pPr marL="457200" indent="-457200">
              <a:buFontTx/>
              <a:buAutoNum type="arabicParenR"/>
            </a:pPr>
            <a:r>
              <a:rPr lang="en-US" sz="2400">
                <a:latin typeface="Calibri" pitchFamily="34" charset="0"/>
              </a:rPr>
              <a:t>Groups of atoms </a:t>
            </a:r>
            <a:r>
              <a:rPr lang="en-US" sz="2400" b="1" i="1">
                <a:latin typeface="Calibri" pitchFamily="34" charset="0"/>
              </a:rPr>
              <a:t>may</a:t>
            </a:r>
            <a:r>
              <a:rPr lang="en-US" sz="2400">
                <a:latin typeface="Calibri" pitchFamily="34" charset="0"/>
              </a:rPr>
              <a:t> have their electrons move complementary to each which creates a </a:t>
            </a:r>
            <a:r>
              <a:rPr lang="en-US" sz="2400" b="1">
                <a:solidFill>
                  <a:srgbClr val="0FA8C7"/>
                </a:solidFill>
                <a:latin typeface="Calibri" pitchFamily="34" charset="0"/>
              </a:rPr>
              <a:t>magnetic field </a:t>
            </a:r>
            <a:r>
              <a:rPr lang="en-US" sz="2400" b="1" u="sng">
                <a:solidFill>
                  <a:srgbClr val="0FA8C7"/>
                </a:solidFill>
                <a:latin typeface="Calibri" pitchFamily="34" charset="0"/>
              </a:rPr>
              <a:t>DOMAIN</a:t>
            </a:r>
          </a:p>
        </p:txBody>
      </p:sp>
      <p:pic>
        <p:nvPicPr>
          <p:cNvPr id="16391" name="Picture 2" descr="11_06Figure-F"/>
          <p:cNvPicPr>
            <a:picLocks noChangeAspect="1" noChangeArrowheads="1"/>
          </p:cNvPicPr>
          <p:nvPr/>
        </p:nvPicPr>
        <p:blipFill>
          <a:blip r:embed="rId3"/>
          <a:srcRect b="2531"/>
          <a:stretch>
            <a:fillRect/>
          </a:stretch>
        </p:blipFill>
        <p:spPr bwMode="auto">
          <a:xfrm>
            <a:off x="5867400" y="92075"/>
            <a:ext cx="1085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11_06Figure-F"/>
          <p:cNvPicPr>
            <a:picLocks noChangeAspect="1" noChangeArrowheads="1"/>
          </p:cNvPicPr>
          <p:nvPr/>
        </p:nvPicPr>
        <p:blipFill>
          <a:blip r:embed="rId3"/>
          <a:srcRect b="2531"/>
          <a:stretch>
            <a:fillRect/>
          </a:stretch>
        </p:blipFill>
        <p:spPr bwMode="auto">
          <a:xfrm>
            <a:off x="6950075" y="0"/>
            <a:ext cx="1085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11_06Figure-F"/>
          <p:cNvPicPr>
            <a:picLocks noChangeAspect="1" noChangeArrowheads="1"/>
          </p:cNvPicPr>
          <p:nvPr/>
        </p:nvPicPr>
        <p:blipFill>
          <a:blip r:embed="rId3"/>
          <a:srcRect b="2531"/>
          <a:stretch>
            <a:fillRect/>
          </a:stretch>
        </p:blipFill>
        <p:spPr bwMode="auto">
          <a:xfrm>
            <a:off x="6035675" y="1006475"/>
            <a:ext cx="1085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11_06Figure-F"/>
          <p:cNvPicPr>
            <a:picLocks noChangeAspect="1" noChangeArrowheads="1"/>
          </p:cNvPicPr>
          <p:nvPr/>
        </p:nvPicPr>
        <p:blipFill>
          <a:blip r:embed="rId4" cstate="print"/>
          <a:srcRect b="2531"/>
          <a:stretch>
            <a:fillRect/>
          </a:stretch>
        </p:blipFill>
        <p:spPr bwMode="auto">
          <a:xfrm>
            <a:off x="7116763" y="914400"/>
            <a:ext cx="10874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6200000" flipV="1">
            <a:off x="6210300" y="800100"/>
            <a:ext cx="1981200" cy="533400"/>
          </a:xfrm>
          <a:prstGeom prst="straightConnector1">
            <a:avLst/>
          </a:prstGeom>
          <a:ln w="114300">
            <a:solidFill>
              <a:srgbClr val="0FA8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43000" y="44196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438400" y="38100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371600" y="34290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295400" y="28194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04800" y="38862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05000" y="42672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76400" y="29718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33400" y="30480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62000" y="41910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524000" y="47244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219200" y="38100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828800" y="37338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133600" y="32766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143000" y="24384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905000" y="25908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209800" y="44958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57200" y="3429000"/>
            <a:ext cx="533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500"/>
                            </p:stCondLst>
                            <p:childTnLst>
                              <p:par>
                                <p:cTn id="1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000"/>
                            </p:stCondLst>
                            <p:childTnLst>
                              <p:par>
                                <p:cTn id="1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500"/>
                            </p:stCondLst>
                            <p:childTnLst>
                              <p:par>
                                <p:cTn id="1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9000"/>
                            </p:stCondLst>
                            <p:childTnLst>
                              <p:par>
                                <p:cTn id="1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18288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Magnetic Domains</a:t>
            </a:r>
          </a:p>
        </p:txBody>
      </p:sp>
      <p:pic>
        <p:nvPicPr>
          <p:cNvPr id="17411" name="Content Placeholder 8" descr="Fig 24.20.bmp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4724400" y="685800"/>
            <a:ext cx="4703763" cy="45608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5EC92-5C59-401E-9F23-3F68C7CBF8B9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0" y="1219200"/>
            <a:ext cx="5257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Since the earth has a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significant magnetic field</a:t>
            </a:r>
            <a:r>
              <a:rPr lang="en-US" sz="3200" dirty="0">
                <a:latin typeface="Calibri" pitchFamily="34" charset="0"/>
              </a:rPr>
              <a:t>, molten iron may become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magnetized naturally</a:t>
            </a:r>
            <a:r>
              <a:rPr lang="en-US" sz="3200" dirty="0">
                <a:latin typeface="Calibri" pitchFamily="34" charset="0"/>
              </a:rPr>
              <a:t> as the molten iron cools.  </a:t>
            </a:r>
          </a:p>
          <a:p>
            <a:endParaRPr lang="en-US" sz="3200" dirty="0">
              <a:latin typeface="Calibri" pitchFamily="34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Calibri" pitchFamily="34" charset="0"/>
              </a:rPr>
              <a:t>This is what creates a lodestone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28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Magnetic Domains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5344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4000" smtClean="0"/>
              <a:t>Difference between permanent magnet and temporary magnet</a:t>
            </a:r>
          </a:p>
          <a:p>
            <a:pPr marL="400050" lvl="1" eaLnBrk="1" hangingPunct="1">
              <a:buFontTx/>
              <a:buChar char="•"/>
            </a:pPr>
            <a:r>
              <a:rPr lang="en-US" sz="3200" b="1" smtClean="0">
                <a:solidFill>
                  <a:srgbClr val="FF0000"/>
                </a:solidFill>
              </a:rPr>
              <a:t>Permanent magnet</a:t>
            </a:r>
          </a:p>
          <a:p>
            <a:pPr lvl="2" eaLnBrk="1" hangingPunct="1">
              <a:buFont typeface="Arial" charset="0"/>
              <a:buChar char="–"/>
            </a:pPr>
            <a:r>
              <a:rPr lang="en-US" sz="2800" b="1" u="sng" smtClean="0">
                <a:solidFill>
                  <a:srgbClr val="FF0000"/>
                </a:solidFill>
              </a:rPr>
              <a:t>alignment</a:t>
            </a:r>
            <a:r>
              <a:rPr lang="en-US" sz="2800" smtClean="0"/>
              <a:t> of domains </a:t>
            </a:r>
            <a:r>
              <a:rPr lang="en-US" sz="2800" b="1" u="sng" smtClean="0">
                <a:solidFill>
                  <a:srgbClr val="FF0000"/>
                </a:solidFill>
              </a:rPr>
              <a:t>remains</a:t>
            </a:r>
            <a:r>
              <a:rPr lang="en-US" sz="2800" smtClean="0"/>
              <a:t> once external magnetic field is removed</a:t>
            </a:r>
          </a:p>
          <a:p>
            <a:pPr marL="400050" lvl="1" eaLnBrk="1" hangingPunct="1">
              <a:buFontTx/>
              <a:buChar char="•"/>
            </a:pPr>
            <a:r>
              <a:rPr lang="en-US" sz="3200" b="1" smtClean="0">
                <a:solidFill>
                  <a:srgbClr val="0000FF"/>
                </a:solidFill>
              </a:rPr>
              <a:t>Temporary magnet</a:t>
            </a:r>
          </a:p>
          <a:p>
            <a:pPr lvl="2" eaLnBrk="1" hangingPunct="1">
              <a:buFont typeface="Arial" charset="0"/>
              <a:buChar char="–"/>
            </a:pPr>
            <a:r>
              <a:rPr lang="en-US" sz="2800" smtClean="0"/>
              <a:t>alignment of domains </a:t>
            </a:r>
            <a:r>
              <a:rPr lang="en-US" sz="2800" b="1" u="sng" smtClean="0">
                <a:solidFill>
                  <a:srgbClr val="0000FF"/>
                </a:solidFill>
              </a:rPr>
              <a:t>returns</a:t>
            </a:r>
            <a:r>
              <a:rPr lang="en-US" sz="2800" smtClean="0"/>
              <a:t> to </a:t>
            </a:r>
            <a:r>
              <a:rPr lang="en-US" sz="2800" b="1" u="sng" smtClean="0">
                <a:solidFill>
                  <a:srgbClr val="0000FF"/>
                </a:solidFill>
              </a:rPr>
              <a:t>random</a:t>
            </a:r>
            <a:r>
              <a:rPr lang="en-US" sz="2800" smtClean="0"/>
              <a:t> arrangement once external magnetic field is removed</a:t>
            </a:r>
          </a:p>
          <a:p>
            <a:pPr marL="0" indent="0" eaLnBrk="1" hangingPunct="1">
              <a:buFontTx/>
              <a:buNone/>
            </a:pPr>
            <a:endParaRPr lang="en-US" sz="2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13B7-7921-4AB2-AD0A-82C8153AB997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1676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Magnetic Domains</a:t>
            </a:r>
          </a:p>
        </p:txBody>
      </p:sp>
      <p:pic>
        <p:nvPicPr>
          <p:cNvPr id="19459" name="Content Placeholder 5" descr="Fig 24.7.bmp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3048000" y="914400"/>
            <a:ext cx="5867400" cy="56165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4E91F-B924-49F3-9778-A19AE7A0A50B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228600" y="1219200"/>
            <a:ext cx="3581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You can also create a permanent magnet by taking another magnet and </a:t>
            </a:r>
            <a:r>
              <a:rPr lang="en-US" sz="2800" b="1" i="1">
                <a:latin typeface="Calibri" pitchFamily="34" charset="0"/>
              </a:rPr>
              <a:t>stroking</a:t>
            </a:r>
            <a:r>
              <a:rPr lang="en-US" sz="2800">
                <a:latin typeface="Calibri" pitchFamily="34" charset="0"/>
              </a:rPr>
              <a:t> a piece of metal.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After awhile the magnetic domains will </a:t>
            </a:r>
            <a:r>
              <a:rPr lang="en-US" sz="2800" b="1" u="sng">
                <a:solidFill>
                  <a:srgbClr val="FF0000"/>
                </a:solidFill>
                <a:latin typeface="Calibri" pitchFamily="34" charset="0"/>
              </a:rPr>
              <a:t>align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>
                <a:latin typeface="Calibri" pitchFamily="34" charset="0"/>
              </a:rPr>
              <a:t>creating a permanent magnet </a:t>
            </a:r>
            <a:endParaRPr lang="en-US" sz="2800" b="1" u="sng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Electricity </a:t>
            </a:r>
            <a:r>
              <a:rPr spc="-10" dirty="0"/>
              <a:t>and</a:t>
            </a:r>
            <a:r>
              <a:rPr spc="-85" dirty="0"/>
              <a:t> </a:t>
            </a:r>
            <a:r>
              <a:rPr spc="-5" dirty="0"/>
              <a:t>Magnetism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0569" y="1405890"/>
            <a:ext cx="7220584" cy="47167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 marR="1712595">
              <a:lnSpc>
                <a:spcPts val="3829"/>
              </a:lnSpc>
              <a:spcBef>
                <a:spcPts val="235"/>
              </a:spcBef>
              <a:buFont typeface="UnDotum"/>
              <a:buChar char=""/>
              <a:tabLst>
                <a:tab pos="553085" algn="l"/>
                <a:tab pos="553720" algn="l"/>
              </a:tabLst>
            </a:pPr>
            <a:r>
              <a:rPr sz="3200" spc="-5" dirty="0">
                <a:solidFill>
                  <a:srgbClr val="CC00CC"/>
                </a:solidFill>
                <a:latin typeface="Times New Roman"/>
                <a:cs typeface="Times New Roman"/>
              </a:rPr>
              <a:t>Electric forces </a:t>
            </a:r>
            <a:r>
              <a:rPr sz="3200" dirty="0">
                <a:solidFill>
                  <a:srgbClr val="CC00CC"/>
                </a:solidFill>
                <a:latin typeface="Times New Roman"/>
                <a:cs typeface="Times New Roman"/>
              </a:rPr>
              <a:t>hold </a:t>
            </a:r>
            <a:r>
              <a:rPr sz="3200" spc="-5" dirty="0">
                <a:solidFill>
                  <a:srgbClr val="CC00CC"/>
                </a:solidFill>
                <a:latin typeface="Times New Roman"/>
                <a:cs typeface="Times New Roman"/>
              </a:rPr>
              <a:t>atoms </a:t>
            </a:r>
            <a:r>
              <a:rPr sz="3200" dirty="0">
                <a:solidFill>
                  <a:srgbClr val="CC00CC"/>
                </a:solidFill>
                <a:latin typeface="Times New Roman"/>
                <a:cs typeface="Times New Roman"/>
              </a:rPr>
              <a:t>and  </a:t>
            </a:r>
            <a:r>
              <a:rPr sz="3200" spc="-5" dirty="0">
                <a:solidFill>
                  <a:srgbClr val="CC00CC"/>
                </a:solidFill>
                <a:latin typeface="Times New Roman"/>
                <a:cs typeface="Times New Roman"/>
              </a:rPr>
              <a:t>molecules together.</a:t>
            </a:r>
            <a:endParaRPr sz="3200">
              <a:latin typeface="Times New Roman"/>
              <a:cs typeface="Times New Roman"/>
            </a:endParaRPr>
          </a:p>
          <a:p>
            <a:pPr marL="25400" marR="17780">
              <a:lnSpc>
                <a:spcPct val="100000"/>
              </a:lnSpc>
              <a:spcBef>
                <a:spcPts val="675"/>
              </a:spcBef>
              <a:buFont typeface="UnDotum"/>
              <a:buChar char=""/>
              <a:tabLst>
                <a:tab pos="553085" algn="l"/>
                <a:tab pos="553720" algn="l"/>
              </a:tabLst>
            </a:pPr>
            <a:r>
              <a:rPr sz="3200" spc="-5" dirty="0">
                <a:solidFill>
                  <a:srgbClr val="CC00CC"/>
                </a:solidFill>
                <a:latin typeface="Times New Roman"/>
                <a:cs typeface="Times New Roman"/>
              </a:rPr>
              <a:t>Electricity </a:t>
            </a:r>
            <a:r>
              <a:rPr sz="3200" dirty="0">
                <a:solidFill>
                  <a:srgbClr val="CC00CC"/>
                </a:solidFill>
                <a:latin typeface="Times New Roman"/>
                <a:cs typeface="Times New Roman"/>
              </a:rPr>
              <a:t>controls our </a:t>
            </a:r>
            <a:r>
              <a:rPr sz="3200" spc="-5" dirty="0">
                <a:solidFill>
                  <a:srgbClr val="CC00CC"/>
                </a:solidFill>
                <a:latin typeface="Times New Roman"/>
                <a:cs typeface="Times New Roman"/>
              </a:rPr>
              <a:t>thinking, feeling,  muscles </a:t>
            </a:r>
            <a:r>
              <a:rPr sz="3200" dirty="0">
                <a:solidFill>
                  <a:srgbClr val="CC00CC"/>
                </a:solidFill>
                <a:latin typeface="Times New Roman"/>
                <a:cs typeface="Times New Roman"/>
              </a:rPr>
              <a:t>and </a:t>
            </a:r>
            <a:r>
              <a:rPr sz="3200" spc="-5" dirty="0">
                <a:solidFill>
                  <a:srgbClr val="CC00CC"/>
                </a:solidFill>
                <a:latin typeface="Times New Roman"/>
                <a:cs typeface="Times New Roman"/>
              </a:rPr>
              <a:t>metabolic</a:t>
            </a:r>
            <a:r>
              <a:rPr sz="3200" spc="5" dirty="0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C00CC"/>
                </a:solidFill>
                <a:latin typeface="Times New Roman"/>
                <a:cs typeface="Times New Roman"/>
              </a:rPr>
              <a:t>processes.</a:t>
            </a:r>
            <a:endParaRPr sz="3200">
              <a:latin typeface="Times New Roman"/>
              <a:cs typeface="Times New Roman"/>
            </a:endParaRPr>
          </a:p>
          <a:p>
            <a:pPr marL="25400" marR="843280">
              <a:lnSpc>
                <a:spcPct val="99900"/>
              </a:lnSpc>
              <a:spcBef>
                <a:spcPts val="800"/>
              </a:spcBef>
              <a:buFont typeface="UnDotum"/>
              <a:buChar char=""/>
              <a:tabLst>
                <a:tab pos="553085" algn="l"/>
                <a:tab pos="553720" algn="l"/>
              </a:tabLst>
            </a:pPr>
            <a:r>
              <a:rPr sz="3200" spc="-5" dirty="0">
                <a:solidFill>
                  <a:srgbClr val="CC00CC"/>
                </a:solidFill>
                <a:latin typeface="Times New Roman"/>
                <a:cs typeface="Times New Roman"/>
              </a:rPr>
              <a:t>Electricity </a:t>
            </a:r>
            <a:r>
              <a:rPr sz="3200" dirty="0">
                <a:solidFill>
                  <a:srgbClr val="CC00CC"/>
                </a:solidFill>
                <a:latin typeface="Times New Roman"/>
                <a:cs typeface="Times New Roman"/>
              </a:rPr>
              <a:t>and </a:t>
            </a:r>
            <a:r>
              <a:rPr sz="3200" spc="-5" dirty="0">
                <a:solidFill>
                  <a:srgbClr val="CC00CC"/>
                </a:solidFill>
                <a:latin typeface="Times New Roman"/>
                <a:cs typeface="Times New Roman"/>
              </a:rPr>
              <a:t>magnetism </a:t>
            </a:r>
            <a:r>
              <a:rPr sz="3200" dirty="0">
                <a:solidFill>
                  <a:srgbClr val="CC00CC"/>
                </a:solidFill>
                <a:latin typeface="Times New Roman"/>
                <a:cs typeface="Times New Roman"/>
              </a:rPr>
              <a:t>underpin  </a:t>
            </a:r>
            <a:r>
              <a:rPr sz="3200" spc="-5" dirty="0">
                <a:solidFill>
                  <a:srgbClr val="CC00CC"/>
                </a:solidFill>
                <a:latin typeface="Times New Roman"/>
                <a:cs typeface="Times New Roman"/>
              </a:rPr>
              <a:t>much </a:t>
            </a:r>
            <a:r>
              <a:rPr sz="3200" dirty="0">
                <a:solidFill>
                  <a:srgbClr val="CC00CC"/>
                </a:solidFill>
                <a:latin typeface="Times New Roman"/>
                <a:cs typeface="Times New Roman"/>
              </a:rPr>
              <a:t>of our current technology (e.g.  </a:t>
            </a:r>
            <a:r>
              <a:rPr sz="3200" spc="-5" dirty="0">
                <a:solidFill>
                  <a:srgbClr val="CC00CC"/>
                </a:solidFill>
                <a:latin typeface="Times New Roman"/>
                <a:cs typeface="Times New Roman"/>
              </a:rPr>
              <a:t>computers).</a:t>
            </a:r>
            <a:endParaRPr sz="3200">
              <a:latin typeface="Times New Roman"/>
              <a:cs typeface="Times New Roman"/>
            </a:endParaRPr>
          </a:p>
          <a:p>
            <a:pPr marL="25400" marR="674370">
              <a:lnSpc>
                <a:spcPct val="100000"/>
              </a:lnSpc>
              <a:spcBef>
                <a:spcPts val="800"/>
              </a:spcBef>
              <a:buFont typeface="UnDotum"/>
              <a:buChar char=""/>
              <a:tabLst>
                <a:tab pos="553085" algn="l"/>
                <a:tab pos="553720" algn="l"/>
                <a:tab pos="939165" algn="l"/>
              </a:tabLst>
            </a:pPr>
            <a:r>
              <a:rPr sz="3200" spc="-5" dirty="0">
                <a:solidFill>
                  <a:srgbClr val="CC00CC"/>
                </a:solidFill>
                <a:latin typeface="Times New Roman"/>
                <a:cs typeface="Times New Roman"/>
              </a:rPr>
              <a:t>Electricity </a:t>
            </a:r>
            <a:r>
              <a:rPr sz="3200" dirty="0">
                <a:solidFill>
                  <a:srgbClr val="CC00CC"/>
                </a:solidFill>
                <a:latin typeface="Times New Roman"/>
                <a:cs typeface="Times New Roman"/>
              </a:rPr>
              <a:t>and </a:t>
            </a:r>
            <a:r>
              <a:rPr sz="3200" spc="-5" dirty="0">
                <a:solidFill>
                  <a:srgbClr val="CC00CC"/>
                </a:solidFill>
                <a:latin typeface="Times New Roman"/>
                <a:cs typeface="Times New Roman"/>
              </a:rPr>
              <a:t>magnetism </a:t>
            </a:r>
            <a:r>
              <a:rPr sz="3200" dirty="0">
                <a:solidFill>
                  <a:srgbClr val="CC00CC"/>
                </a:solidFill>
                <a:latin typeface="Times New Roman"/>
                <a:cs typeface="Times New Roman"/>
              </a:rPr>
              <a:t>are </a:t>
            </a:r>
            <a:r>
              <a:rPr sz="3200" spc="-5" dirty="0">
                <a:solidFill>
                  <a:srgbClr val="CC00CC"/>
                </a:solidFill>
                <a:latin typeface="Times New Roman"/>
                <a:cs typeface="Times New Roman"/>
              </a:rPr>
              <a:t>linked  </a:t>
            </a:r>
            <a:r>
              <a:rPr sz="3200" dirty="0">
                <a:solidFill>
                  <a:srgbClr val="CC00CC"/>
                </a:solidFill>
                <a:latin typeface="Times New Roman"/>
                <a:cs typeface="Times New Roman"/>
              </a:rPr>
              <a:t>on</a:t>
            </a:r>
            <a:r>
              <a:rPr sz="3200" spc="5" dirty="0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C00CC"/>
                </a:solidFill>
                <a:latin typeface="Times New Roman"/>
                <a:cs typeface="Times New Roman"/>
              </a:rPr>
              <a:t>a	</a:t>
            </a:r>
            <a:r>
              <a:rPr sz="3200" spc="-5" dirty="0">
                <a:solidFill>
                  <a:srgbClr val="CC00CC"/>
                </a:solidFill>
                <a:latin typeface="Times New Roman"/>
                <a:cs typeface="Times New Roman"/>
              </a:rPr>
              <a:t>fundamental</a:t>
            </a:r>
            <a:r>
              <a:rPr sz="3200" spc="-15" dirty="0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CC00CC"/>
                </a:solidFill>
                <a:latin typeface="Times New Roman"/>
                <a:cs typeface="Times New Roman"/>
              </a:rPr>
              <a:t>level</a:t>
            </a:r>
            <a:r>
              <a:rPr sz="3200" spc="5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2929" y="833120"/>
            <a:ext cx="54311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No Monopoles</a:t>
            </a:r>
            <a:r>
              <a:rPr sz="4400" spc="-25" dirty="0"/>
              <a:t> </a:t>
            </a:r>
            <a:r>
              <a:rPr sz="4400" spc="-5" dirty="0"/>
              <a:t>Allowed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449069" y="2091690"/>
            <a:ext cx="66211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It </a:t>
            </a:r>
            <a:r>
              <a:rPr sz="1800" dirty="0">
                <a:latin typeface="Comic Sans MS"/>
                <a:cs typeface="Comic Sans MS"/>
              </a:rPr>
              <a:t>has </a:t>
            </a:r>
            <a:r>
              <a:rPr sz="1800" spc="-5" dirty="0">
                <a:latin typeface="Comic Sans MS"/>
                <a:cs typeface="Comic Sans MS"/>
              </a:rPr>
              <a:t>not been shown to be possible to end up with </a:t>
            </a:r>
            <a:r>
              <a:rPr sz="1800" dirty="0">
                <a:latin typeface="Comic Sans MS"/>
                <a:cs typeface="Comic Sans MS"/>
              </a:rPr>
              <a:t>a </a:t>
            </a:r>
            <a:r>
              <a:rPr sz="1800" spc="-5" dirty="0">
                <a:latin typeface="Comic Sans MS"/>
                <a:cs typeface="Comic Sans MS"/>
              </a:rPr>
              <a:t>single  North pole or </a:t>
            </a:r>
            <a:r>
              <a:rPr sz="1800" dirty="0">
                <a:latin typeface="Comic Sans MS"/>
                <a:cs typeface="Comic Sans MS"/>
              </a:rPr>
              <a:t>a </a:t>
            </a:r>
            <a:r>
              <a:rPr sz="1800" spc="-5" dirty="0">
                <a:latin typeface="Comic Sans MS"/>
                <a:cs typeface="Comic Sans MS"/>
              </a:rPr>
              <a:t>single South pole, which is </a:t>
            </a:r>
            <a:r>
              <a:rPr sz="1800" dirty="0">
                <a:latin typeface="Comic Sans MS"/>
                <a:cs typeface="Comic Sans MS"/>
              </a:rPr>
              <a:t>a </a:t>
            </a:r>
            <a:r>
              <a:rPr sz="1800" spc="-5" dirty="0">
                <a:latin typeface="Comic Sans MS"/>
                <a:cs typeface="Comic Sans MS"/>
              </a:rPr>
              <a:t>monopole </a:t>
            </a:r>
            <a:r>
              <a:rPr sz="1800" dirty="0">
                <a:latin typeface="Comic Sans MS"/>
                <a:cs typeface="Comic Sans MS"/>
              </a:rPr>
              <a:t>("mono"  means one or </a:t>
            </a:r>
            <a:r>
              <a:rPr sz="1800" spc="-5" dirty="0">
                <a:latin typeface="Comic Sans MS"/>
                <a:cs typeface="Comic Sans MS"/>
              </a:rPr>
              <a:t>single, thus </a:t>
            </a:r>
            <a:r>
              <a:rPr sz="1800" dirty="0">
                <a:latin typeface="Comic Sans MS"/>
                <a:cs typeface="Comic Sans MS"/>
              </a:rPr>
              <a:t>one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pole).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9069" y="5109209"/>
            <a:ext cx="6555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Note: Some theorists believe that magnetic monopoles may  have been made </a:t>
            </a:r>
            <a:r>
              <a:rPr sz="1800" dirty="0">
                <a:latin typeface="Comic Sans MS"/>
                <a:cs typeface="Comic Sans MS"/>
              </a:rPr>
              <a:t>in </a:t>
            </a:r>
            <a:r>
              <a:rPr sz="1800" spc="-5" dirty="0">
                <a:latin typeface="Comic Sans MS"/>
                <a:cs typeface="Comic Sans MS"/>
              </a:rPr>
              <a:t>the early Universe. So far, </a:t>
            </a:r>
            <a:r>
              <a:rPr sz="1800" dirty="0">
                <a:latin typeface="Comic Sans MS"/>
                <a:cs typeface="Comic Sans MS"/>
              </a:rPr>
              <a:t>none </a:t>
            </a:r>
            <a:r>
              <a:rPr sz="1800" spc="-5" dirty="0">
                <a:latin typeface="Comic Sans MS"/>
                <a:cs typeface="Comic Sans MS"/>
              </a:rPr>
              <a:t>have been  detected.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1400" y="3886200"/>
            <a:ext cx="685800" cy="685800"/>
          </a:xfrm>
          <a:prstGeom prst="rect">
            <a:avLst/>
          </a:prstGeom>
          <a:solidFill>
            <a:srgbClr val="996633"/>
          </a:solidFill>
          <a:ln w="12579">
            <a:solidFill>
              <a:srgbClr val="000000"/>
            </a:solidFill>
          </a:ln>
        </p:spPr>
        <p:txBody>
          <a:bodyPr vert="horz" wrap="square" lIns="0" tIns="1231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70"/>
              </a:spcBef>
            </a:pPr>
            <a:r>
              <a:rPr sz="2400" dirty="0">
                <a:latin typeface="Comic Sans MS"/>
                <a:cs typeface="Comic Sans MS"/>
              </a:rPr>
              <a:t>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8800" y="3886200"/>
            <a:ext cx="685800" cy="685800"/>
          </a:xfrm>
          <a:prstGeom prst="rect">
            <a:avLst/>
          </a:prstGeom>
          <a:solidFill>
            <a:srgbClr val="996633"/>
          </a:solidFill>
          <a:ln w="12579">
            <a:solidFill>
              <a:srgbClr val="000000"/>
            </a:solidFill>
          </a:ln>
        </p:spPr>
        <p:txBody>
          <a:bodyPr vert="horz" wrap="square" lIns="0" tIns="12319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970"/>
              </a:spcBef>
            </a:pPr>
            <a:r>
              <a:rPr sz="2400" dirty="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4200" y="3552826"/>
            <a:ext cx="1676400" cy="1504950"/>
          </a:xfrm>
          <a:custGeom>
            <a:avLst/>
            <a:gdLst/>
            <a:ahLst/>
            <a:cxnLst/>
            <a:rect l="l" t="t" r="r" b="b"/>
            <a:pathLst>
              <a:path w="1676400" h="1504950">
                <a:moveTo>
                  <a:pt x="838200" y="28573"/>
                </a:moveTo>
                <a:lnTo>
                  <a:pt x="890502" y="29852"/>
                </a:lnTo>
                <a:lnTo>
                  <a:pt x="941809" y="33648"/>
                </a:lnTo>
                <a:lnTo>
                  <a:pt x="992042" y="39893"/>
                </a:lnTo>
                <a:lnTo>
                  <a:pt x="1041125" y="48521"/>
                </a:lnTo>
                <a:lnTo>
                  <a:pt x="1088982" y="59466"/>
                </a:lnTo>
                <a:lnTo>
                  <a:pt x="1135536" y="72662"/>
                </a:lnTo>
                <a:lnTo>
                  <a:pt x="1180710" y="88042"/>
                </a:lnTo>
                <a:lnTo>
                  <a:pt x="1224428" y="105541"/>
                </a:lnTo>
                <a:lnTo>
                  <a:pt x="1266613" y="125093"/>
                </a:lnTo>
                <a:lnTo>
                  <a:pt x="1307188" y="146630"/>
                </a:lnTo>
                <a:lnTo>
                  <a:pt x="1346076" y="170087"/>
                </a:lnTo>
                <a:lnTo>
                  <a:pt x="1383202" y="195397"/>
                </a:lnTo>
                <a:lnTo>
                  <a:pt x="1418488" y="222495"/>
                </a:lnTo>
                <a:lnTo>
                  <a:pt x="1451857" y="251314"/>
                </a:lnTo>
                <a:lnTo>
                  <a:pt x="1483234" y="281789"/>
                </a:lnTo>
                <a:lnTo>
                  <a:pt x="1512541" y="313852"/>
                </a:lnTo>
                <a:lnTo>
                  <a:pt x="1539702" y="347437"/>
                </a:lnTo>
                <a:lnTo>
                  <a:pt x="1564640" y="382479"/>
                </a:lnTo>
                <a:lnTo>
                  <a:pt x="1587278" y="418911"/>
                </a:lnTo>
                <a:lnTo>
                  <a:pt x="1607540" y="456668"/>
                </a:lnTo>
                <a:lnTo>
                  <a:pt x="1625349" y="495682"/>
                </a:lnTo>
                <a:lnTo>
                  <a:pt x="1640628" y="535887"/>
                </a:lnTo>
                <a:lnTo>
                  <a:pt x="1653301" y="577218"/>
                </a:lnTo>
                <a:lnTo>
                  <a:pt x="1663292" y="619609"/>
                </a:lnTo>
                <a:lnTo>
                  <a:pt x="1670523" y="662992"/>
                </a:lnTo>
                <a:lnTo>
                  <a:pt x="1674918" y="707302"/>
                </a:lnTo>
                <a:lnTo>
                  <a:pt x="1676400" y="752473"/>
                </a:lnTo>
                <a:lnTo>
                  <a:pt x="1674918" y="797643"/>
                </a:lnTo>
                <a:lnTo>
                  <a:pt x="1670523" y="841953"/>
                </a:lnTo>
                <a:lnTo>
                  <a:pt x="1663292" y="885336"/>
                </a:lnTo>
                <a:lnTo>
                  <a:pt x="1653301" y="927727"/>
                </a:lnTo>
                <a:lnTo>
                  <a:pt x="1640628" y="969058"/>
                </a:lnTo>
                <a:lnTo>
                  <a:pt x="1625349" y="1009263"/>
                </a:lnTo>
                <a:lnTo>
                  <a:pt x="1607540" y="1048277"/>
                </a:lnTo>
                <a:lnTo>
                  <a:pt x="1587278" y="1086034"/>
                </a:lnTo>
                <a:lnTo>
                  <a:pt x="1564639" y="1122466"/>
                </a:lnTo>
                <a:lnTo>
                  <a:pt x="1539702" y="1157508"/>
                </a:lnTo>
                <a:lnTo>
                  <a:pt x="1512541" y="1191093"/>
                </a:lnTo>
                <a:lnTo>
                  <a:pt x="1483234" y="1223156"/>
                </a:lnTo>
                <a:lnTo>
                  <a:pt x="1451857" y="1253631"/>
                </a:lnTo>
                <a:lnTo>
                  <a:pt x="1418488" y="1282450"/>
                </a:lnTo>
                <a:lnTo>
                  <a:pt x="1383202" y="1309548"/>
                </a:lnTo>
                <a:lnTo>
                  <a:pt x="1346076" y="1334858"/>
                </a:lnTo>
                <a:lnTo>
                  <a:pt x="1307188" y="1358315"/>
                </a:lnTo>
                <a:lnTo>
                  <a:pt x="1266613" y="1379853"/>
                </a:lnTo>
                <a:lnTo>
                  <a:pt x="1224428" y="1399404"/>
                </a:lnTo>
                <a:lnTo>
                  <a:pt x="1180710" y="1416903"/>
                </a:lnTo>
                <a:lnTo>
                  <a:pt x="1135536" y="1432283"/>
                </a:lnTo>
                <a:lnTo>
                  <a:pt x="1088982" y="1445479"/>
                </a:lnTo>
                <a:lnTo>
                  <a:pt x="1041125" y="1456424"/>
                </a:lnTo>
                <a:lnTo>
                  <a:pt x="992042" y="1465052"/>
                </a:lnTo>
                <a:lnTo>
                  <a:pt x="941809" y="1471297"/>
                </a:lnTo>
                <a:lnTo>
                  <a:pt x="890502" y="1475093"/>
                </a:lnTo>
                <a:lnTo>
                  <a:pt x="838200" y="1476373"/>
                </a:lnTo>
                <a:lnTo>
                  <a:pt x="785766" y="1475093"/>
                </a:lnTo>
                <a:lnTo>
                  <a:pt x="734348" y="1471297"/>
                </a:lnTo>
                <a:lnTo>
                  <a:pt x="684023" y="1465052"/>
                </a:lnTo>
                <a:lnTo>
                  <a:pt x="634864" y="1456424"/>
                </a:lnTo>
                <a:lnTo>
                  <a:pt x="586948" y="1445479"/>
                </a:lnTo>
                <a:lnTo>
                  <a:pt x="540351" y="1432283"/>
                </a:lnTo>
                <a:lnTo>
                  <a:pt x="495147" y="1416903"/>
                </a:lnTo>
                <a:lnTo>
                  <a:pt x="451412" y="1399404"/>
                </a:lnTo>
                <a:lnTo>
                  <a:pt x="409222" y="1379853"/>
                </a:lnTo>
                <a:lnTo>
                  <a:pt x="368652" y="1358315"/>
                </a:lnTo>
                <a:lnTo>
                  <a:pt x="329778" y="1334858"/>
                </a:lnTo>
                <a:lnTo>
                  <a:pt x="292674" y="1309548"/>
                </a:lnTo>
                <a:lnTo>
                  <a:pt x="257418" y="1282450"/>
                </a:lnTo>
                <a:lnTo>
                  <a:pt x="224084" y="1253631"/>
                </a:lnTo>
                <a:lnTo>
                  <a:pt x="192747" y="1223156"/>
                </a:lnTo>
                <a:lnTo>
                  <a:pt x="163483" y="1191093"/>
                </a:lnTo>
                <a:lnTo>
                  <a:pt x="136368" y="1157508"/>
                </a:lnTo>
                <a:lnTo>
                  <a:pt x="111477" y="1122466"/>
                </a:lnTo>
                <a:lnTo>
                  <a:pt x="88886" y="1086034"/>
                </a:lnTo>
                <a:lnTo>
                  <a:pt x="68670" y="1048277"/>
                </a:lnTo>
                <a:lnTo>
                  <a:pt x="50904" y="1009263"/>
                </a:lnTo>
                <a:lnTo>
                  <a:pt x="35664" y="969058"/>
                </a:lnTo>
                <a:lnTo>
                  <a:pt x="23026" y="927727"/>
                </a:lnTo>
                <a:lnTo>
                  <a:pt x="13065" y="885336"/>
                </a:lnTo>
                <a:lnTo>
                  <a:pt x="5857" y="841953"/>
                </a:lnTo>
                <a:lnTo>
                  <a:pt x="1476" y="797643"/>
                </a:lnTo>
                <a:lnTo>
                  <a:pt x="0" y="752473"/>
                </a:lnTo>
                <a:lnTo>
                  <a:pt x="1476" y="707302"/>
                </a:lnTo>
                <a:lnTo>
                  <a:pt x="5857" y="662992"/>
                </a:lnTo>
                <a:lnTo>
                  <a:pt x="13065" y="619609"/>
                </a:lnTo>
                <a:lnTo>
                  <a:pt x="23026" y="577218"/>
                </a:lnTo>
                <a:lnTo>
                  <a:pt x="35664" y="535887"/>
                </a:lnTo>
                <a:lnTo>
                  <a:pt x="50904" y="495682"/>
                </a:lnTo>
                <a:lnTo>
                  <a:pt x="68670" y="456668"/>
                </a:lnTo>
                <a:lnTo>
                  <a:pt x="88886" y="418911"/>
                </a:lnTo>
                <a:lnTo>
                  <a:pt x="111477" y="382479"/>
                </a:lnTo>
                <a:lnTo>
                  <a:pt x="136368" y="347437"/>
                </a:lnTo>
                <a:lnTo>
                  <a:pt x="163483" y="313852"/>
                </a:lnTo>
                <a:lnTo>
                  <a:pt x="192747" y="281789"/>
                </a:lnTo>
                <a:lnTo>
                  <a:pt x="224084" y="251314"/>
                </a:lnTo>
                <a:lnTo>
                  <a:pt x="257418" y="222495"/>
                </a:lnTo>
                <a:lnTo>
                  <a:pt x="292674" y="195397"/>
                </a:lnTo>
                <a:lnTo>
                  <a:pt x="329778" y="170087"/>
                </a:lnTo>
                <a:lnTo>
                  <a:pt x="368652" y="146630"/>
                </a:lnTo>
                <a:lnTo>
                  <a:pt x="409222" y="125093"/>
                </a:lnTo>
                <a:lnTo>
                  <a:pt x="451412" y="105541"/>
                </a:lnTo>
                <a:lnTo>
                  <a:pt x="495147" y="88042"/>
                </a:lnTo>
                <a:lnTo>
                  <a:pt x="540351" y="72662"/>
                </a:lnTo>
                <a:lnTo>
                  <a:pt x="586948" y="59466"/>
                </a:lnTo>
                <a:lnTo>
                  <a:pt x="634864" y="48521"/>
                </a:lnTo>
                <a:lnTo>
                  <a:pt x="684023" y="39893"/>
                </a:lnTo>
                <a:lnTo>
                  <a:pt x="734348" y="33648"/>
                </a:lnTo>
                <a:lnTo>
                  <a:pt x="785766" y="29852"/>
                </a:lnTo>
                <a:lnTo>
                  <a:pt x="838200" y="28573"/>
                </a:lnTo>
                <a:close/>
              </a:path>
              <a:path w="1676400" h="1504950">
                <a:moveTo>
                  <a:pt x="0" y="0"/>
                </a:moveTo>
                <a:lnTo>
                  <a:pt x="0" y="57146"/>
                </a:lnTo>
              </a:path>
              <a:path w="1676400" h="1504950">
                <a:moveTo>
                  <a:pt x="1676400" y="1447800"/>
                </a:moveTo>
                <a:lnTo>
                  <a:pt x="1676400" y="1504946"/>
                </a:lnTo>
              </a:path>
              <a:path w="1676400" h="1504950">
                <a:moveTo>
                  <a:pt x="381000" y="180973"/>
                </a:moveTo>
                <a:lnTo>
                  <a:pt x="1219200" y="14001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5400" y="3476626"/>
            <a:ext cx="1676400" cy="1504950"/>
          </a:xfrm>
          <a:custGeom>
            <a:avLst/>
            <a:gdLst/>
            <a:ahLst/>
            <a:cxnLst/>
            <a:rect l="l" t="t" r="r" b="b"/>
            <a:pathLst>
              <a:path w="1676400" h="1504950">
                <a:moveTo>
                  <a:pt x="838200" y="28573"/>
                </a:moveTo>
                <a:lnTo>
                  <a:pt x="890502" y="29847"/>
                </a:lnTo>
                <a:lnTo>
                  <a:pt x="941809" y="33629"/>
                </a:lnTo>
                <a:lnTo>
                  <a:pt x="992042" y="39851"/>
                </a:lnTo>
                <a:lnTo>
                  <a:pt x="1041125" y="48450"/>
                </a:lnTo>
                <a:lnTo>
                  <a:pt x="1088982" y="59360"/>
                </a:lnTo>
                <a:lnTo>
                  <a:pt x="1135536" y="72516"/>
                </a:lnTo>
                <a:lnTo>
                  <a:pt x="1180710" y="87853"/>
                </a:lnTo>
                <a:lnTo>
                  <a:pt x="1224428" y="105306"/>
                </a:lnTo>
                <a:lnTo>
                  <a:pt x="1266613" y="124810"/>
                </a:lnTo>
                <a:lnTo>
                  <a:pt x="1307188" y="146301"/>
                </a:lnTo>
                <a:lnTo>
                  <a:pt x="1346076" y="169712"/>
                </a:lnTo>
                <a:lnTo>
                  <a:pt x="1383202" y="194979"/>
                </a:lnTo>
                <a:lnTo>
                  <a:pt x="1418488" y="222037"/>
                </a:lnTo>
                <a:lnTo>
                  <a:pt x="1451857" y="250821"/>
                </a:lnTo>
                <a:lnTo>
                  <a:pt x="1483234" y="281266"/>
                </a:lnTo>
                <a:lnTo>
                  <a:pt x="1512541" y="313306"/>
                </a:lnTo>
                <a:lnTo>
                  <a:pt x="1539702" y="346878"/>
                </a:lnTo>
                <a:lnTo>
                  <a:pt x="1564639" y="381915"/>
                </a:lnTo>
                <a:lnTo>
                  <a:pt x="1587278" y="418352"/>
                </a:lnTo>
                <a:lnTo>
                  <a:pt x="1607540" y="456126"/>
                </a:lnTo>
                <a:lnTo>
                  <a:pt x="1625349" y="495169"/>
                </a:lnTo>
                <a:lnTo>
                  <a:pt x="1640628" y="535419"/>
                </a:lnTo>
                <a:lnTo>
                  <a:pt x="1653301" y="576809"/>
                </a:lnTo>
                <a:lnTo>
                  <a:pt x="1663292" y="619274"/>
                </a:lnTo>
                <a:lnTo>
                  <a:pt x="1670523" y="662750"/>
                </a:lnTo>
                <a:lnTo>
                  <a:pt x="1674918" y="707171"/>
                </a:lnTo>
                <a:lnTo>
                  <a:pt x="1676400" y="752473"/>
                </a:lnTo>
                <a:lnTo>
                  <a:pt x="1674918" y="797643"/>
                </a:lnTo>
                <a:lnTo>
                  <a:pt x="1670523" y="841953"/>
                </a:lnTo>
                <a:lnTo>
                  <a:pt x="1663292" y="885336"/>
                </a:lnTo>
                <a:lnTo>
                  <a:pt x="1653301" y="927727"/>
                </a:lnTo>
                <a:lnTo>
                  <a:pt x="1640628" y="969058"/>
                </a:lnTo>
                <a:lnTo>
                  <a:pt x="1625349" y="1009263"/>
                </a:lnTo>
                <a:lnTo>
                  <a:pt x="1607540" y="1048277"/>
                </a:lnTo>
                <a:lnTo>
                  <a:pt x="1587278" y="1086034"/>
                </a:lnTo>
                <a:lnTo>
                  <a:pt x="1564640" y="1122466"/>
                </a:lnTo>
                <a:lnTo>
                  <a:pt x="1539702" y="1157508"/>
                </a:lnTo>
                <a:lnTo>
                  <a:pt x="1512541" y="1191093"/>
                </a:lnTo>
                <a:lnTo>
                  <a:pt x="1483234" y="1223156"/>
                </a:lnTo>
                <a:lnTo>
                  <a:pt x="1451857" y="1253631"/>
                </a:lnTo>
                <a:lnTo>
                  <a:pt x="1418488" y="1282450"/>
                </a:lnTo>
                <a:lnTo>
                  <a:pt x="1383202" y="1309548"/>
                </a:lnTo>
                <a:lnTo>
                  <a:pt x="1346076" y="1334858"/>
                </a:lnTo>
                <a:lnTo>
                  <a:pt x="1307188" y="1358315"/>
                </a:lnTo>
                <a:lnTo>
                  <a:pt x="1266613" y="1379853"/>
                </a:lnTo>
                <a:lnTo>
                  <a:pt x="1224428" y="1399404"/>
                </a:lnTo>
                <a:lnTo>
                  <a:pt x="1180710" y="1416903"/>
                </a:lnTo>
                <a:lnTo>
                  <a:pt x="1135536" y="1432283"/>
                </a:lnTo>
                <a:lnTo>
                  <a:pt x="1088982" y="1445479"/>
                </a:lnTo>
                <a:lnTo>
                  <a:pt x="1041125" y="1456424"/>
                </a:lnTo>
                <a:lnTo>
                  <a:pt x="992042" y="1465052"/>
                </a:lnTo>
                <a:lnTo>
                  <a:pt x="941809" y="1471297"/>
                </a:lnTo>
                <a:lnTo>
                  <a:pt x="890502" y="1475093"/>
                </a:lnTo>
                <a:lnTo>
                  <a:pt x="838200" y="1476373"/>
                </a:lnTo>
                <a:lnTo>
                  <a:pt x="785897" y="1475093"/>
                </a:lnTo>
                <a:lnTo>
                  <a:pt x="734590" y="1471297"/>
                </a:lnTo>
                <a:lnTo>
                  <a:pt x="684357" y="1465052"/>
                </a:lnTo>
                <a:lnTo>
                  <a:pt x="635274" y="1456424"/>
                </a:lnTo>
                <a:lnTo>
                  <a:pt x="587417" y="1445479"/>
                </a:lnTo>
                <a:lnTo>
                  <a:pt x="540863" y="1432283"/>
                </a:lnTo>
                <a:lnTo>
                  <a:pt x="495689" y="1416903"/>
                </a:lnTo>
                <a:lnTo>
                  <a:pt x="451971" y="1399404"/>
                </a:lnTo>
                <a:lnTo>
                  <a:pt x="409786" y="1379853"/>
                </a:lnTo>
                <a:lnTo>
                  <a:pt x="369211" y="1358315"/>
                </a:lnTo>
                <a:lnTo>
                  <a:pt x="330323" y="1334858"/>
                </a:lnTo>
                <a:lnTo>
                  <a:pt x="293197" y="1309548"/>
                </a:lnTo>
                <a:lnTo>
                  <a:pt x="257911" y="1282450"/>
                </a:lnTo>
                <a:lnTo>
                  <a:pt x="224542" y="1253631"/>
                </a:lnTo>
                <a:lnTo>
                  <a:pt x="193165" y="1223156"/>
                </a:lnTo>
                <a:lnTo>
                  <a:pt x="163858" y="1191093"/>
                </a:lnTo>
                <a:lnTo>
                  <a:pt x="136697" y="1157508"/>
                </a:lnTo>
                <a:lnTo>
                  <a:pt x="111759" y="1122466"/>
                </a:lnTo>
                <a:lnTo>
                  <a:pt x="89121" y="1086034"/>
                </a:lnTo>
                <a:lnTo>
                  <a:pt x="68859" y="1048277"/>
                </a:lnTo>
                <a:lnTo>
                  <a:pt x="51050" y="1009263"/>
                </a:lnTo>
                <a:lnTo>
                  <a:pt x="35771" y="969058"/>
                </a:lnTo>
                <a:lnTo>
                  <a:pt x="23098" y="927727"/>
                </a:lnTo>
                <a:lnTo>
                  <a:pt x="13107" y="885336"/>
                </a:lnTo>
                <a:lnTo>
                  <a:pt x="5876" y="841953"/>
                </a:lnTo>
                <a:lnTo>
                  <a:pt x="1481" y="797643"/>
                </a:lnTo>
                <a:lnTo>
                  <a:pt x="0" y="752473"/>
                </a:lnTo>
                <a:lnTo>
                  <a:pt x="1481" y="707171"/>
                </a:lnTo>
                <a:lnTo>
                  <a:pt x="5876" y="662750"/>
                </a:lnTo>
                <a:lnTo>
                  <a:pt x="13107" y="619274"/>
                </a:lnTo>
                <a:lnTo>
                  <a:pt x="23098" y="576809"/>
                </a:lnTo>
                <a:lnTo>
                  <a:pt x="35771" y="535419"/>
                </a:lnTo>
                <a:lnTo>
                  <a:pt x="51050" y="495169"/>
                </a:lnTo>
                <a:lnTo>
                  <a:pt x="68859" y="456126"/>
                </a:lnTo>
                <a:lnTo>
                  <a:pt x="89121" y="418352"/>
                </a:lnTo>
                <a:lnTo>
                  <a:pt x="111760" y="381915"/>
                </a:lnTo>
                <a:lnTo>
                  <a:pt x="136697" y="346878"/>
                </a:lnTo>
                <a:lnTo>
                  <a:pt x="163858" y="313306"/>
                </a:lnTo>
                <a:lnTo>
                  <a:pt x="193165" y="281266"/>
                </a:lnTo>
                <a:lnTo>
                  <a:pt x="224542" y="250821"/>
                </a:lnTo>
                <a:lnTo>
                  <a:pt x="257911" y="222037"/>
                </a:lnTo>
                <a:lnTo>
                  <a:pt x="293197" y="194979"/>
                </a:lnTo>
                <a:lnTo>
                  <a:pt x="330323" y="169712"/>
                </a:lnTo>
                <a:lnTo>
                  <a:pt x="369211" y="146301"/>
                </a:lnTo>
                <a:lnTo>
                  <a:pt x="409786" y="124810"/>
                </a:lnTo>
                <a:lnTo>
                  <a:pt x="451971" y="105306"/>
                </a:lnTo>
                <a:lnTo>
                  <a:pt x="495689" y="87853"/>
                </a:lnTo>
                <a:lnTo>
                  <a:pt x="540863" y="72516"/>
                </a:lnTo>
                <a:lnTo>
                  <a:pt x="587417" y="59360"/>
                </a:lnTo>
                <a:lnTo>
                  <a:pt x="635274" y="48450"/>
                </a:lnTo>
                <a:lnTo>
                  <a:pt x="684357" y="39851"/>
                </a:lnTo>
                <a:lnTo>
                  <a:pt x="734590" y="33629"/>
                </a:lnTo>
                <a:lnTo>
                  <a:pt x="785897" y="29847"/>
                </a:lnTo>
                <a:lnTo>
                  <a:pt x="838200" y="28573"/>
                </a:lnTo>
                <a:close/>
              </a:path>
              <a:path w="1676400" h="1504950">
                <a:moveTo>
                  <a:pt x="0" y="0"/>
                </a:moveTo>
                <a:lnTo>
                  <a:pt x="0" y="57146"/>
                </a:lnTo>
              </a:path>
              <a:path w="1676400" h="1504950">
                <a:moveTo>
                  <a:pt x="1676400" y="1447800"/>
                </a:moveTo>
                <a:lnTo>
                  <a:pt x="1676400" y="1504946"/>
                </a:lnTo>
              </a:path>
              <a:path w="1676400" h="1504950">
                <a:moveTo>
                  <a:pt x="381000" y="104773"/>
                </a:moveTo>
                <a:lnTo>
                  <a:pt x="1371600" y="13239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9729" y="833120"/>
            <a:ext cx="32994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Electric</a:t>
            </a:r>
            <a:r>
              <a:rPr sz="4400" spc="-70" dirty="0"/>
              <a:t> </a:t>
            </a:r>
            <a:r>
              <a:rPr sz="4400" dirty="0"/>
              <a:t>Motor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71600" y="1786890"/>
            <a:ext cx="281051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An </a:t>
            </a:r>
            <a:r>
              <a:rPr sz="2000" b="1" spc="-5" dirty="0">
                <a:latin typeface="Arial"/>
                <a:cs typeface="Arial"/>
              </a:rPr>
              <a:t>electric </a:t>
            </a:r>
            <a:r>
              <a:rPr sz="2000" b="1" dirty="0">
                <a:latin typeface="Arial"/>
                <a:cs typeface="Arial"/>
              </a:rPr>
              <a:t>motor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a  machine </a:t>
            </a:r>
            <a:r>
              <a:rPr sz="2000" spc="-5" dirty="0">
                <a:latin typeface="Arial"/>
                <a:cs typeface="Arial"/>
              </a:rPr>
              <a:t>which </a:t>
            </a:r>
            <a:r>
              <a:rPr sz="2000" dirty="0">
                <a:latin typeface="Arial"/>
                <a:cs typeface="Arial"/>
              </a:rPr>
              <a:t>converts  electrical energy </a:t>
            </a:r>
            <a:r>
              <a:rPr sz="2000" spc="-5" dirty="0">
                <a:latin typeface="Arial"/>
                <a:cs typeface="Arial"/>
              </a:rPr>
              <a:t>into  </a:t>
            </a:r>
            <a:r>
              <a:rPr sz="2000" dirty="0">
                <a:latin typeface="Arial"/>
                <a:cs typeface="Arial"/>
              </a:rPr>
              <a:t>mechanical </a:t>
            </a:r>
            <a:r>
              <a:rPr sz="2000" spc="-5" dirty="0">
                <a:latin typeface="Arial"/>
                <a:cs typeface="Arial"/>
              </a:rPr>
              <a:t>(rotational or  kinetic)</a:t>
            </a:r>
            <a:r>
              <a:rPr sz="2000" dirty="0">
                <a:latin typeface="Arial"/>
                <a:cs typeface="Arial"/>
              </a:rPr>
              <a:t> energy.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600" y="3615690"/>
            <a:ext cx="2724150" cy="307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A current is passed  through a loop </a:t>
            </a:r>
            <a:r>
              <a:rPr sz="2000" spc="-5" dirty="0">
                <a:latin typeface="Arial"/>
                <a:cs typeface="Arial"/>
              </a:rPr>
              <a:t>which is  </a:t>
            </a:r>
            <a:r>
              <a:rPr sz="2000" dirty="0">
                <a:latin typeface="Arial"/>
                <a:cs typeface="Arial"/>
              </a:rPr>
              <a:t>immersed in a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magnetic  </a:t>
            </a:r>
            <a:r>
              <a:rPr sz="2000" dirty="0">
                <a:latin typeface="Arial"/>
                <a:cs typeface="Arial"/>
              </a:rPr>
              <a:t>field. A </a:t>
            </a:r>
            <a:r>
              <a:rPr sz="2000" spc="-5" dirty="0">
                <a:latin typeface="Arial"/>
                <a:cs typeface="Arial"/>
              </a:rPr>
              <a:t>force exists on  the top </a:t>
            </a:r>
            <a:r>
              <a:rPr sz="2000" dirty="0">
                <a:latin typeface="Arial"/>
                <a:cs typeface="Arial"/>
              </a:rPr>
              <a:t>leg </a:t>
            </a:r>
            <a:r>
              <a:rPr sz="2000" spc="-5" dirty="0">
                <a:latin typeface="Arial"/>
                <a:cs typeface="Arial"/>
              </a:rPr>
              <a:t>of the </a:t>
            </a:r>
            <a:r>
              <a:rPr sz="2000" dirty="0">
                <a:latin typeface="Arial"/>
                <a:cs typeface="Arial"/>
              </a:rPr>
              <a:t>loop  </a:t>
            </a:r>
            <a:r>
              <a:rPr sz="2000" spc="-5" dirty="0">
                <a:latin typeface="Arial"/>
                <a:cs typeface="Arial"/>
              </a:rPr>
              <a:t>which pulls the </a:t>
            </a:r>
            <a:r>
              <a:rPr sz="2000" dirty="0">
                <a:latin typeface="Arial"/>
                <a:cs typeface="Arial"/>
              </a:rPr>
              <a:t>loop out  of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paper, </a:t>
            </a:r>
            <a:r>
              <a:rPr sz="2000" spc="-5" dirty="0">
                <a:latin typeface="Arial"/>
                <a:cs typeface="Arial"/>
              </a:rPr>
              <a:t>while </a:t>
            </a:r>
            <a:r>
              <a:rPr sz="2000" dirty="0">
                <a:latin typeface="Arial"/>
                <a:cs typeface="Arial"/>
              </a:rPr>
              <a:t>a  force on </a:t>
            </a:r>
            <a:r>
              <a:rPr sz="2000" spc="-5" dirty="0">
                <a:latin typeface="Arial"/>
                <a:cs typeface="Arial"/>
              </a:rPr>
              <a:t>the bottom leg 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loop pushes </a:t>
            </a:r>
            <a:r>
              <a:rPr sz="2000" spc="-5" dirty="0">
                <a:latin typeface="Arial"/>
                <a:cs typeface="Arial"/>
              </a:rPr>
              <a:t>the  </a:t>
            </a:r>
            <a:r>
              <a:rPr sz="2000" dirty="0">
                <a:latin typeface="Arial"/>
                <a:cs typeface="Arial"/>
              </a:rPr>
              <a:t>loop </a:t>
            </a:r>
            <a:r>
              <a:rPr sz="2000" spc="-5" dirty="0">
                <a:latin typeface="Arial"/>
                <a:cs typeface="Arial"/>
              </a:rPr>
              <a:t>into 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paper.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51510" y="1737420"/>
            <a:ext cx="3346450" cy="4127500"/>
            <a:chOff x="5251510" y="1737420"/>
            <a:chExt cx="3346450" cy="4127500"/>
          </a:xfrm>
        </p:grpSpPr>
        <p:sp>
          <p:nvSpPr>
            <p:cNvPr id="6" name="object 6"/>
            <p:cNvSpPr/>
            <p:nvPr/>
          </p:nvSpPr>
          <p:spPr>
            <a:xfrm>
              <a:off x="5257800" y="1743709"/>
              <a:ext cx="3333750" cy="4114800"/>
            </a:xfrm>
            <a:custGeom>
              <a:avLst/>
              <a:gdLst/>
              <a:ahLst/>
              <a:cxnLst/>
              <a:rect l="l" t="t" r="r" b="b"/>
              <a:pathLst>
                <a:path w="3333750" h="4114800">
                  <a:moveTo>
                    <a:pt x="1666240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3333750" y="0"/>
                  </a:lnTo>
                  <a:lnTo>
                    <a:pt x="3333750" y="4114800"/>
                  </a:lnTo>
                  <a:lnTo>
                    <a:pt x="1666240" y="41148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4000" y="1904999"/>
              <a:ext cx="3180079" cy="37236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57800" y="6054090"/>
            <a:ext cx="35712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The net </a:t>
            </a:r>
            <a:r>
              <a:rPr sz="2000" spc="-5" dirty="0">
                <a:latin typeface="Arial"/>
                <a:cs typeface="Arial"/>
              </a:rPr>
              <a:t>effect of these </a:t>
            </a:r>
            <a:r>
              <a:rPr sz="2000" dirty="0">
                <a:latin typeface="Arial"/>
                <a:cs typeface="Arial"/>
              </a:rPr>
              <a:t>forces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  to </a:t>
            </a:r>
            <a:r>
              <a:rPr sz="2000" spc="-5" dirty="0">
                <a:latin typeface="Arial"/>
                <a:cs typeface="Arial"/>
              </a:rPr>
              <a:t>rotate 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loop.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630" y="833120"/>
            <a:ext cx="32829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smtClean="0"/>
              <a:t>Electromagnt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674870" y="1087120"/>
            <a:ext cx="36150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(Magnetism from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Electricity)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1939290"/>
            <a:ext cx="64744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An </a:t>
            </a:r>
            <a:r>
              <a:rPr sz="2000" b="1" spc="-5" dirty="0">
                <a:latin typeface="Arial"/>
                <a:cs typeface="Arial"/>
              </a:rPr>
              <a:t>electromagnet </a:t>
            </a:r>
            <a:r>
              <a:rPr sz="2000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simply </a:t>
            </a:r>
            <a:r>
              <a:rPr sz="2000" dirty="0">
                <a:latin typeface="Arial"/>
                <a:cs typeface="Arial"/>
              </a:rPr>
              <a:t>a coil </a:t>
            </a:r>
            <a:r>
              <a:rPr sz="2000" spc="-5" dirty="0">
                <a:latin typeface="Arial"/>
                <a:cs typeface="Arial"/>
              </a:rPr>
              <a:t>of wires which, when </a:t>
            </a:r>
            <a:r>
              <a:rPr sz="2000" dirty="0">
                <a:latin typeface="Arial"/>
                <a:cs typeface="Arial"/>
              </a:rPr>
              <a:t>a  current is passed </a:t>
            </a:r>
            <a:r>
              <a:rPr sz="2000" spc="-5" dirty="0">
                <a:latin typeface="Arial"/>
                <a:cs typeface="Arial"/>
              </a:rPr>
              <a:t>through, generate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magnetic field, </a:t>
            </a:r>
            <a:r>
              <a:rPr sz="2000" dirty="0">
                <a:latin typeface="Arial"/>
                <a:cs typeface="Arial"/>
              </a:rPr>
              <a:t>as  </a:t>
            </a:r>
            <a:r>
              <a:rPr sz="2000" spc="-5" dirty="0">
                <a:latin typeface="Arial"/>
                <a:cs typeface="Arial"/>
              </a:rPr>
              <a:t>below.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60710" y="2813110"/>
            <a:ext cx="5270500" cy="3898900"/>
            <a:chOff x="2660710" y="2813110"/>
            <a:chExt cx="5270500" cy="3898900"/>
          </a:xfrm>
        </p:grpSpPr>
        <p:sp>
          <p:nvSpPr>
            <p:cNvPr id="6" name="object 6"/>
            <p:cNvSpPr/>
            <p:nvPr/>
          </p:nvSpPr>
          <p:spPr>
            <a:xfrm>
              <a:off x="2666999" y="2819399"/>
              <a:ext cx="5257800" cy="3886200"/>
            </a:xfrm>
            <a:custGeom>
              <a:avLst/>
              <a:gdLst/>
              <a:ahLst/>
              <a:cxnLst/>
              <a:rect l="l" t="t" r="r" b="b"/>
              <a:pathLst>
                <a:path w="5257800" h="3886200">
                  <a:moveTo>
                    <a:pt x="2628900" y="3886200"/>
                  </a:moveTo>
                  <a:lnTo>
                    <a:pt x="0" y="3886200"/>
                  </a:lnTo>
                  <a:lnTo>
                    <a:pt x="0" y="0"/>
                  </a:lnTo>
                  <a:lnTo>
                    <a:pt x="5257800" y="0"/>
                  </a:lnTo>
                  <a:lnTo>
                    <a:pt x="5257800" y="3886200"/>
                  </a:lnTo>
                  <a:lnTo>
                    <a:pt x="2628900" y="38862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0399" y="2971799"/>
              <a:ext cx="4051300" cy="3429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9830" y="833120"/>
            <a:ext cx="677608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3675" algn="l"/>
              </a:tabLst>
            </a:pPr>
            <a:r>
              <a:rPr sz="4400" spc="-5" dirty="0"/>
              <a:t>Ma</a:t>
            </a:r>
            <a:r>
              <a:rPr sz="4400" dirty="0"/>
              <a:t>gne</a:t>
            </a:r>
            <a:r>
              <a:rPr sz="4400" spc="-5" dirty="0"/>
              <a:t>ti</a:t>
            </a:r>
            <a:r>
              <a:rPr sz="4400" dirty="0"/>
              <a:t>c </a:t>
            </a:r>
            <a:r>
              <a:rPr sz="4400" spc="-5"/>
              <a:t>Pro</a:t>
            </a:r>
            <a:r>
              <a:rPr sz="4400"/>
              <a:t>pe</a:t>
            </a:r>
            <a:r>
              <a:rPr sz="4400" spc="-5"/>
              <a:t>rt</a:t>
            </a:r>
            <a:r>
              <a:rPr sz="4400" spc="5"/>
              <a:t>i</a:t>
            </a:r>
            <a:r>
              <a:rPr sz="4400"/>
              <a:t>es </a:t>
            </a:r>
            <a:r>
              <a:rPr sz="4400" smtClean="0"/>
              <a:t>of</a:t>
            </a:r>
            <a:r>
              <a:rPr lang="en-US" sz="4400" dirty="0" smtClean="0"/>
              <a:t> </a:t>
            </a:r>
            <a:r>
              <a:rPr sz="4400" spc="-5" smtClean="0"/>
              <a:t>M</a:t>
            </a:r>
            <a:r>
              <a:rPr sz="4400" smtClean="0"/>
              <a:t>a</a:t>
            </a:r>
            <a:r>
              <a:rPr sz="4400" spc="-5" smtClean="0"/>
              <a:t>t</a:t>
            </a:r>
            <a:r>
              <a:rPr sz="4400" spc="5" smtClean="0"/>
              <a:t>t</a:t>
            </a:r>
            <a:r>
              <a:rPr sz="4400" spc="-5" smtClean="0"/>
              <a:t>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96669" y="2167890"/>
            <a:ext cx="6911340" cy="389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marR="2438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In other words….materials which produce  magnetic fields </a:t>
            </a:r>
            <a:r>
              <a:rPr sz="2400" spc="-10" dirty="0">
                <a:latin typeface="Comic Sans MS"/>
                <a:cs typeface="Comic Sans MS"/>
              </a:rPr>
              <a:t>with </a:t>
            </a:r>
            <a:r>
              <a:rPr sz="2400" dirty="0">
                <a:latin typeface="Comic Sans MS"/>
                <a:cs typeface="Comic Sans MS"/>
              </a:rPr>
              <a:t>no </a:t>
            </a:r>
            <a:r>
              <a:rPr sz="2400" spc="-5" dirty="0">
                <a:latin typeface="Comic Sans MS"/>
                <a:cs typeface="Comic Sans MS"/>
              </a:rPr>
              <a:t>apparent circulation of  charge.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Comic Sans MS"/>
              <a:cs typeface="Comic Sans MS"/>
            </a:endParaRPr>
          </a:p>
          <a:p>
            <a:pPr marL="12700" marR="238125" algn="just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All substances </a:t>
            </a:r>
            <a:r>
              <a:rPr sz="2400" dirty="0">
                <a:latin typeface="Comic Sans MS"/>
                <a:cs typeface="Comic Sans MS"/>
              </a:rPr>
              <a:t>- </a:t>
            </a:r>
            <a:r>
              <a:rPr sz="2400" spc="-5" dirty="0">
                <a:latin typeface="Comic Sans MS"/>
                <a:cs typeface="Comic Sans MS"/>
              </a:rPr>
              <a:t>solid, gas, </a:t>
            </a:r>
            <a:r>
              <a:rPr sz="2400" dirty="0">
                <a:latin typeface="Comic Sans MS"/>
                <a:cs typeface="Comic Sans MS"/>
              </a:rPr>
              <a:t>and </a:t>
            </a:r>
            <a:r>
              <a:rPr sz="2400" spc="-5" dirty="0">
                <a:latin typeface="Comic Sans MS"/>
                <a:cs typeface="Comic Sans MS"/>
              </a:rPr>
              <a:t>liquid </a:t>
            </a:r>
            <a:r>
              <a:rPr sz="2400" dirty="0">
                <a:latin typeface="Comic Sans MS"/>
                <a:cs typeface="Comic Sans MS"/>
              </a:rPr>
              <a:t>- </a:t>
            </a:r>
            <a:r>
              <a:rPr sz="2400" spc="-5" dirty="0">
                <a:latin typeface="Comic Sans MS"/>
                <a:cs typeface="Comic Sans MS"/>
              </a:rPr>
              <a:t>react to  the presence of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magnetic field </a:t>
            </a:r>
            <a:r>
              <a:rPr sz="2400" spc="-10" dirty="0">
                <a:latin typeface="Comic Sans MS"/>
                <a:cs typeface="Comic Sans MS"/>
              </a:rPr>
              <a:t>on </a:t>
            </a:r>
            <a:r>
              <a:rPr sz="2400" spc="-5" dirty="0">
                <a:latin typeface="Comic Sans MS"/>
                <a:cs typeface="Comic Sans MS"/>
              </a:rPr>
              <a:t>some level.  Remember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why?</a:t>
            </a:r>
            <a:endParaRPr sz="24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2880"/>
              </a:spcBef>
            </a:pPr>
            <a:r>
              <a:rPr sz="2400" spc="-5" dirty="0">
                <a:latin typeface="Comic Sans MS"/>
                <a:cs typeface="Comic Sans MS"/>
              </a:rPr>
              <a:t>How much they react causes them to </a:t>
            </a:r>
            <a:r>
              <a:rPr sz="2400" dirty="0">
                <a:latin typeface="Comic Sans MS"/>
                <a:cs typeface="Comic Sans MS"/>
              </a:rPr>
              <a:t>be </a:t>
            </a:r>
            <a:r>
              <a:rPr sz="2400" spc="-5" dirty="0">
                <a:latin typeface="Comic Sans MS"/>
                <a:cs typeface="Comic Sans MS"/>
              </a:rPr>
              <a:t>put into  several material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“types”.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4" name="object 6"/>
          <p:cNvGrpSpPr/>
          <p:nvPr/>
        </p:nvGrpSpPr>
        <p:grpSpPr>
          <a:xfrm>
            <a:off x="7315200" y="0"/>
            <a:ext cx="2057400" cy="1447800"/>
            <a:chOff x="4267200" y="2489200"/>
            <a:chExt cx="4319270" cy="3778250"/>
          </a:xfrm>
        </p:grpSpPr>
        <p:sp>
          <p:nvSpPr>
            <p:cNvPr id="5" name="object 7"/>
            <p:cNvSpPr/>
            <p:nvPr/>
          </p:nvSpPr>
          <p:spPr>
            <a:xfrm>
              <a:off x="4267200" y="4366260"/>
              <a:ext cx="2009139" cy="1357630"/>
            </a:xfrm>
            <a:custGeom>
              <a:avLst/>
              <a:gdLst/>
              <a:ahLst/>
              <a:cxnLst/>
              <a:rect l="l" t="t" r="r" b="b"/>
              <a:pathLst>
                <a:path w="2009139" h="1357629">
                  <a:moveTo>
                    <a:pt x="942339" y="0"/>
                  </a:moveTo>
                  <a:lnTo>
                    <a:pt x="0" y="537209"/>
                  </a:lnTo>
                  <a:lnTo>
                    <a:pt x="39370" y="1050289"/>
                  </a:lnTo>
                  <a:lnTo>
                    <a:pt x="1111250" y="1357630"/>
                  </a:lnTo>
                  <a:lnTo>
                    <a:pt x="2009139" y="1301749"/>
                  </a:lnTo>
                  <a:lnTo>
                    <a:pt x="1964689" y="132079"/>
                  </a:lnTo>
                  <a:lnTo>
                    <a:pt x="942339" y="0"/>
                  </a:lnTo>
                  <a:close/>
                </a:path>
              </a:pathLst>
            </a:custGeom>
            <a:solidFill>
              <a:srgbClr val="BCC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8"/>
            <p:cNvSpPr/>
            <p:nvPr/>
          </p:nvSpPr>
          <p:spPr>
            <a:xfrm>
              <a:off x="4648200" y="4796789"/>
              <a:ext cx="1031240" cy="441959"/>
            </a:xfrm>
            <a:custGeom>
              <a:avLst/>
              <a:gdLst/>
              <a:ahLst/>
              <a:cxnLst/>
              <a:rect l="l" t="t" r="r" b="b"/>
              <a:pathLst>
                <a:path w="1031239" h="441960">
                  <a:moveTo>
                    <a:pt x="711200" y="0"/>
                  </a:moveTo>
                  <a:lnTo>
                    <a:pt x="647700" y="0"/>
                  </a:lnTo>
                  <a:lnTo>
                    <a:pt x="627379" y="2540"/>
                  </a:lnTo>
                  <a:lnTo>
                    <a:pt x="599439" y="5080"/>
                  </a:lnTo>
                  <a:lnTo>
                    <a:pt x="572770" y="10160"/>
                  </a:lnTo>
                  <a:lnTo>
                    <a:pt x="538479" y="15240"/>
                  </a:lnTo>
                  <a:lnTo>
                    <a:pt x="508000" y="22860"/>
                  </a:lnTo>
                  <a:lnTo>
                    <a:pt x="472439" y="27940"/>
                  </a:lnTo>
                  <a:lnTo>
                    <a:pt x="439420" y="40640"/>
                  </a:lnTo>
                  <a:lnTo>
                    <a:pt x="402589" y="50800"/>
                  </a:lnTo>
                  <a:lnTo>
                    <a:pt x="367029" y="66040"/>
                  </a:lnTo>
                  <a:lnTo>
                    <a:pt x="332739" y="81280"/>
                  </a:lnTo>
                  <a:lnTo>
                    <a:pt x="299720" y="99060"/>
                  </a:lnTo>
                  <a:lnTo>
                    <a:pt x="269239" y="114300"/>
                  </a:lnTo>
                  <a:lnTo>
                    <a:pt x="213360" y="149860"/>
                  </a:lnTo>
                  <a:lnTo>
                    <a:pt x="185420" y="172720"/>
                  </a:lnTo>
                  <a:lnTo>
                    <a:pt x="154939" y="193040"/>
                  </a:lnTo>
                  <a:lnTo>
                    <a:pt x="130810" y="213360"/>
                  </a:lnTo>
                  <a:lnTo>
                    <a:pt x="105410" y="233680"/>
                  </a:lnTo>
                  <a:lnTo>
                    <a:pt x="82550" y="251460"/>
                  </a:lnTo>
                  <a:lnTo>
                    <a:pt x="60960" y="269240"/>
                  </a:lnTo>
                  <a:lnTo>
                    <a:pt x="41910" y="289560"/>
                  </a:lnTo>
                  <a:lnTo>
                    <a:pt x="24129" y="304800"/>
                  </a:lnTo>
                  <a:lnTo>
                    <a:pt x="13970" y="320040"/>
                  </a:lnTo>
                  <a:lnTo>
                    <a:pt x="5079" y="330200"/>
                  </a:lnTo>
                  <a:lnTo>
                    <a:pt x="0" y="340360"/>
                  </a:lnTo>
                  <a:lnTo>
                    <a:pt x="0" y="345440"/>
                  </a:lnTo>
                  <a:lnTo>
                    <a:pt x="7620" y="350520"/>
                  </a:lnTo>
                  <a:lnTo>
                    <a:pt x="358139" y="441960"/>
                  </a:lnTo>
                  <a:lnTo>
                    <a:pt x="1031239" y="27940"/>
                  </a:lnTo>
                  <a:lnTo>
                    <a:pt x="711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/>
            <p:cNvSpPr/>
            <p:nvPr/>
          </p:nvSpPr>
          <p:spPr>
            <a:xfrm>
              <a:off x="6049010" y="3820160"/>
              <a:ext cx="2273300" cy="2368550"/>
            </a:xfrm>
            <a:custGeom>
              <a:avLst/>
              <a:gdLst/>
              <a:ahLst/>
              <a:cxnLst/>
              <a:rect l="l" t="t" r="r" b="b"/>
              <a:pathLst>
                <a:path w="2273300" h="2368550">
                  <a:moveTo>
                    <a:pt x="283210" y="0"/>
                  </a:moveTo>
                  <a:lnTo>
                    <a:pt x="116839" y="330200"/>
                  </a:lnTo>
                  <a:lnTo>
                    <a:pt x="0" y="2368550"/>
                  </a:lnTo>
                  <a:lnTo>
                    <a:pt x="2042160" y="2368550"/>
                  </a:lnTo>
                  <a:lnTo>
                    <a:pt x="2273299" y="1273809"/>
                  </a:lnTo>
                  <a:lnTo>
                    <a:pt x="1352549" y="920750"/>
                  </a:lnTo>
                  <a:lnTo>
                    <a:pt x="283210" y="0"/>
                  </a:lnTo>
                  <a:close/>
                </a:path>
              </a:pathLst>
            </a:custGeom>
            <a:solidFill>
              <a:srgbClr val="25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/>
            <p:cNvSpPr/>
            <p:nvPr/>
          </p:nvSpPr>
          <p:spPr>
            <a:xfrm>
              <a:off x="4792980" y="2542539"/>
              <a:ext cx="3793490" cy="37249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/>
            <p:cNvSpPr/>
            <p:nvPr/>
          </p:nvSpPr>
          <p:spPr>
            <a:xfrm>
              <a:off x="5384800" y="2489199"/>
              <a:ext cx="2881630" cy="3582670"/>
            </a:xfrm>
            <a:custGeom>
              <a:avLst/>
              <a:gdLst/>
              <a:ahLst/>
              <a:cxnLst/>
              <a:rect l="l" t="t" r="r" b="b"/>
              <a:pathLst>
                <a:path w="2881629" h="3582670">
                  <a:moveTo>
                    <a:pt x="961390" y="76200"/>
                  </a:moveTo>
                  <a:lnTo>
                    <a:pt x="935990" y="0"/>
                  </a:lnTo>
                  <a:lnTo>
                    <a:pt x="928370" y="0"/>
                  </a:lnTo>
                  <a:lnTo>
                    <a:pt x="902970" y="2540"/>
                  </a:lnTo>
                  <a:lnTo>
                    <a:pt x="866140" y="7620"/>
                  </a:lnTo>
                  <a:lnTo>
                    <a:pt x="816610" y="20320"/>
                  </a:lnTo>
                  <a:lnTo>
                    <a:pt x="758190" y="33020"/>
                  </a:lnTo>
                  <a:lnTo>
                    <a:pt x="692150" y="53340"/>
                  </a:lnTo>
                  <a:lnTo>
                    <a:pt x="617220" y="78740"/>
                  </a:lnTo>
                  <a:lnTo>
                    <a:pt x="541020" y="109220"/>
                  </a:lnTo>
                  <a:lnTo>
                    <a:pt x="461010" y="147320"/>
                  </a:lnTo>
                  <a:lnTo>
                    <a:pt x="381000" y="190500"/>
                  </a:lnTo>
                  <a:lnTo>
                    <a:pt x="302260" y="243840"/>
                  </a:lnTo>
                  <a:lnTo>
                    <a:pt x="227330" y="304800"/>
                  </a:lnTo>
                  <a:lnTo>
                    <a:pt x="154940" y="373380"/>
                  </a:lnTo>
                  <a:lnTo>
                    <a:pt x="93980" y="452120"/>
                  </a:lnTo>
                  <a:lnTo>
                    <a:pt x="41910" y="541020"/>
                  </a:lnTo>
                  <a:lnTo>
                    <a:pt x="0" y="640080"/>
                  </a:lnTo>
                  <a:lnTo>
                    <a:pt x="66040" y="675640"/>
                  </a:lnTo>
                  <a:lnTo>
                    <a:pt x="68580" y="668020"/>
                  </a:lnTo>
                  <a:lnTo>
                    <a:pt x="74930" y="650240"/>
                  </a:lnTo>
                  <a:lnTo>
                    <a:pt x="91440" y="624840"/>
                  </a:lnTo>
                  <a:lnTo>
                    <a:pt x="110490" y="591820"/>
                  </a:lnTo>
                  <a:lnTo>
                    <a:pt x="135890" y="548640"/>
                  </a:lnTo>
                  <a:lnTo>
                    <a:pt x="168910" y="500380"/>
                  </a:lnTo>
                  <a:lnTo>
                    <a:pt x="210820" y="449580"/>
                  </a:lnTo>
                  <a:lnTo>
                    <a:pt x="260350" y="401320"/>
                  </a:lnTo>
                  <a:lnTo>
                    <a:pt x="316230" y="345440"/>
                  </a:lnTo>
                  <a:lnTo>
                    <a:pt x="381000" y="294640"/>
                  </a:lnTo>
                  <a:lnTo>
                    <a:pt x="452120" y="243840"/>
                  </a:lnTo>
                  <a:lnTo>
                    <a:pt x="535940" y="198120"/>
                  </a:lnTo>
                  <a:lnTo>
                    <a:pt x="624840" y="152400"/>
                  </a:lnTo>
                  <a:lnTo>
                    <a:pt x="727710" y="119380"/>
                  </a:lnTo>
                  <a:lnTo>
                    <a:pt x="839470" y="93980"/>
                  </a:lnTo>
                  <a:lnTo>
                    <a:pt x="961390" y="76200"/>
                  </a:lnTo>
                  <a:close/>
                </a:path>
                <a:path w="2881629" h="3582670">
                  <a:moveTo>
                    <a:pt x="1097280" y="3348990"/>
                  </a:moveTo>
                  <a:lnTo>
                    <a:pt x="1089660" y="3298190"/>
                  </a:lnTo>
                  <a:lnTo>
                    <a:pt x="1064260" y="3255010"/>
                  </a:lnTo>
                  <a:lnTo>
                    <a:pt x="1022350" y="3216910"/>
                  </a:lnTo>
                  <a:lnTo>
                    <a:pt x="996950" y="3199130"/>
                  </a:lnTo>
                  <a:lnTo>
                    <a:pt x="972820" y="3181350"/>
                  </a:lnTo>
                  <a:lnTo>
                    <a:pt x="908050" y="3150870"/>
                  </a:lnTo>
                  <a:lnTo>
                    <a:pt x="839470" y="3130550"/>
                  </a:lnTo>
                  <a:lnTo>
                    <a:pt x="797560" y="3122930"/>
                  </a:lnTo>
                  <a:lnTo>
                    <a:pt x="758190" y="3117850"/>
                  </a:lnTo>
                  <a:lnTo>
                    <a:pt x="713740" y="3115310"/>
                  </a:lnTo>
                  <a:lnTo>
                    <a:pt x="629920" y="3115310"/>
                  </a:lnTo>
                  <a:lnTo>
                    <a:pt x="585470" y="3117850"/>
                  </a:lnTo>
                  <a:lnTo>
                    <a:pt x="547370" y="3122930"/>
                  </a:lnTo>
                  <a:lnTo>
                    <a:pt x="508000" y="3130550"/>
                  </a:lnTo>
                  <a:lnTo>
                    <a:pt x="469900" y="3140710"/>
                  </a:lnTo>
                  <a:lnTo>
                    <a:pt x="402590" y="3163570"/>
                  </a:lnTo>
                  <a:lnTo>
                    <a:pt x="346710" y="3199130"/>
                  </a:lnTo>
                  <a:lnTo>
                    <a:pt x="325120" y="3216910"/>
                  </a:lnTo>
                  <a:lnTo>
                    <a:pt x="302260" y="3234690"/>
                  </a:lnTo>
                  <a:lnTo>
                    <a:pt x="269240" y="3277870"/>
                  </a:lnTo>
                  <a:lnTo>
                    <a:pt x="255270" y="3321050"/>
                  </a:lnTo>
                  <a:lnTo>
                    <a:pt x="252730" y="3348990"/>
                  </a:lnTo>
                  <a:lnTo>
                    <a:pt x="255270" y="3371850"/>
                  </a:lnTo>
                  <a:lnTo>
                    <a:pt x="269240" y="3415030"/>
                  </a:lnTo>
                  <a:lnTo>
                    <a:pt x="302260" y="3458210"/>
                  </a:lnTo>
                  <a:lnTo>
                    <a:pt x="346710" y="3496310"/>
                  </a:lnTo>
                  <a:lnTo>
                    <a:pt x="402590" y="3526790"/>
                  </a:lnTo>
                  <a:lnTo>
                    <a:pt x="469900" y="3552190"/>
                  </a:lnTo>
                  <a:lnTo>
                    <a:pt x="508000" y="3562350"/>
                  </a:lnTo>
                  <a:lnTo>
                    <a:pt x="547370" y="3569970"/>
                  </a:lnTo>
                  <a:lnTo>
                    <a:pt x="585470" y="3575050"/>
                  </a:lnTo>
                  <a:lnTo>
                    <a:pt x="629920" y="3577590"/>
                  </a:lnTo>
                  <a:lnTo>
                    <a:pt x="675640" y="3582670"/>
                  </a:lnTo>
                  <a:lnTo>
                    <a:pt x="713740" y="3577590"/>
                  </a:lnTo>
                  <a:lnTo>
                    <a:pt x="758190" y="3575050"/>
                  </a:lnTo>
                  <a:lnTo>
                    <a:pt x="797560" y="3569970"/>
                  </a:lnTo>
                  <a:lnTo>
                    <a:pt x="839470" y="3562350"/>
                  </a:lnTo>
                  <a:lnTo>
                    <a:pt x="908050" y="3542042"/>
                  </a:lnTo>
                  <a:lnTo>
                    <a:pt x="972820" y="3511550"/>
                  </a:lnTo>
                  <a:lnTo>
                    <a:pt x="1022350" y="3478530"/>
                  </a:lnTo>
                  <a:lnTo>
                    <a:pt x="1064260" y="3437890"/>
                  </a:lnTo>
                  <a:lnTo>
                    <a:pt x="1089660" y="3394710"/>
                  </a:lnTo>
                  <a:lnTo>
                    <a:pt x="1094740" y="3371850"/>
                  </a:lnTo>
                  <a:lnTo>
                    <a:pt x="1097280" y="3348990"/>
                  </a:lnTo>
                  <a:close/>
                </a:path>
                <a:path w="2881629" h="3582670">
                  <a:moveTo>
                    <a:pt x="2500630" y="3140710"/>
                  </a:moveTo>
                  <a:lnTo>
                    <a:pt x="482600" y="2998470"/>
                  </a:lnTo>
                  <a:lnTo>
                    <a:pt x="488950" y="3092450"/>
                  </a:lnTo>
                  <a:lnTo>
                    <a:pt x="2495550" y="3234690"/>
                  </a:lnTo>
                  <a:lnTo>
                    <a:pt x="2500630" y="3140710"/>
                  </a:lnTo>
                  <a:close/>
                </a:path>
                <a:path w="2881629" h="3582670">
                  <a:moveTo>
                    <a:pt x="2881630" y="1901190"/>
                  </a:moveTo>
                  <a:lnTo>
                    <a:pt x="2879090" y="1798320"/>
                  </a:lnTo>
                  <a:lnTo>
                    <a:pt x="2797810" y="1785620"/>
                  </a:lnTo>
                  <a:lnTo>
                    <a:pt x="2795270" y="1790700"/>
                  </a:lnTo>
                  <a:lnTo>
                    <a:pt x="2795270" y="1838960"/>
                  </a:lnTo>
                  <a:lnTo>
                    <a:pt x="2790190" y="1878330"/>
                  </a:lnTo>
                  <a:lnTo>
                    <a:pt x="2785110" y="1925320"/>
                  </a:lnTo>
                  <a:lnTo>
                    <a:pt x="2773680" y="1981200"/>
                  </a:lnTo>
                  <a:lnTo>
                    <a:pt x="2757170" y="2038350"/>
                  </a:lnTo>
                  <a:lnTo>
                    <a:pt x="2736850" y="2106930"/>
                  </a:lnTo>
                  <a:lnTo>
                    <a:pt x="2706370" y="2175510"/>
                  </a:lnTo>
                  <a:lnTo>
                    <a:pt x="2670810" y="2246630"/>
                  </a:lnTo>
                  <a:lnTo>
                    <a:pt x="2623820" y="2320290"/>
                  </a:lnTo>
                  <a:lnTo>
                    <a:pt x="2567940" y="2393950"/>
                  </a:lnTo>
                  <a:lnTo>
                    <a:pt x="2500630" y="2462530"/>
                  </a:lnTo>
                  <a:lnTo>
                    <a:pt x="2423160" y="2533650"/>
                  </a:lnTo>
                  <a:lnTo>
                    <a:pt x="2334260" y="2597150"/>
                  </a:lnTo>
                  <a:lnTo>
                    <a:pt x="2228850" y="2658110"/>
                  </a:lnTo>
                  <a:lnTo>
                    <a:pt x="2284730" y="2719070"/>
                  </a:lnTo>
                  <a:lnTo>
                    <a:pt x="2289810" y="2713990"/>
                  </a:lnTo>
                  <a:lnTo>
                    <a:pt x="2308860" y="2701290"/>
                  </a:lnTo>
                  <a:lnTo>
                    <a:pt x="2343150" y="2680970"/>
                  </a:lnTo>
                  <a:lnTo>
                    <a:pt x="2381250" y="2655570"/>
                  </a:lnTo>
                  <a:lnTo>
                    <a:pt x="2432050" y="2620010"/>
                  </a:lnTo>
                  <a:lnTo>
                    <a:pt x="2484120" y="2576830"/>
                  </a:lnTo>
                  <a:lnTo>
                    <a:pt x="2540000" y="2531110"/>
                  </a:lnTo>
                  <a:lnTo>
                    <a:pt x="2600960" y="2475230"/>
                  </a:lnTo>
                  <a:lnTo>
                    <a:pt x="2712720" y="2343150"/>
                  </a:lnTo>
                  <a:lnTo>
                    <a:pt x="2762250" y="2266950"/>
                  </a:lnTo>
                  <a:lnTo>
                    <a:pt x="2809240" y="2185670"/>
                  </a:lnTo>
                  <a:lnTo>
                    <a:pt x="2842260" y="2096770"/>
                  </a:lnTo>
                  <a:lnTo>
                    <a:pt x="2867660" y="2004060"/>
                  </a:lnTo>
                  <a:lnTo>
                    <a:pt x="2881630" y="19011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/>
            <p:cNvSpPr/>
            <p:nvPr/>
          </p:nvSpPr>
          <p:spPr>
            <a:xfrm>
              <a:off x="5628639" y="5480050"/>
              <a:ext cx="842010" cy="464820"/>
            </a:xfrm>
            <a:custGeom>
              <a:avLst/>
              <a:gdLst/>
              <a:ahLst/>
              <a:cxnLst/>
              <a:rect l="l" t="t" r="r" b="b"/>
              <a:pathLst>
                <a:path w="842010" h="464820">
                  <a:moveTo>
                    <a:pt x="462280" y="0"/>
                  </a:moveTo>
                  <a:lnTo>
                    <a:pt x="375920" y="0"/>
                  </a:lnTo>
                  <a:lnTo>
                    <a:pt x="334010" y="2540"/>
                  </a:lnTo>
                  <a:lnTo>
                    <a:pt x="292100" y="7619"/>
                  </a:lnTo>
                  <a:lnTo>
                    <a:pt x="252730" y="17780"/>
                  </a:lnTo>
                  <a:lnTo>
                    <a:pt x="214630" y="25400"/>
                  </a:lnTo>
                  <a:lnTo>
                    <a:pt x="147320" y="50800"/>
                  </a:lnTo>
                  <a:lnTo>
                    <a:pt x="92710" y="81280"/>
                  </a:lnTo>
                  <a:lnTo>
                    <a:pt x="69850" y="101600"/>
                  </a:lnTo>
                  <a:lnTo>
                    <a:pt x="46989" y="116840"/>
                  </a:lnTo>
                  <a:lnTo>
                    <a:pt x="30480" y="139700"/>
                  </a:lnTo>
                  <a:lnTo>
                    <a:pt x="16510" y="160019"/>
                  </a:lnTo>
                  <a:lnTo>
                    <a:pt x="6350" y="182880"/>
                  </a:lnTo>
                  <a:lnTo>
                    <a:pt x="0" y="205740"/>
                  </a:lnTo>
                  <a:lnTo>
                    <a:pt x="0" y="254000"/>
                  </a:lnTo>
                  <a:lnTo>
                    <a:pt x="16510" y="297180"/>
                  </a:lnTo>
                  <a:lnTo>
                    <a:pt x="46989" y="340359"/>
                  </a:lnTo>
                  <a:lnTo>
                    <a:pt x="92710" y="378459"/>
                  </a:lnTo>
                  <a:lnTo>
                    <a:pt x="147320" y="408940"/>
                  </a:lnTo>
                  <a:lnTo>
                    <a:pt x="214630" y="434340"/>
                  </a:lnTo>
                  <a:lnTo>
                    <a:pt x="252730" y="444500"/>
                  </a:lnTo>
                  <a:lnTo>
                    <a:pt x="292100" y="452119"/>
                  </a:lnTo>
                  <a:lnTo>
                    <a:pt x="334010" y="459740"/>
                  </a:lnTo>
                  <a:lnTo>
                    <a:pt x="420370" y="464819"/>
                  </a:lnTo>
                  <a:lnTo>
                    <a:pt x="502920" y="459740"/>
                  </a:lnTo>
                  <a:lnTo>
                    <a:pt x="542289" y="452119"/>
                  </a:lnTo>
                  <a:lnTo>
                    <a:pt x="584200" y="444500"/>
                  </a:lnTo>
                  <a:lnTo>
                    <a:pt x="619760" y="434340"/>
                  </a:lnTo>
                  <a:lnTo>
                    <a:pt x="654050" y="424180"/>
                  </a:lnTo>
                  <a:lnTo>
                    <a:pt x="684530" y="408940"/>
                  </a:lnTo>
                  <a:lnTo>
                    <a:pt x="717550" y="396240"/>
                  </a:lnTo>
                  <a:lnTo>
                    <a:pt x="767080" y="360680"/>
                  </a:lnTo>
                  <a:lnTo>
                    <a:pt x="806450" y="320040"/>
                  </a:lnTo>
                  <a:lnTo>
                    <a:pt x="831850" y="276859"/>
                  </a:lnTo>
                  <a:lnTo>
                    <a:pt x="842010" y="231140"/>
                  </a:lnTo>
                  <a:lnTo>
                    <a:pt x="836930" y="205740"/>
                  </a:lnTo>
                  <a:lnTo>
                    <a:pt x="820420" y="160019"/>
                  </a:lnTo>
                  <a:lnTo>
                    <a:pt x="787400" y="116840"/>
                  </a:lnTo>
                  <a:lnTo>
                    <a:pt x="767080" y="101600"/>
                  </a:lnTo>
                  <a:lnTo>
                    <a:pt x="742950" y="81280"/>
                  </a:lnTo>
                  <a:lnTo>
                    <a:pt x="717550" y="66040"/>
                  </a:lnTo>
                  <a:lnTo>
                    <a:pt x="684530" y="50800"/>
                  </a:lnTo>
                  <a:lnTo>
                    <a:pt x="654050" y="35559"/>
                  </a:lnTo>
                  <a:lnTo>
                    <a:pt x="619760" y="25400"/>
                  </a:lnTo>
                  <a:lnTo>
                    <a:pt x="584200" y="17780"/>
                  </a:lnTo>
                  <a:lnTo>
                    <a:pt x="542289" y="7619"/>
                  </a:lnTo>
                  <a:lnTo>
                    <a:pt x="502920" y="2540"/>
                  </a:lnTo>
                  <a:lnTo>
                    <a:pt x="462280" y="0"/>
                  </a:lnTo>
                  <a:close/>
                </a:path>
              </a:pathLst>
            </a:custGeom>
            <a:solidFill>
              <a:srgbClr val="FFF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/>
            <p:cNvSpPr/>
            <p:nvPr/>
          </p:nvSpPr>
          <p:spPr>
            <a:xfrm>
              <a:off x="5621019" y="5370829"/>
              <a:ext cx="844550" cy="467359"/>
            </a:xfrm>
            <a:custGeom>
              <a:avLst/>
              <a:gdLst/>
              <a:ahLst/>
              <a:cxnLst/>
              <a:rect l="l" t="t" r="r" b="b"/>
              <a:pathLst>
                <a:path w="844550" h="467360">
                  <a:moveTo>
                    <a:pt x="463550" y="0"/>
                  </a:moveTo>
                  <a:lnTo>
                    <a:pt x="377189" y="0"/>
                  </a:lnTo>
                  <a:lnTo>
                    <a:pt x="336550" y="2540"/>
                  </a:lnTo>
                  <a:lnTo>
                    <a:pt x="294639" y="7620"/>
                  </a:lnTo>
                  <a:lnTo>
                    <a:pt x="255269" y="15240"/>
                  </a:lnTo>
                  <a:lnTo>
                    <a:pt x="185419" y="35560"/>
                  </a:lnTo>
                  <a:lnTo>
                    <a:pt x="124459" y="66040"/>
                  </a:lnTo>
                  <a:lnTo>
                    <a:pt x="93979" y="83820"/>
                  </a:lnTo>
                  <a:lnTo>
                    <a:pt x="72389" y="101600"/>
                  </a:lnTo>
                  <a:lnTo>
                    <a:pt x="49529" y="119380"/>
                  </a:lnTo>
                  <a:lnTo>
                    <a:pt x="33019" y="139700"/>
                  </a:lnTo>
                  <a:lnTo>
                    <a:pt x="19050" y="162560"/>
                  </a:lnTo>
                  <a:lnTo>
                    <a:pt x="7619" y="182880"/>
                  </a:lnTo>
                  <a:lnTo>
                    <a:pt x="2539" y="205740"/>
                  </a:lnTo>
                  <a:lnTo>
                    <a:pt x="0" y="233680"/>
                  </a:lnTo>
                  <a:lnTo>
                    <a:pt x="2539" y="256540"/>
                  </a:lnTo>
                  <a:lnTo>
                    <a:pt x="19050" y="299720"/>
                  </a:lnTo>
                  <a:lnTo>
                    <a:pt x="49529" y="342900"/>
                  </a:lnTo>
                  <a:lnTo>
                    <a:pt x="93979" y="381000"/>
                  </a:lnTo>
                  <a:lnTo>
                    <a:pt x="124459" y="396240"/>
                  </a:lnTo>
                  <a:lnTo>
                    <a:pt x="152400" y="411480"/>
                  </a:lnTo>
                  <a:lnTo>
                    <a:pt x="219709" y="436880"/>
                  </a:lnTo>
                  <a:lnTo>
                    <a:pt x="294639" y="454660"/>
                  </a:lnTo>
                  <a:lnTo>
                    <a:pt x="336550" y="459740"/>
                  </a:lnTo>
                  <a:lnTo>
                    <a:pt x="377189" y="462280"/>
                  </a:lnTo>
                  <a:lnTo>
                    <a:pt x="421639" y="467360"/>
                  </a:lnTo>
                  <a:lnTo>
                    <a:pt x="463550" y="462280"/>
                  </a:lnTo>
                  <a:lnTo>
                    <a:pt x="505459" y="459740"/>
                  </a:lnTo>
                  <a:lnTo>
                    <a:pt x="547369" y="454660"/>
                  </a:lnTo>
                  <a:lnTo>
                    <a:pt x="585469" y="447040"/>
                  </a:lnTo>
                  <a:lnTo>
                    <a:pt x="622300" y="436880"/>
                  </a:lnTo>
                  <a:lnTo>
                    <a:pt x="655319" y="426720"/>
                  </a:lnTo>
                  <a:lnTo>
                    <a:pt x="688339" y="411480"/>
                  </a:lnTo>
                  <a:lnTo>
                    <a:pt x="722629" y="396240"/>
                  </a:lnTo>
                  <a:lnTo>
                    <a:pt x="746759" y="381000"/>
                  </a:lnTo>
                  <a:lnTo>
                    <a:pt x="772159" y="363220"/>
                  </a:lnTo>
                  <a:lnTo>
                    <a:pt x="791209" y="342900"/>
                  </a:lnTo>
                  <a:lnTo>
                    <a:pt x="811529" y="322580"/>
                  </a:lnTo>
                  <a:lnTo>
                    <a:pt x="825500" y="299720"/>
                  </a:lnTo>
                  <a:lnTo>
                    <a:pt x="835659" y="279400"/>
                  </a:lnTo>
                  <a:lnTo>
                    <a:pt x="842009" y="256540"/>
                  </a:lnTo>
                  <a:lnTo>
                    <a:pt x="844550" y="233680"/>
                  </a:lnTo>
                  <a:lnTo>
                    <a:pt x="842009" y="205740"/>
                  </a:lnTo>
                  <a:lnTo>
                    <a:pt x="825500" y="162560"/>
                  </a:lnTo>
                  <a:lnTo>
                    <a:pt x="791209" y="119380"/>
                  </a:lnTo>
                  <a:lnTo>
                    <a:pt x="746759" y="83820"/>
                  </a:lnTo>
                  <a:lnTo>
                    <a:pt x="722629" y="66040"/>
                  </a:lnTo>
                  <a:lnTo>
                    <a:pt x="688339" y="48260"/>
                  </a:lnTo>
                  <a:lnTo>
                    <a:pt x="622300" y="25400"/>
                  </a:lnTo>
                  <a:lnTo>
                    <a:pt x="585469" y="15240"/>
                  </a:lnTo>
                  <a:lnTo>
                    <a:pt x="547369" y="7620"/>
                  </a:lnTo>
                  <a:lnTo>
                    <a:pt x="505459" y="2540"/>
                  </a:lnTo>
                  <a:lnTo>
                    <a:pt x="463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/>
            <p:cNvSpPr/>
            <p:nvPr/>
          </p:nvSpPr>
          <p:spPr>
            <a:xfrm>
              <a:off x="5621019" y="5233670"/>
              <a:ext cx="844550" cy="464820"/>
            </a:xfrm>
            <a:custGeom>
              <a:avLst/>
              <a:gdLst/>
              <a:ahLst/>
              <a:cxnLst/>
              <a:rect l="l" t="t" r="r" b="b"/>
              <a:pathLst>
                <a:path w="844550" h="464820">
                  <a:moveTo>
                    <a:pt x="463550" y="0"/>
                  </a:moveTo>
                  <a:lnTo>
                    <a:pt x="377189" y="0"/>
                  </a:lnTo>
                  <a:lnTo>
                    <a:pt x="336550" y="2539"/>
                  </a:lnTo>
                  <a:lnTo>
                    <a:pt x="294639" y="7619"/>
                  </a:lnTo>
                  <a:lnTo>
                    <a:pt x="255269" y="15239"/>
                  </a:lnTo>
                  <a:lnTo>
                    <a:pt x="185419" y="35559"/>
                  </a:lnTo>
                  <a:lnTo>
                    <a:pt x="124459" y="66039"/>
                  </a:lnTo>
                  <a:lnTo>
                    <a:pt x="93979" y="81279"/>
                  </a:lnTo>
                  <a:lnTo>
                    <a:pt x="72389" y="99059"/>
                  </a:lnTo>
                  <a:lnTo>
                    <a:pt x="49529" y="116839"/>
                  </a:lnTo>
                  <a:lnTo>
                    <a:pt x="33019" y="139699"/>
                  </a:lnTo>
                  <a:lnTo>
                    <a:pt x="19050" y="160019"/>
                  </a:lnTo>
                  <a:lnTo>
                    <a:pt x="7619" y="182879"/>
                  </a:lnTo>
                  <a:lnTo>
                    <a:pt x="2539" y="205739"/>
                  </a:lnTo>
                  <a:lnTo>
                    <a:pt x="0" y="231139"/>
                  </a:lnTo>
                  <a:lnTo>
                    <a:pt x="2539" y="253999"/>
                  </a:lnTo>
                  <a:lnTo>
                    <a:pt x="19050" y="297179"/>
                  </a:lnTo>
                  <a:lnTo>
                    <a:pt x="49529" y="340359"/>
                  </a:lnTo>
                  <a:lnTo>
                    <a:pt x="93979" y="375919"/>
                  </a:lnTo>
                  <a:lnTo>
                    <a:pt x="152400" y="408939"/>
                  </a:lnTo>
                  <a:lnTo>
                    <a:pt x="219709" y="434339"/>
                  </a:lnTo>
                  <a:lnTo>
                    <a:pt x="294639" y="452119"/>
                  </a:lnTo>
                  <a:lnTo>
                    <a:pt x="336550" y="457199"/>
                  </a:lnTo>
                  <a:lnTo>
                    <a:pt x="377189" y="459739"/>
                  </a:lnTo>
                  <a:lnTo>
                    <a:pt x="421639" y="464819"/>
                  </a:lnTo>
                  <a:lnTo>
                    <a:pt x="463550" y="459739"/>
                  </a:lnTo>
                  <a:lnTo>
                    <a:pt x="505459" y="457199"/>
                  </a:lnTo>
                  <a:lnTo>
                    <a:pt x="547369" y="452119"/>
                  </a:lnTo>
                  <a:lnTo>
                    <a:pt x="585469" y="444499"/>
                  </a:lnTo>
                  <a:lnTo>
                    <a:pt x="622300" y="434339"/>
                  </a:lnTo>
                  <a:lnTo>
                    <a:pt x="655319" y="424179"/>
                  </a:lnTo>
                  <a:lnTo>
                    <a:pt x="688339" y="408939"/>
                  </a:lnTo>
                  <a:lnTo>
                    <a:pt x="722629" y="393699"/>
                  </a:lnTo>
                  <a:lnTo>
                    <a:pt x="746759" y="375919"/>
                  </a:lnTo>
                  <a:lnTo>
                    <a:pt x="772159" y="360679"/>
                  </a:lnTo>
                  <a:lnTo>
                    <a:pt x="791209" y="340359"/>
                  </a:lnTo>
                  <a:lnTo>
                    <a:pt x="825500" y="297179"/>
                  </a:lnTo>
                  <a:lnTo>
                    <a:pt x="842009" y="253999"/>
                  </a:lnTo>
                  <a:lnTo>
                    <a:pt x="844550" y="231139"/>
                  </a:lnTo>
                  <a:lnTo>
                    <a:pt x="842009" y="205739"/>
                  </a:lnTo>
                  <a:lnTo>
                    <a:pt x="825500" y="160019"/>
                  </a:lnTo>
                  <a:lnTo>
                    <a:pt x="791209" y="116839"/>
                  </a:lnTo>
                  <a:lnTo>
                    <a:pt x="746759" y="81279"/>
                  </a:lnTo>
                  <a:lnTo>
                    <a:pt x="688339" y="48259"/>
                  </a:lnTo>
                  <a:lnTo>
                    <a:pt x="622300" y="25399"/>
                  </a:lnTo>
                  <a:lnTo>
                    <a:pt x="585469" y="15239"/>
                  </a:lnTo>
                  <a:lnTo>
                    <a:pt x="547369" y="7619"/>
                  </a:lnTo>
                  <a:lnTo>
                    <a:pt x="505459" y="2539"/>
                  </a:lnTo>
                  <a:lnTo>
                    <a:pt x="463550" y="0"/>
                  </a:lnTo>
                  <a:close/>
                </a:path>
              </a:pathLst>
            </a:custGeom>
            <a:solidFill>
              <a:srgbClr val="FFF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/>
            <p:cNvSpPr/>
            <p:nvPr/>
          </p:nvSpPr>
          <p:spPr>
            <a:xfrm>
              <a:off x="5754369" y="5287010"/>
              <a:ext cx="582930" cy="325120"/>
            </a:xfrm>
            <a:custGeom>
              <a:avLst/>
              <a:gdLst/>
              <a:ahLst/>
              <a:cxnLst/>
              <a:rect l="l" t="t" r="r" b="b"/>
              <a:pathLst>
                <a:path w="582929" h="325120">
                  <a:moveTo>
                    <a:pt x="318769" y="0"/>
                  </a:moveTo>
                  <a:lnTo>
                    <a:pt x="260350" y="0"/>
                  </a:lnTo>
                  <a:lnTo>
                    <a:pt x="229869" y="2539"/>
                  </a:lnTo>
                  <a:lnTo>
                    <a:pt x="203200" y="5079"/>
                  </a:lnTo>
                  <a:lnTo>
                    <a:pt x="177800" y="12699"/>
                  </a:lnTo>
                  <a:lnTo>
                    <a:pt x="149859" y="17779"/>
                  </a:lnTo>
                  <a:lnTo>
                    <a:pt x="124459" y="25399"/>
                  </a:lnTo>
                  <a:lnTo>
                    <a:pt x="102869" y="35559"/>
                  </a:lnTo>
                  <a:lnTo>
                    <a:pt x="82550" y="48259"/>
                  </a:lnTo>
                  <a:lnTo>
                    <a:pt x="63500" y="58419"/>
                  </a:lnTo>
                  <a:lnTo>
                    <a:pt x="46989" y="71119"/>
                  </a:lnTo>
                  <a:lnTo>
                    <a:pt x="33019" y="83819"/>
                  </a:lnTo>
                  <a:lnTo>
                    <a:pt x="21589" y="99059"/>
                  </a:lnTo>
                  <a:lnTo>
                    <a:pt x="11429" y="111759"/>
                  </a:lnTo>
                  <a:lnTo>
                    <a:pt x="5079" y="126999"/>
                  </a:lnTo>
                  <a:lnTo>
                    <a:pt x="0" y="144779"/>
                  </a:lnTo>
                  <a:lnTo>
                    <a:pt x="0" y="177799"/>
                  </a:lnTo>
                  <a:lnTo>
                    <a:pt x="21589" y="223519"/>
                  </a:lnTo>
                  <a:lnTo>
                    <a:pt x="46989" y="248919"/>
                  </a:lnTo>
                  <a:lnTo>
                    <a:pt x="63500" y="264159"/>
                  </a:lnTo>
                  <a:lnTo>
                    <a:pt x="82550" y="276859"/>
                  </a:lnTo>
                  <a:lnTo>
                    <a:pt x="102869" y="284479"/>
                  </a:lnTo>
                  <a:lnTo>
                    <a:pt x="124459" y="294639"/>
                  </a:lnTo>
                  <a:lnTo>
                    <a:pt x="149859" y="304799"/>
                  </a:lnTo>
                  <a:lnTo>
                    <a:pt x="177800" y="309879"/>
                  </a:lnTo>
                  <a:lnTo>
                    <a:pt x="229869" y="320039"/>
                  </a:lnTo>
                  <a:lnTo>
                    <a:pt x="292100" y="325119"/>
                  </a:lnTo>
                  <a:lnTo>
                    <a:pt x="346709" y="320039"/>
                  </a:lnTo>
                  <a:lnTo>
                    <a:pt x="402589" y="309879"/>
                  </a:lnTo>
                  <a:lnTo>
                    <a:pt x="427989" y="304799"/>
                  </a:lnTo>
                  <a:lnTo>
                    <a:pt x="452119" y="294639"/>
                  </a:lnTo>
                  <a:lnTo>
                    <a:pt x="474979" y="284479"/>
                  </a:lnTo>
                  <a:lnTo>
                    <a:pt x="496569" y="276859"/>
                  </a:lnTo>
                  <a:lnTo>
                    <a:pt x="514350" y="264159"/>
                  </a:lnTo>
                  <a:lnTo>
                    <a:pt x="533400" y="248919"/>
                  </a:lnTo>
                  <a:lnTo>
                    <a:pt x="544829" y="236219"/>
                  </a:lnTo>
                  <a:lnTo>
                    <a:pt x="558800" y="223519"/>
                  </a:lnTo>
                  <a:lnTo>
                    <a:pt x="566419" y="205739"/>
                  </a:lnTo>
                  <a:lnTo>
                    <a:pt x="575309" y="193039"/>
                  </a:lnTo>
                  <a:lnTo>
                    <a:pt x="580389" y="177799"/>
                  </a:lnTo>
                  <a:lnTo>
                    <a:pt x="582929" y="162559"/>
                  </a:lnTo>
                  <a:lnTo>
                    <a:pt x="580389" y="144779"/>
                  </a:lnTo>
                  <a:lnTo>
                    <a:pt x="575309" y="126999"/>
                  </a:lnTo>
                  <a:lnTo>
                    <a:pt x="566419" y="111759"/>
                  </a:lnTo>
                  <a:lnTo>
                    <a:pt x="558800" y="99059"/>
                  </a:lnTo>
                  <a:lnTo>
                    <a:pt x="544829" y="83819"/>
                  </a:lnTo>
                  <a:lnTo>
                    <a:pt x="533400" y="71119"/>
                  </a:lnTo>
                  <a:lnTo>
                    <a:pt x="514350" y="58419"/>
                  </a:lnTo>
                  <a:lnTo>
                    <a:pt x="496569" y="48259"/>
                  </a:lnTo>
                  <a:lnTo>
                    <a:pt x="474979" y="35559"/>
                  </a:lnTo>
                  <a:lnTo>
                    <a:pt x="452119" y="25399"/>
                  </a:lnTo>
                  <a:lnTo>
                    <a:pt x="427989" y="17779"/>
                  </a:lnTo>
                  <a:lnTo>
                    <a:pt x="402589" y="12699"/>
                  </a:lnTo>
                  <a:lnTo>
                    <a:pt x="374650" y="5079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FFE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/>
            <p:cNvSpPr/>
            <p:nvPr/>
          </p:nvSpPr>
          <p:spPr>
            <a:xfrm>
              <a:off x="4389120" y="4201159"/>
              <a:ext cx="3032760" cy="1390650"/>
            </a:xfrm>
            <a:custGeom>
              <a:avLst/>
              <a:gdLst/>
              <a:ahLst/>
              <a:cxnLst/>
              <a:rect l="l" t="t" r="r" b="b"/>
              <a:pathLst>
                <a:path w="3032759" h="1390650">
                  <a:moveTo>
                    <a:pt x="845820" y="486410"/>
                  </a:moveTo>
                  <a:lnTo>
                    <a:pt x="767080" y="445770"/>
                  </a:lnTo>
                  <a:lnTo>
                    <a:pt x="0" y="892810"/>
                  </a:lnTo>
                  <a:lnTo>
                    <a:pt x="97790" y="923290"/>
                  </a:lnTo>
                  <a:lnTo>
                    <a:pt x="845820" y="486410"/>
                  </a:lnTo>
                  <a:close/>
                </a:path>
                <a:path w="3032759" h="1390650">
                  <a:moveTo>
                    <a:pt x="958850" y="275590"/>
                  </a:moveTo>
                  <a:lnTo>
                    <a:pt x="586740" y="180340"/>
                  </a:lnTo>
                  <a:lnTo>
                    <a:pt x="575310" y="241300"/>
                  </a:lnTo>
                  <a:lnTo>
                    <a:pt x="948690" y="336550"/>
                  </a:lnTo>
                  <a:lnTo>
                    <a:pt x="958850" y="275590"/>
                  </a:lnTo>
                  <a:close/>
                </a:path>
                <a:path w="3032759" h="1390650">
                  <a:moveTo>
                    <a:pt x="1028700" y="93980"/>
                  </a:moveTo>
                  <a:lnTo>
                    <a:pt x="656590" y="0"/>
                  </a:lnTo>
                  <a:lnTo>
                    <a:pt x="645160" y="60960"/>
                  </a:lnTo>
                  <a:lnTo>
                    <a:pt x="1017270" y="161290"/>
                  </a:lnTo>
                  <a:lnTo>
                    <a:pt x="1028700" y="93980"/>
                  </a:lnTo>
                  <a:close/>
                </a:path>
                <a:path w="3032759" h="1390650">
                  <a:moveTo>
                    <a:pt x="3021330" y="1052830"/>
                  </a:moveTo>
                  <a:lnTo>
                    <a:pt x="2462530" y="1139190"/>
                  </a:lnTo>
                  <a:lnTo>
                    <a:pt x="2468880" y="1215390"/>
                  </a:lnTo>
                  <a:lnTo>
                    <a:pt x="3016250" y="1126490"/>
                  </a:lnTo>
                  <a:lnTo>
                    <a:pt x="3021330" y="1052830"/>
                  </a:lnTo>
                  <a:close/>
                </a:path>
                <a:path w="3032759" h="1390650">
                  <a:moveTo>
                    <a:pt x="3026410" y="1291590"/>
                  </a:moveTo>
                  <a:lnTo>
                    <a:pt x="2999740" y="1210310"/>
                  </a:lnTo>
                  <a:lnTo>
                    <a:pt x="2468880" y="1304290"/>
                  </a:lnTo>
                  <a:lnTo>
                    <a:pt x="2473960" y="1390650"/>
                  </a:lnTo>
                  <a:lnTo>
                    <a:pt x="3026410" y="1291590"/>
                  </a:lnTo>
                  <a:close/>
                </a:path>
                <a:path w="3032759" h="1390650">
                  <a:moveTo>
                    <a:pt x="3032760" y="887730"/>
                  </a:moveTo>
                  <a:lnTo>
                    <a:pt x="2473960" y="976630"/>
                  </a:lnTo>
                  <a:lnTo>
                    <a:pt x="2499360" y="1065530"/>
                  </a:lnTo>
                  <a:lnTo>
                    <a:pt x="3026410" y="976630"/>
                  </a:lnTo>
                  <a:lnTo>
                    <a:pt x="3032760" y="887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/>
            <p:cNvSpPr/>
            <p:nvPr/>
          </p:nvSpPr>
          <p:spPr>
            <a:xfrm>
              <a:off x="5551169" y="3060700"/>
              <a:ext cx="116839" cy="1066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/>
            <p:cNvSpPr/>
            <p:nvPr/>
          </p:nvSpPr>
          <p:spPr>
            <a:xfrm>
              <a:off x="5328919" y="3230880"/>
              <a:ext cx="116839" cy="1066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9"/>
            <p:cNvSpPr/>
            <p:nvPr/>
          </p:nvSpPr>
          <p:spPr>
            <a:xfrm>
              <a:off x="5761989" y="2882900"/>
              <a:ext cx="114300" cy="1066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0"/>
            <p:cNvSpPr/>
            <p:nvPr/>
          </p:nvSpPr>
          <p:spPr>
            <a:xfrm>
              <a:off x="6037579" y="2748279"/>
              <a:ext cx="116840" cy="1066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1"/>
            <p:cNvSpPr/>
            <p:nvPr/>
          </p:nvSpPr>
          <p:spPr>
            <a:xfrm>
              <a:off x="6037579" y="2948940"/>
              <a:ext cx="116840" cy="1041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2"/>
            <p:cNvSpPr/>
            <p:nvPr/>
          </p:nvSpPr>
          <p:spPr>
            <a:xfrm>
              <a:off x="5850889" y="3101340"/>
              <a:ext cx="116839" cy="1066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3"/>
            <p:cNvSpPr/>
            <p:nvPr/>
          </p:nvSpPr>
          <p:spPr>
            <a:xfrm>
              <a:off x="5604510" y="3271519"/>
              <a:ext cx="116839" cy="1066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4"/>
            <p:cNvSpPr/>
            <p:nvPr/>
          </p:nvSpPr>
          <p:spPr>
            <a:xfrm>
              <a:off x="5347969" y="3484880"/>
              <a:ext cx="116839" cy="1041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5"/>
            <p:cNvSpPr/>
            <p:nvPr/>
          </p:nvSpPr>
          <p:spPr>
            <a:xfrm>
              <a:off x="7494270" y="3980179"/>
              <a:ext cx="697230" cy="788670"/>
            </a:xfrm>
            <a:custGeom>
              <a:avLst/>
              <a:gdLst/>
              <a:ahLst/>
              <a:cxnLst/>
              <a:rect l="l" t="t" r="r" b="b"/>
              <a:pathLst>
                <a:path w="697229" h="788670">
                  <a:moveTo>
                    <a:pt x="435610" y="441960"/>
                  </a:moveTo>
                  <a:lnTo>
                    <a:pt x="102870" y="438150"/>
                  </a:lnTo>
                  <a:lnTo>
                    <a:pt x="63500" y="506730"/>
                  </a:lnTo>
                  <a:lnTo>
                    <a:pt x="72390" y="504190"/>
                  </a:lnTo>
                  <a:lnTo>
                    <a:pt x="246380" y="504190"/>
                  </a:lnTo>
                  <a:lnTo>
                    <a:pt x="278130" y="501650"/>
                  </a:lnTo>
                  <a:lnTo>
                    <a:pt x="402590" y="501650"/>
                  </a:lnTo>
                  <a:lnTo>
                    <a:pt x="435610" y="441960"/>
                  </a:lnTo>
                  <a:close/>
                </a:path>
                <a:path w="697229" h="788670">
                  <a:moveTo>
                    <a:pt x="474980" y="292100"/>
                  </a:moveTo>
                  <a:lnTo>
                    <a:pt x="166370" y="292100"/>
                  </a:lnTo>
                  <a:lnTo>
                    <a:pt x="130810" y="354330"/>
                  </a:lnTo>
                  <a:lnTo>
                    <a:pt x="196850" y="354330"/>
                  </a:lnTo>
                  <a:lnTo>
                    <a:pt x="222250" y="353060"/>
                  </a:lnTo>
                  <a:lnTo>
                    <a:pt x="455930" y="353060"/>
                  </a:lnTo>
                  <a:lnTo>
                    <a:pt x="474980" y="292100"/>
                  </a:lnTo>
                  <a:close/>
                </a:path>
                <a:path w="697229" h="788670">
                  <a:moveTo>
                    <a:pt x="521970" y="144780"/>
                  </a:moveTo>
                  <a:lnTo>
                    <a:pt x="210820" y="147320"/>
                  </a:lnTo>
                  <a:lnTo>
                    <a:pt x="175260" y="213360"/>
                  </a:lnTo>
                  <a:lnTo>
                    <a:pt x="182880" y="210820"/>
                  </a:lnTo>
                  <a:lnTo>
                    <a:pt x="494030" y="210820"/>
                  </a:lnTo>
                  <a:lnTo>
                    <a:pt x="521970" y="144780"/>
                  </a:lnTo>
                  <a:close/>
                </a:path>
                <a:path w="697229" h="788670">
                  <a:moveTo>
                    <a:pt x="544830" y="0"/>
                  </a:moveTo>
                  <a:lnTo>
                    <a:pt x="236220" y="2540"/>
                  </a:lnTo>
                  <a:lnTo>
                    <a:pt x="199390" y="71120"/>
                  </a:lnTo>
                  <a:lnTo>
                    <a:pt x="208280" y="68580"/>
                  </a:lnTo>
                  <a:lnTo>
                    <a:pt x="535940" y="68580"/>
                  </a:lnTo>
                  <a:lnTo>
                    <a:pt x="544830" y="0"/>
                  </a:lnTo>
                  <a:close/>
                </a:path>
                <a:path w="697229" h="788670">
                  <a:moveTo>
                    <a:pt x="629920" y="722630"/>
                  </a:moveTo>
                  <a:lnTo>
                    <a:pt x="624840" y="720090"/>
                  </a:lnTo>
                  <a:lnTo>
                    <a:pt x="610870" y="720090"/>
                  </a:lnTo>
                  <a:lnTo>
                    <a:pt x="585470" y="717550"/>
                  </a:lnTo>
                  <a:lnTo>
                    <a:pt x="486410" y="717550"/>
                  </a:lnTo>
                  <a:lnTo>
                    <a:pt x="441960" y="715010"/>
                  </a:lnTo>
                  <a:lnTo>
                    <a:pt x="304800" y="715010"/>
                  </a:lnTo>
                  <a:lnTo>
                    <a:pt x="264160" y="712470"/>
                  </a:lnTo>
                  <a:lnTo>
                    <a:pt x="157480" y="712470"/>
                  </a:lnTo>
                  <a:lnTo>
                    <a:pt x="133350" y="715010"/>
                  </a:lnTo>
                  <a:lnTo>
                    <a:pt x="116840" y="715010"/>
                  </a:lnTo>
                  <a:lnTo>
                    <a:pt x="175260" y="788670"/>
                  </a:lnTo>
                  <a:lnTo>
                    <a:pt x="575310" y="788670"/>
                  </a:lnTo>
                  <a:lnTo>
                    <a:pt x="629920" y="722630"/>
                  </a:lnTo>
                  <a:close/>
                </a:path>
                <a:path w="697229" h="788670">
                  <a:moveTo>
                    <a:pt x="697230" y="570230"/>
                  </a:moveTo>
                  <a:lnTo>
                    <a:pt x="0" y="575310"/>
                  </a:lnTo>
                  <a:lnTo>
                    <a:pt x="13970" y="654050"/>
                  </a:lnTo>
                  <a:lnTo>
                    <a:pt x="52070" y="654050"/>
                  </a:lnTo>
                  <a:lnTo>
                    <a:pt x="86360" y="651510"/>
                  </a:lnTo>
                  <a:lnTo>
                    <a:pt x="349250" y="651510"/>
                  </a:lnTo>
                  <a:lnTo>
                    <a:pt x="405130" y="648970"/>
                  </a:lnTo>
                  <a:lnTo>
                    <a:pt x="461010" y="648970"/>
                  </a:lnTo>
                  <a:lnTo>
                    <a:pt x="510540" y="646430"/>
                  </a:lnTo>
                  <a:lnTo>
                    <a:pt x="652780" y="646430"/>
                  </a:lnTo>
                  <a:lnTo>
                    <a:pt x="697230" y="570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630" y="833120"/>
            <a:ext cx="2942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Top Ten</a:t>
            </a:r>
            <a:r>
              <a:rPr sz="4400" spc="-70" dirty="0"/>
              <a:t> </a:t>
            </a:r>
            <a:r>
              <a:rPr sz="4400" spc="-5" dirty="0"/>
              <a:t>List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685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74955" algn="l"/>
              </a:tabLst>
            </a:pPr>
            <a:r>
              <a:rPr spc="-5" dirty="0"/>
              <a:t>There are North Poles </a:t>
            </a:r>
            <a:r>
              <a:rPr dirty="0"/>
              <a:t>and </a:t>
            </a:r>
            <a:r>
              <a:rPr spc="-5" dirty="0"/>
              <a:t>South</a:t>
            </a:r>
            <a:r>
              <a:rPr spc="10" dirty="0"/>
              <a:t> </a:t>
            </a:r>
            <a:r>
              <a:rPr spc="-5" dirty="0"/>
              <a:t>Poles.</a:t>
            </a:r>
          </a:p>
          <a:p>
            <a:pPr marL="309880" indent="-264795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11150" algn="l"/>
              </a:tabLst>
            </a:pPr>
            <a:r>
              <a:rPr spc="-5" dirty="0"/>
              <a:t>Like poles repel, unlike poles attract.</a:t>
            </a:r>
          </a:p>
          <a:p>
            <a:pPr marL="309880" indent="-264795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11150" algn="l"/>
              </a:tabLst>
            </a:pPr>
            <a:r>
              <a:rPr spc="-5" dirty="0"/>
              <a:t>Magnetic forces attract </a:t>
            </a:r>
            <a:r>
              <a:rPr dirty="0"/>
              <a:t>only </a:t>
            </a:r>
            <a:r>
              <a:rPr spc="-5" dirty="0"/>
              <a:t>magnetic</a:t>
            </a:r>
            <a:r>
              <a:rPr spc="-10" dirty="0"/>
              <a:t> </a:t>
            </a:r>
            <a:r>
              <a:rPr spc="-5" dirty="0"/>
              <a:t>materials.</a:t>
            </a:r>
          </a:p>
          <a:p>
            <a:pPr marL="309880" indent="-264795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11150" algn="l"/>
              </a:tabLst>
            </a:pPr>
            <a:r>
              <a:rPr spc="-5" dirty="0"/>
              <a:t>Magnetic forces </a:t>
            </a:r>
            <a:r>
              <a:rPr dirty="0"/>
              <a:t>act at a</a:t>
            </a:r>
            <a:r>
              <a:rPr spc="-5" dirty="0"/>
              <a:t> distance.</a:t>
            </a:r>
          </a:p>
          <a:p>
            <a:pPr marL="45720" marR="508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11150" algn="l"/>
              </a:tabLst>
            </a:pPr>
            <a:r>
              <a:rPr spc="-10" dirty="0"/>
              <a:t>While </a:t>
            </a:r>
            <a:r>
              <a:rPr spc="-5" dirty="0"/>
              <a:t>magnetized, temporary magnets act like permanent  magnets.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3000" y="304800"/>
            <a:ext cx="74225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What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We Will Learn About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Magnetism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6010" y="833120"/>
            <a:ext cx="44043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Top Ten</a:t>
            </a:r>
            <a:r>
              <a:rPr sz="4400" spc="-80" dirty="0"/>
              <a:t> </a:t>
            </a:r>
            <a:r>
              <a:rPr sz="4400" dirty="0"/>
              <a:t>Continued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449069" y="2242820"/>
            <a:ext cx="6714490" cy="2233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AutoNum type="arabicPeriod" startAt="9"/>
              <a:tabLst>
                <a:tab pos="276225" algn="l"/>
              </a:tabLst>
            </a:pPr>
            <a:r>
              <a:rPr sz="1800" dirty="0">
                <a:latin typeface="Comic Sans MS"/>
                <a:cs typeface="Comic Sans MS"/>
              </a:rPr>
              <a:t>A </a:t>
            </a:r>
            <a:r>
              <a:rPr sz="1800" spc="-5" dirty="0">
                <a:latin typeface="Comic Sans MS"/>
                <a:cs typeface="Comic Sans MS"/>
              </a:rPr>
              <a:t>charged particle experiences </a:t>
            </a:r>
            <a:r>
              <a:rPr sz="1800" dirty="0">
                <a:latin typeface="Comic Sans MS"/>
                <a:cs typeface="Comic Sans MS"/>
              </a:rPr>
              <a:t>no </a:t>
            </a:r>
            <a:r>
              <a:rPr sz="1800" spc="-5" dirty="0">
                <a:latin typeface="Comic Sans MS"/>
                <a:cs typeface="Comic Sans MS"/>
              </a:rPr>
              <a:t>magnetic force </a:t>
            </a:r>
            <a:r>
              <a:rPr sz="1800" dirty="0">
                <a:latin typeface="Comic Sans MS"/>
                <a:cs typeface="Comic Sans MS"/>
              </a:rPr>
              <a:t>when  </a:t>
            </a:r>
            <a:r>
              <a:rPr sz="1800" spc="-5" dirty="0">
                <a:latin typeface="Comic Sans MS"/>
                <a:cs typeface="Comic Sans MS"/>
              </a:rPr>
              <a:t>moving parallel to </a:t>
            </a:r>
            <a:r>
              <a:rPr sz="1800" dirty="0">
                <a:latin typeface="Comic Sans MS"/>
                <a:cs typeface="Comic Sans MS"/>
              </a:rPr>
              <a:t>a </a:t>
            </a:r>
            <a:r>
              <a:rPr sz="1800" spc="-5" dirty="0">
                <a:latin typeface="Comic Sans MS"/>
                <a:cs typeface="Comic Sans MS"/>
              </a:rPr>
              <a:t>magnetic field, but when </a:t>
            </a:r>
            <a:r>
              <a:rPr sz="1800" dirty="0">
                <a:latin typeface="Comic Sans MS"/>
                <a:cs typeface="Comic Sans MS"/>
              </a:rPr>
              <a:t>it </a:t>
            </a:r>
            <a:r>
              <a:rPr sz="1800" spc="-5" dirty="0">
                <a:latin typeface="Comic Sans MS"/>
                <a:cs typeface="Comic Sans MS"/>
              </a:rPr>
              <a:t>is </a:t>
            </a:r>
            <a:r>
              <a:rPr sz="1800" dirty="0">
                <a:latin typeface="Comic Sans MS"/>
                <a:cs typeface="Comic Sans MS"/>
              </a:rPr>
              <a:t>moving  </a:t>
            </a:r>
            <a:r>
              <a:rPr sz="1800" spc="-5" dirty="0">
                <a:latin typeface="Comic Sans MS"/>
                <a:cs typeface="Comic Sans MS"/>
              </a:rPr>
              <a:t>perpendicular to the field </a:t>
            </a:r>
            <a:r>
              <a:rPr sz="1800" dirty="0">
                <a:latin typeface="Comic Sans MS"/>
                <a:cs typeface="Comic Sans MS"/>
              </a:rPr>
              <a:t>it </a:t>
            </a:r>
            <a:r>
              <a:rPr sz="1800" spc="-5" dirty="0">
                <a:latin typeface="Comic Sans MS"/>
                <a:cs typeface="Comic Sans MS"/>
              </a:rPr>
              <a:t>experiences </a:t>
            </a:r>
            <a:r>
              <a:rPr sz="1800" dirty="0">
                <a:latin typeface="Comic Sans MS"/>
                <a:cs typeface="Comic Sans MS"/>
              </a:rPr>
              <a:t>a </a:t>
            </a:r>
            <a:r>
              <a:rPr sz="1800" spc="-5" dirty="0">
                <a:latin typeface="Comic Sans MS"/>
                <a:cs typeface="Comic Sans MS"/>
              </a:rPr>
              <a:t>force perpendicular  to both the field </a:t>
            </a:r>
            <a:r>
              <a:rPr sz="1800" dirty="0">
                <a:latin typeface="Comic Sans MS"/>
                <a:cs typeface="Comic Sans MS"/>
              </a:rPr>
              <a:t>and the </a:t>
            </a:r>
            <a:r>
              <a:rPr sz="1800" spc="-5" dirty="0">
                <a:latin typeface="Comic Sans MS"/>
                <a:cs typeface="Comic Sans MS"/>
              </a:rPr>
              <a:t>direction </a:t>
            </a:r>
            <a:r>
              <a:rPr sz="1800" dirty="0">
                <a:latin typeface="Comic Sans MS"/>
                <a:cs typeface="Comic Sans MS"/>
              </a:rPr>
              <a:t>of </a:t>
            </a:r>
            <a:r>
              <a:rPr sz="1800" spc="-5" dirty="0">
                <a:latin typeface="Comic Sans MS"/>
                <a:cs typeface="Comic Sans MS"/>
              </a:rPr>
              <a:t>motion.</a:t>
            </a:r>
            <a:endParaRPr sz="1800">
              <a:latin typeface="Comic Sans MS"/>
              <a:cs typeface="Comic Sans MS"/>
            </a:endParaRPr>
          </a:p>
          <a:p>
            <a:pPr marL="12700" marR="243840" algn="just">
              <a:lnSpc>
                <a:spcPct val="100000"/>
              </a:lnSpc>
              <a:spcBef>
                <a:spcPts val="2160"/>
              </a:spcBef>
              <a:buAutoNum type="arabicPeriod" startAt="9"/>
              <a:tabLst>
                <a:tab pos="380365" algn="l"/>
              </a:tabLst>
            </a:pPr>
            <a:r>
              <a:rPr sz="1800" dirty="0">
                <a:latin typeface="Comic Sans MS"/>
                <a:cs typeface="Comic Sans MS"/>
              </a:rPr>
              <a:t>A </a:t>
            </a:r>
            <a:r>
              <a:rPr sz="1800" spc="-5" dirty="0">
                <a:latin typeface="Comic Sans MS"/>
                <a:cs typeface="Comic Sans MS"/>
              </a:rPr>
              <a:t>current-carrying wire in </a:t>
            </a:r>
            <a:r>
              <a:rPr sz="1800" dirty="0">
                <a:latin typeface="Comic Sans MS"/>
                <a:cs typeface="Comic Sans MS"/>
              </a:rPr>
              <a:t>a </a:t>
            </a:r>
            <a:r>
              <a:rPr sz="1800" spc="-5" dirty="0">
                <a:latin typeface="Comic Sans MS"/>
                <a:cs typeface="Comic Sans MS"/>
              </a:rPr>
              <a:t>perpendicular </a:t>
            </a:r>
            <a:r>
              <a:rPr sz="1800" dirty="0">
                <a:latin typeface="Comic Sans MS"/>
                <a:cs typeface="Comic Sans MS"/>
              </a:rPr>
              <a:t>magnetic </a:t>
            </a:r>
            <a:r>
              <a:rPr sz="1800" spc="-5" dirty="0">
                <a:latin typeface="Comic Sans MS"/>
                <a:cs typeface="Comic Sans MS"/>
              </a:rPr>
              <a:t>field  experiences </a:t>
            </a:r>
            <a:r>
              <a:rPr sz="1800" dirty="0">
                <a:latin typeface="Comic Sans MS"/>
                <a:cs typeface="Comic Sans MS"/>
              </a:rPr>
              <a:t>a </a:t>
            </a:r>
            <a:r>
              <a:rPr sz="1800" spc="-5" dirty="0">
                <a:latin typeface="Comic Sans MS"/>
                <a:cs typeface="Comic Sans MS"/>
              </a:rPr>
              <a:t>force in </a:t>
            </a:r>
            <a:r>
              <a:rPr sz="1800" dirty="0">
                <a:latin typeface="Comic Sans MS"/>
                <a:cs typeface="Comic Sans MS"/>
              </a:rPr>
              <a:t>a </a:t>
            </a:r>
            <a:r>
              <a:rPr sz="1800" spc="-5" dirty="0">
                <a:latin typeface="Comic Sans MS"/>
                <a:cs typeface="Comic Sans MS"/>
              </a:rPr>
              <a:t>direction perpendicular to both </a:t>
            </a:r>
            <a:r>
              <a:rPr sz="1800" dirty="0">
                <a:latin typeface="Comic Sans MS"/>
                <a:cs typeface="Comic Sans MS"/>
              </a:rPr>
              <a:t>the  </a:t>
            </a:r>
            <a:r>
              <a:rPr sz="1800" spc="-5" dirty="0">
                <a:latin typeface="Comic Sans MS"/>
                <a:cs typeface="Comic Sans MS"/>
              </a:rPr>
              <a:t>wire </a:t>
            </a:r>
            <a:r>
              <a:rPr sz="1800" dirty="0">
                <a:latin typeface="Comic Sans MS"/>
                <a:cs typeface="Comic Sans MS"/>
              </a:rPr>
              <a:t>and the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field.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73"/>
          <p:cNvSpPr/>
          <p:nvPr/>
        </p:nvSpPr>
        <p:spPr>
          <a:xfrm>
            <a:off x="6705600" y="4655820"/>
            <a:ext cx="2438400" cy="2202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19" y="863600"/>
            <a:ext cx="70891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Defining Magnetic Field</a:t>
            </a:r>
            <a:r>
              <a:rPr sz="4000" spc="-25" dirty="0"/>
              <a:t> </a:t>
            </a:r>
            <a:r>
              <a:rPr sz="4000" spc="-5" dirty="0"/>
              <a:t>Direction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6705600" y="2108200"/>
            <a:ext cx="228600" cy="50800"/>
            <a:chOff x="6705600" y="2108200"/>
            <a:chExt cx="228600" cy="50800"/>
          </a:xfrm>
        </p:grpSpPr>
        <p:sp>
          <p:nvSpPr>
            <p:cNvPr id="4" name="object 4"/>
            <p:cNvSpPr/>
            <p:nvPr/>
          </p:nvSpPr>
          <p:spPr>
            <a:xfrm>
              <a:off x="6705600" y="2133600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609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83400" y="21082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0" y="50800"/>
                  </a:lnTo>
                  <a:lnTo>
                    <a:pt x="5080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3870" y="2091690"/>
            <a:ext cx="6019800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93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Magnetic Field vectors as written as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Comic Sans MS"/>
              <a:cs typeface="Comic Sans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Comic Sans MS"/>
                <a:cs typeface="Comic Sans MS"/>
              </a:rPr>
              <a:t>Direction </a:t>
            </a:r>
            <a:r>
              <a:rPr sz="2000" dirty="0">
                <a:latin typeface="Comic Sans MS"/>
                <a:cs typeface="Comic Sans MS"/>
              </a:rPr>
              <a:t>of </a:t>
            </a:r>
            <a:r>
              <a:rPr sz="2000" spc="-5" dirty="0">
                <a:latin typeface="Comic Sans MS"/>
                <a:cs typeface="Comic Sans MS"/>
              </a:rPr>
              <a:t>magnetic field at any point </a:t>
            </a:r>
            <a:r>
              <a:rPr sz="2000" dirty="0">
                <a:latin typeface="Comic Sans MS"/>
                <a:cs typeface="Comic Sans MS"/>
              </a:rPr>
              <a:t>is </a:t>
            </a:r>
            <a:r>
              <a:rPr sz="2000" spc="-5" dirty="0">
                <a:latin typeface="Comic Sans MS"/>
                <a:cs typeface="Comic Sans MS"/>
              </a:rPr>
              <a:t>defined  as the direction of </a:t>
            </a:r>
            <a:r>
              <a:rPr sz="2000" dirty="0">
                <a:latin typeface="Comic Sans MS"/>
                <a:cs typeface="Comic Sans MS"/>
              </a:rPr>
              <a:t>motion of a </a:t>
            </a:r>
            <a:r>
              <a:rPr sz="2000" spc="-5" dirty="0">
                <a:latin typeface="Comic Sans MS"/>
                <a:cs typeface="Comic Sans MS"/>
              </a:rPr>
              <a:t>charged particle </a:t>
            </a:r>
            <a:r>
              <a:rPr sz="2000" dirty="0">
                <a:latin typeface="Comic Sans MS"/>
                <a:cs typeface="Comic Sans MS"/>
              </a:rPr>
              <a:t>on  </a:t>
            </a:r>
            <a:r>
              <a:rPr sz="2000" spc="-5" dirty="0">
                <a:latin typeface="Comic Sans MS"/>
                <a:cs typeface="Comic Sans MS"/>
              </a:rPr>
              <a:t>which the magnetic field would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not</a:t>
            </a:r>
            <a:r>
              <a:rPr sz="2000" spc="-5" dirty="0">
                <a:latin typeface="Comic Sans MS"/>
                <a:cs typeface="Comic Sans MS"/>
              </a:rPr>
              <a:t> exert </a:t>
            </a:r>
            <a:r>
              <a:rPr sz="2000" dirty="0">
                <a:latin typeface="Comic Sans MS"/>
                <a:cs typeface="Comic Sans MS"/>
              </a:rPr>
              <a:t>a</a:t>
            </a:r>
            <a:r>
              <a:rPr sz="2000" spc="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force.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1469" y="4606290"/>
            <a:ext cx="629920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Magnitude of </a:t>
            </a:r>
            <a:r>
              <a:rPr sz="2000" dirty="0">
                <a:latin typeface="Comic Sans MS"/>
                <a:cs typeface="Comic Sans MS"/>
              </a:rPr>
              <a:t>the </a:t>
            </a:r>
            <a:r>
              <a:rPr sz="2000" spc="-5" dirty="0">
                <a:latin typeface="Comic Sans MS"/>
                <a:cs typeface="Comic Sans MS"/>
              </a:rPr>
              <a:t>B-vector is proportional </a:t>
            </a:r>
            <a:r>
              <a:rPr sz="2000" dirty="0">
                <a:latin typeface="Comic Sans MS"/>
                <a:cs typeface="Comic Sans MS"/>
              </a:rPr>
              <a:t>to </a:t>
            </a:r>
            <a:r>
              <a:rPr sz="2000" spc="-5" dirty="0">
                <a:latin typeface="Comic Sans MS"/>
                <a:cs typeface="Comic Sans MS"/>
              </a:rPr>
              <a:t>the  </a:t>
            </a:r>
            <a:r>
              <a:rPr sz="2000" dirty="0">
                <a:latin typeface="Comic Sans MS"/>
                <a:cs typeface="Comic Sans MS"/>
              </a:rPr>
              <a:t>force </a:t>
            </a:r>
            <a:r>
              <a:rPr sz="2000" spc="-5" dirty="0">
                <a:latin typeface="Comic Sans MS"/>
                <a:cs typeface="Comic Sans MS"/>
              </a:rPr>
              <a:t>acting </a:t>
            </a:r>
            <a:r>
              <a:rPr sz="2000" dirty="0">
                <a:latin typeface="Comic Sans MS"/>
                <a:cs typeface="Comic Sans MS"/>
              </a:rPr>
              <a:t>on </a:t>
            </a:r>
            <a:r>
              <a:rPr sz="2000" spc="-5" dirty="0">
                <a:latin typeface="Comic Sans MS"/>
                <a:cs typeface="Comic Sans MS"/>
              </a:rPr>
              <a:t>the moving charge, magnitude </a:t>
            </a:r>
            <a:r>
              <a:rPr sz="2000" dirty="0">
                <a:latin typeface="Comic Sans MS"/>
                <a:cs typeface="Comic Sans MS"/>
              </a:rPr>
              <a:t>of </a:t>
            </a:r>
            <a:r>
              <a:rPr sz="2000" spc="-5" dirty="0">
                <a:latin typeface="Comic Sans MS"/>
                <a:cs typeface="Comic Sans MS"/>
              </a:rPr>
              <a:t>the  moving charge, the magnitude </a:t>
            </a:r>
            <a:r>
              <a:rPr sz="2000" dirty="0">
                <a:latin typeface="Comic Sans MS"/>
                <a:cs typeface="Comic Sans MS"/>
              </a:rPr>
              <a:t>of its </a:t>
            </a:r>
            <a:r>
              <a:rPr sz="2000" spc="-5" dirty="0">
                <a:latin typeface="Comic Sans MS"/>
                <a:cs typeface="Comic Sans MS"/>
              </a:rPr>
              <a:t>velocity, and the  angle between </a:t>
            </a:r>
            <a:r>
              <a:rPr sz="2000" dirty="0">
                <a:latin typeface="Comic Sans MS"/>
                <a:cs typeface="Comic Sans MS"/>
              </a:rPr>
              <a:t>v </a:t>
            </a:r>
            <a:r>
              <a:rPr sz="2000" spc="-5" dirty="0">
                <a:latin typeface="Comic Sans MS"/>
                <a:cs typeface="Comic Sans MS"/>
              </a:rPr>
              <a:t>and the B-field. Unit is the Tesla or  the Gauss (1 </a:t>
            </a:r>
            <a:r>
              <a:rPr sz="2000" dirty="0">
                <a:latin typeface="Comic Sans MS"/>
                <a:cs typeface="Comic Sans MS"/>
              </a:rPr>
              <a:t>T = </a:t>
            </a:r>
            <a:r>
              <a:rPr sz="2000" spc="-5" dirty="0">
                <a:latin typeface="Comic Sans MS"/>
                <a:cs typeface="Comic Sans MS"/>
              </a:rPr>
              <a:t>10,000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G).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430" y="833120"/>
            <a:ext cx="7584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Field Lines Around </a:t>
            </a:r>
            <a:r>
              <a:rPr sz="4400" dirty="0"/>
              <a:t>a </a:t>
            </a:r>
            <a:r>
              <a:rPr sz="4400" spc="-5" dirty="0"/>
              <a:t>Bar</a:t>
            </a:r>
            <a:r>
              <a:rPr sz="4400" spc="-35" dirty="0"/>
              <a:t> </a:t>
            </a:r>
            <a:r>
              <a:rPr sz="4400" spc="-5" dirty="0"/>
              <a:t>Magnet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514600" y="2438400"/>
            <a:ext cx="5080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489" y="894079"/>
            <a:ext cx="71412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Field Lines Around </a:t>
            </a:r>
            <a:r>
              <a:rPr sz="3600" dirty="0"/>
              <a:t>a </a:t>
            </a:r>
            <a:r>
              <a:rPr sz="3600" spc="-10" dirty="0"/>
              <a:t>Magnetic</a:t>
            </a:r>
            <a:r>
              <a:rPr sz="3600" spc="-60" dirty="0"/>
              <a:t> </a:t>
            </a:r>
            <a:r>
              <a:rPr sz="3600" spc="-5" dirty="0"/>
              <a:t>Sphere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212910" y="1898710"/>
            <a:ext cx="7632700" cy="4660900"/>
            <a:chOff x="1212910" y="1898710"/>
            <a:chExt cx="7632700" cy="4660900"/>
          </a:xfrm>
        </p:grpSpPr>
        <p:sp>
          <p:nvSpPr>
            <p:cNvPr id="4" name="object 4"/>
            <p:cNvSpPr/>
            <p:nvPr/>
          </p:nvSpPr>
          <p:spPr>
            <a:xfrm>
              <a:off x="1219200" y="1904999"/>
              <a:ext cx="7620000" cy="4648200"/>
            </a:xfrm>
            <a:custGeom>
              <a:avLst/>
              <a:gdLst/>
              <a:ahLst/>
              <a:cxnLst/>
              <a:rect l="l" t="t" r="r" b="b"/>
              <a:pathLst>
                <a:path w="7620000" h="4648200">
                  <a:moveTo>
                    <a:pt x="7620000" y="0"/>
                  </a:moveTo>
                  <a:lnTo>
                    <a:pt x="0" y="0"/>
                  </a:lnTo>
                  <a:lnTo>
                    <a:pt x="0" y="4648200"/>
                  </a:lnTo>
                  <a:lnTo>
                    <a:pt x="7620000" y="4648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9200" y="1904999"/>
              <a:ext cx="7620000" cy="4648200"/>
            </a:xfrm>
            <a:custGeom>
              <a:avLst/>
              <a:gdLst/>
              <a:ahLst/>
              <a:cxnLst/>
              <a:rect l="l" t="t" r="r" b="b"/>
              <a:pathLst>
                <a:path w="7620000" h="4648200">
                  <a:moveTo>
                    <a:pt x="3810000" y="4648200"/>
                  </a:moveTo>
                  <a:lnTo>
                    <a:pt x="0" y="4648200"/>
                  </a:lnTo>
                  <a:lnTo>
                    <a:pt x="0" y="0"/>
                  </a:lnTo>
                  <a:lnTo>
                    <a:pt x="7620000" y="0"/>
                  </a:lnTo>
                  <a:lnTo>
                    <a:pt x="7620000" y="4648200"/>
                  </a:lnTo>
                  <a:lnTo>
                    <a:pt x="3810000" y="46482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7400" y="2209799"/>
              <a:ext cx="6045200" cy="419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7139" y="833120"/>
            <a:ext cx="6638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Field </a:t>
            </a:r>
            <a:r>
              <a:rPr sz="4400" dirty="0"/>
              <a:t>Lines of </a:t>
            </a:r>
            <a:r>
              <a:rPr sz="4400" spc="-5" dirty="0"/>
              <a:t>Repelling</a:t>
            </a:r>
            <a:r>
              <a:rPr sz="4400" spc="-40" dirty="0"/>
              <a:t> </a:t>
            </a:r>
            <a:r>
              <a:rPr sz="4400" spc="-5" dirty="0"/>
              <a:t>Bars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52600" y="1979929"/>
            <a:ext cx="6629400" cy="4494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1682</Words>
  <Application>Microsoft Office PowerPoint</Application>
  <PresentationFormat>On-screen Show (4:3)</PresentationFormat>
  <Paragraphs>242</Paragraphs>
  <Slides>54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Magnetism </vt:lpstr>
      <vt:lpstr>What is Magnetism?</vt:lpstr>
      <vt:lpstr>Slide 3</vt:lpstr>
      <vt:lpstr>Slide 4</vt:lpstr>
      <vt:lpstr>No Monopoles Allowed</vt:lpstr>
      <vt:lpstr>Defining Magnetic Field Direction</vt:lpstr>
      <vt:lpstr>Field Lines Around a Bar Magnet</vt:lpstr>
      <vt:lpstr>Field Lines Around a Magnetic Sphere</vt:lpstr>
      <vt:lpstr>Field Lines of Repelling Bars</vt:lpstr>
      <vt:lpstr>Field Lines of Attracting Bars</vt:lpstr>
      <vt:lpstr>Slide 11</vt:lpstr>
      <vt:lpstr>When an unmagnetized substance is placed in a magnetic  field,the substance can be comemagnetized. This happens when the spinning electrons line up in the  same direction.</vt:lpstr>
      <vt:lpstr>An unmagnetized substance  looks like this…</vt:lpstr>
      <vt:lpstr>While a magnetized substance</vt:lpstr>
      <vt:lpstr>Making and Breaking Magnets</vt:lpstr>
      <vt:lpstr>Magnetic Field Vectors Due to a Bar  Magnet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Magnetic Field Lines</vt:lpstr>
      <vt:lpstr>Slide 27</vt:lpstr>
      <vt:lpstr>Sometimes,  the Earth’s  magnetic  poles flip.</vt:lpstr>
      <vt:lpstr>Slide 29</vt:lpstr>
      <vt:lpstr>We use the Earth’s magnetic field  to find direction.</vt:lpstr>
      <vt:lpstr>Magnetism</vt:lpstr>
      <vt:lpstr>Magnetic Forces</vt:lpstr>
      <vt:lpstr>Magnetic Poles</vt:lpstr>
      <vt:lpstr>Magnetic Poles</vt:lpstr>
      <vt:lpstr>Slide 35</vt:lpstr>
      <vt:lpstr>Slide 36</vt:lpstr>
      <vt:lpstr>Magnetic Forces</vt:lpstr>
      <vt:lpstr>Magnetic Poles</vt:lpstr>
      <vt:lpstr>Magnetic Fields</vt:lpstr>
      <vt:lpstr>Magnetic Field</vt:lpstr>
      <vt:lpstr>Magnetic Fields</vt:lpstr>
      <vt:lpstr>Magnetic Fields</vt:lpstr>
      <vt:lpstr>Magnetic Fields</vt:lpstr>
      <vt:lpstr>Slide 44</vt:lpstr>
      <vt:lpstr>Magnetic Domains</vt:lpstr>
      <vt:lpstr>Magnetic Domains</vt:lpstr>
      <vt:lpstr>Magnetic Domains</vt:lpstr>
      <vt:lpstr>Magnetic Domains</vt:lpstr>
      <vt:lpstr>Electricity and Magnetism</vt:lpstr>
      <vt:lpstr>Electric Motor</vt:lpstr>
      <vt:lpstr>Electromagnt</vt:lpstr>
      <vt:lpstr>Magnetic Properties of Matter</vt:lpstr>
      <vt:lpstr>Top Ten List</vt:lpstr>
      <vt:lpstr>Top Ten Continued</vt:lpstr>
    </vt:vector>
  </TitlesOfParts>
  <Company>Stellar Progamming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Magnetism</dc:title>
  <dc:creator>dr.kanwal</dc:creator>
  <cp:lastModifiedBy>DELL</cp:lastModifiedBy>
  <cp:revision>113</cp:revision>
  <dcterms:created xsi:type="dcterms:W3CDTF">2009-04-07T07:58:14Z</dcterms:created>
  <dcterms:modified xsi:type="dcterms:W3CDTF">2020-04-10T08:39:20Z</dcterms:modified>
</cp:coreProperties>
</file>