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3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9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8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9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3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0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4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7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9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CCFD-CA5D-410F-8992-823693B408E1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CC1C-3DD3-405F-B18C-AFDBDA16E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0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AFFINITY CHROMATOGRAPHY AND IMMUNOADSORPTION</a:t>
            </a:r>
          </a:p>
        </p:txBody>
      </p:sp>
    </p:spTree>
    <p:extLst>
      <p:ext uri="{BB962C8B-B14F-4D97-AF65-F5344CB8AC3E}">
        <p14:creationId xmlns:p14="http://schemas.microsoft.com/office/powerpoint/2010/main" val="82443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Specificity </a:t>
            </a:r>
          </a:p>
          <a:p>
            <a:r>
              <a:rPr lang="en-US" dirty="0" smtClean="0"/>
              <a:t>Ligand </a:t>
            </a:r>
          </a:p>
          <a:p>
            <a:r>
              <a:rPr lang="en-US" dirty="0" smtClean="0"/>
              <a:t>Immunological action</a:t>
            </a:r>
            <a:r>
              <a:rPr lang="en-US" dirty="0"/>
              <a:t>, control of a metabolic process, </a:t>
            </a:r>
            <a:r>
              <a:rPr lang="en-US" dirty="0" smtClean="0"/>
              <a:t>hormone action</a:t>
            </a:r>
            <a:r>
              <a:rPr lang="en-US" dirty="0"/>
              <a:t>, catalytic breakdown of a substrate, or membrane </a:t>
            </a:r>
            <a:r>
              <a:rPr lang="en-US" dirty="0" smtClean="0"/>
              <a:t>transport</a:t>
            </a:r>
          </a:p>
          <a:p>
            <a:r>
              <a:rPr lang="en-US" dirty="0" smtClean="0"/>
              <a:t>Nucleic acids, enzymes</a:t>
            </a:r>
            <a:r>
              <a:rPr lang="en-US" dirty="0"/>
              <a:t>, transport proteins, antibodies, hormone-receptor proteins, </a:t>
            </a:r>
            <a:r>
              <a:rPr lang="en-US" dirty="0" smtClean="0"/>
              <a:t>drug-binding proteins</a:t>
            </a:r>
            <a:r>
              <a:rPr lang="en-US" dirty="0"/>
              <a:t>, neurotransmitter proteins, and many others.</a:t>
            </a:r>
          </a:p>
        </p:txBody>
      </p:sp>
    </p:spTree>
    <p:extLst>
      <p:ext uri="{BB962C8B-B14F-4D97-AF65-F5344CB8AC3E}">
        <p14:creationId xmlns:p14="http://schemas.microsoft.com/office/powerpoint/2010/main" val="62898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Chromatographic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Media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(1) they are physically and chemically stable under most experimental conditions,</a:t>
            </a:r>
          </a:p>
          <a:p>
            <a:pPr marL="0" indent="0">
              <a:buNone/>
            </a:pPr>
            <a:r>
              <a:rPr lang="en-US" dirty="0"/>
              <a:t>(2) they </a:t>
            </a:r>
            <a:r>
              <a:rPr lang="en-US" dirty="0" smtClean="0"/>
              <a:t>are relatively free of </a:t>
            </a:r>
            <a:r>
              <a:rPr lang="en-US" dirty="0"/>
              <a:t>nonspecific adsorption effects,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smtClean="0"/>
              <a:t>they have satisfactory </a:t>
            </a:r>
            <a:r>
              <a:rPr lang="en-US" dirty="0"/>
              <a:t>flow characteristics,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4) they </a:t>
            </a:r>
            <a:r>
              <a:rPr lang="en-US" dirty="0" smtClean="0"/>
              <a:t>are available </a:t>
            </a:r>
            <a:r>
              <a:rPr lang="en-US" dirty="0"/>
              <a:t>with very </a:t>
            </a:r>
            <a:r>
              <a:rPr lang="en-US" dirty="0" smtClean="0"/>
              <a:t>large pore sizes</a:t>
            </a:r>
            <a:r>
              <a:rPr lang="en-US" dirty="0"/>
              <a:t>, 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5) they have </a:t>
            </a:r>
            <a:r>
              <a:rPr lang="en-US" dirty="0" smtClean="0"/>
              <a:t>reactive functional groups to </a:t>
            </a:r>
            <a:r>
              <a:rPr lang="en-US" dirty="0"/>
              <a:t>which an </a:t>
            </a:r>
            <a:r>
              <a:rPr lang="en-US" dirty="0" smtClean="0"/>
              <a:t>appropriate ligand </a:t>
            </a:r>
            <a:r>
              <a:rPr lang="en-US" dirty="0"/>
              <a:t>may be attached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4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Immobilized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Ligand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Ligand must </a:t>
            </a:r>
            <a:r>
              <a:rPr lang="en-US" dirty="0"/>
              <a:t>display a </a:t>
            </a:r>
            <a:r>
              <a:rPr lang="en-US" dirty="0" smtClean="0"/>
              <a:t>strong, specific</a:t>
            </a:r>
            <a:r>
              <a:rPr lang="en-US" dirty="0"/>
              <a:t>, but reversible interaction with the desired macromolecule and it </a:t>
            </a:r>
            <a:r>
              <a:rPr lang="en-US" dirty="0" smtClean="0"/>
              <a:t>must have </a:t>
            </a:r>
            <a:r>
              <a:rPr lang="en-US" dirty="0"/>
              <a:t>a reactive functional group for attachment to 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8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Attachment of Ligand to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Matrix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(1) activation of the functional groups on the matrix, and (2) </a:t>
            </a:r>
            <a:r>
              <a:rPr lang="en-US" dirty="0" smtClean="0"/>
              <a:t>joining of </a:t>
            </a:r>
            <a:r>
              <a:rPr lang="en-US" dirty="0"/>
              <a:t>the ligand to the functional </a:t>
            </a:r>
            <a:r>
              <a:rPr lang="en-US" dirty="0" smtClean="0"/>
              <a:t>group on </a:t>
            </a:r>
            <a:r>
              <a:rPr lang="en-US" dirty="0"/>
              <a:t>the matrix</a:t>
            </a:r>
            <a:r>
              <a:rPr lang="en-US" dirty="0" smtClean="0"/>
              <a:t>.</a:t>
            </a:r>
          </a:p>
          <a:p>
            <a:r>
              <a:rPr lang="en-US" dirty="0"/>
              <a:t>Cyanogen Bromide-Activated </a:t>
            </a:r>
            <a:r>
              <a:rPr lang="en-US" dirty="0" smtClean="0"/>
              <a:t>Agarose</a:t>
            </a:r>
          </a:p>
          <a:p>
            <a:r>
              <a:rPr lang="en-US" dirty="0"/>
              <a:t>6-Aminohexanoic Acid (CH)-Agarose and 1,6-Diaminehexane (AH)-</a:t>
            </a:r>
            <a:r>
              <a:rPr lang="en-US" dirty="0" smtClean="0"/>
              <a:t>Agarose</a:t>
            </a:r>
          </a:p>
          <a:p>
            <a:r>
              <a:rPr lang="en-US" dirty="0" err="1"/>
              <a:t>Carbonyldiimidazole</a:t>
            </a:r>
            <a:r>
              <a:rPr lang="en-US" dirty="0"/>
              <a:t> (CDI)-Activated Supports</a:t>
            </a:r>
          </a:p>
          <a:p>
            <a:r>
              <a:rPr lang="en-US" dirty="0"/>
              <a:t>Epoxy-Activated </a:t>
            </a:r>
            <a:r>
              <a:rPr lang="en-US" dirty="0" smtClean="0"/>
              <a:t>Agarose</a:t>
            </a:r>
          </a:p>
          <a:p>
            <a:r>
              <a:rPr lang="en-US" dirty="0"/>
              <a:t>Group-Specific Adsorbents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307" t="23455" r="13612" b="12911"/>
          <a:stretch/>
        </p:blipFill>
        <p:spPr>
          <a:xfrm>
            <a:off x="682581" y="115910"/>
            <a:ext cx="10122794" cy="657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8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Immunoadsorption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Purification of antigens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0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8696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Experimental Procedure for Affinity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procedure </a:t>
            </a:r>
          </a:p>
          <a:p>
            <a:r>
              <a:rPr lang="en-US" dirty="0"/>
              <a:t>Buffer pH or Ionic Strength</a:t>
            </a:r>
            <a:endParaRPr lang="en-US" dirty="0"/>
          </a:p>
          <a:p>
            <a:r>
              <a:rPr lang="en-US" dirty="0"/>
              <a:t>Affinity </a:t>
            </a:r>
            <a:r>
              <a:rPr lang="en-US" dirty="0" smtClean="0"/>
              <a:t>Elution</a:t>
            </a:r>
          </a:p>
          <a:p>
            <a:r>
              <a:rPr lang="en-US" dirty="0"/>
              <a:t>Chaotropic 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2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Office Theme</vt:lpstr>
      <vt:lpstr>AFFINITY CHROMATOGRAPHY AND IMMUNOADSORPTION</vt:lpstr>
      <vt:lpstr>Introduction </vt:lpstr>
      <vt:lpstr>Chromatographic Media</vt:lpstr>
      <vt:lpstr>The Immobilized Ligand</vt:lpstr>
      <vt:lpstr>Attachment of Ligand to Matrix</vt:lpstr>
      <vt:lpstr>PowerPoint Presentation</vt:lpstr>
      <vt:lpstr>Immunoadsorption</vt:lpstr>
      <vt:lpstr>Experimental Procedure for Affinity Chromatography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AFFINITY CHROMATOGRAPHY AND IMMUNOADSORPTION</dc:title>
  <dc:creator>RESEARCHER</dc:creator>
  <cp:lastModifiedBy>RESEARCHER</cp:lastModifiedBy>
  <cp:revision>27</cp:revision>
  <dcterms:created xsi:type="dcterms:W3CDTF">2019-12-09T12:24:33Z</dcterms:created>
  <dcterms:modified xsi:type="dcterms:W3CDTF">2019-12-09T15:43:29Z</dcterms:modified>
</cp:coreProperties>
</file>