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</p:sldMasterIdLst>
  <p:notesMasterIdLst>
    <p:notesMasterId r:id="rId51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7" r:id="rId12"/>
    <p:sldId id="328" r:id="rId13"/>
    <p:sldId id="32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32" r:id="rId22"/>
    <p:sldId id="330" r:id="rId23"/>
    <p:sldId id="331" r:id="rId24"/>
    <p:sldId id="267" r:id="rId25"/>
    <p:sldId id="275" r:id="rId26"/>
    <p:sldId id="276" r:id="rId27"/>
    <p:sldId id="277" r:id="rId28"/>
    <p:sldId id="278" r:id="rId29"/>
    <p:sldId id="279" r:id="rId30"/>
    <p:sldId id="282" r:id="rId31"/>
    <p:sldId id="280" r:id="rId32"/>
    <p:sldId id="281" r:id="rId33"/>
    <p:sldId id="283" r:id="rId34"/>
    <p:sldId id="333" r:id="rId35"/>
    <p:sldId id="334" r:id="rId36"/>
    <p:sldId id="335" r:id="rId37"/>
    <p:sldId id="337" r:id="rId38"/>
    <p:sldId id="336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284" r:id="rId48"/>
    <p:sldId id="285" r:id="rId49"/>
    <p:sldId id="326" r:id="rId5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2490D-A335-4950-A748-865ADC5F294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2E04-A57E-462E-8AF2-2F0395F8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2E04-A57E-462E-8AF2-2F0395F8F1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Elevated WBC’s (&gt;100 cell per cm3), Elevated protein (&gt;50mg/dl) and decrease glucose level (&lt; 40mg/dl)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2E04-A57E-462E-8AF2-2F0395F8F1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89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3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88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3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7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3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1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9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5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53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4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3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2EF3-A460-4DAB-B3CB-6DFC643425F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F209-1B8B-4B18-8307-4D739CE9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923" y="2136139"/>
            <a:ext cx="700405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spc="-5" dirty="0"/>
              <a:t>Meningitis.</a:t>
            </a:r>
            <a:endParaRPr sz="1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81000"/>
            <a:ext cx="6477001" cy="5660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1.Neonates: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group 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Listeria monocytogenes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gram negative bacilli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3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2.Elderly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Nisseria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Meningitides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Listeria monocytogenes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Aerobic gram negative bacteria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5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Adults &amp; Children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Nisseria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Meningitides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9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308" y="80517"/>
            <a:ext cx="6634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Bacterial</a:t>
            </a:r>
            <a:r>
              <a:rPr spc="-85" dirty="0"/>
              <a:t> </a:t>
            </a:r>
            <a:r>
              <a:rPr dirty="0"/>
              <a:t>Meningitis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1981"/>
            <a:ext cx="8013065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septic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meningitis.</a:t>
            </a:r>
            <a:endParaRPr sz="3200">
              <a:latin typeface="Arial"/>
              <a:cs typeface="Arial"/>
            </a:endParaRPr>
          </a:p>
          <a:p>
            <a:pPr marL="354965" marR="71120" indent="-342900">
              <a:lnSpc>
                <a:spcPct val="1501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Extremely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serious that requires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immediate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care.</a:t>
            </a:r>
            <a:endParaRPr sz="3200">
              <a:latin typeface="Arial"/>
              <a:cs typeface="Arial"/>
            </a:endParaRPr>
          </a:p>
          <a:p>
            <a:pPr marL="354965" marR="5080" indent="-342900">
              <a:lnSpc>
                <a:spcPct val="1501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lead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permanent damage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disability and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death.</a:t>
            </a:r>
            <a:endParaRPr sz="32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Spreads by:</a:t>
            </a:r>
            <a:endParaRPr sz="3200">
              <a:latin typeface="Arial"/>
              <a:cs typeface="Arial"/>
            </a:endParaRPr>
          </a:p>
          <a:p>
            <a:pPr marL="1252855">
              <a:lnSpc>
                <a:spcPct val="100000"/>
              </a:lnSpc>
              <a:spcBef>
                <a:spcPts val="269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-coughing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sneezing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865" y="80517"/>
            <a:ext cx="6843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Bacterial</a:t>
            </a:r>
            <a:r>
              <a:rPr spc="-10" dirty="0"/>
              <a:t> </a:t>
            </a:r>
            <a:r>
              <a:rPr spc="-5" dirty="0"/>
              <a:t>Meningitis.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3886" y="1272387"/>
            <a:ext cx="7315200" cy="4806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501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Treatment available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antibiotics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causative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organism.</a:t>
            </a:r>
            <a:endParaRPr sz="32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Causative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Agents:</a:t>
            </a:r>
            <a:endParaRPr sz="3200">
              <a:latin typeface="Arial"/>
              <a:cs typeface="Arial"/>
            </a:endParaRPr>
          </a:p>
          <a:p>
            <a:pPr marL="819785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820419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Streptococcus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Pneumonia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30-80%</a:t>
            </a:r>
            <a:endParaRPr sz="3200">
              <a:latin typeface="Arial"/>
              <a:cs typeface="Arial"/>
            </a:endParaRPr>
          </a:p>
          <a:p>
            <a:pPr marL="819785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820419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Neisseria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meningitis 15-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3200">
              <a:latin typeface="Arial"/>
              <a:cs typeface="Arial"/>
            </a:endParaRPr>
          </a:p>
          <a:p>
            <a:pPr marL="819785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820419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Hemophilus Influenza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2-7%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80517"/>
            <a:ext cx="7520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Tubercular Meningitis.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248003"/>
            <a:ext cx="7993380" cy="52324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555"/>
              </a:spcBef>
              <a:buChar char="•"/>
              <a:tabLst>
                <a:tab pos="399415" algn="l"/>
                <a:tab pos="4000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meningitis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caused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455"/>
              </a:spcBef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Mycobacterium</a:t>
            </a:r>
            <a:r>
              <a:rPr sz="3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tuberculi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12200"/>
              </a:lnSpc>
              <a:spcBef>
                <a:spcPts val="755"/>
              </a:spcBef>
              <a:buChar char="•"/>
              <a:tabLst>
                <a:tab pos="28702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bacterium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begins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usually  in the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lungs</a:t>
            </a:r>
            <a:endParaRPr sz="3200">
              <a:latin typeface="Arial"/>
              <a:cs typeface="Arial"/>
            </a:endParaRPr>
          </a:p>
          <a:p>
            <a:pPr marL="286385" marR="163195" indent="-274320">
              <a:lnSpc>
                <a:spcPct val="111900"/>
              </a:lnSpc>
              <a:spcBef>
                <a:spcPts val="770"/>
              </a:spcBef>
              <a:buChar char="•"/>
              <a:tabLst>
                <a:tab pos="28702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 – 2%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bacteria travel via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 bloodstream.</a:t>
            </a:r>
            <a:endParaRPr sz="3200">
              <a:latin typeface="Arial"/>
              <a:cs typeface="Arial"/>
            </a:endParaRPr>
          </a:p>
          <a:p>
            <a:pPr marL="286385" marR="140335" indent="-274320">
              <a:lnSpc>
                <a:spcPct val="111900"/>
              </a:lnSpc>
              <a:spcBef>
                <a:spcPts val="780"/>
              </a:spcBef>
              <a:buChar char="•"/>
              <a:tabLst>
                <a:tab pos="28702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Unlike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types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meningitis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its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progresses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very slowly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vague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117346"/>
            <a:ext cx="8641080" cy="6623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780" y="80517"/>
            <a:ext cx="51930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Viral</a:t>
            </a:r>
            <a:r>
              <a:rPr spc="-70" dirty="0"/>
              <a:t> </a:t>
            </a:r>
            <a:r>
              <a:rPr dirty="0"/>
              <a:t>Meningitis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612" y="1236065"/>
            <a:ext cx="7766050" cy="53149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2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aseptic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meningitis.</a:t>
            </a:r>
            <a:endParaRPr sz="3200">
              <a:latin typeface="Arial"/>
              <a:cs typeface="Arial"/>
            </a:endParaRPr>
          </a:p>
          <a:p>
            <a:pPr marL="354965" marR="548005" indent="-342900">
              <a:lnSpc>
                <a:spcPct val="1094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More common than bacterial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 usually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serious.</a:t>
            </a:r>
            <a:endParaRPr sz="3200">
              <a:latin typeface="Arial"/>
              <a:cs typeface="Arial"/>
            </a:endParaRPr>
          </a:p>
          <a:p>
            <a:pPr marL="354965" marR="972185" indent="-342900">
              <a:lnSpc>
                <a:spcPct val="1094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likely 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have permanent brain  damage after the infection resolves.</a:t>
            </a:r>
            <a:endParaRPr sz="3200">
              <a:latin typeface="Arial"/>
              <a:cs typeface="Arial"/>
            </a:endParaRPr>
          </a:p>
          <a:p>
            <a:pPr marL="354965" marR="1513840" indent="-342900">
              <a:lnSpc>
                <a:spcPct val="1094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Treatment: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No specific</a:t>
            </a:r>
            <a:r>
              <a:rPr sz="32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treatment  available.</a:t>
            </a:r>
            <a:endParaRPr sz="3200">
              <a:latin typeface="Arial"/>
              <a:cs typeface="Arial"/>
            </a:endParaRPr>
          </a:p>
          <a:p>
            <a:pPr marL="354965" marR="5080" indent="-342900">
              <a:lnSpc>
                <a:spcPct val="1094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Most patients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recover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completely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219" y="80517"/>
            <a:ext cx="54044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Viral</a:t>
            </a:r>
            <a:r>
              <a:rPr spc="-70" dirty="0"/>
              <a:t> </a:t>
            </a:r>
            <a:r>
              <a:rPr dirty="0"/>
              <a:t>Meningitis.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3886" y="1155953"/>
            <a:ext cx="5379314" cy="54918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7995" indent="-455930">
              <a:lnSpc>
                <a:spcPct val="100000"/>
              </a:lnSpc>
              <a:spcBef>
                <a:spcPts val="105"/>
              </a:spcBef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Causative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agents:</a:t>
            </a:r>
            <a:endParaRPr sz="1600" dirty="0">
              <a:latin typeface="Arial"/>
              <a:cs typeface="Arial"/>
            </a:endParaRPr>
          </a:p>
          <a:p>
            <a:pPr marL="996950" lvl="1" indent="-343535">
              <a:lnSpc>
                <a:spcPct val="100000"/>
              </a:lnSpc>
              <a:spcBef>
                <a:spcPts val="2685"/>
              </a:spcBef>
              <a:buFont typeface="Wingdings"/>
              <a:buChar char=""/>
              <a:tabLst>
                <a:tab pos="99758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Enterovirus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99758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Adenovirus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997585" algn="l"/>
              </a:tabLst>
            </a:pP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Arbovirus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997585" algn="l"/>
              </a:tabLst>
            </a:pP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  <a:r>
              <a:rPr sz="20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indent="-343535">
              <a:lnSpc>
                <a:spcPct val="100000"/>
              </a:lnSpc>
              <a:spcBef>
                <a:spcPts val="2685"/>
              </a:spcBef>
              <a:buFont typeface="Wingdings"/>
              <a:buChar char=""/>
              <a:tabLst>
                <a:tab pos="997585" algn="l"/>
              </a:tabLst>
            </a:pP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Herpes 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simplex</a:t>
            </a:r>
            <a:r>
              <a:rPr sz="20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997585" algn="l"/>
              </a:tabLst>
            </a:pPr>
            <a:r>
              <a:rPr sz="2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</a:t>
            </a:r>
            <a:endParaRPr lang="en-US" sz="2000" spc="-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997585" algn="l"/>
              </a:tabLst>
            </a:pPr>
            <a:r>
              <a:rPr lang="en-US" sz="2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</a:p>
          <a:p>
            <a:pPr marL="996950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"/>
              <a:tabLst>
                <a:tab pos="997585" algn="l"/>
              </a:tabLst>
            </a:pPr>
            <a:r>
              <a:rPr lang="en-US" sz="2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Influenza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563" y="80517"/>
            <a:ext cx="5996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Fungal</a:t>
            </a:r>
            <a:r>
              <a:rPr spc="-30" dirty="0"/>
              <a:t> </a:t>
            </a:r>
            <a:r>
              <a:rPr spc="-5" dirty="0"/>
              <a:t>Meningitis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1953" y="1343716"/>
            <a:ext cx="7970520" cy="337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501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common than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</a:t>
            </a:r>
            <a:r>
              <a:rPr sz="28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22605" indent="-457200">
              <a:lnSpc>
                <a:spcPct val="150000"/>
              </a:lnSpc>
              <a:spcBef>
                <a:spcPts val="770"/>
              </a:spcBef>
              <a:buFont typeface="Wingdings" panose="05000000000000000000" pitchFamily="2" charset="2"/>
              <a:buChar char="Ø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rare in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people but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sz="28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 in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impaired  immune</a:t>
            </a:r>
            <a:r>
              <a:rPr sz="2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22605" indent="-457200">
              <a:lnSpc>
                <a:spcPct val="150000"/>
              </a:lnSpc>
              <a:spcBef>
                <a:spcPts val="770"/>
              </a:spcBef>
              <a:buFont typeface="Wingdings" panose="05000000000000000000" pitchFamily="2" charset="2"/>
              <a:buChar char="Ø"/>
              <a:tabLst>
                <a:tab pos="354965" algn="l"/>
                <a:tab pos="35623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Cryptococcus </a:t>
            </a:r>
            <a:r>
              <a:rPr lang="en-US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Neoformans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causative agent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6777" y="483234"/>
            <a:ext cx="2791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ANATOMY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1459" y="1431034"/>
            <a:ext cx="8229600" cy="542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371600" y="2286000"/>
            <a:ext cx="634771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Pathophysiology</a:t>
            </a:r>
            <a:r>
              <a:rPr sz="4400" spc="-5" dirty="0"/>
              <a:t>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82324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1772411"/>
            <a:ext cx="8641080" cy="482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2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5795963"/>
          </a:xfrm>
          <a:solidFill>
            <a:schemeClr val="accent6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Outermost layer                  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 Matter         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with skull &amp; VC)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layer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Arachnoid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 Sandwiched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b/w the two layers)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Subarachnoid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(Contains CSF)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leukocytes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Little Immunological Activity)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Innermost Layer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Pia Matter                    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&amp; Spinal Cord)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124200" y="529447"/>
            <a:ext cx="578032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17569" y="2209800"/>
            <a:ext cx="578032" cy="166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2906585" y="5334000"/>
            <a:ext cx="676003" cy="178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Down Arrow 10"/>
          <p:cNvSpPr/>
          <p:nvPr/>
        </p:nvSpPr>
        <p:spPr>
          <a:xfrm flipH="1">
            <a:off x="4274869" y="3294362"/>
            <a:ext cx="269422" cy="284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321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9900" y="811174"/>
            <a:ext cx="6261735" cy="47772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Bacteria enters blood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stream/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trauma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Proliferate rapidly</a:t>
            </a:r>
          </a:p>
          <a:p>
            <a:pPr marL="201295" marR="191770" algn="ctr">
              <a:lnSpc>
                <a:spcPct val="240000"/>
              </a:lnSpc>
            </a:pP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Causes Leukocyte recruitment</a:t>
            </a:r>
          </a:p>
          <a:p>
            <a:pPr marL="201295" marR="191770" algn="ctr">
              <a:lnSpc>
                <a:spcPct val="24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Bacterial Cell wall Causes release of cytokines( IL-1, IL-6, IL-8) (PAF Cause Coagulation)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(NO2) &amp; Arachidonic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acid cause vasodilation</a:t>
            </a:r>
          </a:p>
          <a:p>
            <a:pPr marL="201295" marR="191770" algn="ctr"/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Proteolytic products &amp; oxygen radicals increase permeability of Capillaries 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0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01295" marR="191770" algn="ctr"/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en-US" sz="24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01295" marR="191770" algn="ctr"/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Edema, Elevated ICP, cerebral Ischemia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768428" y="120273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751080" y="1952014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768428" y="3351096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782250" y="4834839"/>
            <a:ext cx="24246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735" y="80517"/>
            <a:ext cx="4006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Risk</a:t>
            </a:r>
            <a:r>
              <a:rPr spc="-70" dirty="0"/>
              <a:t> </a:t>
            </a:r>
            <a:r>
              <a:rPr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4077" y="1543303"/>
            <a:ext cx="492823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Systemic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Viral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RTIs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Tobacco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Impaired Immune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crowding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089" y="108661"/>
            <a:ext cx="3132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Risk</a:t>
            </a:r>
            <a:r>
              <a:rPr sz="4400" spc="-85" dirty="0"/>
              <a:t> </a:t>
            </a:r>
            <a:r>
              <a:rPr sz="4400" dirty="0"/>
              <a:t>Factors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73886" y="1660017"/>
            <a:ext cx="2672080" cy="300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Vaccinations</a:t>
            </a:r>
            <a:endParaRPr sz="32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6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Seasonal:</a:t>
            </a:r>
            <a:endParaRPr sz="3200">
              <a:latin typeface="Arial"/>
              <a:cs typeface="Arial"/>
            </a:endParaRPr>
          </a:p>
          <a:p>
            <a:pPr marL="757555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"/>
              <a:tabLst>
                <a:tab pos="757555" algn="l"/>
                <a:tab pos="75819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Winter</a:t>
            </a:r>
            <a:endParaRPr sz="3200">
              <a:latin typeface="Arial"/>
              <a:cs typeface="Arial"/>
            </a:endParaRPr>
          </a:p>
          <a:p>
            <a:pPr marL="757555" lvl="1" indent="-343535">
              <a:lnSpc>
                <a:spcPct val="100000"/>
              </a:lnSpc>
              <a:spcBef>
                <a:spcPts val="2690"/>
              </a:spcBef>
              <a:buFont typeface="Wingdings"/>
              <a:buChar char=""/>
              <a:tabLst>
                <a:tab pos="757555" algn="l"/>
                <a:tab pos="75819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Spring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10995"/>
            <a:ext cx="794448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sz="6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6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anifestation</a:t>
            </a:r>
            <a:r>
              <a:rPr lang="en-US" sz="6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750961"/>
            <a:ext cx="8153400" cy="5107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450" y="206949"/>
            <a:ext cx="7012305" cy="1482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Manifestations.</a:t>
            </a:r>
            <a:endParaRPr sz="2800" dirty="0">
              <a:latin typeface="Arial"/>
              <a:cs typeface="Arial"/>
            </a:endParaRPr>
          </a:p>
          <a:p>
            <a:pPr marL="527050">
              <a:lnSpc>
                <a:spcPct val="100000"/>
              </a:lnSpc>
              <a:spcBef>
                <a:spcPts val="2175"/>
              </a:spcBef>
            </a:pPr>
            <a:r>
              <a:rPr sz="2800" spc="50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Infants: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09800"/>
            <a:ext cx="8294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Assessment and</a:t>
            </a:r>
            <a:r>
              <a:rPr sz="5400" spc="-15" dirty="0"/>
              <a:t> </a:t>
            </a:r>
            <a:r>
              <a:rPr sz="5400" spc="-5" dirty="0"/>
              <a:t>Diagnosis</a:t>
            </a:r>
            <a:endParaRPr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1772411"/>
            <a:ext cx="8641080" cy="482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991700"/>
            <a:ext cx="5147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KERIG’S</a:t>
            </a:r>
            <a:r>
              <a:rPr spc="-114" dirty="0"/>
              <a:t> </a:t>
            </a:r>
            <a:r>
              <a:rPr dirty="0"/>
              <a:t>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5028" y="1356211"/>
            <a:ext cx="3790950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stiffness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 the hamstrings  causes an inability to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straighten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leg  when the hip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flexed  to 90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degrees.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133599"/>
            <a:ext cx="5364479" cy="345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1677288" y="159498"/>
            <a:ext cx="54032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2685"/>
              </a:spcBef>
              <a:tabLst>
                <a:tab pos="355600" algn="l"/>
                <a:tab pos="356235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Arial"/>
                <a:cs typeface="Arial"/>
              </a:rPr>
              <a:t>1. </a:t>
            </a:r>
            <a:r>
              <a:rPr sz="3200" dirty="0" smtClean="0">
                <a:solidFill>
                  <a:schemeClr val="accent1"/>
                </a:solidFill>
                <a:latin typeface="Arial"/>
                <a:cs typeface="Arial"/>
              </a:rPr>
              <a:t>Physical</a:t>
            </a:r>
            <a:r>
              <a:rPr sz="3200" spc="-25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dirty="0" smtClean="0">
                <a:solidFill>
                  <a:schemeClr val="accent1"/>
                </a:solidFill>
                <a:latin typeface="Arial"/>
                <a:cs typeface="Arial"/>
              </a:rPr>
              <a:t>assessment</a:t>
            </a:r>
            <a:endParaRPr sz="3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113" y="0"/>
            <a:ext cx="61633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BRUDZINKI’SIGN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5028" y="1140311"/>
            <a:ext cx="3811270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neck stiffness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causes 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patient's  hips 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knees to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flex  when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neck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 flexed.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72411"/>
            <a:ext cx="5471159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80517"/>
            <a:ext cx="60515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2. Abnormal CSF Chemistry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79831" y="1143000"/>
            <a:ext cx="8784336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Microbiological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1" y="2438400"/>
            <a:ext cx="6347714" cy="3880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 staining of CSF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CSF Culture test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04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Polymerase chain reaction(PCR)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 technique is used to diagnose meningitis caused by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Meningitides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pneumonia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 is performed usually on CSF and give excellent result for viral infections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3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Direct Microscopic examination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4636"/>
            <a:ext cx="6347714" cy="388077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 fungal infections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Stained and unstained specimen of CSF is used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 detection is made for cryptococcal or histoplasmal  species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assay of serum or CSF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05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6347714" cy="1320800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84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6" y="1524000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goal is to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Eradicate infection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Amelioration of sign &amp; symptoms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progress of disease ( Seizer, coma and death)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adequate levels of drugs in CSF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21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Immediate empirical treatment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782"/>
            <a:ext cx="6347714" cy="51862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started immediately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Lumber puncture delayed ( 30-60 min) or neuro imaging required start should start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dose of antibiotics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Ceftriaxone or cefotaxime and vancomycin are best empirical choices for community acquired meningitis in adults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Listeria monocytogenes normally involved in infants and adults Ampicillin is added to better coverage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2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Steroid Therapy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Dexamethasone 0.15mg/kg per dose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q.i.d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infants and children older than 2 months with proven bacterial meningitis Steroid should be given before Antibiotics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332" y="17526"/>
            <a:ext cx="45770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Introd</a:t>
            </a:r>
            <a:r>
              <a:rPr sz="4400" spc="5" dirty="0"/>
              <a:t>u</a:t>
            </a:r>
            <a:r>
              <a:rPr sz="4400" spc="-5" dirty="0"/>
              <a:t>ctio</a:t>
            </a:r>
            <a:r>
              <a:rPr sz="4400" dirty="0"/>
              <a:t>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246" y="955522"/>
            <a:ext cx="8011159" cy="544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345" marR="5080" indent="-335280">
              <a:lnSpc>
                <a:spcPct val="150100"/>
              </a:lnSpc>
              <a:spcBef>
                <a:spcPts val="95"/>
              </a:spcBef>
              <a:buChar char="•"/>
              <a:tabLst>
                <a:tab pos="347345" algn="l"/>
                <a:tab pos="3479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Although meningitis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notifiable disease,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exact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incidence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rate is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unknown.</a:t>
            </a:r>
            <a:endParaRPr sz="3200" dirty="0">
              <a:latin typeface="Arial"/>
              <a:cs typeface="Arial"/>
            </a:endParaRPr>
          </a:p>
          <a:p>
            <a:pPr marL="347345" indent="-335280">
              <a:lnSpc>
                <a:spcPct val="100000"/>
              </a:lnSpc>
              <a:spcBef>
                <a:spcPts val="2690"/>
              </a:spcBef>
              <a:buChar char="•"/>
              <a:tabLst>
                <a:tab pos="347345" algn="l"/>
                <a:tab pos="34798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2010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420, 000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deaths</a:t>
            </a:r>
            <a:endParaRPr sz="3200" dirty="0">
              <a:latin typeface="Arial"/>
              <a:cs typeface="Arial"/>
            </a:endParaRPr>
          </a:p>
          <a:p>
            <a:pPr marL="347345" indent="-335280">
              <a:lnSpc>
                <a:spcPct val="100000"/>
              </a:lnSpc>
              <a:spcBef>
                <a:spcPts val="2690"/>
              </a:spcBef>
              <a:buChar char="•"/>
              <a:tabLst>
                <a:tab pos="347345" algn="l"/>
                <a:tab pos="34798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2013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303,000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deaths.</a:t>
            </a:r>
            <a:endParaRPr sz="3200" dirty="0">
              <a:latin typeface="Arial"/>
              <a:cs typeface="Arial"/>
            </a:endParaRPr>
          </a:p>
          <a:p>
            <a:pPr marL="347345" marR="820419" indent="-335280">
              <a:lnSpc>
                <a:spcPct val="150000"/>
              </a:lnSpc>
              <a:spcBef>
                <a:spcPts val="770"/>
              </a:spcBef>
              <a:buChar char="•"/>
              <a:tabLst>
                <a:tab pos="347345" algn="l"/>
                <a:tab pos="34798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 can occur as 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complication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other  disease and 50%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opportunistic  infection.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Acute Infection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Cephalosporin                 ( Ceftriaxone , cefotaxime)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show better activity then Benzyl Penicillin used previously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effective against N. meningitides, streptococci &amp; Gram negative organisms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86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6347714" cy="495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Aminoglycosides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is sensitive to Penicillin &amp; Cephalosporin 	 then aminoglycosides are given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may also be given in case of resistance to cephalosporin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may cause agranulocytosis but used as benefit ratio overcomes risk ratio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2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Neonatal Meningitis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1" y="1524000"/>
            <a:ext cx="6347714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complicated due to variety of pathogens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Cephalosporin &amp; Amoxicillin is used in combination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group B Streptococci benzyl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Gentamycin is used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82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Secondary Meningitis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81" y="1447800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 due to injury &amp; Trauma need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Floxacillin &amp; ampicillin to recover staphylococci and streptococci.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Metronidazole is added which readily crosses CSF and helps in the removal of anaerobic organism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5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Chronic Diseases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treated in accordance to the identified organisms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standard duration is available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range 7-21 days based on organism involved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8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347714" cy="454501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with appropriate antibiotics mortality rate is significant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8 % H. Influenza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N.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Meningitidis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Pneumococcal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35% survivors have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sequlae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deafness, seizers, paresis, ataxia,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cephlus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38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642" y="33273"/>
            <a:ext cx="548132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Complication</a:t>
            </a:r>
            <a:r>
              <a:rPr sz="6600" spc="5" dirty="0"/>
              <a:t>s</a:t>
            </a:r>
            <a:r>
              <a:rPr sz="5400" dirty="0"/>
              <a:t>.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607566" y="1515871"/>
            <a:ext cx="5311140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Sensori-neural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Epilepsy/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seizures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Paralysis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difficulty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00276" y="1774901"/>
            <a:ext cx="4472940" cy="300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Behavioral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difficulty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Decreased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intelligence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Septicemia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929" y="80517"/>
            <a:ext cx="34429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Incidence</a:t>
            </a:r>
            <a:r>
              <a:rPr sz="4400" spc="-5" dirty="0"/>
              <a:t>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70736" y="1217498"/>
            <a:ext cx="7023734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161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newborns, 20–30% may die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bacterial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meningitis.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risk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children.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Rises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again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adulthood.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adults, 66%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emerge  without disability.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main problems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deafness (14%) and cognitive  impairment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(10%)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347" y="80517"/>
            <a:ext cx="335787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Definition</a:t>
            </a:r>
            <a:r>
              <a:rPr sz="4400" spc="-5" dirty="0">
                <a:solidFill>
                  <a:srgbClr val="000000"/>
                </a:solidFill>
              </a:rPr>
              <a:t>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0" y="1489282"/>
            <a:ext cx="8180831" cy="3436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70205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9343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Meningitis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Greek</a:t>
            </a:r>
            <a:r>
              <a:rPr sz="28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méninx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"membrane”)	is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088390">
              <a:lnSpc>
                <a:spcPct val="150000"/>
              </a:lnSpc>
            </a:pPr>
            <a:r>
              <a:rPr lang="en-US" sz="28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infection of the subarachnoid space most commonly caused by </a:t>
            </a:r>
            <a:r>
              <a:rPr lang="en-US" sz="2800" spc="-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hematogenous</a:t>
            </a:r>
            <a:r>
              <a:rPr lang="en-US" sz="28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spread of an organism to the meninges from distal point </a:t>
            </a:r>
            <a:r>
              <a:rPr sz="28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 or</a:t>
            </a:r>
            <a:r>
              <a:rPr sz="28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511" y="80517"/>
            <a:ext cx="75190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Route </a:t>
            </a:r>
            <a:r>
              <a:rPr dirty="0"/>
              <a:t>of </a:t>
            </a:r>
            <a:r>
              <a:rPr spc="-5" dirty="0"/>
              <a:t>Entry in</a:t>
            </a:r>
            <a:r>
              <a:rPr spc="-45" dirty="0"/>
              <a:t> </a:t>
            </a:r>
            <a:r>
              <a:rPr spc="-5" dirty="0"/>
              <a:t>CNS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821891"/>
            <a:ext cx="8091170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Skull or Back bone Fractures</a:t>
            </a: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(trauma)</a:t>
            </a:r>
            <a:endParaRPr sz="3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25"/>
              </a:spcBef>
              <a:buChar char="•"/>
              <a:tabLst>
                <a:tab pos="35623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Procedures</a:t>
            </a:r>
            <a:endParaRPr sz="3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30"/>
              </a:spcBef>
              <a:buChar char="•"/>
              <a:tabLst>
                <a:tab pos="356235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Along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peripheral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Nerves</a:t>
            </a:r>
            <a:endParaRPr sz="3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25"/>
              </a:spcBef>
              <a:buChar char="•"/>
              <a:tabLst>
                <a:tab pos="356235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Blood or Lymphatic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7077" y="80517"/>
            <a:ext cx="29476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Etiology.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6213" y="1039215"/>
            <a:ext cx="6496050" cy="565023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208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causes can be classified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into:</a:t>
            </a:r>
            <a:endParaRPr sz="3200">
              <a:latin typeface="Arial"/>
              <a:cs typeface="Arial"/>
            </a:endParaRPr>
          </a:p>
          <a:p>
            <a:pPr marL="1270000" lvl="1" indent="-343535">
              <a:lnSpc>
                <a:spcPct val="100000"/>
              </a:lnSpc>
              <a:spcBef>
                <a:spcPts val="1980"/>
              </a:spcBef>
              <a:buChar char="•"/>
              <a:tabLst>
                <a:tab pos="1269365" algn="l"/>
                <a:tab pos="12706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Bacterial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  <a:p>
            <a:pPr marL="1270000" lvl="1" indent="-343535">
              <a:lnSpc>
                <a:spcPct val="100000"/>
              </a:lnSpc>
              <a:spcBef>
                <a:spcPts val="2690"/>
              </a:spcBef>
              <a:buChar char="•"/>
              <a:tabLst>
                <a:tab pos="1269365" algn="l"/>
                <a:tab pos="12706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Viral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  <a:p>
            <a:pPr marL="1270000" lvl="1" indent="-343535">
              <a:lnSpc>
                <a:spcPct val="100000"/>
              </a:lnSpc>
              <a:spcBef>
                <a:spcPts val="2685"/>
              </a:spcBef>
              <a:buChar char="•"/>
              <a:tabLst>
                <a:tab pos="1269365" algn="l"/>
                <a:tab pos="12706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Fungal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  <a:p>
            <a:pPr marL="1270000" lvl="1" indent="-343535">
              <a:lnSpc>
                <a:spcPct val="100000"/>
              </a:lnSpc>
              <a:spcBef>
                <a:spcPts val="2690"/>
              </a:spcBef>
              <a:buChar char="•"/>
              <a:tabLst>
                <a:tab pos="1269365" algn="l"/>
                <a:tab pos="12706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Inflammatory diseases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(SLE)</a:t>
            </a:r>
            <a:endParaRPr sz="3200">
              <a:latin typeface="Arial"/>
              <a:cs typeface="Arial"/>
            </a:endParaRPr>
          </a:p>
          <a:p>
            <a:pPr marL="1270000" lvl="1" indent="-343535">
              <a:lnSpc>
                <a:spcPct val="100000"/>
              </a:lnSpc>
              <a:spcBef>
                <a:spcPts val="2690"/>
              </a:spcBef>
              <a:buChar char="•"/>
              <a:tabLst>
                <a:tab pos="1269365" algn="l"/>
                <a:tab pos="12706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endParaRPr sz="3200">
              <a:latin typeface="Arial"/>
              <a:cs typeface="Arial"/>
            </a:endParaRPr>
          </a:p>
          <a:p>
            <a:pPr marL="1270000" lvl="1" indent="-343535">
              <a:lnSpc>
                <a:spcPct val="100000"/>
              </a:lnSpc>
              <a:spcBef>
                <a:spcPts val="2690"/>
              </a:spcBef>
              <a:buChar char="•"/>
              <a:tabLst>
                <a:tab pos="1269365" algn="l"/>
                <a:tab pos="12706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Trauma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head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spine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</TotalTime>
  <Words>966</Words>
  <Application>Microsoft Office PowerPoint</Application>
  <PresentationFormat>On-screen Show (4:3)</PresentationFormat>
  <Paragraphs>192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Facet</vt:lpstr>
      <vt:lpstr>Office Theme</vt:lpstr>
      <vt:lpstr>Meningitis.</vt:lpstr>
      <vt:lpstr>ANATOMY</vt:lpstr>
      <vt:lpstr>PowerPoint Presentation</vt:lpstr>
      <vt:lpstr>Introduction.</vt:lpstr>
      <vt:lpstr>Incidence.</vt:lpstr>
      <vt:lpstr>PowerPoint Presentation</vt:lpstr>
      <vt:lpstr>Definition.</vt:lpstr>
      <vt:lpstr>Route of Entry in CNS</vt:lpstr>
      <vt:lpstr>Etiology.</vt:lpstr>
      <vt:lpstr>PowerPoint Presentation</vt:lpstr>
      <vt:lpstr>2.Elderly</vt:lpstr>
      <vt:lpstr>3. Adults &amp; Children</vt:lpstr>
      <vt:lpstr>Bacterial Meningitis</vt:lpstr>
      <vt:lpstr>Bacterial Meningitis.</vt:lpstr>
      <vt:lpstr>Tubercular Meningitis.</vt:lpstr>
      <vt:lpstr>PowerPoint Presentation</vt:lpstr>
      <vt:lpstr>Viral Meningitis</vt:lpstr>
      <vt:lpstr>Viral Meningitis.</vt:lpstr>
      <vt:lpstr>Fungal Meningitis</vt:lpstr>
      <vt:lpstr>Pathophysiology.</vt:lpstr>
      <vt:lpstr>PowerPoint Presentation</vt:lpstr>
      <vt:lpstr>PowerPoint Presentation</vt:lpstr>
      <vt:lpstr>PowerPoint Presentation</vt:lpstr>
      <vt:lpstr>Risk factors</vt:lpstr>
      <vt:lpstr>Risk Factors</vt:lpstr>
      <vt:lpstr>Clinical Manifestations</vt:lpstr>
      <vt:lpstr>PowerPoint Presentation</vt:lpstr>
      <vt:lpstr>PowerPoint Presentation</vt:lpstr>
      <vt:lpstr>Assessment and Diagnosis</vt:lpstr>
      <vt:lpstr>KERIG’S SIGN</vt:lpstr>
      <vt:lpstr>BRUDZINKI’SIGN</vt:lpstr>
      <vt:lpstr>2. Abnormal CSF Chemistry</vt:lpstr>
      <vt:lpstr>3. Microbiological tests</vt:lpstr>
      <vt:lpstr>4. Polymerase chain reaction(PCR)</vt:lpstr>
      <vt:lpstr>5. Direct Microscopic examination</vt:lpstr>
      <vt:lpstr>TREATMENT </vt:lpstr>
      <vt:lpstr>Goals of therapy</vt:lpstr>
      <vt:lpstr>1. Immediate empirical treatment</vt:lpstr>
      <vt:lpstr>2. Steroid Therapy</vt:lpstr>
      <vt:lpstr>3. Acute Infection</vt:lpstr>
      <vt:lpstr>PowerPoint Presentation</vt:lpstr>
      <vt:lpstr>4. Neonatal Meningitis</vt:lpstr>
      <vt:lpstr>5. Secondary Meningitis</vt:lpstr>
      <vt:lpstr>6. Chronic Diseases</vt:lpstr>
      <vt:lpstr>Prognosis</vt:lpstr>
      <vt:lpstr>Complications.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Meningitis.</dc:title>
  <cp:lastModifiedBy>Rashid Hussain</cp:lastModifiedBy>
  <cp:revision>45</cp:revision>
  <dcterms:created xsi:type="dcterms:W3CDTF">2019-11-21T06:49:49Z</dcterms:created>
  <dcterms:modified xsi:type="dcterms:W3CDTF">2019-11-27T17:00:50Z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2019-11-21T00:00:00Z</vt:filetime>
  </property>
</Properties>
</file>