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4"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A26CE4D-D6D4-4B0F-8313-1D09F2F39765}" type="doc">
      <dgm:prSet loTypeId="urn:microsoft.com/office/officeart/2005/8/layout/vList2" loCatId="list" qsTypeId="urn:microsoft.com/office/officeart/2005/8/quickstyle/simple1" qsCatId="simple" csTypeId="urn:microsoft.com/office/officeart/2005/8/colors/colorful5" csCatId="colorful"/>
      <dgm:spPr/>
      <dgm:t>
        <a:bodyPr/>
        <a:lstStyle/>
        <a:p>
          <a:endParaRPr lang="en-US"/>
        </a:p>
      </dgm:t>
    </dgm:pt>
    <dgm:pt modelId="{2B9ECA93-38CC-405E-AD65-FCBE25EAAE99}">
      <dgm:prSet/>
      <dgm:spPr/>
      <dgm:t>
        <a:bodyPr/>
        <a:lstStyle/>
        <a:p>
          <a:r>
            <a:rPr lang="en-US" b="1"/>
            <a:t>Xenobiotic </a:t>
          </a:r>
          <a:r>
            <a:rPr lang="en-US"/>
            <a:t>is the general term that is used for a </a:t>
          </a:r>
          <a:r>
            <a:rPr lang="en-US" b="1" i="1"/>
            <a:t>foreign </a:t>
          </a:r>
          <a:r>
            <a:rPr lang="en-US"/>
            <a:t>substance taken into the body. </a:t>
          </a:r>
        </a:p>
      </dgm:t>
    </dgm:pt>
    <dgm:pt modelId="{51797CA8-A0A0-439F-B14D-8D0B42EAE394}" type="parTrans" cxnId="{03570D03-4100-4270-ACB6-4216B07FDD23}">
      <dgm:prSet/>
      <dgm:spPr/>
      <dgm:t>
        <a:bodyPr/>
        <a:lstStyle/>
        <a:p>
          <a:endParaRPr lang="en-US"/>
        </a:p>
      </dgm:t>
    </dgm:pt>
    <dgm:pt modelId="{6F5992BE-20C8-4F42-BE21-6843C67C4ACF}" type="sibTrans" cxnId="{03570D03-4100-4270-ACB6-4216B07FDD23}">
      <dgm:prSet/>
      <dgm:spPr/>
      <dgm:t>
        <a:bodyPr/>
        <a:lstStyle/>
        <a:p>
          <a:endParaRPr lang="en-US"/>
        </a:p>
      </dgm:t>
    </dgm:pt>
    <dgm:pt modelId="{68DC9F24-E5C0-4879-A695-C5798602B07A}">
      <dgm:prSet/>
      <dgm:spPr/>
      <dgm:t>
        <a:bodyPr/>
        <a:lstStyle/>
        <a:p>
          <a:r>
            <a:rPr lang="en-US"/>
            <a:t>Derived from the Greek term </a:t>
          </a:r>
          <a:r>
            <a:rPr lang="en-US" i="1"/>
            <a:t>xeno </a:t>
          </a:r>
          <a:r>
            <a:rPr lang="en-US"/>
            <a:t>which means </a:t>
          </a:r>
          <a:r>
            <a:rPr lang="en-US" i="1"/>
            <a:t>"foreigner." </a:t>
          </a:r>
          <a:r>
            <a:rPr lang="en-US"/>
            <a:t>Xenobiotics may produce beneficial effects </a:t>
          </a:r>
          <a:r>
            <a:rPr lang="en-US" i="1"/>
            <a:t>(such as a pharmaceuticals) </a:t>
          </a:r>
          <a:r>
            <a:rPr lang="en-US"/>
            <a:t>or they may be toxic </a:t>
          </a:r>
          <a:r>
            <a:rPr lang="en-US" i="1"/>
            <a:t>(such as lead)</a:t>
          </a:r>
          <a:r>
            <a:rPr lang="en-US"/>
            <a:t>.</a:t>
          </a:r>
        </a:p>
      </dgm:t>
    </dgm:pt>
    <dgm:pt modelId="{0B173050-D878-4ED2-AC4E-8C88229E7E2A}" type="parTrans" cxnId="{58495283-435C-4B02-9835-03C2FF93C385}">
      <dgm:prSet/>
      <dgm:spPr/>
      <dgm:t>
        <a:bodyPr/>
        <a:lstStyle/>
        <a:p>
          <a:endParaRPr lang="en-US"/>
        </a:p>
      </dgm:t>
    </dgm:pt>
    <dgm:pt modelId="{30FB72C0-94D5-4FEF-BC69-FE89B0A4C938}" type="sibTrans" cxnId="{58495283-435C-4B02-9835-03C2FF93C385}">
      <dgm:prSet/>
      <dgm:spPr/>
      <dgm:t>
        <a:bodyPr/>
        <a:lstStyle/>
        <a:p>
          <a:endParaRPr lang="en-US"/>
        </a:p>
      </dgm:t>
    </dgm:pt>
    <dgm:pt modelId="{4FABB524-6A96-42D0-9E83-0347CDB866F3}">
      <dgm:prSet/>
      <dgm:spPr/>
      <dgm:t>
        <a:bodyPr/>
        <a:lstStyle/>
        <a:p>
          <a:r>
            <a:rPr lang="en-US"/>
            <a:t>A xenobiotic in small amounts may be non-toxic and even beneficial but when the dose is increased, toxic and lethal effects may result</a:t>
          </a:r>
        </a:p>
      </dgm:t>
    </dgm:pt>
    <dgm:pt modelId="{E43761B6-1238-4211-A195-3D177CECD3B6}" type="parTrans" cxnId="{863C9078-13A8-488E-A5AD-1210D8727F28}">
      <dgm:prSet/>
      <dgm:spPr/>
      <dgm:t>
        <a:bodyPr/>
        <a:lstStyle/>
        <a:p>
          <a:endParaRPr lang="en-US"/>
        </a:p>
      </dgm:t>
    </dgm:pt>
    <dgm:pt modelId="{FEA4F49A-E28F-4F2C-8CDD-59DF1A147A0D}" type="sibTrans" cxnId="{863C9078-13A8-488E-A5AD-1210D8727F28}">
      <dgm:prSet/>
      <dgm:spPr/>
      <dgm:t>
        <a:bodyPr/>
        <a:lstStyle/>
        <a:p>
          <a:endParaRPr lang="en-US"/>
        </a:p>
      </dgm:t>
    </dgm:pt>
    <dgm:pt modelId="{E3CB6368-5811-421A-B761-2F938A94C899}" type="pres">
      <dgm:prSet presAssocID="{9A26CE4D-D6D4-4B0F-8313-1D09F2F39765}" presName="linear" presStyleCnt="0">
        <dgm:presLayoutVars>
          <dgm:animLvl val="lvl"/>
          <dgm:resizeHandles val="exact"/>
        </dgm:presLayoutVars>
      </dgm:prSet>
      <dgm:spPr/>
    </dgm:pt>
    <dgm:pt modelId="{8F338299-D51D-4E56-A047-CB42308E7D0A}" type="pres">
      <dgm:prSet presAssocID="{2B9ECA93-38CC-405E-AD65-FCBE25EAAE99}" presName="parentText" presStyleLbl="node1" presStyleIdx="0" presStyleCnt="3">
        <dgm:presLayoutVars>
          <dgm:chMax val="0"/>
          <dgm:bulletEnabled val="1"/>
        </dgm:presLayoutVars>
      </dgm:prSet>
      <dgm:spPr/>
    </dgm:pt>
    <dgm:pt modelId="{EDED1713-90EB-4A40-867B-E990917954A1}" type="pres">
      <dgm:prSet presAssocID="{6F5992BE-20C8-4F42-BE21-6843C67C4ACF}" presName="spacer" presStyleCnt="0"/>
      <dgm:spPr/>
    </dgm:pt>
    <dgm:pt modelId="{8CEA0071-7369-4715-BB01-DFB06A9A581F}" type="pres">
      <dgm:prSet presAssocID="{68DC9F24-E5C0-4879-A695-C5798602B07A}" presName="parentText" presStyleLbl="node1" presStyleIdx="1" presStyleCnt="3">
        <dgm:presLayoutVars>
          <dgm:chMax val="0"/>
          <dgm:bulletEnabled val="1"/>
        </dgm:presLayoutVars>
      </dgm:prSet>
      <dgm:spPr/>
    </dgm:pt>
    <dgm:pt modelId="{548C0B11-C43F-426E-AF16-3541CB44C35A}" type="pres">
      <dgm:prSet presAssocID="{30FB72C0-94D5-4FEF-BC69-FE89B0A4C938}" presName="spacer" presStyleCnt="0"/>
      <dgm:spPr/>
    </dgm:pt>
    <dgm:pt modelId="{3B003601-E4CB-4027-9ADD-DFF05B7A4198}" type="pres">
      <dgm:prSet presAssocID="{4FABB524-6A96-42D0-9E83-0347CDB866F3}" presName="parentText" presStyleLbl="node1" presStyleIdx="2" presStyleCnt="3">
        <dgm:presLayoutVars>
          <dgm:chMax val="0"/>
          <dgm:bulletEnabled val="1"/>
        </dgm:presLayoutVars>
      </dgm:prSet>
      <dgm:spPr/>
    </dgm:pt>
  </dgm:ptLst>
  <dgm:cxnLst>
    <dgm:cxn modelId="{03570D03-4100-4270-ACB6-4216B07FDD23}" srcId="{9A26CE4D-D6D4-4B0F-8313-1D09F2F39765}" destId="{2B9ECA93-38CC-405E-AD65-FCBE25EAAE99}" srcOrd="0" destOrd="0" parTransId="{51797CA8-A0A0-439F-B14D-8D0B42EAE394}" sibTransId="{6F5992BE-20C8-4F42-BE21-6843C67C4ACF}"/>
    <dgm:cxn modelId="{F005B63E-F594-463C-8656-6C3657869A03}" type="presOf" srcId="{9A26CE4D-D6D4-4B0F-8313-1D09F2F39765}" destId="{E3CB6368-5811-421A-B761-2F938A94C899}" srcOrd="0" destOrd="0" presId="urn:microsoft.com/office/officeart/2005/8/layout/vList2"/>
    <dgm:cxn modelId="{3BD5CB3F-9970-4355-82C3-79E8E0AC5B76}" type="presOf" srcId="{2B9ECA93-38CC-405E-AD65-FCBE25EAAE99}" destId="{8F338299-D51D-4E56-A047-CB42308E7D0A}" srcOrd="0" destOrd="0" presId="urn:microsoft.com/office/officeart/2005/8/layout/vList2"/>
    <dgm:cxn modelId="{863C9078-13A8-488E-A5AD-1210D8727F28}" srcId="{9A26CE4D-D6D4-4B0F-8313-1D09F2F39765}" destId="{4FABB524-6A96-42D0-9E83-0347CDB866F3}" srcOrd="2" destOrd="0" parTransId="{E43761B6-1238-4211-A195-3D177CECD3B6}" sibTransId="{FEA4F49A-E28F-4F2C-8CDD-59DF1A147A0D}"/>
    <dgm:cxn modelId="{58495283-435C-4B02-9835-03C2FF93C385}" srcId="{9A26CE4D-D6D4-4B0F-8313-1D09F2F39765}" destId="{68DC9F24-E5C0-4879-A695-C5798602B07A}" srcOrd="1" destOrd="0" parTransId="{0B173050-D878-4ED2-AC4E-8C88229E7E2A}" sibTransId="{30FB72C0-94D5-4FEF-BC69-FE89B0A4C938}"/>
    <dgm:cxn modelId="{E14B8296-BEEA-4A3F-B4F4-45F726531DB7}" type="presOf" srcId="{4FABB524-6A96-42D0-9E83-0347CDB866F3}" destId="{3B003601-E4CB-4027-9ADD-DFF05B7A4198}" srcOrd="0" destOrd="0" presId="urn:microsoft.com/office/officeart/2005/8/layout/vList2"/>
    <dgm:cxn modelId="{E6AF86C3-7CB3-4CA5-84B8-6E694B40BE8F}" type="presOf" srcId="{68DC9F24-E5C0-4879-A695-C5798602B07A}" destId="{8CEA0071-7369-4715-BB01-DFB06A9A581F}" srcOrd="0" destOrd="0" presId="urn:microsoft.com/office/officeart/2005/8/layout/vList2"/>
    <dgm:cxn modelId="{1342F865-92B3-42C8-94A8-866284DCA2D7}" type="presParOf" srcId="{E3CB6368-5811-421A-B761-2F938A94C899}" destId="{8F338299-D51D-4E56-A047-CB42308E7D0A}" srcOrd="0" destOrd="0" presId="urn:microsoft.com/office/officeart/2005/8/layout/vList2"/>
    <dgm:cxn modelId="{C9998F63-D751-41C2-BF4D-B8CF4C4774B3}" type="presParOf" srcId="{E3CB6368-5811-421A-B761-2F938A94C899}" destId="{EDED1713-90EB-4A40-867B-E990917954A1}" srcOrd="1" destOrd="0" presId="urn:microsoft.com/office/officeart/2005/8/layout/vList2"/>
    <dgm:cxn modelId="{817B6762-2875-4467-888E-1EB4DADD0EB0}" type="presParOf" srcId="{E3CB6368-5811-421A-B761-2F938A94C899}" destId="{8CEA0071-7369-4715-BB01-DFB06A9A581F}" srcOrd="2" destOrd="0" presId="urn:microsoft.com/office/officeart/2005/8/layout/vList2"/>
    <dgm:cxn modelId="{033F1637-958D-4883-8038-37A1FB6B34A0}" type="presParOf" srcId="{E3CB6368-5811-421A-B761-2F938A94C899}" destId="{548C0B11-C43F-426E-AF16-3541CB44C35A}" srcOrd="3" destOrd="0" presId="urn:microsoft.com/office/officeart/2005/8/layout/vList2"/>
    <dgm:cxn modelId="{789EB839-00B0-4BFD-9108-676E51403B2A}" type="presParOf" srcId="{E3CB6368-5811-421A-B761-2F938A94C899}" destId="{3B003601-E4CB-4027-9ADD-DFF05B7A4198}"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C18358C-2B3E-4E6A-85BC-50642F98985E}" type="doc">
      <dgm:prSet loTypeId="urn:microsoft.com/office/officeart/2005/8/layout/vList2" loCatId="list" qsTypeId="urn:microsoft.com/office/officeart/2005/8/quickstyle/simple1" qsCatId="simple" csTypeId="urn:microsoft.com/office/officeart/2005/8/colors/colorful5" csCatId="colorful"/>
      <dgm:spPr/>
      <dgm:t>
        <a:bodyPr/>
        <a:lstStyle/>
        <a:p>
          <a:endParaRPr lang="en-US"/>
        </a:p>
      </dgm:t>
    </dgm:pt>
    <dgm:pt modelId="{4C7D812C-1F70-4F5D-AC43-BADB162103E4}">
      <dgm:prSet/>
      <dgm:spPr/>
      <dgm:t>
        <a:bodyPr/>
        <a:lstStyle/>
        <a:p>
          <a:r>
            <a:rPr lang="en-GB"/>
            <a:t>Organic toxins that were originally derived from Living organisms.</a:t>
          </a:r>
          <a:endParaRPr lang="en-US"/>
        </a:p>
      </dgm:t>
    </dgm:pt>
    <dgm:pt modelId="{3E1C3CA2-E2F0-4DCC-942F-5976DDC2846B}" type="parTrans" cxnId="{889243C0-5F2D-4CBA-BC14-2CDA29CEF766}">
      <dgm:prSet/>
      <dgm:spPr/>
      <dgm:t>
        <a:bodyPr/>
        <a:lstStyle/>
        <a:p>
          <a:endParaRPr lang="en-US"/>
        </a:p>
      </dgm:t>
    </dgm:pt>
    <dgm:pt modelId="{3D9D9FB7-DB03-465F-895A-893A79F2BE9F}" type="sibTrans" cxnId="{889243C0-5F2D-4CBA-BC14-2CDA29CEF766}">
      <dgm:prSet/>
      <dgm:spPr/>
      <dgm:t>
        <a:bodyPr/>
        <a:lstStyle/>
        <a:p>
          <a:endParaRPr lang="en-US"/>
        </a:p>
      </dgm:t>
    </dgm:pt>
    <dgm:pt modelId="{EDDB03B7-3CCA-48FA-AD9D-1B62B70F9819}">
      <dgm:prSet/>
      <dgm:spPr/>
      <dgm:t>
        <a:bodyPr/>
        <a:lstStyle/>
        <a:p>
          <a:r>
            <a:rPr lang="en-GB"/>
            <a:t>Inorganic toxins are specific chemicals that are not derived from living organisms.</a:t>
          </a:r>
          <a:endParaRPr lang="en-US"/>
        </a:p>
      </dgm:t>
    </dgm:pt>
    <dgm:pt modelId="{93CAAF6F-0AEF-4074-AAE0-89B1A3518DB8}" type="parTrans" cxnId="{2BA7F9EE-0FB5-4183-B363-F6BDF517A1D1}">
      <dgm:prSet/>
      <dgm:spPr/>
      <dgm:t>
        <a:bodyPr/>
        <a:lstStyle/>
        <a:p>
          <a:endParaRPr lang="en-US"/>
        </a:p>
      </dgm:t>
    </dgm:pt>
    <dgm:pt modelId="{0B4BBCFD-22C6-437F-8FDB-3940201298D7}" type="sibTrans" cxnId="{2BA7F9EE-0FB5-4183-B363-F6BDF517A1D1}">
      <dgm:prSet/>
      <dgm:spPr/>
      <dgm:t>
        <a:bodyPr/>
        <a:lstStyle/>
        <a:p>
          <a:endParaRPr lang="en-US"/>
        </a:p>
      </dgm:t>
    </dgm:pt>
    <dgm:pt modelId="{92BD7410-F364-4A29-B0E2-3D9CAAE60CF1}" type="pres">
      <dgm:prSet presAssocID="{5C18358C-2B3E-4E6A-85BC-50642F98985E}" presName="linear" presStyleCnt="0">
        <dgm:presLayoutVars>
          <dgm:animLvl val="lvl"/>
          <dgm:resizeHandles val="exact"/>
        </dgm:presLayoutVars>
      </dgm:prSet>
      <dgm:spPr/>
    </dgm:pt>
    <dgm:pt modelId="{9924BB4D-1D43-49C1-9192-C6A181149F0E}" type="pres">
      <dgm:prSet presAssocID="{4C7D812C-1F70-4F5D-AC43-BADB162103E4}" presName="parentText" presStyleLbl="node1" presStyleIdx="0" presStyleCnt="2">
        <dgm:presLayoutVars>
          <dgm:chMax val="0"/>
          <dgm:bulletEnabled val="1"/>
        </dgm:presLayoutVars>
      </dgm:prSet>
      <dgm:spPr/>
    </dgm:pt>
    <dgm:pt modelId="{8499C36D-9693-4187-B735-11ECDEF4EF68}" type="pres">
      <dgm:prSet presAssocID="{3D9D9FB7-DB03-465F-895A-893A79F2BE9F}" presName="spacer" presStyleCnt="0"/>
      <dgm:spPr/>
    </dgm:pt>
    <dgm:pt modelId="{1B99ADD5-B461-4E37-940F-864F55CD593B}" type="pres">
      <dgm:prSet presAssocID="{EDDB03B7-3CCA-48FA-AD9D-1B62B70F9819}" presName="parentText" presStyleLbl="node1" presStyleIdx="1" presStyleCnt="2">
        <dgm:presLayoutVars>
          <dgm:chMax val="0"/>
          <dgm:bulletEnabled val="1"/>
        </dgm:presLayoutVars>
      </dgm:prSet>
      <dgm:spPr/>
    </dgm:pt>
  </dgm:ptLst>
  <dgm:cxnLst>
    <dgm:cxn modelId="{C3EAED1F-6930-42C2-9F26-98973BC1D6B6}" type="presOf" srcId="{5C18358C-2B3E-4E6A-85BC-50642F98985E}" destId="{92BD7410-F364-4A29-B0E2-3D9CAAE60CF1}" srcOrd="0" destOrd="0" presId="urn:microsoft.com/office/officeart/2005/8/layout/vList2"/>
    <dgm:cxn modelId="{A40C0857-6EE3-4743-AE0D-FB6D3841B39D}" type="presOf" srcId="{EDDB03B7-3CCA-48FA-AD9D-1B62B70F9819}" destId="{1B99ADD5-B461-4E37-940F-864F55CD593B}" srcOrd="0" destOrd="0" presId="urn:microsoft.com/office/officeart/2005/8/layout/vList2"/>
    <dgm:cxn modelId="{47A580BE-50CB-4C9E-B096-D517B9732847}" type="presOf" srcId="{4C7D812C-1F70-4F5D-AC43-BADB162103E4}" destId="{9924BB4D-1D43-49C1-9192-C6A181149F0E}" srcOrd="0" destOrd="0" presId="urn:microsoft.com/office/officeart/2005/8/layout/vList2"/>
    <dgm:cxn modelId="{889243C0-5F2D-4CBA-BC14-2CDA29CEF766}" srcId="{5C18358C-2B3E-4E6A-85BC-50642F98985E}" destId="{4C7D812C-1F70-4F5D-AC43-BADB162103E4}" srcOrd="0" destOrd="0" parTransId="{3E1C3CA2-E2F0-4DCC-942F-5976DDC2846B}" sibTransId="{3D9D9FB7-DB03-465F-895A-893A79F2BE9F}"/>
    <dgm:cxn modelId="{2BA7F9EE-0FB5-4183-B363-F6BDF517A1D1}" srcId="{5C18358C-2B3E-4E6A-85BC-50642F98985E}" destId="{EDDB03B7-3CCA-48FA-AD9D-1B62B70F9819}" srcOrd="1" destOrd="0" parTransId="{93CAAF6F-0AEF-4074-AAE0-89B1A3518DB8}" sibTransId="{0B4BBCFD-22C6-437F-8FDB-3940201298D7}"/>
    <dgm:cxn modelId="{A5C940F9-6DC5-40C1-94C8-6EAC5FF43AFE}" type="presParOf" srcId="{92BD7410-F364-4A29-B0E2-3D9CAAE60CF1}" destId="{9924BB4D-1D43-49C1-9192-C6A181149F0E}" srcOrd="0" destOrd="0" presId="urn:microsoft.com/office/officeart/2005/8/layout/vList2"/>
    <dgm:cxn modelId="{3A61E505-C371-4B74-A3B8-93A03A4389E9}" type="presParOf" srcId="{92BD7410-F364-4A29-B0E2-3D9CAAE60CF1}" destId="{8499C36D-9693-4187-B735-11ECDEF4EF68}" srcOrd="1" destOrd="0" presId="urn:microsoft.com/office/officeart/2005/8/layout/vList2"/>
    <dgm:cxn modelId="{4982BE15-260B-4F99-A7FC-63AA6DAB0281}" type="presParOf" srcId="{92BD7410-F364-4A29-B0E2-3D9CAAE60CF1}" destId="{1B99ADD5-B461-4E37-940F-864F55CD593B}"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F338299-D51D-4E56-A047-CB42308E7D0A}">
      <dsp:nvSpPr>
        <dsp:cNvPr id="0" name=""/>
        <dsp:cNvSpPr/>
      </dsp:nvSpPr>
      <dsp:spPr>
        <a:xfrm>
          <a:off x="0" y="104366"/>
          <a:ext cx="6513603" cy="1842311"/>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en-US" sz="2600" b="1" kern="1200"/>
            <a:t>Xenobiotic </a:t>
          </a:r>
          <a:r>
            <a:rPr lang="en-US" sz="2600" kern="1200"/>
            <a:t>is the general term that is used for a </a:t>
          </a:r>
          <a:r>
            <a:rPr lang="en-US" sz="2600" b="1" i="1" kern="1200"/>
            <a:t>foreign </a:t>
          </a:r>
          <a:r>
            <a:rPr lang="en-US" sz="2600" kern="1200"/>
            <a:t>substance taken into the body. </a:t>
          </a:r>
        </a:p>
      </dsp:txBody>
      <dsp:txXfrm>
        <a:off x="89934" y="194300"/>
        <a:ext cx="6333735" cy="1662443"/>
      </dsp:txXfrm>
    </dsp:sp>
    <dsp:sp modelId="{8CEA0071-7369-4715-BB01-DFB06A9A581F}">
      <dsp:nvSpPr>
        <dsp:cNvPr id="0" name=""/>
        <dsp:cNvSpPr/>
      </dsp:nvSpPr>
      <dsp:spPr>
        <a:xfrm>
          <a:off x="0" y="2021557"/>
          <a:ext cx="6513603" cy="1842311"/>
        </a:xfrm>
        <a:prstGeom prst="roundRect">
          <a:avLst/>
        </a:prstGeom>
        <a:solidFill>
          <a:schemeClr val="accent5">
            <a:hueOff val="-3379271"/>
            <a:satOff val="-8710"/>
            <a:lumOff val="-588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en-US" sz="2600" kern="1200"/>
            <a:t>Derived from the Greek term </a:t>
          </a:r>
          <a:r>
            <a:rPr lang="en-US" sz="2600" i="1" kern="1200"/>
            <a:t>xeno </a:t>
          </a:r>
          <a:r>
            <a:rPr lang="en-US" sz="2600" kern="1200"/>
            <a:t>which means </a:t>
          </a:r>
          <a:r>
            <a:rPr lang="en-US" sz="2600" i="1" kern="1200"/>
            <a:t>"foreigner." </a:t>
          </a:r>
          <a:r>
            <a:rPr lang="en-US" sz="2600" kern="1200"/>
            <a:t>Xenobiotics may produce beneficial effects </a:t>
          </a:r>
          <a:r>
            <a:rPr lang="en-US" sz="2600" i="1" kern="1200"/>
            <a:t>(such as a pharmaceuticals) </a:t>
          </a:r>
          <a:r>
            <a:rPr lang="en-US" sz="2600" kern="1200"/>
            <a:t>or they may be toxic </a:t>
          </a:r>
          <a:r>
            <a:rPr lang="en-US" sz="2600" i="1" kern="1200"/>
            <a:t>(such as lead)</a:t>
          </a:r>
          <a:r>
            <a:rPr lang="en-US" sz="2600" kern="1200"/>
            <a:t>.</a:t>
          </a:r>
        </a:p>
      </dsp:txBody>
      <dsp:txXfrm>
        <a:off x="89934" y="2111491"/>
        <a:ext cx="6333735" cy="1662443"/>
      </dsp:txXfrm>
    </dsp:sp>
    <dsp:sp modelId="{3B003601-E4CB-4027-9ADD-DFF05B7A4198}">
      <dsp:nvSpPr>
        <dsp:cNvPr id="0" name=""/>
        <dsp:cNvSpPr/>
      </dsp:nvSpPr>
      <dsp:spPr>
        <a:xfrm>
          <a:off x="0" y="3938748"/>
          <a:ext cx="6513603" cy="1842311"/>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en-US" sz="2600" kern="1200"/>
            <a:t>A xenobiotic in small amounts may be non-toxic and even beneficial but when the dose is increased, toxic and lethal effects may result</a:t>
          </a:r>
        </a:p>
      </dsp:txBody>
      <dsp:txXfrm>
        <a:off x="89934" y="4028682"/>
        <a:ext cx="6333735" cy="166244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924BB4D-1D43-49C1-9192-C6A181149F0E}">
      <dsp:nvSpPr>
        <dsp:cNvPr id="0" name=""/>
        <dsp:cNvSpPr/>
      </dsp:nvSpPr>
      <dsp:spPr>
        <a:xfrm>
          <a:off x="0" y="66875"/>
          <a:ext cx="6513603" cy="2818237"/>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marL="0" lvl="0" indent="0" algn="l" defTabSz="1778000">
            <a:lnSpc>
              <a:spcPct val="90000"/>
            </a:lnSpc>
            <a:spcBef>
              <a:spcPct val="0"/>
            </a:spcBef>
            <a:spcAft>
              <a:spcPct val="35000"/>
            </a:spcAft>
            <a:buNone/>
          </a:pPr>
          <a:r>
            <a:rPr lang="en-GB" sz="4000" kern="1200"/>
            <a:t>Organic toxins that were originally derived from Living organisms.</a:t>
          </a:r>
          <a:endParaRPr lang="en-US" sz="4000" kern="1200"/>
        </a:p>
      </dsp:txBody>
      <dsp:txXfrm>
        <a:off x="137575" y="204450"/>
        <a:ext cx="6238453" cy="2543087"/>
      </dsp:txXfrm>
    </dsp:sp>
    <dsp:sp modelId="{1B99ADD5-B461-4E37-940F-864F55CD593B}">
      <dsp:nvSpPr>
        <dsp:cNvPr id="0" name=""/>
        <dsp:cNvSpPr/>
      </dsp:nvSpPr>
      <dsp:spPr>
        <a:xfrm>
          <a:off x="0" y="3000313"/>
          <a:ext cx="6513603" cy="2818237"/>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marL="0" lvl="0" indent="0" algn="l" defTabSz="1778000">
            <a:lnSpc>
              <a:spcPct val="90000"/>
            </a:lnSpc>
            <a:spcBef>
              <a:spcPct val="0"/>
            </a:spcBef>
            <a:spcAft>
              <a:spcPct val="35000"/>
            </a:spcAft>
            <a:buNone/>
          </a:pPr>
          <a:r>
            <a:rPr lang="en-GB" sz="4000" kern="1200"/>
            <a:t>Inorganic toxins are specific chemicals that are not derived from living organisms.</a:t>
          </a:r>
          <a:endParaRPr lang="en-US" sz="4000" kern="1200"/>
        </a:p>
      </dsp:txBody>
      <dsp:txXfrm>
        <a:off x="137575" y="3137888"/>
        <a:ext cx="6238453" cy="2543087"/>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78F09C-FC09-4E7E-B6B0-EB520FC2271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9FC03A51-B179-4ACF-A7D3-412CB11D34D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C14AEF8E-46F9-491A-BADB-634F1F738B72}"/>
              </a:ext>
            </a:extLst>
          </p:cNvPr>
          <p:cNvSpPr>
            <a:spLocks noGrp="1"/>
          </p:cNvSpPr>
          <p:nvPr>
            <p:ph type="dt" sz="half" idx="10"/>
          </p:nvPr>
        </p:nvSpPr>
        <p:spPr/>
        <p:txBody>
          <a:bodyPr/>
          <a:lstStyle/>
          <a:p>
            <a:fld id="{50788B2F-2654-4318-9FFA-9C70C05AABFB}" type="datetimeFigureOut">
              <a:rPr lang="en-GB" smtClean="0"/>
              <a:t>24/03/2020</a:t>
            </a:fld>
            <a:endParaRPr lang="en-GB"/>
          </a:p>
        </p:txBody>
      </p:sp>
      <p:sp>
        <p:nvSpPr>
          <p:cNvPr id="5" name="Footer Placeholder 4">
            <a:extLst>
              <a:ext uri="{FF2B5EF4-FFF2-40B4-BE49-F238E27FC236}">
                <a16:creationId xmlns:a16="http://schemas.microsoft.com/office/drawing/2014/main" id="{5E78E5C5-AD67-4749-93C3-35D9CA063B7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2E9AA92-2C1C-4C36-BCE1-F298841EBC6C}"/>
              </a:ext>
            </a:extLst>
          </p:cNvPr>
          <p:cNvSpPr>
            <a:spLocks noGrp="1"/>
          </p:cNvSpPr>
          <p:nvPr>
            <p:ph type="sldNum" sz="quarter" idx="12"/>
          </p:nvPr>
        </p:nvSpPr>
        <p:spPr/>
        <p:txBody>
          <a:bodyPr/>
          <a:lstStyle/>
          <a:p>
            <a:fld id="{005A1125-4E63-44D2-9511-9AE0618D3A16}" type="slidenum">
              <a:rPr lang="en-GB" smtClean="0"/>
              <a:t>‹#›</a:t>
            </a:fld>
            <a:endParaRPr lang="en-GB"/>
          </a:p>
        </p:txBody>
      </p:sp>
    </p:spTree>
    <p:extLst>
      <p:ext uri="{BB962C8B-B14F-4D97-AF65-F5344CB8AC3E}">
        <p14:creationId xmlns:p14="http://schemas.microsoft.com/office/powerpoint/2010/main" val="20341599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062BE6-C89A-4D74-B23F-472B4D4D7D1D}"/>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3BD72A5D-A21A-4DCA-8D9E-1571D4E1250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B966B00-3C46-486D-91F6-A281EFC7E10E}"/>
              </a:ext>
            </a:extLst>
          </p:cNvPr>
          <p:cNvSpPr>
            <a:spLocks noGrp="1"/>
          </p:cNvSpPr>
          <p:nvPr>
            <p:ph type="dt" sz="half" idx="10"/>
          </p:nvPr>
        </p:nvSpPr>
        <p:spPr/>
        <p:txBody>
          <a:bodyPr/>
          <a:lstStyle/>
          <a:p>
            <a:fld id="{50788B2F-2654-4318-9FFA-9C70C05AABFB}" type="datetimeFigureOut">
              <a:rPr lang="en-GB" smtClean="0"/>
              <a:t>24/03/2020</a:t>
            </a:fld>
            <a:endParaRPr lang="en-GB"/>
          </a:p>
        </p:txBody>
      </p:sp>
      <p:sp>
        <p:nvSpPr>
          <p:cNvPr id="5" name="Footer Placeholder 4">
            <a:extLst>
              <a:ext uri="{FF2B5EF4-FFF2-40B4-BE49-F238E27FC236}">
                <a16:creationId xmlns:a16="http://schemas.microsoft.com/office/drawing/2014/main" id="{E7908798-9265-42A7-8CA4-937C767FCDC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A48EF81-0A1D-4B70-A19B-E2102C6D759B}"/>
              </a:ext>
            </a:extLst>
          </p:cNvPr>
          <p:cNvSpPr>
            <a:spLocks noGrp="1"/>
          </p:cNvSpPr>
          <p:nvPr>
            <p:ph type="sldNum" sz="quarter" idx="12"/>
          </p:nvPr>
        </p:nvSpPr>
        <p:spPr/>
        <p:txBody>
          <a:bodyPr/>
          <a:lstStyle/>
          <a:p>
            <a:fld id="{005A1125-4E63-44D2-9511-9AE0618D3A16}" type="slidenum">
              <a:rPr lang="en-GB" smtClean="0"/>
              <a:t>‹#›</a:t>
            </a:fld>
            <a:endParaRPr lang="en-GB"/>
          </a:p>
        </p:txBody>
      </p:sp>
    </p:spTree>
    <p:extLst>
      <p:ext uri="{BB962C8B-B14F-4D97-AF65-F5344CB8AC3E}">
        <p14:creationId xmlns:p14="http://schemas.microsoft.com/office/powerpoint/2010/main" val="1547310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E80C567-1213-48F4-854E-EE73636DCC18}"/>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3593231-6808-44BE-9B4D-C65257339E4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59D3998-DCC7-4BD8-8430-6BA4AC86A916}"/>
              </a:ext>
            </a:extLst>
          </p:cNvPr>
          <p:cNvSpPr>
            <a:spLocks noGrp="1"/>
          </p:cNvSpPr>
          <p:nvPr>
            <p:ph type="dt" sz="half" idx="10"/>
          </p:nvPr>
        </p:nvSpPr>
        <p:spPr/>
        <p:txBody>
          <a:bodyPr/>
          <a:lstStyle/>
          <a:p>
            <a:fld id="{50788B2F-2654-4318-9FFA-9C70C05AABFB}" type="datetimeFigureOut">
              <a:rPr lang="en-GB" smtClean="0"/>
              <a:t>24/03/2020</a:t>
            </a:fld>
            <a:endParaRPr lang="en-GB"/>
          </a:p>
        </p:txBody>
      </p:sp>
      <p:sp>
        <p:nvSpPr>
          <p:cNvPr id="5" name="Footer Placeholder 4">
            <a:extLst>
              <a:ext uri="{FF2B5EF4-FFF2-40B4-BE49-F238E27FC236}">
                <a16:creationId xmlns:a16="http://schemas.microsoft.com/office/drawing/2014/main" id="{BF5A7B89-53A1-4641-B02D-D8F762F6BE4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063D7B9-75CD-4601-88B8-49DE1356ED8B}"/>
              </a:ext>
            </a:extLst>
          </p:cNvPr>
          <p:cNvSpPr>
            <a:spLocks noGrp="1"/>
          </p:cNvSpPr>
          <p:nvPr>
            <p:ph type="sldNum" sz="quarter" idx="12"/>
          </p:nvPr>
        </p:nvSpPr>
        <p:spPr/>
        <p:txBody>
          <a:bodyPr/>
          <a:lstStyle/>
          <a:p>
            <a:fld id="{005A1125-4E63-44D2-9511-9AE0618D3A16}" type="slidenum">
              <a:rPr lang="en-GB" smtClean="0"/>
              <a:t>‹#›</a:t>
            </a:fld>
            <a:endParaRPr lang="en-GB"/>
          </a:p>
        </p:txBody>
      </p:sp>
    </p:spTree>
    <p:extLst>
      <p:ext uri="{BB962C8B-B14F-4D97-AF65-F5344CB8AC3E}">
        <p14:creationId xmlns:p14="http://schemas.microsoft.com/office/powerpoint/2010/main" val="7259325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FABAA2-BBB3-495D-AA64-CCE220E1BDE3}"/>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1F44F742-4F26-4677-B9A8-D30399CE0F0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E70E1B4-7C99-4F2C-BD52-71754673AC98}"/>
              </a:ext>
            </a:extLst>
          </p:cNvPr>
          <p:cNvSpPr>
            <a:spLocks noGrp="1"/>
          </p:cNvSpPr>
          <p:nvPr>
            <p:ph type="dt" sz="half" idx="10"/>
          </p:nvPr>
        </p:nvSpPr>
        <p:spPr/>
        <p:txBody>
          <a:bodyPr/>
          <a:lstStyle/>
          <a:p>
            <a:fld id="{50788B2F-2654-4318-9FFA-9C70C05AABFB}" type="datetimeFigureOut">
              <a:rPr lang="en-GB" smtClean="0"/>
              <a:t>24/03/2020</a:t>
            </a:fld>
            <a:endParaRPr lang="en-GB"/>
          </a:p>
        </p:txBody>
      </p:sp>
      <p:sp>
        <p:nvSpPr>
          <p:cNvPr id="5" name="Footer Placeholder 4">
            <a:extLst>
              <a:ext uri="{FF2B5EF4-FFF2-40B4-BE49-F238E27FC236}">
                <a16:creationId xmlns:a16="http://schemas.microsoft.com/office/drawing/2014/main" id="{BFBDC941-75AD-4D81-90CA-CF1D5780D90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32EFB3F-E269-4B36-B845-37E492CE5813}"/>
              </a:ext>
            </a:extLst>
          </p:cNvPr>
          <p:cNvSpPr>
            <a:spLocks noGrp="1"/>
          </p:cNvSpPr>
          <p:nvPr>
            <p:ph type="sldNum" sz="quarter" idx="12"/>
          </p:nvPr>
        </p:nvSpPr>
        <p:spPr/>
        <p:txBody>
          <a:bodyPr/>
          <a:lstStyle/>
          <a:p>
            <a:fld id="{005A1125-4E63-44D2-9511-9AE0618D3A16}" type="slidenum">
              <a:rPr lang="en-GB" smtClean="0"/>
              <a:t>‹#›</a:t>
            </a:fld>
            <a:endParaRPr lang="en-GB"/>
          </a:p>
        </p:txBody>
      </p:sp>
    </p:spTree>
    <p:extLst>
      <p:ext uri="{BB962C8B-B14F-4D97-AF65-F5344CB8AC3E}">
        <p14:creationId xmlns:p14="http://schemas.microsoft.com/office/powerpoint/2010/main" val="42525397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2B6F3D-3E48-43BF-B7B5-E3B0815A4D6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4044261D-1E1A-45A6-BCBC-DBCA2564067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9A023AD-1686-4599-8A55-38BB9DA56A95}"/>
              </a:ext>
            </a:extLst>
          </p:cNvPr>
          <p:cNvSpPr>
            <a:spLocks noGrp="1"/>
          </p:cNvSpPr>
          <p:nvPr>
            <p:ph type="dt" sz="half" idx="10"/>
          </p:nvPr>
        </p:nvSpPr>
        <p:spPr/>
        <p:txBody>
          <a:bodyPr/>
          <a:lstStyle/>
          <a:p>
            <a:fld id="{50788B2F-2654-4318-9FFA-9C70C05AABFB}" type="datetimeFigureOut">
              <a:rPr lang="en-GB" smtClean="0"/>
              <a:t>24/03/2020</a:t>
            </a:fld>
            <a:endParaRPr lang="en-GB"/>
          </a:p>
        </p:txBody>
      </p:sp>
      <p:sp>
        <p:nvSpPr>
          <p:cNvPr id="5" name="Footer Placeholder 4">
            <a:extLst>
              <a:ext uri="{FF2B5EF4-FFF2-40B4-BE49-F238E27FC236}">
                <a16:creationId xmlns:a16="http://schemas.microsoft.com/office/drawing/2014/main" id="{FF514956-501A-4672-B1F5-6485DF10762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CE9C744-9100-448F-8222-D175006E708E}"/>
              </a:ext>
            </a:extLst>
          </p:cNvPr>
          <p:cNvSpPr>
            <a:spLocks noGrp="1"/>
          </p:cNvSpPr>
          <p:nvPr>
            <p:ph type="sldNum" sz="quarter" idx="12"/>
          </p:nvPr>
        </p:nvSpPr>
        <p:spPr/>
        <p:txBody>
          <a:bodyPr/>
          <a:lstStyle/>
          <a:p>
            <a:fld id="{005A1125-4E63-44D2-9511-9AE0618D3A16}" type="slidenum">
              <a:rPr lang="en-GB" smtClean="0"/>
              <a:t>‹#›</a:t>
            </a:fld>
            <a:endParaRPr lang="en-GB"/>
          </a:p>
        </p:txBody>
      </p:sp>
    </p:spTree>
    <p:extLst>
      <p:ext uri="{BB962C8B-B14F-4D97-AF65-F5344CB8AC3E}">
        <p14:creationId xmlns:p14="http://schemas.microsoft.com/office/powerpoint/2010/main" val="9939506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F641EA-CF88-40F4-949F-398060473BD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FCA713AA-1145-4DB4-B2A5-9E0B438D1D3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77BFC077-A26D-4D31-9056-EF8FF223C57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6B738840-4CE3-42EF-BBE8-FECD19E7FFBA}"/>
              </a:ext>
            </a:extLst>
          </p:cNvPr>
          <p:cNvSpPr>
            <a:spLocks noGrp="1"/>
          </p:cNvSpPr>
          <p:nvPr>
            <p:ph type="dt" sz="half" idx="10"/>
          </p:nvPr>
        </p:nvSpPr>
        <p:spPr/>
        <p:txBody>
          <a:bodyPr/>
          <a:lstStyle/>
          <a:p>
            <a:fld id="{50788B2F-2654-4318-9FFA-9C70C05AABFB}" type="datetimeFigureOut">
              <a:rPr lang="en-GB" smtClean="0"/>
              <a:t>24/03/2020</a:t>
            </a:fld>
            <a:endParaRPr lang="en-GB"/>
          </a:p>
        </p:txBody>
      </p:sp>
      <p:sp>
        <p:nvSpPr>
          <p:cNvPr id="6" name="Footer Placeholder 5">
            <a:extLst>
              <a:ext uri="{FF2B5EF4-FFF2-40B4-BE49-F238E27FC236}">
                <a16:creationId xmlns:a16="http://schemas.microsoft.com/office/drawing/2014/main" id="{D0B72937-BD9D-4A1A-BB3B-0449E219A2B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6258C4C-A3E6-4691-8694-1464E0524B0F}"/>
              </a:ext>
            </a:extLst>
          </p:cNvPr>
          <p:cNvSpPr>
            <a:spLocks noGrp="1"/>
          </p:cNvSpPr>
          <p:nvPr>
            <p:ph type="sldNum" sz="quarter" idx="12"/>
          </p:nvPr>
        </p:nvSpPr>
        <p:spPr/>
        <p:txBody>
          <a:bodyPr/>
          <a:lstStyle/>
          <a:p>
            <a:fld id="{005A1125-4E63-44D2-9511-9AE0618D3A16}" type="slidenum">
              <a:rPr lang="en-GB" smtClean="0"/>
              <a:t>‹#›</a:t>
            </a:fld>
            <a:endParaRPr lang="en-GB"/>
          </a:p>
        </p:txBody>
      </p:sp>
    </p:spTree>
    <p:extLst>
      <p:ext uri="{BB962C8B-B14F-4D97-AF65-F5344CB8AC3E}">
        <p14:creationId xmlns:p14="http://schemas.microsoft.com/office/powerpoint/2010/main" val="5372716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7D1AFF-8A31-40A7-B540-697B3032DA5C}"/>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7104C3F7-C2A2-41CF-9E05-DBAD5A07333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54597B0-C10A-4AA0-81F3-4BEE6F63545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37681028-FA1D-4015-9FE7-5A886B6152E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8EC2B28-30FA-4666-B724-3D4A20ECA2D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D854DACA-9B95-45D5-A72F-D3328A34F820}"/>
              </a:ext>
            </a:extLst>
          </p:cNvPr>
          <p:cNvSpPr>
            <a:spLocks noGrp="1"/>
          </p:cNvSpPr>
          <p:nvPr>
            <p:ph type="dt" sz="half" idx="10"/>
          </p:nvPr>
        </p:nvSpPr>
        <p:spPr/>
        <p:txBody>
          <a:bodyPr/>
          <a:lstStyle/>
          <a:p>
            <a:fld id="{50788B2F-2654-4318-9FFA-9C70C05AABFB}" type="datetimeFigureOut">
              <a:rPr lang="en-GB" smtClean="0"/>
              <a:t>24/03/2020</a:t>
            </a:fld>
            <a:endParaRPr lang="en-GB"/>
          </a:p>
        </p:txBody>
      </p:sp>
      <p:sp>
        <p:nvSpPr>
          <p:cNvPr id="8" name="Footer Placeholder 7">
            <a:extLst>
              <a:ext uri="{FF2B5EF4-FFF2-40B4-BE49-F238E27FC236}">
                <a16:creationId xmlns:a16="http://schemas.microsoft.com/office/drawing/2014/main" id="{B9B00398-B670-4150-A3F9-8359780582AA}"/>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F03586C1-3005-4266-B093-6EF22CDCD298}"/>
              </a:ext>
            </a:extLst>
          </p:cNvPr>
          <p:cNvSpPr>
            <a:spLocks noGrp="1"/>
          </p:cNvSpPr>
          <p:nvPr>
            <p:ph type="sldNum" sz="quarter" idx="12"/>
          </p:nvPr>
        </p:nvSpPr>
        <p:spPr/>
        <p:txBody>
          <a:bodyPr/>
          <a:lstStyle/>
          <a:p>
            <a:fld id="{005A1125-4E63-44D2-9511-9AE0618D3A16}" type="slidenum">
              <a:rPr lang="en-GB" smtClean="0"/>
              <a:t>‹#›</a:t>
            </a:fld>
            <a:endParaRPr lang="en-GB"/>
          </a:p>
        </p:txBody>
      </p:sp>
    </p:spTree>
    <p:extLst>
      <p:ext uri="{BB962C8B-B14F-4D97-AF65-F5344CB8AC3E}">
        <p14:creationId xmlns:p14="http://schemas.microsoft.com/office/powerpoint/2010/main" val="31210103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3C7D8C-6070-4F20-BB90-B4C9F59E79C0}"/>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91519D68-3BE4-4B45-A727-C803CA157E0A}"/>
              </a:ext>
            </a:extLst>
          </p:cNvPr>
          <p:cNvSpPr>
            <a:spLocks noGrp="1"/>
          </p:cNvSpPr>
          <p:nvPr>
            <p:ph type="dt" sz="half" idx="10"/>
          </p:nvPr>
        </p:nvSpPr>
        <p:spPr/>
        <p:txBody>
          <a:bodyPr/>
          <a:lstStyle/>
          <a:p>
            <a:fld id="{50788B2F-2654-4318-9FFA-9C70C05AABFB}" type="datetimeFigureOut">
              <a:rPr lang="en-GB" smtClean="0"/>
              <a:t>24/03/2020</a:t>
            </a:fld>
            <a:endParaRPr lang="en-GB"/>
          </a:p>
        </p:txBody>
      </p:sp>
      <p:sp>
        <p:nvSpPr>
          <p:cNvPr id="4" name="Footer Placeholder 3">
            <a:extLst>
              <a:ext uri="{FF2B5EF4-FFF2-40B4-BE49-F238E27FC236}">
                <a16:creationId xmlns:a16="http://schemas.microsoft.com/office/drawing/2014/main" id="{8D36A8FF-7B86-4718-AA54-97BDE7EFE861}"/>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B9C78891-66D7-45CB-8C09-52A5B4C257CD}"/>
              </a:ext>
            </a:extLst>
          </p:cNvPr>
          <p:cNvSpPr>
            <a:spLocks noGrp="1"/>
          </p:cNvSpPr>
          <p:nvPr>
            <p:ph type="sldNum" sz="quarter" idx="12"/>
          </p:nvPr>
        </p:nvSpPr>
        <p:spPr/>
        <p:txBody>
          <a:bodyPr/>
          <a:lstStyle/>
          <a:p>
            <a:fld id="{005A1125-4E63-44D2-9511-9AE0618D3A16}" type="slidenum">
              <a:rPr lang="en-GB" smtClean="0"/>
              <a:t>‹#›</a:t>
            </a:fld>
            <a:endParaRPr lang="en-GB"/>
          </a:p>
        </p:txBody>
      </p:sp>
    </p:spTree>
    <p:extLst>
      <p:ext uri="{BB962C8B-B14F-4D97-AF65-F5344CB8AC3E}">
        <p14:creationId xmlns:p14="http://schemas.microsoft.com/office/powerpoint/2010/main" val="12478590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CDD55ED-9805-4AC1-88B7-76381810EC16}"/>
              </a:ext>
            </a:extLst>
          </p:cNvPr>
          <p:cNvSpPr>
            <a:spLocks noGrp="1"/>
          </p:cNvSpPr>
          <p:nvPr>
            <p:ph type="dt" sz="half" idx="10"/>
          </p:nvPr>
        </p:nvSpPr>
        <p:spPr/>
        <p:txBody>
          <a:bodyPr/>
          <a:lstStyle/>
          <a:p>
            <a:fld id="{50788B2F-2654-4318-9FFA-9C70C05AABFB}" type="datetimeFigureOut">
              <a:rPr lang="en-GB" smtClean="0"/>
              <a:t>24/03/2020</a:t>
            </a:fld>
            <a:endParaRPr lang="en-GB"/>
          </a:p>
        </p:txBody>
      </p:sp>
      <p:sp>
        <p:nvSpPr>
          <p:cNvPr id="3" name="Footer Placeholder 2">
            <a:extLst>
              <a:ext uri="{FF2B5EF4-FFF2-40B4-BE49-F238E27FC236}">
                <a16:creationId xmlns:a16="http://schemas.microsoft.com/office/drawing/2014/main" id="{A8B3F9E9-2B98-4297-98DD-1B2F66FEFA43}"/>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0AA3671C-B459-4D8F-9987-11C5BCB82F16}"/>
              </a:ext>
            </a:extLst>
          </p:cNvPr>
          <p:cNvSpPr>
            <a:spLocks noGrp="1"/>
          </p:cNvSpPr>
          <p:nvPr>
            <p:ph type="sldNum" sz="quarter" idx="12"/>
          </p:nvPr>
        </p:nvSpPr>
        <p:spPr/>
        <p:txBody>
          <a:bodyPr/>
          <a:lstStyle/>
          <a:p>
            <a:fld id="{005A1125-4E63-44D2-9511-9AE0618D3A16}" type="slidenum">
              <a:rPr lang="en-GB" smtClean="0"/>
              <a:t>‹#›</a:t>
            </a:fld>
            <a:endParaRPr lang="en-GB"/>
          </a:p>
        </p:txBody>
      </p:sp>
    </p:spTree>
    <p:extLst>
      <p:ext uri="{BB962C8B-B14F-4D97-AF65-F5344CB8AC3E}">
        <p14:creationId xmlns:p14="http://schemas.microsoft.com/office/powerpoint/2010/main" val="8776956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BA17E4-272F-4A26-B355-E3CE0741BD1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012DE3D5-430D-4AE7-ABEA-3C3C624BBE4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E57CCFCD-8AEA-48A8-B197-E706ACE7DCC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D19DB03-8BC5-4109-A528-8A127D5E7821}"/>
              </a:ext>
            </a:extLst>
          </p:cNvPr>
          <p:cNvSpPr>
            <a:spLocks noGrp="1"/>
          </p:cNvSpPr>
          <p:nvPr>
            <p:ph type="dt" sz="half" idx="10"/>
          </p:nvPr>
        </p:nvSpPr>
        <p:spPr/>
        <p:txBody>
          <a:bodyPr/>
          <a:lstStyle/>
          <a:p>
            <a:fld id="{50788B2F-2654-4318-9FFA-9C70C05AABFB}" type="datetimeFigureOut">
              <a:rPr lang="en-GB" smtClean="0"/>
              <a:t>24/03/2020</a:t>
            </a:fld>
            <a:endParaRPr lang="en-GB"/>
          </a:p>
        </p:txBody>
      </p:sp>
      <p:sp>
        <p:nvSpPr>
          <p:cNvPr id="6" name="Footer Placeholder 5">
            <a:extLst>
              <a:ext uri="{FF2B5EF4-FFF2-40B4-BE49-F238E27FC236}">
                <a16:creationId xmlns:a16="http://schemas.microsoft.com/office/drawing/2014/main" id="{32E76187-CD15-46E3-A46A-2FAFC59E755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3B00BDE-67E0-4E49-B89E-5EF59BC0D84E}"/>
              </a:ext>
            </a:extLst>
          </p:cNvPr>
          <p:cNvSpPr>
            <a:spLocks noGrp="1"/>
          </p:cNvSpPr>
          <p:nvPr>
            <p:ph type="sldNum" sz="quarter" idx="12"/>
          </p:nvPr>
        </p:nvSpPr>
        <p:spPr/>
        <p:txBody>
          <a:bodyPr/>
          <a:lstStyle/>
          <a:p>
            <a:fld id="{005A1125-4E63-44D2-9511-9AE0618D3A16}" type="slidenum">
              <a:rPr lang="en-GB" smtClean="0"/>
              <a:t>‹#›</a:t>
            </a:fld>
            <a:endParaRPr lang="en-GB"/>
          </a:p>
        </p:txBody>
      </p:sp>
    </p:spTree>
    <p:extLst>
      <p:ext uri="{BB962C8B-B14F-4D97-AF65-F5344CB8AC3E}">
        <p14:creationId xmlns:p14="http://schemas.microsoft.com/office/powerpoint/2010/main" val="21551110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A8F5D8-1F50-4194-BD2F-A2B60755FCF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19F2A1C7-959E-4D36-B9F4-A471B731421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E0DCE3A8-C3F4-41B4-A5FF-DF229B08835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D12CB0F-5B13-419F-90D3-DEB55F2322D6}"/>
              </a:ext>
            </a:extLst>
          </p:cNvPr>
          <p:cNvSpPr>
            <a:spLocks noGrp="1"/>
          </p:cNvSpPr>
          <p:nvPr>
            <p:ph type="dt" sz="half" idx="10"/>
          </p:nvPr>
        </p:nvSpPr>
        <p:spPr/>
        <p:txBody>
          <a:bodyPr/>
          <a:lstStyle/>
          <a:p>
            <a:fld id="{50788B2F-2654-4318-9FFA-9C70C05AABFB}" type="datetimeFigureOut">
              <a:rPr lang="en-GB" smtClean="0"/>
              <a:t>24/03/2020</a:t>
            </a:fld>
            <a:endParaRPr lang="en-GB"/>
          </a:p>
        </p:txBody>
      </p:sp>
      <p:sp>
        <p:nvSpPr>
          <p:cNvPr id="6" name="Footer Placeholder 5">
            <a:extLst>
              <a:ext uri="{FF2B5EF4-FFF2-40B4-BE49-F238E27FC236}">
                <a16:creationId xmlns:a16="http://schemas.microsoft.com/office/drawing/2014/main" id="{FA30CFD0-664C-4E04-ACF5-8734A0E5D20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C208893-31A7-483D-9EC4-D264EC60A3C5}"/>
              </a:ext>
            </a:extLst>
          </p:cNvPr>
          <p:cNvSpPr>
            <a:spLocks noGrp="1"/>
          </p:cNvSpPr>
          <p:nvPr>
            <p:ph type="sldNum" sz="quarter" idx="12"/>
          </p:nvPr>
        </p:nvSpPr>
        <p:spPr/>
        <p:txBody>
          <a:bodyPr/>
          <a:lstStyle/>
          <a:p>
            <a:fld id="{005A1125-4E63-44D2-9511-9AE0618D3A16}" type="slidenum">
              <a:rPr lang="en-GB" smtClean="0"/>
              <a:t>‹#›</a:t>
            </a:fld>
            <a:endParaRPr lang="en-GB"/>
          </a:p>
        </p:txBody>
      </p:sp>
    </p:spTree>
    <p:extLst>
      <p:ext uri="{BB962C8B-B14F-4D97-AF65-F5344CB8AC3E}">
        <p14:creationId xmlns:p14="http://schemas.microsoft.com/office/powerpoint/2010/main" val="41852158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F65582B-C681-4CCC-B436-094CC24301D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66C0951-9BB0-49D0-8DCF-67FE68D2FC3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DFC9904-76AC-42F6-8255-0A11D4C8030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0788B2F-2654-4318-9FFA-9C70C05AABFB}" type="datetimeFigureOut">
              <a:rPr lang="en-GB" smtClean="0"/>
              <a:t>24/03/2020</a:t>
            </a:fld>
            <a:endParaRPr lang="en-GB"/>
          </a:p>
        </p:txBody>
      </p:sp>
      <p:sp>
        <p:nvSpPr>
          <p:cNvPr id="5" name="Footer Placeholder 4">
            <a:extLst>
              <a:ext uri="{FF2B5EF4-FFF2-40B4-BE49-F238E27FC236}">
                <a16:creationId xmlns:a16="http://schemas.microsoft.com/office/drawing/2014/main" id="{6B742506-47B6-4DF3-A068-5DB1DC3A895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61B29429-D861-4CB8-9EC0-E28E56A5E11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05A1125-4E63-44D2-9511-9AE0618D3A16}" type="slidenum">
              <a:rPr lang="en-GB" smtClean="0"/>
              <a:t>‹#›</a:t>
            </a:fld>
            <a:endParaRPr lang="en-GB"/>
          </a:p>
        </p:txBody>
      </p:sp>
    </p:spTree>
    <p:extLst>
      <p:ext uri="{BB962C8B-B14F-4D97-AF65-F5344CB8AC3E}">
        <p14:creationId xmlns:p14="http://schemas.microsoft.com/office/powerpoint/2010/main" val="1604912507"/>
      </p:ext>
    </p:extLst>
  </p:cSld>
  <p:clrMap bg1="lt1" tx1="dk1" bg2="lt2" tx2="dk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0.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Freeform: Shape 10">
            <a:extLst>
              <a:ext uri="{FF2B5EF4-FFF2-40B4-BE49-F238E27FC236}">
                <a16:creationId xmlns:a16="http://schemas.microsoft.com/office/drawing/2014/main" id="{46C2E80F-49A6-4372-B103-219D417A5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4096" y="470925"/>
            <a:ext cx="4381009" cy="5892104"/>
          </a:xfrm>
          <a:custGeom>
            <a:avLst/>
            <a:gdLst>
              <a:gd name="connsiteX0" fmla="*/ 0 w 4381009"/>
              <a:gd name="connsiteY0" fmla="*/ 0 h 5892104"/>
              <a:gd name="connsiteX1" fmla="*/ 4157628 w 4381009"/>
              <a:gd name="connsiteY1" fmla="*/ 0 h 5892104"/>
              <a:gd name="connsiteX2" fmla="*/ 4169302 w 4381009"/>
              <a:gd name="connsiteY2" fmla="*/ 68659 h 5892104"/>
              <a:gd name="connsiteX3" fmla="*/ 4191571 w 4381009"/>
              <a:gd name="connsiteY3" fmla="*/ 205472 h 5892104"/>
              <a:gd name="connsiteX4" fmla="*/ 4213368 w 4381009"/>
              <a:gd name="connsiteY4" fmla="*/ 342890 h 5892104"/>
              <a:gd name="connsiteX5" fmla="*/ 4232030 w 4381009"/>
              <a:gd name="connsiteY5" fmla="*/ 480913 h 5892104"/>
              <a:gd name="connsiteX6" fmla="*/ 4250848 w 4381009"/>
              <a:gd name="connsiteY6" fmla="*/ 618332 h 5892104"/>
              <a:gd name="connsiteX7" fmla="*/ 4268412 w 4381009"/>
              <a:gd name="connsiteY7" fmla="*/ 756355 h 5892104"/>
              <a:gd name="connsiteX8" fmla="*/ 4283467 w 4381009"/>
              <a:gd name="connsiteY8" fmla="*/ 892563 h 5892104"/>
              <a:gd name="connsiteX9" fmla="*/ 4297737 w 4381009"/>
              <a:gd name="connsiteY9" fmla="*/ 1030587 h 5892104"/>
              <a:gd name="connsiteX10" fmla="*/ 4310754 w 4381009"/>
              <a:gd name="connsiteY10" fmla="*/ 1168005 h 5892104"/>
              <a:gd name="connsiteX11" fmla="*/ 4322045 w 4381009"/>
              <a:gd name="connsiteY11" fmla="*/ 1303002 h 5892104"/>
              <a:gd name="connsiteX12" fmla="*/ 4333336 w 4381009"/>
              <a:gd name="connsiteY12" fmla="*/ 1439815 h 5892104"/>
              <a:gd name="connsiteX13" fmla="*/ 4342745 w 4381009"/>
              <a:gd name="connsiteY13" fmla="*/ 1574812 h 5892104"/>
              <a:gd name="connsiteX14" fmla="*/ 4350115 w 4381009"/>
              <a:gd name="connsiteY14" fmla="*/ 1709808 h 5892104"/>
              <a:gd name="connsiteX15" fmla="*/ 4357799 w 4381009"/>
              <a:gd name="connsiteY15" fmla="*/ 1844200 h 5892104"/>
              <a:gd name="connsiteX16" fmla="*/ 4364229 w 4381009"/>
              <a:gd name="connsiteY16" fmla="*/ 1977381 h 5892104"/>
              <a:gd name="connsiteX17" fmla="*/ 4368777 w 4381009"/>
              <a:gd name="connsiteY17" fmla="*/ 2109351 h 5892104"/>
              <a:gd name="connsiteX18" fmla="*/ 4372697 w 4381009"/>
              <a:gd name="connsiteY18" fmla="*/ 2241321 h 5892104"/>
              <a:gd name="connsiteX19" fmla="*/ 4376461 w 4381009"/>
              <a:gd name="connsiteY19" fmla="*/ 2372080 h 5892104"/>
              <a:gd name="connsiteX20" fmla="*/ 4378186 w 4381009"/>
              <a:gd name="connsiteY20" fmla="*/ 2501023 h 5892104"/>
              <a:gd name="connsiteX21" fmla="*/ 4380068 w 4381009"/>
              <a:gd name="connsiteY21" fmla="*/ 2629966 h 5892104"/>
              <a:gd name="connsiteX22" fmla="*/ 4381009 w 4381009"/>
              <a:gd name="connsiteY22" fmla="*/ 2757093 h 5892104"/>
              <a:gd name="connsiteX23" fmla="*/ 4380068 w 4381009"/>
              <a:gd name="connsiteY23" fmla="*/ 2883010 h 5892104"/>
              <a:gd name="connsiteX24" fmla="*/ 4380068 w 4381009"/>
              <a:gd name="connsiteY24" fmla="*/ 3007715 h 5892104"/>
              <a:gd name="connsiteX25" fmla="*/ 4378186 w 4381009"/>
              <a:gd name="connsiteY25" fmla="*/ 3131210 h 5892104"/>
              <a:gd name="connsiteX26" fmla="*/ 4375363 w 4381009"/>
              <a:gd name="connsiteY26" fmla="*/ 3252283 h 5892104"/>
              <a:gd name="connsiteX27" fmla="*/ 4372697 w 4381009"/>
              <a:gd name="connsiteY27" fmla="*/ 3372146 h 5892104"/>
              <a:gd name="connsiteX28" fmla="*/ 4369718 w 4381009"/>
              <a:gd name="connsiteY28" fmla="*/ 3489587 h 5892104"/>
              <a:gd name="connsiteX29" fmla="*/ 4365170 w 4381009"/>
              <a:gd name="connsiteY29" fmla="*/ 3606423 h 5892104"/>
              <a:gd name="connsiteX30" fmla="*/ 4360309 w 4381009"/>
              <a:gd name="connsiteY30" fmla="*/ 3721443 h 5892104"/>
              <a:gd name="connsiteX31" fmla="*/ 4355918 w 4381009"/>
              <a:gd name="connsiteY31" fmla="*/ 3834041 h 5892104"/>
              <a:gd name="connsiteX32" fmla="*/ 4343529 w 4381009"/>
              <a:gd name="connsiteY32" fmla="*/ 4053789 h 5892104"/>
              <a:gd name="connsiteX33" fmla="*/ 4330356 w 4381009"/>
              <a:gd name="connsiteY33" fmla="*/ 4264457 h 5892104"/>
              <a:gd name="connsiteX34" fmla="*/ 4316556 w 4381009"/>
              <a:gd name="connsiteY34" fmla="*/ 4466650 h 5892104"/>
              <a:gd name="connsiteX35" fmla="*/ 4301344 w 4381009"/>
              <a:gd name="connsiteY35" fmla="*/ 4657946 h 5892104"/>
              <a:gd name="connsiteX36" fmla="*/ 4285506 w 4381009"/>
              <a:gd name="connsiteY36" fmla="*/ 4840767 h 5892104"/>
              <a:gd name="connsiteX37" fmla="*/ 4268412 w 4381009"/>
              <a:gd name="connsiteY37" fmla="*/ 5010269 h 5892104"/>
              <a:gd name="connsiteX38" fmla="*/ 4251633 w 4381009"/>
              <a:gd name="connsiteY38" fmla="*/ 5169481 h 5892104"/>
              <a:gd name="connsiteX39" fmla="*/ 4234853 w 4381009"/>
              <a:gd name="connsiteY39" fmla="*/ 5315980 h 5892104"/>
              <a:gd name="connsiteX40" fmla="*/ 4219014 w 4381009"/>
              <a:gd name="connsiteY40" fmla="*/ 5450371 h 5892104"/>
              <a:gd name="connsiteX41" fmla="*/ 4203959 w 4381009"/>
              <a:gd name="connsiteY41" fmla="*/ 5569628 h 5892104"/>
              <a:gd name="connsiteX42" fmla="*/ 4189689 w 4381009"/>
              <a:gd name="connsiteY42" fmla="*/ 5677384 h 5892104"/>
              <a:gd name="connsiteX43" fmla="*/ 4177770 w 4381009"/>
              <a:gd name="connsiteY43" fmla="*/ 5768189 h 5892104"/>
              <a:gd name="connsiteX44" fmla="*/ 4166479 w 4381009"/>
              <a:gd name="connsiteY44" fmla="*/ 5844465 h 5892104"/>
              <a:gd name="connsiteX45" fmla="*/ 4159132 w 4381009"/>
              <a:gd name="connsiteY45" fmla="*/ 5892104 h 5892104"/>
              <a:gd name="connsiteX46" fmla="*/ 0 w 4381009"/>
              <a:gd name="connsiteY46" fmla="*/ 5892104 h 589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381009" h="5892104">
                <a:moveTo>
                  <a:pt x="0" y="0"/>
                </a:moveTo>
                <a:lnTo>
                  <a:pt x="4157628" y="0"/>
                </a:lnTo>
                <a:lnTo>
                  <a:pt x="4169302" y="68659"/>
                </a:lnTo>
                <a:lnTo>
                  <a:pt x="4191571" y="205472"/>
                </a:lnTo>
                <a:lnTo>
                  <a:pt x="4213368" y="342890"/>
                </a:lnTo>
                <a:lnTo>
                  <a:pt x="4232030" y="480913"/>
                </a:lnTo>
                <a:lnTo>
                  <a:pt x="4250848" y="618332"/>
                </a:lnTo>
                <a:lnTo>
                  <a:pt x="4268412" y="756355"/>
                </a:lnTo>
                <a:lnTo>
                  <a:pt x="4283467" y="892563"/>
                </a:lnTo>
                <a:lnTo>
                  <a:pt x="4297737" y="1030587"/>
                </a:lnTo>
                <a:lnTo>
                  <a:pt x="4310754" y="1168005"/>
                </a:lnTo>
                <a:lnTo>
                  <a:pt x="4322045" y="1303002"/>
                </a:lnTo>
                <a:lnTo>
                  <a:pt x="4333336" y="1439815"/>
                </a:lnTo>
                <a:lnTo>
                  <a:pt x="4342745" y="1574812"/>
                </a:lnTo>
                <a:lnTo>
                  <a:pt x="4350115" y="1709808"/>
                </a:lnTo>
                <a:lnTo>
                  <a:pt x="4357799" y="1844200"/>
                </a:lnTo>
                <a:lnTo>
                  <a:pt x="4364229" y="1977381"/>
                </a:lnTo>
                <a:lnTo>
                  <a:pt x="4368777" y="2109351"/>
                </a:lnTo>
                <a:lnTo>
                  <a:pt x="4372697" y="2241321"/>
                </a:lnTo>
                <a:lnTo>
                  <a:pt x="4376461" y="2372080"/>
                </a:lnTo>
                <a:lnTo>
                  <a:pt x="4378186" y="2501023"/>
                </a:lnTo>
                <a:lnTo>
                  <a:pt x="4380068" y="2629966"/>
                </a:lnTo>
                <a:lnTo>
                  <a:pt x="4381009" y="2757093"/>
                </a:lnTo>
                <a:lnTo>
                  <a:pt x="4380068" y="2883010"/>
                </a:lnTo>
                <a:lnTo>
                  <a:pt x="4380068" y="3007715"/>
                </a:lnTo>
                <a:lnTo>
                  <a:pt x="4378186" y="3131210"/>
                </a:lnTo>
                <a:lnTo>
                  <a:pt x="4375363" y="3252283"/>
                </a:lnTo>
                <a:lnTo>
                  <a:pt x="4372697" y="3372146"/>
                </a:lnTo>
                <a:lnTo>
                  <a:pt x="4369718" y="3489587"/>
                </a:lnTo>
                <a:lnTo>
                  <a:pt x="4365170" y="3606423"/>
                </a:lnTo>
                <a:lnTo>
                  <a:pt x="4360309" y="3721443"/>
                </a:lnTo>
                <a:lnTo>
                  <a:pt x="4355918" y="3834041"/>
                </a:lnTo>
                <a:lnTo>
                  <a:pt x="4343529" y="4053789"/>
                </a:lnTo>
                <a:lnTo>
                  <a:pt x="4330356" y="4264457"/>
                </a:lnTo>
                <a:lnTo>
                  <a:pt x="4316556" y="4466650"/>
                </a:lnTo>
                <a:lnTo>
                  <a:pt x="4301344" y="4657946"/>
                </a:lnTo>
                <a:lnTo>
                  <a:pt x="4285506" y="4840767"/>
                </a:lnTo>
                <a:lnTo>
                  <a:pt x="4268412" y="5010269"/>
                </a:lnTo>
                <a:lnTo>
                  <a:pt x="4251633" y="5169481"/>
                </a:lnTo>
                <a:lnTo>
                  <a:pt x="4234853" y="5315980"/>
                </a:lnTo>
                <a:lnTo>
                  <a:pt x="4219014" y="5450371"/>
                </a:lnTo>
                <a:lnTo>
                  <a:pt x="4203959" y="5569628"/>
                </a:lnTo>
                <a:lnTo>
                  <a:pt x="4189689" y="5677384"/>
                </a:lnTo>
                <a:lnTo>
                  <a:pt x="4177770" y="5768189"/>
                </a:lnTo>
                <a:lnTo>
                  <a:pt x="4166479" y="5844465"/>
                </a:lnTo>
                <a:lnTo>
                  <a:pt x="4159132" y="5892104"/>
                </a:lnTo>
                <a:lnTo>
                  <a:pt x="0" y="5892104"/>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3FE72E8E-89FD-4CC0-8B07-ED1908FE2C94}"/>
              </a:ext>
            </a:extLst>
          </p:cNvPr>
          <p:cNvSpPr>
            <a:spLocks noGrp="1"/>
          </p:cNvSpPr>
          <p:nvPr>
            <p:ph type="title"/>
          </p:nvPr>
        </p:nvSpPr>
        <p:spPr>
          <a:xfrm>
            <a:off x="863029" y="1012004"/>
            <a:ext cx="3416158" cy="4795408"/>
          </a:xfrm>
        </p:spPr>
        <p:txBody>
          <a:bodyPr>
            <a:normAutofit/>
          </a:bodyPr>
          <a:lstStyle/>
          <a:p>
            <a:r>
              <a:rPr lang="en-GB" b="1">
                <a:solidFill>
                  <a:srgbClr val="FFFFFF"/>
                </a:solidFill>
                <a:latin typeface="Times New Roman" panose="02020603050405020304" pitchFamily="18" charset="0"/>
                <a:cs typeface="Times New Roman" panose="02020603050405020304" pitchFamily="18" charset="0"/>
              </a:rPr>
              <a:t>Xenobiotic</a:t>
            </a:r>
          </a:p>
        </p:txBody>
      </p:sp>
      <p:graphicFrame>
        <p:nvGraphicFramePr>
          <p:cNvPr id="6" name="Content Placeholder 3">
            <a:extLst>
              <a:ext uri="{FF2B5EF4-FFF2-40B4-BE49-F238E27FC236}">
                <a16:creationId xmlns:a16="http://schemas.microsoft.com/office/drawing/2014/main" id="{F325ACEE-C2E5-4362-B1D6-C9E3C2CB265F}"/>
              </a:ext>
            </a:extLst>
          </p:cNvPr>
          <p:cNvGraphicFramePr>
            <a:graphicFrameLocks noGrp="1"/>
          </p:cNvGraphicFramePr>
          <p:nvPr>
            <p:ph idx="1"/>
            <p:extLst>
              <p:ext uri="{D42A27DB-BD31-4B8C-83A1-F6EECF244321}">
                <p14:modId xmlns:p14="http://schemas.microsoft.com/office/powerpoint/2010/main" val="915029642"/>
              </p:ext>
            </p:extLst>
          </p:nvPr>
        </p:nvGraphicFramePr>
        <p:xfrm>
          <a:off x="5194300" y="470924"/>
          <a:ext cx="6513604" cy="588542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323606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92468898-5A6E-4D55-85EC-308E785EE0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DFCAD67-22F0-41C8-9D00-D292372184E9}"/>
              </a:ext>
            </a:extLst>
          </p:cNvPr>
          <p:cNvSpPr>
            <a:spLocks noGrp="1"/>
          </p:cNvSpPr>
          <p:nvPr>
            <p:ph type="title"/>
          </p:nvPr>
        </p:nvSpPr>
        <p:spPr>
          <a:xfrm>
            <a:off x="429768" y="411480"/>
            <a:ext cx="11201400" cy="1106424"/>
          </a:xfrm>
        </p:spPr>
        <p:txBody>
          <a:bodyPr vert="horz" lIns="91440" tIns="45720" rIns="91440" bIns="45720" rtlCol="0" anchor="ctr">
            <a:normAutofit/>
          </a:bodyPr>
          <a:lstStyle/>
          <a:p>
            <a:pPr algn="ctr"/>
            <a:r>
              <a:rPr lang="en-GB" sz="4800" b="1" dirty="0">
                <a:latin typeface="Times New Roman" panose="02020603050405020304" pitchFamily="18" charset="0"/>
                <a:cs typeface="Times New Roman" panose="02020603050405020304" pitchFamily="18" charset="0"/>
              </a:rPr>
              <a:t>Threshold Dose </a:t>
            </a:r>
            <a:endParaRPr lang="en-US" sz="4800" kern="1200" dirty="0">
              <a:solidFill>
                <a:schemeClr val="tx1"/>
              </a:solidFill>
              <a:latin typeface="+mj-lt"/>
              <a:ea typeface="+mj-ea"/>
              <a:cs typeface="+mj-cs"/>
            </a:endParaRPr>
          </a:p>
        </p:txBody>
      </p:sp>
      <p:sp>
        <p:nvSpPr>
          <p:cNvPr id="13" name="Rectangle 12">
            <a:extLst>
              <a:ext uri="{FF2B5EF4-FFF2-40B4-BE49-F238E27FC236}">
                <a16:creationId xmlns:a16="http://schemas.microsoft.com/office/drawing/2014/main" id="{3E23A947-2D45-4208-AE2B-64948C87A3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98458"/>
            <a:ext cx="128016"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pic>
        <p:nvPicPr>
          <p:cNvPr id="5" name="Content Placeholder 4">
            <a:extLst>
              <a:ext uri="{FF2B5EF4-FFF2-40B4-BE49-F238E27FC236}">
                <a16:creationId xmlns:a16="http://schemas.microsoft.com/office/drawing/2014/main" id="{76B0E38A-8743-4FE0-86EC-BF25EAA9BB10}"/>
              </a:ext>
            </a:extLst>
          </p:cNvPr>
          <p:cNvPicPr>
            <a:picLocks noGrp="1" noChangeAspect="1"/>
          </p:cNvPicPr>
          <p:nvPr>
            <p:ph idx="1"/>
          </p:nvPr>
        </p:nvPicPr>
        <p:blipFill>
          <a:blip r:embed="rId2"/>
          <a:stretch>
            <a:fillRect/>
          </a:stretch>
        </p:blipFill>
        <p:spPr>
          <a:xfrm>
            <a:off x="429768" y="2109304"/>
            <a:ext cx="6702552" cy="3736672"/>
          </a:xfrm>
          <a:prstGeom prst="rect">
            <a:avLst/>
          </a:prstGeom>
        </p:spPr>
      </p:pic>
      <p:sp useBgFill="1">
        <p:nvSpPr>
          <p:cNvPr id="8" name="Rectangle 14">
            <a:extLst>
              <a:ext uri="{FF2B5EF4-FFF2-40B4-BE49-F238E27FC236}">
                <a16:creationId xmlns:a16="http://schemas.microsoft.com/office/drawing/2014/main" id="{E5BBB0F9-6A59-4D02-A9C7-A2D6516684C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43801" y="1721922"/>
            <a:ext cx="4218432" cy="4520560"/>
          </a:xfrm>
          <a:prstGeom prst="rect">
            <a:avLst/>
          </a:prstGeom>
          <a:ln w="9525">
            <a:solidFill>
              <a:srgbClr val="DEDEDE"/>
            </a:solidFill>
          </a:ln>
          <a:effectLst>
            <a:outerShdw blurRad="50800" dist="38100" dir="2700000" algn="t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 name="Rectangle 5">
            <a:extLst>
              <a:ext uri="{FF2B5EF4-FFF2-40B4-BE49-F238E27FC236}">
                <a16:creationId xmlns:a16="http://schemas.microsoft.com/office/drawing/2014/main" id="{2DE32268-17B9-498D-903F-6125314AFB9A}"/>
              </a:ext>
            </a:extLst>
          </p:cNvPr>
          <p:cNvSpPr/>
          <p:nvPr/>
        </p:nvSpPr>
        <p:spPr>
          <a:xfrm>
            <a:off x="7175418" y="2020824"/>
            <a:ext cx="4218431" cy="3959352"/>
          </a:xfrm>
          <a:prstGeom prst="rect">
            <a:avLst/>
          </a:prstGeom>
        </p:spPr>
        <p:txBody>
          <a:bodyPr vert="horz" lIns="91440" tIns="45720" rIns="91440" bIns="45720" rtlCol="0" anchor="ctr">
            <a:noAutofit/>
          </a:bodyPr>
          <a:lstStyle/>
          <a:p>
            <a:pPr indent="-228600">
              <a:lnSpc>
                <a:spcPct val="90000"/>
              </a:lnSpc>
              <a:spcAft>
                <a:spcPts val="600"/>
              </a:spcAft>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The dose-response curve normally takes the form of a sigmoid curve. It conforms to a smooth curve as close as possible to the individual data points. For most effects, small doses are not toxic. </a:t>
            </a:r>
          </a:p>
          <a:p>
            <a:pPr indent="-228600">
              <a:lnSpc>
                <a:spcPct val="90000"/>
              </a:lnSpc>
              <a:spcAft>
                <a:spcPts val="600"/>
              </a:spcAft>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The point at which toxicity first appears is known as the threshold dose level. From that point, the curve increases with higher dose levels. </a:t>
            </a:r>
          </a:p>
          <a:p>
            <a:pPr indent="-228600">
              <a:lnSpc>
                <a:spcPct val="90000"/>
              </a:lnSpc>
              <a:spcAft>
                <a:spcPts val="600"/>
              </a:spcAft>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In the hypothetical curve above, no toxicity occurs at 10 mg whereas at 35 mg 100% of the individuals experience toxic effects.</a:t>
            </a:r>
          </a:p>
        </p:txBody>
      </p:sp>
    </p:spTree>
    <p:extLst>
      <p:ext uri="{BB962C8B-B14F-4D97-AF65-F5344CB8AC3E}">
        <p14:creationId xmlns:p14="http://schemas.microsoft.com/office/powerpoint/2010/main" val="20078790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2AD82C-5C91-42A2-B084-76CDBB80B169}"/>
              </a:ext>
            </a:extLst>
          </p:cNvPr>
          <p:cNvSpPr>
            <a:spLocks noGrp="1"/>
          </p:cNvSpPr>
          <p:nvPr>
            <p:ph type="title"/>
          </p:nvPr>
        </p:nvSpPr>
        <p:spPr>
          <a:xfrm>
            <a:off x="493644" y="153090"/>
            <a:ext cx="10515600" cy="1325563"/>
          </a:xfrm>
        </p:spPr>
        <p:txBody>
          <a:bodyPr>
            <a:normAutofit/>
          </a:bodyPr>
          <a:lstStyle/>
          <a:p>
            <a:pPr algn="ctr"/>
            <a:r>
              <a:rPr lang="en-GB" sz="4800" b="1" dirty="0">
                <a:latin typeface="Times New Roman" panose="02020603050405020304" pitchFamily="18" charset="0"/>
                <a:cs typeface="Times New Roman" panose="02020603050405020304" pitchFamily="18" charset="0"/>
              </a:rPr>
              <a:t>Dose-Response Curve </a:t>
            </a:r>
          </a:p>
        </p:txBody>
      </p:sp>
      <p:pic>
        <p:nvPicPr>
          <p:cNvPr id="4" name="Content Placeholder 3">
            <a:extLst>
              <a:ext uri="{FF2B5EF4-FFF2-40B4-BE49-F238E27FC236}">
                <a16:creationId xmlns:a16="http://schemas.microsoft.com/office/drawing/2014/main" id="{3A56A2B8-E032-4A5B-BED6-D311FCD29A48}"/>
              </a:ext>
            </a:extLst>
          </p:cNvPr>
          <p:cNvPicPr>
            <a:picLocks noGrp="1" noChangeAspect="1"/>
          </p:cNvPicPr>
          <p:nvPr>
            <p:ph idx="1"/>
          </p:nvPr>
        </p:nvPicPr>
        <p:blipFill>
          <a:blip r:embed="rId2"/>
          <a:stretch>
            <a:fillRect/>
          </a:stretch>
        </p:blipFill>
        <p:spPr>
          <a:xfrm>
            <a:off x="7872568" y="2180493"/>
            <a:ext cx="4099038" cy="3643532"/>
          </a:xfrm>
          <a:prstGeom prst="rect">
            <a:avLst/>
          </a:prstGeom>
        </p:spPr>
      </p:pic>
      <p:sp>
        <p:nvSpPr>
          <p:cNvPr id="5" name="Rectangle 4">
            <a:extLst>
              <a:ext uri="{FF2B5EF4-FFF2-40B4-BE49-F238E27FC236}">
                <a16:creationId xmlns:a16="http://schemas.microsoft.com/office/drawing/2014/main" id="{D399EF43-2615-48C3-9D0F-FCEC57EA29A2}"/>
              </a:ext>
            </a:extLst>
          </p:cNvPr>
          <p:cNvSpPr/>
          <p:nvPr/>
        </p:nvSpPr>
        <p:spPr>
          <a:xfrm>
            <a:off x="351692" y="1859339"/>
            <a:ext cx="7371471" cy="3785652"/>
          </a:xfrm>
          <a:prstGeom prst="rect">
            <a:avLst/>
          </a:prstGeom>
        </p:spPr>
        <p:txBody>
          <a:bodyPr wrap="square">
            <a:spAutoFit/>
          </a:bodyPr>
          <a:lstStyle/>
          <a:p>
            <a:r>
              <a:rPr lang="en-US" sz="2000" dirty="0">
                <a:latin typeface="Times New Roman" panose="02020603050405020304" pitchFamily="18" charset="0"/>
                <a:cs typeface="Times New Roman" panose="02020603050405020304" pitchFamily="18" charset="0"/>
              </a:rPr>
              <a:t>Knowledge of the </a:t>
            </a:r>
            <a:r>
              <a:rPr lang="en-US" sz="2000" b="1" dirty="0">
                <a:latin typeface="Times New Roman" panose="02020603050405020304" pitchFamily="18" charset="0"/>
                <a:cs typeface="Times New Roman" panose="02020603050405020304" pitchFamily="18" charset="0"/>
              </a:rPr>
              <a:t>shape </a:t>
            </a:r>
            <a:r>
              <a:rPr lang="en-US" sz="2000" dirty="0">
                <a:latin typeface="Times New Roman" panose="02020603050405020304" pitchFamily="18" charset="0"/>
                <a:cs typeface="Times New Roman" panose="02020603050405020304" pitchFamily="18" charset="0"/>
              </a:rPr>
              <a:t>and </a:t>
            </a:r>
            <a:r>
              <a:rPr lang="en-US" sz="2000" b="1" dirty="0">
                <a:latin typeface="Times New Roman" panose="02020603050405020304" pitchFamily="18" charset="0"/>
                <a:cs typeface="Times New Roman" panose="02020603050405020304" pitchFamily="18" charset="0"/>
              </a:rPr>
              <a:t>slope </a:t>
            </a:r>
            <a:r>
              <a:rPr lang="en-US" sz="2000" dirty="0">
                <a:latin typeface="Times New Roman" panose="02020603050405020304" pitchFamily="18" charset="0"/>
                <a:cs typeface="Times New Roman" panose="02020603050405020304" pitchFamily="18" charset="0"/>
              </a:rPr>
              <a:t>of the dose-response curve is extremely important in predicting the toxicity of a substance at specific dose levels. Major differences among toxicants may exist not only in the point at which the threshold is reached but also in the percent of population responding per unit change in dose (</a:t>
            </a:r>
            <a:r>
              <a:rPr lang="en-US" sz="2000" i="1" dirty="0">
                <a:latin typeface="Times New Roman" panose="02020603050405020304" pitchFamily="18" charset="0"/>
                <a:cs typeface="Times New Roman" panose="02020603050405020304" pitchFamily="18" charset="0"/>
              </a:rPr>
              <a:t>i.e., the slope</a:t>
            </a:r>
            <a:r>
              <a:rPr lang="en-US" sz="2000" dirty="0">
                <a:latin typeface="Times New Roman" panose="02020603050405020304" pitchFamily="18" charset="0"/>
                <a:cs typeface="Times New Roman" panose="02020603050405020304" pitchFamily="18" charset="0"/>
              </a:rPr>
              <a:t>). As illustrated above, Toxicant A has a higher threshold but a steeper slope </a:t>
            </a:r>
            <a:r>
              <a:rPr lang="en-GB" sz="2000" dirty="0">
                <a:latin typeface="Times New Roman" panose="02020603050405020304" pitchFamily="18" charset="0"/>
                <a:cs typeface="Times New Roman" panose="02020603050405020304" pitchFamily="18" charset="0"/>
              </a:rPr>
              <a:t>than Toxicant B. </a:t>
            </a:r>
          </a:p>
          <a:p>
            <a:r>
              <a:rPr lang="en-US" sz="2000" dirty="0">
                <a:latin typeface="Times New Roman" panose="02020603050405020304" pitchFamily="18" charset="0"/>
                <a:cs typeface="Times New Roman" panose="02020603050405020304" pitchFamily="18" charset="0"/>
              </a:rPr>
              <a:t>Knowledge of the dose-response relationship permits one to determine whether exposure has caused an effect, threshold for the effect, and the rate of buildup of the effect with increasing dose levels. Rate of buildup of toxic effects is known as the "slope" of the dose-response curve.</a:t>
            </a:r>
            <a:endParaRPr lang="en-GB"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925504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BAAA7D-AA6D-4959-96FB-A269ED5D688F}"/>
              </a:ext>
            </a:extLst>
          </p:cNvPr>
          <p:cNvSpPr>
            <a:spLocks noGrp="1"/>
          </p:cNvSpPr>
          <p:nvPr>
            <p:ph type="title"/>
          </p:nvPr>
        </p:nvSpPr>
        <p:spPr>
          <a:xfrm>
            <a:off x="414130" y="257052"/>
            <a:ext cx="10515600" cy="1325563"/>
          </a:xfrm>
        </p:spPr>
        <p:txBody>
          <a:bodyPr>
            <a:normAutofit/>
          </a:bodyPr>
          <a:lstStyle/>
          <a:p>
            <a:pPr algn="ctr"/>
            <a:r>
              <a:rPr lang="en-GB" sz="4800" b="1" dirty="0">
                <a:latin typeface="Times New Roman" panose="02020603050405020304" pitchFamily="18" charset="0"/>
                <a:cs typeface="Times New Roman" panose="02020603050405020304" pitchFamily="18" charset="0"/>
              </a:rPr>
              <a:t>Dose Estimates</a:t>
            </a:r>
          </a:p>
        </p:txBody>
      </p:sp>
      <p:sp>
        <p:nvSpPr>
          <p:cNvPr id="3" name="Content Placeholder 2">
            <a:extLst>
              <a:ext uri="{FF2B5EF4-FFF2-40B4-BE49-F238E27FC236}">
                <a16:creationId xmlns:a16="http://schemas.microsoft.com/office/drawing/2014/main" id="{43725BED-613F-4032-949A-1B800372F8E9}"/>
              </a:ext>
            </a:extLst>
          </p:cNvPr>
          <p:cNvSpPr>
            <a:spLocks noGrp="1"/>
          </p:cNvSpPr>
          <p:nvPr>
            <p:ph idx="1"/>
          </p:nvPr>
        </p:nvSpPr>
        <p:spPr>
          <a:xfrm>
            <a:off x="121270" y="1867828"/>
            <a:ext cx="8151055" cy="4351338"/>
          </a:xfrm>
        </p:spPr>
        <p:txBody>
          <a:bodyPr>
            <a:normAutofit/>
          </a:bodyPr>
          <a:lstStyle/>
          <a:p>
            <a:r>
              <a:rPr lang="en-US" sz="2400" dirty="0">
                <a:latin typeface="Times New Roman" panose="02020603050405020304" pitchFamily="18" charset="0"/>
                <a:cs typeface="Times New Roman" panose="02020603050405020304" pitchFamily="18" charset="0"/>
              </a:rPr>
              <a:t>Dose-response curves are used to derive dose estimates of chemical substances. A common dose estimate for acute toxicity is the </a:t>
            </a:r>
            <a:r>
              <a:rPr lang="en-US" sz="2400" b="1" dirty="0">
                <a:latin typeface="Times New Roman" panose="02020603050405020304" pitchFamily="18" charset="0"/>
                <a:cs typeface="Times New Roman" panose="02020603050405020304" pitchFamily="18" charset="0"/>
              </a:rPr>
              <a:t>LD50 </a:t>
            </a:r>
            <a:r>
              <a:rPr lang="en-US" sz="2400" dirty="0">
                <a:latin typeface="Times New Roman" panose="02020603050405020304" pitchFamily="18" charset="0"/>
                <a:cs typeface="Times New Roman" panose="02020603050405020304" pitchFamily="18" charset="0"/>
              </a:rPr>
              <a:t>(</a:t>
            </a:r>
            <a:r>
              <a:rPr lang="en-US" sz="2400" i="1" dirty="0">
                <a:latin typeface="Times New Roman" panose="02020603050405020304" pitchFamily="18" charset="0"/>
                <a:cs typeface="Times New Roman" panose="02020603050405020304" pitchFamily="18" charset="0"/>
              </a:rPr>
              <a:t>Lethal Dose 50%</a:t>
            </a:r>
            <a:r>
              <a:rPr lang="en-US" sz="2400" dirty="0">
                <a:latin typeface="Times New Roman" panose="02020603050405020304" pitchFamily="18" charset="0"/>
                <a:cs typeface="Times New Roman" panose="02020603050405020304" pitchFamily="18" charset="0"/>
              </a:rPr>
              <a:t>). This is a statistically derived dose at which 50% of the individuals will be expected to die. The figure illustrates how an LD50 of 20 mg is derived.</a:t>
            </a:r>
          </a:p>
          <a:p>
            <a:r>
              <a:rPr lang="en-US" sz="2400" dirty="0">
                <a:latin typeface="Times New Roman" panose="02020603050405020304" pitchFamily="18" charset="0"/>
                <a:cs typeface="Times New Roman" panose="02020603050405020304" pitchFamily="18" charset="0"/>
              </a:rPr>
              <a:t>Other dose estimates also may be used. </a:t>
            </a:r>
          </a:p>
          <a:p>
            <a:r>
              <a:rPr lang="en-US" sz="2400" dirty="0">
                <a:latin typeface="Times New Roman" panose="02020603050405020304" pitchFamily="18" charset="0"/>
                <a:cs typeface="Times New Roman" panose="02020603050405020304" pitchFamily="18" charset="0"/>
              </a:rPr>
              <a:t>LD0 represents the dose at which no individuals are expected to die. This is just below the threshold for lethality. </a:t>
            </a:r>
          </a:p>
          <a:p>
            <a:r>
              <a:rPr lang="en-US" sz="2400" dirty="0">
                <a:latin typeface="Times New Roman" panose="02020603050405020304" pitchFamily="18" charset="0"/>
                <a:cs typeface="Times New Roman" panose="02020603050405020304" pitchFamily="18" charset="0"/>
              </a:rPr>
              <a:t>LD10 refers to the dose at which 10% of the </a:t>
            </a:r>
            <a:r>
              <a:rPr lang="en-GB" sz="2400" dirty="0">
                <a:latin typeface="Times New Roman" panose="02020603050405020304" pitchFamily="18" charset="0"/>
                <a:cs typeface="Times New Roman" panose="02020603050405020304" pitchFamily="18" charset="0"/>
              </a:rPr>
              <a:t>individuals will die.</a:t>
            </a:r>
          </a:p>
        </p:txBody>
      </p:sp>
      <p:pic>
        <p:nvPicPr>
          <p:cNvPr id="4" name="Picture 3">
            <a:extLst>
              <a:ext uri="{FF2B5EF4-FFF2-40B4-BE49-F238E27FC236}">
                <a16:creationId xmlns:a16="http://schemas.microsoft.com/office/drawing/2014/main" id="{D73A6BB4-70FD-4175-9FEF-F9DB956C17A9}"/>
              </a:ext>
            </a:extLst>
          </p:cNvPr>
          <p:cNvPicPr>
            <a:picLocks noChangeAspect="1"/>
          </p:cNvPicPr>
          <p:nvPr/>
        </p:nvPicPr>
        <p:blipFill>
          <a:blip r:embed="rId2"/>
          <a:stretch>
            <a:fillRect/>
          </a:stretch>
        </p:blipFill>
        <p:spPr>
          <a:xfrm>
            <a:off x="8074855" y="1867828"/>
            <a:ext cx="3995875" cy="3407557"/>
          </a:xfrm>
          <a:prstGeom prst="rect">
            <a:avLst/>
          </a:prstGeom>
        </p:spPr>
      </p:pic>
    </p:spTree>
    <p:extLst>
      <p:ext uri="{BB962C8B-B14F-4D97-AF65-F5344CB8AC3E}">
        <p14:creationId xmlns:p14="http://schemas.microsoft.com/office/powerpoint/2010/main" val="34772944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99CBB0-0455-46E9-AF69-190F48854188}"/>
              </a:ext>
            </a:extLst>
          </p:cNvPr>
          <p:cNvSpPr>
            <a:spLocks noGrp="1"/>
          </p:cNvSpPr>
          <p:nvPr>
            <p:ph type="title"/>
          </p:nvPr>
        </p:nvSpPr>
        <p:spPr/>
        <p:txBody>
          <a:bodyPr>
            <a:normAutofit/>
          </a:bodyPr>
          <a:lstStyle/>
          <a:p>
            <a:pPr algn="ctr"/>
            <a:r>
              <a:rPr lang="en-GB" sz="4800" b="1" dirty="0">
                <a:latin typeface="Times New Roman" panose="02020603050405020304" pitchFamily="18" charset="0"/>
                <a:cs typeface="Times New Roman" panose="02020603050405020304" pitchFamily="18" charset="0"/>
              </a:rPr>
              <a:t>Effective Dose </a:t>
            </a:r>
          </a:p>
        </p:txBody>
      </p:sp>
      <p:pic>
        <p:nvPicPr>
          <p:cNvPr id="4" name="Content Placeholder 3">
            <a:extLst>
              <a:ext uri="{FF2B5EF4-FFF2-40B4-BE49-F238E27FC236}">
                <a16:creationId xmlns:a16="http://schemas.microsoft.com/office/drawing/2014/main" id="{05CCE753-6DE1-46F5-BFF3-0492D283DF9C}"/>
              </a:ext>
            </a:extLst>
          </p:cNvPr>
          <p:cNvPicPr>
            <a:picLocks noGrp="1" noChangeAspect="1"/>
          </p:cNvPicPr>
          <p:nvPr>
            <p:ph idx="1"/>
          </p:nvPr>
        </p:nvPicPr>
        <p:blipFill>
          <a:blip r:embed="rId2"/>
          <a:stretch>
            <a:fillRect/>
          </a:stretch>
        </p:blipFill>
        <p:spPr>
          <a:xfrm>
            <a:off x="1561515" y="1871003"/>
            <a:ext cx="8623494" cy="2344927"/>
          </a:xfrm>
          <a:prstGeom prst="rect">
            <a:avLst/>
          </a:prstGeom>
        </p:spPr>
      </p:pic>
      <p:sp>
        <p:nvSpPr>
          <p:cNvPr id="5" name="Rectangle 4">
            <a:extLst>
              <a:ext uri="{FF2B5EF4-FFF2-40B4-BE49-F238E27FC236}">
                <a16:creationId xmlns:a16="http://schemas.microsoft.com/office/drawing/2014/main" id="{93142C99-F7F2-4FD6-BDEC-BEFBF634A9E5}"/>
              </a:ext>
            </a:extLst>
          </p:cNvPr>
          <p:cNvSpPr/>
          <p:nvPr/>
        </p:nvSpPr>
        <p:spPr>
          <a:xfrm>
            <a:off x="112643" y="4674541"/>
            <a:ext cx="11966713" cy="1200329"/>
          </a:xfrm>
          <a:prstGeom prst="rect">
            <a:avLst/>
          </a:prstGeom>
        </p:spPr>
        <p:txBody>
          <a:bodyPr wrap="square">
            <a:spAutoFit/>
          </a:bodyPr>
          <a:lstStyle/>
          <a:p>
            <a:r>
              <a:rPr lang="en-US" sz="2400" b="1" dirty="0">
                <a:latin typeface="Times New Roman" panose="02020603050405020304" pitchFamily="18" charset="0"/>
                <a:cs typeface="Times New Roman" panose="02020603050405020304" pitchFamily="18" charset="0"/>
              </a:rPr>
              <a:t>Effective Doses </a:t>
            </a:r>
            <a:r>
              <a:rPr lang="en-US" sz="2400" dirty="0">
                <a:latin typeface="Times New Roman" panose="02020603050405020304" pitchFamily="18" charset="0"/>
                <a:cs typeface="Times New Roman" panose="02020603050405020304" pitchFamily="18" charset="0"/>
              </a:rPr>
              <a:t>(</a:t>
            </a:r>
            <a:r>
              <a:rPr lang="en-US" sz="2400" b="1" dirty="0">
                <a:latin typeface="Times New Roman" panose="02020603050405020304" pitchFamily="18" charset="0"/>
                <a:cs typeface="Times New Roman" panose="02020603050405020304" pitchFamily="18" charset="0"/>
              </a:rPr>
              <a:t>EDs</a:t>
            </a:r>
            <a:r>
              <a:rPr lang="en-US" sz="2400" dirty="0">
                <a:latin typeface="Times New Roman" panose="02020603050405020304" pitchFamily="18" charset="0"/>
                <a:cs typeface="Times New Roman" panose="02020603050405020304" pitchFamily="18" charset="0"/>
              </a:rPr>
              <a:t>) are used to indicate the effectiveness of a substance. Normally, effective dose refers to a beneficial effect </a:t>
            </a:r>
            <a:r>
              <a:rPr lang="en-US" sz="2400" i="1" dirty="0">
                <a:latin typeface="Times New Roman" panose="02020603050405020304" pitchFamily="18" charset="0"/>
                <a:cs typeface="Times New Roman" panose="02020603050405020304" pitchFamily="18" charset="0"/>
              </a:rPr>
              <a:t>(relief of pain)</a:t>
            </a:r>
            <a:r>
              <a:rPr lang="en-US" sz="2400" dirty="0">
                <a:latin typeface="Times New Roman" panose="02020603050405020304" pitchFamily="18" charset="0"/>
                <a:cs typeface="Times New Roman" panose="02020603050405020304" pitchFamily="18" charset="0"/>
              </a:rPr>
              <a:t>. It might also stand for a harmful effect. Thus the specific </a:t>
            </a:r>
            <a:r>
              <a:rPr lang="en-GB" sz="2400" dirty="0">
                <a:latin typeface="Times New Roman" panose="02020603050405020304" pitchFamily="18" charset="0"/>
                <a:cs typeface="Times New Roman" panose="02020603050405020304" pitchFamily="18" charset="0"/>
              </a:rPr>
              <a:t>endpoint must be indicated.</a:t>
            </a:r>
          </a:p>
        </p:txBody>
      </p:sp>
    </p:spTree>
    <p:extLst>
      <p:ext uri="{BB962C8B-B14F-4D97-AF65-F5344CB8AC3E}">
        <p14:creationId xmlns:p14="http://schemas.microsoft.com/office/powerpoint/2010/main" val="12077192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AE5ED1-D94C-4356-ACE2-EE96EE0E1F72}"/>
              </a:ext>
            </a:extLst>
          </p:cNvPr>
          <p:cNvSpPr>
            <a:spLocks noGrp="1"/>
          </p:cNvSpPr>
          <p:nvPr>
            <p:ph type="title"/>
          </p:nvPr>
        </p:nvSpPr>
        <p:spPr/>
        <p:txBody>
          <a:bodyPr>
            <a:normAutofit/>
          </a:bodyPr>
          <a:lstStyle/>
          <a:p>
            <a:pPr algn="ctr"/>
            <a:r>
              <a:rPr lang="en-GB" sz="4800" b="1" dirty="0">
                <a:latin typeface="Times New Roman" panose="02020603050405020304" pitchFamily="18" charset="0"/>
                <a:cs typeface="Times New Roman" panose="02020603050405020304" pitchFamily="18" charset="0"/>
              </a:rPr>
              <a:t>Toxic Dose</a:t>
            </a:r>
            <a:endParaRPr lang="en-GB" sz="4800" dirty="0">
              <a:latin typeface="Times New Roman" panose="02020603050405020304" pitchFamily="18" charset="0"/>
              <a:cs typeface="Times New Roman" panose="02020603050405020304" pitchFamily="18" charset="0"/>
            </a:endParaRPr>
          </a:p>
        </p:txBody>
      </p:sp>
      <p:pic>
        <p:nvPicPr>
          <p:cNvPr id="4" name="Content Placeholder 3">
            <a:extLst>
              <a:ext uri="{FF2B5EF4-FFF2-40B4-BE49-F238E27FC236}">
                <a16:creationId xmlns:a16="http://schemas.microsoft.com/office/drawing/2014/main" id="{E2DC3CD2-AF56-4CF5-A42C-AAE26D6E9D47}"/>
              </a:ext>
            </a:extLst>
          </p:cNvPr>
          <p:cNvPicPr>
            <a:picLocks noGrp="1" noChangeAspect="1"/>
          </p:cNvPicPr>
          <p:nvPr>
            <p:ph idx="1"/>
          </p:nvPr>
        </p:nvPicPr>
        <p:blipFill>
          <a:blip r:embed="rId2"/>
          <a:stretch>
            <a:fillRect/>
          </a:stretch>
        </p:blipFill>
        <p:spPr>
          <a:xfrm>
            <a:off x="1861624" y="1690688"/>
            <a:ext cx="8829822" cy="2443401"/>
          </a:xfrm>
          <a:prstGeom prst="rect">
            <a:avLst/>
          </a:prstGeom>
        </p:spPr>
      </p:pic>
      <p:sp>
        <p:nvSpPr>
          <p:cNvPr id="5" name="Rectangle 4">
            <a:extLst>
              <a:ext uri="{FF2B5EF4-FFF2-40B4-BE49-F238E27FC236}">
                <a16:creationId xmlns:a16="http://schemas.microsoft.com/office/drawing/2014/main" id="{31E9C8DE-67A5-4E9E-BE47-7EE673D2D796}"/>
              </a:ext>
            </a:extLst>
          </p:cNvPr>
          <p:cNvSpPr/>
          <p:nvPr/>
        </p:nvSpPr>
        <p:spPr>
          <a:xfrm>
            <a:off x="351692" y="4613314"/>
            <a:ext cx="11296357" cy="1107996"/>
          </a:xfrm>
          <a:prstGeom prst="rect">
            <a:avLst/>
          </a:prstGeom>
        </p:spPr>
        <p:txBody>
          <a:bodyPr wrap="square">
            <a:spAutoFit/>
          </a:bodyPr>
          <a:lstStyle/>
          <a:p>
            <a:r>
              <a:rPr lang="en-US" sz="2400" b="1" dirty="0">
                <a:latin typeface="Times New Roman" panose="02020603050405020304" pitchFamily="18" charset="0"/>
                <a:cs typeface="Times New Roman" panose="02020603050405020304" pitchFamily="18" charset="0"/>
              </a:rPr>
              <a:t>Toxic Doses </a:t>
            </a:r>
            <a:r>
              <a:rPr lang="en-US" sz="2400" dirty="0">
                <a:latin typeface="Times New Roman" panose="02020603050405020304" pitchFamily="18" charset="0"/>
                <a:cs typeface="Times New Roman" panose="02020603050405020304" pitchFamily="18" charset="0"/>
              </a:rPr>
              <a:t>(</a:t>
            </a:r>
            <a:r>
              <a:rPr lang="en-US" sz="2400" b="1" dirty="0">
                <a:latin typeface="Times New Roman" panose="02020603050405020304" pitchFamily="18" charset="0"/>
                <a:cs typeface="Times New Roman" panose="02020603050405020304" pitchFamily="18" charset="0"/>
              </a:rPr>
              <a:t>TDs</a:t>
            </a:r>
            <a:r>
              <a:rPr lang="en-US" sz="2400" dirty="0">
                <a:latin typeface="Times New Roman" panose="02020603050405020304" pitchFamily="18" charset="0"/>
                <a:cs typeface="Times New Roman" panose="02020603050405020304" pitchFamily="18" charset="0"/>
              </a:rPr>
              <a:t>) are utilized to indicate doses that cause adverse toxic effects. The usual dose estimates are seen in the table.</a:t>
            </a:r>
          </a:p>
          <a:p>
            <a:r>
              <a:rPr lang="en-US" dirty="0">
                <a:latin typeface="Arial" panose="020B0604020202020204" pitchFamily="34" charset="0"/>
              </a:rPr>
              <a:t>.</a:t>
            </a:r>
            <a:endParaRPr lang="en-GB" dirty="0"/>
          </a:p>
        </p:txBody>
      </p:sp>
    </p:spTree>
    <p:extLst>
      <p:ext uri="{BB962C8B-B14F-4D97-AF65-F5344CB8AC3E}">
        <p14:creationId xmlns:p14="http://schemas.microsoft.com/office/powerpoint/2010/main" val="10818049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89BA61-D6E2-4F03-AFF0-CB37C9276B9B}"/>
              </a:ext>
            </a:extLst>
          </p:cNvPr>
          <p:cNvSpPr>
            <a:spLocks noGrp="1"/>
          </p:cNvSpPr>
          <p:nvPr>
            <p:ph type="title"/>
          </p:nvPr>
        </p:nvSpPr>
        <p:spPr>
          <a:xfrm>
            <a:off x="480392" y="272360"/>
            <a:ext cx="10515600" cy="1325563"/>
          </a:xfrm>
        </p:spPr>
        <p:txBody>
          <a:bodyPr>
            <a:normAutofit/>
          </a:bodyPr>
          <a:lstStyle/>
          <a:p>
            <a:pPr algn="ctr"/>
            <a:r>
              <a:rPr lang="en-GB" sz="4800" b="1" dirty="0">
                <a:latin typeface="Times New Roman" panose="02020603050405020304" pitchFamily="18" charset="0"/>
                <a:cs typeface="Times New Roman" panose="02020603050405020304" pitchFamily="18" charset="0"/>
              </a:rPr>
              <a:t>Effective Dose and Toxic Dose </a:t>
            </a:r>
          </a:p>
        </p:txBody>
      </p:sp>
      <p:sp>
        <p:nvSpPr>
          <p:cNvPr id="3" name="Content Placeholder 2">
            <a:extLst>
              <a:ext uri="{FF2B5EF4-FFF2-40B4-BE49-F238E27FC236}">
                <a16:creationId xmlns:a16="http://schemas.microsoft.com/office/drawing/2014/main" id="{21CBF552-FA66-45B4-B9A7-C79BE8C15C15}"/>
              </a:ext>
            </a:extLst>
          </p:cNvPr>
          <p:cNvSpPr>
            <a:spLocks noGrp="1"/>
          </p:cNvSpPr>
          <p:nvPr>
            <p:ph idx="1"/>
          </p:nvPr>
        </p:nvSpPr>
        <p:spPr>
          <a:xfrm>
            <a:off x="175592" y="1690688"/>
            <a:ext cx="6715538" cy="4351338"/>
          </a:xfrm>
        </p:spPr>
        <p:txBody>
          <a:bodyPr/>
          <a:lstStyle/>
          <a:p>
            <a:r>
              <a:rPr lang="en-US" dirty="0">
                <a:latin typeface="Times New Roman" panose="02020603050405020304" pitchFamily="18" charset="0"/>
                <a:cs typeface="Times New Roman" panose="02020603050405020304" pitchFamily="18" charset="0"/>
              </a:rPr>
              <a:t>Two dose-response curves can be presented for the same drug, one for effectiveness and the other for toxicity. In this case, a dose that is 50-75% effective does not cause toxicity whereas a 90% effective dose may result in a small amount of toxicity</a:t>
            </a:r>
            <a:endParaRPr lang="en-GB" dirty="0">
              <a:latin typeface="Times New Roman" panose="02020603050405020304" pitchFamily="18" charset="0"/>
              <a:cs typeface="Times New Roman" panose="02020603050405020304" pitchFamily="18" charset="0"/>
            </a:endParaRPr>
          </a:p>
        </p:txBody>
      </p:sp>
      <p:pic>
        <p:nvPicPr>
          <p:cNvPr id="5" name="Picture 4">
            <a:extLst>
              <a:ext uri="{FF2B5EF4-FFF2-40B4-BE49-F238E27FC236}">
                <a16:creationId xmlns:a16="http://schemas.microsoft.com/office/drawing/2014/main" id="{C7E664FF-7FD8-44EC-B74A-A277E8E5A449}"/>
              </a:ext>
            </a:extLst>
          </p:cNvPr>
          <p:cNvPicPr>
            <a:picLocks noChangeAspect="1"/>
          </p:cNvPicPr>
          <p:nvPr/>
        </p:nvPicPr>
        <p:blipFill>
          <a:blip r:embed="rId2"/>
          <a:stretch>
            <a:fillRect/>
          </a:stretch>
        </p:blipFill>
        <p:spPr>
          <a:xfrm>
            <a:off x="7055012" y="2138289"/>
            <a:ext cx="4649308" cy="3427624"/>
          </a:xfrm>
          <a:prstGeom prst="rect">
            <a:avLst/>
          </a:prstGeom>
        </p:spPr>
      </p:pic>
    </p:spTree>
    <p:extLst>
      <p:ext uri="{BB962C8B-B14F-4D97-AF65-F5344CB8AC3E}">
        <p14:creationId xmlns:p14="http://schemas.microsoft.com/office/powerpoint/2010/main" val="8480057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id="{46C2E80F-49A6-4372-B103-219D417A5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4096" y="470925"/>
            <a:ext cx="4381009" cy="5892104"/>
          </a:xfrm>
          <a:custGeom>
            <a:avLst/>
            <a:gdLst>
              <a:gd name="connsiteX0" fmla="*/ 0 w 4381009"/>
              <a:gd name="connsiteY0" fmla="*/ 0 h 5892104"/>
              <a:gd name="connsiteX1" fmla="*/ 4157628 w 4381009"/>
              <a:gd name="connsiteY1" fmla="*/ 0 h 5892104"/>
              <a:gd name="connsiteX2" fmla="*/ 4169302 w 4381009"/>
              <a:gd name="connsiteY2" fmla="*/ 68659 h 5892104"/>
              <a:gd name="connsiteX3" fmla="*/ 4191571 w 4381009"/>
              <a:gd name="connsiteY3" fmla="*/ 205472 h 5892104"/>
              <a:gd name="connsiteX4" fmla="*/ 4213368 w 4381009"/>
              <a:gd name="connsiteY4" fmla="*/ 342890 h 5892104"/>
              <a:gd name="connsiteX5" fmla="*/ 4232030 w 4381009"/>
              <a:gd name="connsiteY5" fmla="*/ 480913 h 5892104"/>
              <a:gd name="connsiteX6" fmla="*/ 4250848 w 4381009"/>
              <a:gd name="connsiteY6" fmla="*/ 618332 h 5892104"/>
              <a:gd name="connsiteX7" fmla="*/ 4268412 w 4381009"/>
              <a:gd name="connsiteY7" fmla="*/ 756355 h 5892104"/>
              <a:gd name="connsiteX8" fmla="*/ 4283467 w 4381009"/>
              <a:gd name="connsiteY8" fmla="*/ 892563 h 5892104"/>
              <a:gd name="connsiteX9" fmla="*/ 4297737 w 4381009"/>
              <a:gd name="connsiteY9" fmla="*/ 1030587 h 5892104"/>
              <a:gd name="connsiteX10" fmla="*/ 4310754 w 4381009"/>
              <a:gd name="connsiteY10" fmla="*/ 1168005 h 5892104"/>
              <a:gd name="connsiteX11" fmla="*/ 4322045 w 4381009"/>
              <a:gd name="connsiteY11" fmla="*/ 1303002 h 5892104"/>
              <a:gd name="connsiteX12" fmla="*/ 4333336 w 4381009"/>
              <a:gd name="connsiteY12" fmla="*/ 1439815 h 5892104"/>
              <a:gd name="connsiteX13" fmla="*/ 4342745 w 4381009"/>
              <a:gd name="connsiteY13" fmla="*/ 1574812 h 5892104"/>
              <a:gd name="connsiteX14" fmla="*/ 4350115 w 4381009"/>
              <a:gd name="connsiteY14" fmla="*/ 1709808 h 5892104"/>
              <a:gd name="connsiteX15" fmla="*/ 4357799 w 4381009"/>
              <a:gd name="connsiteY15" fmla="*/ 1844200 h 5892104"/>
              <a:gd name="connsiteX16" fmla="*/ 4364229 w 4381009"/>
              <a:gd name="connsiteY16" fmla="*/ 1977381 h 5892104"/>
              <a:gd name="connsiteX17" fmla="*/ 4368777 w 4381009"/>
              <a:gd name="connsiteY17" fmla="*/ 2109351 h 5892104"/>
              <a:gd name="connsiteX18" fmla="*/ 4372697 w 4381009"/>
              <a:gd name="connsiteY18" fmla="*/ 2241321 h 5892104"/>
              <a:gd name="connsiteX19" fmla="*/ 4376461 w 4381009"/>
              <a:gd name="connsiteY19" fmla="*/ 2372080 h 5892104"/>
              <a:gd name="connsiteX20" fmla="*/ 4378186 w 4381009"/>
              <a:gd name="connsiteY20" fmla="*/ 2501023 h 5892104"/>
              <a:gd name="connsiteX21" fmla="*/ 4380068 w 4381009"/>
              <a:gd name="connsiteY21" fmla="*/ 2629966 h 5892104"/>
              <a:gd name="connsiteX22" fmla="*/ 4381009 w 4381009"/>
              <a:gd name="connsiteY22" fmla="*/ 2757093 h 5892104"/>
              <a:gd name="connsiteX23" fmla="*/ 4380068 w 4381009"/>
              <a:gd name="connsiteY23" fmla="*/ 2883010 h 5892104"/>
              <a:gd name="connsiteX24" fmla="*/ 4380068 w 4381009"/>
              <a:gd name="connsiteY24" fmla="*/ 3007715 h 5892104"/>
              <a:gd name="connsiteX25" fmla="*/ 4378186 w 4381009"/>
              <a:gd name="connsiteY25" fmla="*/ 3131210 h 5892104"/>
              <a:gd name="connsiteX26" fmla="*/ 4375363 w 4381009"/>
              <a:gd name="connsiteY26" fmla="*/ 3252283 h 5892104"/>
              <a:gd name="connsiteX27" fmla="*/ 4372697 w 4381009"/>
              <a:gd name="connsiteY27" fmla="*/ 3372146 h 5892104"/>
              <a:gd name="connsiteX28" fmla="*/ 4369718 w 4381009"/>
              <a:gd name="connsiteY28" fmla="*/ 3489587 h 5892104"/>
              <a:gd name="connsiteX29" fmla="*/ 4365170 w 4381009"/>
              <a:gd name="connsiteY29" fmla="*/ 3606423 h 5892104"/>
              <a:gd name="connsiteX30" fmla="*/ 4360309 w 4381009"/>
              <a:gd name="connsiteY30" fmla="*/ 3721443 h 5892104"/>
              <a:gd name="connsiteX31" fmla="*/ 4355918 w 4381009"/>
              <a:gd name="connsiteY31" fmla="*/ 3834041 h 5892104"/>
              <a:gd name="connsiteX32" fmla="*/ 4343529 w 4381009"/>
              <a:gd name="connsiteY32" fmla="*/ 4053789 h 5892104"/>
              <a:gd name="connsiteX33" fmla="*/ 4330356 w 4381009"/>
              <a:gd name="connsiteY33" fmla="*/ 4264457 h 5892104"/>
              <a:gd name="connsiteX34" fmla="*/ 4316556 w 4381009"/>
              <a:gd name="connsiteY34" fmla="*/ 4466650 h 5892104"/>
              <a:gd name="connsiteX35" fmla="*/ 4301344 w 4381009"/>
              <a:gd name="connsiteY35" fmla="*/ 4657946 h 5892104"/>
              <a:gd name="connsiteX36" fmla="*/ 4285506 w 4381009"/>
              <a:gd name="connsiteY36" fmla="*/ 4840767 h 5892104"/>
              <a:gd name="connsiteX37" fmla="*/ 4268412 w 4381009"/>
              <a:gd name="connsiteY37" fmla="*/ 5010269 h 5892104"/>
              <a:gd name="connsiteX38" fmla="*/ 4251633 w 4381009"/>
              <a:gd name="connsiteY38" fmla="*/ 5169481 h 5892104"/>
              <a:gd name="connsiteX39" fmla="*/ 4234853 w 4381009"/>
              <a:gd name="connsiteY39" fmla="*/ 5315980 h 5892104"/>
              <a:gd name="connsiteX40" fmla="*/ 4219014 w 4381009"/>
              <a:gd name="connsiteY40" fmla="*/ 5450371 h 5892104"/>
              <a:gd name="connsiteX41" fmla="*/ 4203959 w 4381009"/>
              <a:gd name="connsiteY41" fmla="*/ 5569628 h 5892104"/>
              <a:gd name="connsiteX42" fmla="*/ 4189689 w 4381009"/>
              <a:gd name="connsiteY42" fmla="*/ 5677384 h 5892104"/>
              <a:gd name="connsiteX43" fmla="*/ 4177770 w 4381009"/>
              <a:gd name="connsiteY43" fmla="*/ 5768189 h 5892104"/>
              <a:gd name="connsiteX44" fmla="*/ 4166479 w 4381009"/>
              <a:gd name="connsiteY44" fmla="*/ 5844465 h 5892104"/>
              <a:gd name="connsiteX45" fmla="*/ 4159132 w 4381009"/>
              <a:gd name="connsiteY45" fmla="*/ 5892104 h 5892104"/>
              <a:gd name="connsiteX46" fmla="*/ 0 w 4381009"/>
              <a:gd name="connsiteY46" fmla="*/ 5892104 h 589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381009" h="5892104">
                <a:moveTo>
                  <a:pt x="0" y="0"/>
                </a:moveTo>
                <a:lnTo>
                  <a:pt x="4157628" y="0"/>
                </a:lnTo>
                <a:lnTo>
                  <a:pt x="4169302" y="68659"/>
                </a:lnTo>
                <a:lnTo>
                  <a:pt x="4191571" y="205472"/>
                </a:lnTo>
                <a:lnTo>
                  <a:pt x="4213368" y="342890"/>
                </a:lnTo>
                <a:lnTo>
                  <a:pt x="4232030" y="480913"/>
                </a:lnTo>
                <a:lnTo>
                  <a:pt x="4250848" y="618332"/>
                </a:lnTo>
                <a:lnTo>
                  <a:pt x="4268412" y="756355"/>
                </a:lnTo>
                <a:lnTo>
                  <a:pt x="4283467" y="892563"/>
                </a:lnTo>
                <a:lnTo>
                  <a:pt x="4297737" y="1030587"/>
                </a:lnTo>
                <a:lnTo>
                  <a:pt x="4310754" y="1168005"/>
                </a:lnTo>
                <a:lnTo>
                  <a:pt x="4322045" y="1303002"/>
                </a:lnTo>
                <a:lnTo>
                  <a:pt x="4333336" y="1439815"/>
                </a:lnTo>
                <a:lnTo>
                  <a:pt x="4342745" y="1574812"/>
                </a:lnTo>
                <a:lnTo>
                  <a:pt x="4350115" y="1709808"/>
                </a:lnTo>
                <a:lnTo>
                  <a:pt x="4357799" y="1844200"/>
                </a:lnTo>
                <a:lnTo>
                  <a:pt x="4364229" y="1977381"/>
                </a:lnTo>
                <a:lnTo>
                  <a:pt x="4368777" y="2109351"/>
                </a:lnTo>
                <a:lnTo>
                  <a:pt x="4372697" y="2241321"/>
                </a:lnTo>
                <a:lnTo>
                  <a:pt x="4376461" y="2372080"/>
                </a:lnTo>
                <a:lnTo>
                  <a:pt x="4378186" y="2501023"/>
                </a:lnTo>
                <a:lnTo>
                  <a:pt x="4380068" y="2629966"/>
                </a:lnTo>
                <a:lnTo>
                  <a:pt x="4381009" y="2757093"/>
                </a:lnTo>
                <a:lnTo>
                  <a:pt x="4380068" y="2883010"/>
                </a:lnTo>
                <a:lnTo>
                  <a:pt x="4380068" y="3007715"/>
                </a:lnTo>
                <a:lnTo>
                  <a:pt x="4378186" y="3131210"/>
                </a:lnTo>
                <a:lnTo>
                  <a:pt x="4375363" y="3252283"/>
                </a:lnTo>
                <a:lnTo>
                  <a:pt x="4372697" y="3372146"/>
                </a:lnTo>
                <a:lnTo>
                  <a:pt x="4369718" y="3489587"/>
                </a:lnTo>
                <a:lnTo>
                  <a:pt x="4365170" y="3606423"/>
                </a:lnTo>
                <a:lnTo>
                  <a:pt x="4360309" y="3721443"/>
                </a:lnTo>
                <a:lnTo>
                  <a:pt x="4355918" y="3834041"/>
                </a:lnTo>
                <a:lnTo>
                  <a:pt x="4343529" y="4053789"/>
                </a:lnTo>
                <a:lnTo>
                  <a:pt x="4330356" y="4264457"/>
                </a:lnTo>
                <a:lnTo>
                  <a:pt x="4316556" y="4466650"/>
                </a:lnTo>
                <a:lnTo>
                  <a:pt x="4301344" y="4657946"/>
                </a:lnTo>
                <a:lnTo>
                  <a:pt x="4285506" y="4840767"/>
                </a:lnTo>
                <a:lnTo>
                  <a:pt x="4268412" y="5010269"/>
                </a:lnTo>
                <a:lnTo>
                  <a:pt x="4251633" y="5169481"/>
                </a:lnTo>
                <a:lnTo>
                  <a:pt x="4234853" y="5315980"/>
                </a:lnTo>
                <a:lnTo>
                  <a:pt x="4219014" y="5450371"/>
                </a:lnTo>
                <a:lnTo>
                  <a:pt x="4203959" y="5569628"/>
                </a:lnTo>
                <a:lnTo>
                  <a:pt x="4189689" y="5677384"/>
                </a:lnTo>
                <a:lnTo>
                  <a:pt x="4177770" y="5768189"/>
                </a:lnTo>
                <a:lnTo>
                  <a:pt x="4166479" y="5844465"/>
                </a:lnTo>
                <a:lnTo>
                  <a:pt x="4159132" y="5892104"/>
                </a:lnTo>
                <a:lnTo>
                  <a:pt x="0" y="5892104"/>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A9A889D4-3429-47C8-BA8D-BC910052BF1E}"/>
              </a:ext>
            </a:extLst>
          </p:cNvPr>
          <p:cNvSpPr>
            <a:spLocks noGrp="1"/>
          </p:cNvSpPr>
          <p:nvPr>
            <p:ph type="title"/>
          </p:nvPr>
        </p:nvSpPr>
        <p:spPr>
          <a:xfrm>
            <a:off x="863029" y="1012004"/>
            <a:ext cx="3416158" cy="4795408"/>
          </a:xfrm>
        </p:spPr>
        <p:txBody>
          <a:bodyPr>
            <a:normAutofit/>
          </a:bodyPr>
          <a:lstStyle/>
          <a:p>
            <a:r>
              <a:rPr lang="en-US" b="1" dirty="0">
                <a:solidFill>
                  <a:srgbClr val="FFFFFF"/>
                </a:solidFill>
                <a:latin typeface="Times New Roman" panose="02020603050405020304" pitchFamily="18" charset="0"/>
                <a:cs typeface="Times New Roman" panose="02020603050405020304" pitchFamily="18" charset="0"/>
              </a:rPr>
              <a:t>Organic or inorganic Toxins</a:t>
            </a:r>
            <a:endParaRPr lang="en-GB" b="1" dirty="0">
              <a:solidFill>
                <a:srgbClr val="FFFFFF"/>
              </a:solidFill>
              <a:latin typeface="Times New Roman" panose="02020603050405020304" pitchFamily="18" charset="0"/>
              <a:cs typeface="Times New Roman" panose="02020603050405020304" pitchFamily="18" charset="0"/>
            </a:endParaRPr>
          </a:p>
        </p:txBody>
      </p:sp>
      <p:graphicFrame>
        <p:nvGraphicFramePr>
          <p:cNvPr id="5" name="Content Placeholder 2">
            <a:extLst>
              <a:ext uri="{FF2B5EF4-FFF2-40B4-BE49-F238E27FC236}">
                <a16:creationId xmlns:a16="http://schemas.microsoft.com/office/drawing/2014/main" id="{690D3232-11B0-4872-956E-85511AF4E158}"/>
              </a:ext>
            </a:extLst>
          </p:cNvPr>
          <p:cNvGraphicFramePr>
            <a:graphicFrameLocks noGrp="1"/>
          </p:cNvGraphicFramePr>
          <p:nvPr>
            <p:ph idx="1"/>
            <p:extLst>
              <p:ext uri="{D42A27DB-BD31-4B8C-83A1-F6EECF244321}">
                <p14:modId xmlns:p14="http://schemas.microsoft.com/office/powerpoint/2010/main" val="739076291"/>
              </p:ext>
            </p:extLst>
          </p:nvPr>
        </p:nvGraphicFramePr>
        <p:xfrm>
          <a:off x="5194300" y="470924"/>
          <a:ext cx="6513604" cy="588542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17269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F1AF64-254F-403D-A155-0EF90C9D14A1}"/>
              </a:ext>
            </a:extLst>
          </p:cNvPr>
          <p:cNvSpPr>
            <a:spLocks noGrp="1"/>
          </p:cNvSpPr>
          <p:nvPr>
            <p:ph type="title"/>
          </p:nvPr>
        </p:nvSpPr>
        <p:spPr/>
        <p:txBody>
          <a:bodyPr>
            <a:normAutofit/>
          </a:bodyPr>
          <a:lstStyle/>
          <a:p>
            <a:pPr algn="ctr"/>
            <a:r>
              <a:rPr lang="en-GB" sz="6600" b="1" dirty="0">
                <a:latin typeface="Times New Roman" panose="02020603050405020304" pitchFamily="18" charset="0"/>
                <a:cs typeface="Times New Roman" panose="02020603050405020304" pitchFamily="18" charset="0"/>
              </a:rPr>
              <a:t>Lecture 2 </a:t>
            </a:r>
          </a:p>
        </p:txBody>
      </p:sp>
      <p:sp>
        <p:nvSpPr>
          <p:cNvPr id="3" name="Content Placeholder 2">
            <a:extLst>
              <a:ext uri="{FF2B5EF4-FFF2-40B4-BE49-F238E27FC236}">
                <a16:creationId xmlns:a16="http://schemas.microsoft.com/office/drawing/2014/main" id="{1206E265-0B57-47DF-B8A1-09ACFF7BB34B}"/>
              </a:ext>
            </a:extLst>
          </p:cNvPr>
          <p:cNvSpPr>
            <a:spLocks noGrp="1"/>
          </p:cNvSpPr>
          <p:nvPr>
            <p:ph idx="1"/>
          </p:nvPr>
        </p:nvSpPr>
        <p:spPr>
          <a:xfrm>
            <a:off x="838200" y="2262947"/>
            <a:ext cx="10515600" cy="4351338"/>
          </a:xfrm>
        </p:spPr>
        <p:txBody>
          <a:bodyPr>
            <a:normAutofit/>
          </a:bodyPr>
          <a:lstStyle/>
          <a:p>
            <a:pPr marL="0" indent="0" algn="ctr">
              <a:buNone/>
            </a:pPr>
            <a:r>
              <a:rPr lang="en-GB" sz="6000" b="1" dirty="0">
                <a:latin typeface="Times New Roman" panose="02020603050405020304" pitchFamily="18" charset="0"/>
                <a:cs typeface="Times New Roman" panose="02020603050405020304" pitchFamily="18" charset="0"/>
              </a:rPr>
              <a:t>The Dose-Response Relationship </a:t>
            </a:r>
            <a:endParaRPr lang="en-GB" sz="6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961272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EAD5A9-F14C-4535-B300-070E53323011}"/>
              </a:ext>
            </a:extLst>
          </p:cNvPr>
          <p:cNvSpPr>
            <a:spLocks noGrp="1"/>
          </p:cNvSpPr>
          <p:nvPr>
            <p:ph type="title"/>
          </p:nvPr>
        </p:nvSpPr>
        <p:spPr/>
        <p:txBody>
          <a:bodyPr>
            <a:normAutofit/>
          </a:bodyPr>
          <a:lstStyle/>
          <a:p>
            <a:pPr algn="ctr"/>
            <a:r>
              <a:rPr lang="en-GB" sz="4800" b="1" dirty="0">
                <a:latin typeface="Times New Roman" panose="02020603050405020304" pitchFamily="18" charset="0"/>
                <a:cs typeface="Times New Roman" panose="02020603050405020304" pitchFamily="18" charset="0"/>
              </a:rPr>
              <a:t>Dose-Response Curves </a:t>
            </a:r>
            <a:endParaRPr lang="en-GB" sz="4800"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C265764A-C05C-4036-8040-FA5CDE1D87EC}"/>
              </a:ext>
            </a:extLst>
          </p:cNvPr>
          <p:cNvSpPr>
            <a:spLocks noGrp="1"/>
          </p:cNvSpPr>
          <p:nvPr>
            <p:ph idx="1"/>
          </p:nvPr>
        </p:nvSpPr>
        <p:spPr/>
        <p:txBody>
          <a:bodyPr>
            <a:normAutofit/>
          </a:bodyPr>
          <a:lstStyle/>
          <a:p>
            <a:r>
              <a:rPr lang="en-US" dirty="0">
                <a:latin typeface="Times New Roman" panose="02020603050405020304" pitchFamily="18" charset="0"/>
                <a:cs typeface="Times New Roman" panose="02020603050405020304" pitchFamily="18" charset="0"/>
              </a:rPr>
              <a:t>The major purpose for performing acute and chronic toxicity studies is to establish a cause-effect relationship between exposure to a toxic substance and an observed effect in order to determine a safe exposure level. </a:t>
            </a:r>
          </a:p>
          <a:p>
            <a:r>
              <a:rPr lang="en-US" dirty="0">
                <a:latin typeface="Times New Roman" panose="02020603050405020304" pitchFamily="18" charset="0"/>
                <a:cs typeface="Times New Roman" panose="02020603050405020304" pitchFamily="18" charset="0"/>
              </a:rPr>
              <a:t>A curve can be drawn that illustrates the relationship between the dose administered and the observed response. This curve is referred to as the dose-response curve. </a:t>
            </a:r>
          </a:p>
          <a:p>
            <a:r>
              <a:rPr lang="en-US" dirty="0">
                <a:latin typeface="Times New Roman" panose="02020603050405020304" pitchFamily="18" charset="0"/>
                <a:cs typeface="Times New Roman" panose="02020603050405020304" pitchFamily="18" charset="0"/>
              </a:rPr>
              <a:t>A dose-response curve can be developed form most chemicals. From these curves the threshold level and the relative toxicity of chemicals can be obtained to help establish safe levels of chemical exposure </a:t>
            </a:r>
          </a:p>
          <a:p>
            <a:endParaRPr lang="en-GB" dirty="0"/>
          </a:p>
        </p:txBody>
      </p:sp>
    </p:spTree>
    <p:extLst>
      <p:ext uri="{BB962C8B-B14F-4D97-AF65-F5344CB8AC3E}">
        <p14:creationId xmlns:p14="http://schemas.microsoft.com/office/powerpoint/2010/main" val="23054920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7ED375-7CFF-41EF-9161-A5B3CB8019FB}"/>
              </a:ext>
            </a:extLst>
          </p:cNvPr>
          <p:cNvSpPr>
            <a:spLocks noGrp="1"/>
          </p:cNvSpPr>
          <p:nvPr>
            <p:ph type="title"/>
          </p:nvPr>
        </p:nvSpPr>
        <p:spPr/>
        <p:txBody>
          <a:bodyPr>
            <a:normAutofit/>
          </a:bodyPr>
          <a:lstStyle/>
          <a:p>
            <a:pPr algn="ctr"/>
            <a:r>
              <a:rPr lang="en-GB" sz="4800" b="1" dirty="0">
                <a:latin typeface="Times New Roman" panose="02020603050405020304" pitchFamily="18" charset="0"/>
                <a:cs typeface="Times New Roman" panose="02020603050405020304" pitchFamily="18" charset="0"/>
              </a:rPr>
              <a:t>Dose-Response Curves </a:t>
            </a:r>
            <a:endParaRPr lang="en-GB" sz="4800" dirty="0"/>
          </a:p>
        </p:txBody>
      </p:sp>
      <p:sp>
        <p:nvSpPr>
          <p:cNvPr id="3" name="Content Placeholder 2">
            <a:extLst>
              <a:ext uri="{FF2B5EF4-FFF2-40B4-BE49-F238E27FC236}">
                <a16:creationId xmlns:a16="http://schemas.microsoft.com/office/drawing/2014/main" id="{B0EB3615-C8CC-49FE-B5C2-F035BD4B0632}"/>
              </a:ext>
            </a:extLst>
          </p:cNvPr>
          <p:cNvSpPr>
            <a:spLocks noGrp="1"/>
          </p:cNvSpPr>
          <p:nvPr>
            <p:ph idx="1"/>
          </p:nvPr>
        </p:nvSpPr>
        <p:spPr/>
        <p:txBody>
          <a:bodyPr/>
          <a:lstStyle/>
          <a:p>
            <a:r>
              <a:rPr lang="en-US" dirty="0">
                <a:latin typeface="Times New Roman" panose="02020603050405020304" pitchFamily="18" charset="0"/>
                <a:cs typeface="Times New Roman" panose="02020603050405020304" pitchFamily="18" charset="0"/>
              </a:rPr>
              <a:t>The threshold is the dose below which no effect is detected or above which an effect is first observed. </a:t>
            </a:r>
          </a:p>
          <a:p>
            <a:r>
              <a:rPr lang="en-US" dirty="0">
                <a:latin typeface="Times New Roman" panose="02020603050405020304" pitchFamily="18" charset="0"/>
                <a:cs typeface="Times New Roman" panose="02020603050405020304" pitchFamily="18" charset="0"/>
              </a:rPr>
              <a:t>The threshold information is useful information in extrapolating animal data to humans and calculating what may be considered a safe human dose for a given toxic substance. </a:t>
            </a:r>
          </a:p>
          <a:p>
            <a:r>
              <a:rPr lang="en-US" dirty="0">
                <a:latin typeface="Times New Roman" panose="02020603050405020304" pitchFamily="18" charset="0"/>
                <a:cs typeface="Times New Roman" panose="02020603050405020304" pitchFamily="18" charset="0"/>
              </a:rPr>
              <a:t>The threshold dose (ThD0.0) is measured as mg/kg/day. It is assumed that humans are as sensitive as the test animal used. To determine the equivalent dose in man the ThD0.0 is multiplied by the average weight of a man, which is considered to be 70 kg. </a:t>
            </a:r>
          </a:p>
          <a:p>
            <a:pPr marL="0" indent="0">
              <a:buNone/>
            </a:pPr>
            <a:endParaRPr lang="en-GB" dirty="0"/>
          </a:p>
        </p:txBody>
      </p:sp>
    </p:spTree>
    <p:extLst>
      <p:ext uri="{BB962C8B-B14F-4D97-AF65-F5344CB8AC3E}">
        <p14:creationId xmlns:p14="http://schemas.microsoft.com/office/powerpoint/2010/main" val="12296064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C6409F-DBFD-4605-A240-23A7A14397D3}"/>
              </a:ext>
            </a:extLst>
          </p:cNvPr>
          <p:cNvSpPr>
            <a:spLocks noGrp="1"/>
          </p:cNvSpPr>
          <p:nvPr>
            <p:ph type="title"/>
          </p:nvPr>
        </p:nvSpPr>
        <p:spPr/>
        <p:txBody>
          <a:bodyPr/>
          <a:lstStyle/>
          <a:p>
            <a:pPr algn="ctr"/>
            <a:r>
              <a:rPr lang="en-GB" b="1" dirty="0">
                <a:latin typeface="Times New Roman" panose="02020603050405020304" pitchFamily="18" charset="0"/>
                <a:cs typeface="Times New Roman" panose="02020603050405020304" pitchFamily="18" charset="0"/>
              </a:rPr>
              <a:t>Calculation of Safe Human Dose (SHD)</a:t>
            </a:r>
            <a:endParaRPr lang="en-GB"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276242E8-12F4-41EE-9B38-946D1E160307}"/>
              </a:ext>
            </a:extLst>
          </p:cNvPr>
          <p:cNvSpPr>
            <a:spLocks noGrp="1"/>
          </p:cNvSpPr>
          <p:nvPr>
            <p:ph idx="1"/>
          </p:nvPr>
        </p:nvSpPr>
        <p:spPr/>
        <p:txBody>
          <a:bodyPr/>
          <a:lstStyle/>
          <a:p>
            <a:r>
              <a:rPr lang="en-US" b="1" dirty="0"/>
              <a:t>The calculation used to determine the safe human dose (SHD) is as follows: </a:t>
            </a:r>
            <a:endParaRPr lang="en-US" dirty="0"/>
          </a:p>
          <a:p>
            <a:pPr marL="0" indent="0">
              <a:buNone/>
            </a:pPr>
            <a:endParaRPr lang="en-US" dirty="0"/>
          </a:p>
          <a:p>
            <a:pPr marL="0" indent="0">
              <a:buNone/>
            </a:pPr>
            <a:r>
              <a:rPr lang="en-US" dirty="0"/>
              <a:t>Where SHD = Safe Human Dose </a:t>
            </a:r>
          </a:p>
          <a:p>
            <a:r>
              <a:rPr lang="en-US" dirty="0"/>
              <a:t>ThD0.0 = Threshold dose at which no effect is observed. </a:t>
            </a:r>
          </a:p>
          <a:p>
            <a:r>
              <a:rPr lang="en-US" dirty="0"/>
              <a:t>70 Kg = Average weight of a man </a:t>
            </a:r>
          </a:p>
          <a:p>
            <a:r>
              <a:rPr lang="en-US" dirty="0"/>
              <a:t>SF = Safety factor (ranges from 10 to 1000, which varies according to the type of test and data used to obtain the ThD0.0. </a:t>
            </a:r>
            <a:endParaRPr lang="en-GB" dirty="0"/>
          </a:p>
        </p:txBody>
      </p:sp>
      <p:pic>
        <p:nvPicPr>
          <p:cNvPr id="5" name="Picture 4">
            <a:extLst>
              <a:ext uri="{FF2B5EF4-FFF2-40B4-BE49-F238E27FC236}">
                <a16:creationId xmlns:a16="http://schemas.microsoft.com/office/drawing/2014/main" id="{25A8F9E0-10EC-4836-ACEB-041770D1B46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76074" y="2221739"/>
            <a:ext cx="6639852" cy="1009791"/>
          </a:xfrm>
          <a:prstGeom prst="rect">
            <a:avLst/>
          </a:prstGeom>
        </p:spPr>
      </p:pic>
    </p:spTree>
    <p:extLst>
      <p:ext uri="{BB962C8B-B14F-4D97-AF65-F5344CB8AC3E}">
        <p14:creationId xmlns:p14="http://schemas.microsoft.com/office/powerpoint/2010/main" val="14702457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F5474B-AE2A-4D03-BE8B-2D9BA9C94379}"/>
              </a:ext>
            </a:extLst>
          </p:cNvPr>
          <p:cNvSpPr>
            <a:spLocks noGrp="1"/>
          </p:cNvSpPr>
          <p:nvPr>
            <p:ph type="title"/>
          </p:nvPr>
        </p:nvSpPr>
        <p:spPr>
          <a:xfrm>
            <a:off x="135833" y="206099"/>
            <a:ext cx="11221279" cy="1325563"/>
          </a:xfrm>
        </p:spPr>
        <p:txBody>
          <a:bodyPr>
            <a:normAutofit/>
          </a:bodyPr>
          <a:lstStyle/>
          <a:p>
            <a:pPr algn="ctr"/>
            <a:r>
              <a:rPr lang="en-US" b="1" dirty="0">
                <a:latin typeface="Times New Roman" panose="02020603050405020304" pitchFamily="18" charset="0"/>
                <a:cs typeface="Times New Roman" panose="02020603050405020304" pitchFamily="18" charset="0"/>
              </a:rPr>
              <a:t>Terminology Associated with Dose-Response Curves </a:t>
            </a:r>
            <a:endParaRPr lang="en-GB"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1B4BC850-E271-4716-8A63-D429AC701B84}"/>
              </a:ext>
            </a:extLst>
          </p:cNvPr>
          <p:cNvSpPr>
            <a:spLocks noGrp="1"/>
          </p:cNvSpPr>
          <p:nvPr>
            <p:ph idx="1"/>
          </p:nvPr>
        </p:nvSpPr>
        <p:spPr>
          <a:xfrm>
            <a:off x="241852" y="1825625"/>
            <a:ext cx="10515600" cy="4351338"/>
          </a:xfrm>
        </p:spPr>
        <p:txBody>
          <a:bodyPr>
            <a:normAutofit/>
          </a:bodyPr>
          <a:lstStyle/>
          <a:p>
            <a:r>
              <a:rPr lang="en-US" b="1" u="sng" dirty="0">
                <a:latin typeface="Times New Roman" panose="02020603050405020304" pitchFamily="18" charset="0"/>
                <a:cs typeface="Times New Roman" panose="02020603050405020304" pitchFamily="18" charset="0"/>
              </a:rPr>
              <a:t>No observed effect level (NOEL) </a:t>
            </a:r>
            <a:endParaRPr lang="en-US" u="sng" dirty="0">
              <a:latin typeface="Times New Roman" panose="02020603050405020304" pitchFamily="18" charset="0"/>
              <a:cs typeface="Times New Roman" panose="02020603050405020304" pitchFamily="18" charset="0"/>
            </a:endParaRPr>
          </a:p>
          <a:p>
            <a:pPr marL="0" indent="0">
              <a:buNone/>
            </a:pPr>
            <a:r>
              <a:rPr lang="en-US" sz="2400" dirty="0">
                <a:latin typeface="Times New Roman" panose="02020603050405020304" pitchFamily="18" charset="0"/>
                <a:cs typeface="Times New Roman" panose="02020603050405020304" pitchFamily="18" charset="0"/>
              </a:rPr>
              <a:t>The highest tested dose of a substance that has been reported to have no harmful (adverse) health effects on people or animals. </a:t>
            </a:r>
          </a:p>
          <a:p>
            <a:r>
              <a:rPr lang="en-US" b="1" u="sng" dirty="0">
                <a:latin typeface="Times New Roman" panose="02020603050405020304" pitchFamily="18" charset="0"/>
                <a:cs typeface="Times New Roman" panose="02020603050405020304" pitchFamily="18" charset="0"/>
              </a:rPr>
              <a:t>No observed adverse effect level (NOAEL) </a:t>
            </a:r>
            <a:endParaRPr lang="en-US" u="sng" dirty="0">
              <a:latin typeface="Times New Roman" panose="02020603050405020304" pitchFamily="18" charset="0"/>
              <a:cs typeface="Times New Roman" panose="02020603050405020304" pitchFamily="18" charset="0"/>
            </a:endParaRPr>
          </a:p>
          <a:p>
            <a:pPr marL="0" indent="0" algn="just">
              <a:buNone/>
            </a:pPr>
            <a:r>
              <a:rPr lang="en-US" sz="2400" dirty="0">
                <a:latin typeface="Times New Roman" panose="02020603050405020304" pitchFamily="18" charset="0"/>
                <a:cs typeface="Times New Roman" panose="02020603050405020304" pitchFamily="18" charset="0"/>
              </a:rPr>
              <a:t>It denotes the level of exposure of an organism, found by experiment or observation, at which there is no biologically or statistically significant (e.g. alteration of morphology, functional capacity, growth, development or life span) increase in the frequency or severity of any adverse effects in the exposed population when compared to its appropriate control. </a:t>
            </a:r>
          </a:p>
          <a:p>
            <a:endParaRPr lang="en-GB" dirty="0"/>
          </a:p>
        </p:txBody>
      </p:sp>
    </p:spTree>
    <p:extLst>
      <p:ext uri="{BB962C8B-B14F-4D97-AF65-F5344CB8AC3E}">
        <p14:creationId xmlns:p14="http://schemas.microsoft.com/office/powerpoint/2010/main" val="33004333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67B3F7-6456-4A43-BA06-EDED49F94A21}"/>
              </a:ext>
            </a:extLst>
          </p:cNvPr>
          <p:cNvSpPr>
            <a:spLocks noGrp="1"/>
          </p:cNvSpPr>
          <p:nvPr>
            <p:ph type="title"/>
          </p:nvPr>
        </p:nvSpPr>
        <p:spPr>
          <a:xfrm>
            <a:off x="427382" y="312116"/>
            <a:ext cx="10515600" cy="1325563"/>
          </a:xfrm>
        </p:spPr>
        <p:txBody>
          <a:bodyPr>
            <a:normAutofit/>
          </a:bodyPr>
          <a:lstStyle/>
          <a:p>
            <a:pPr algn="ctr"/>
            <a:r>
              <a:rPr lang="en-US" b="1" dirty="0">
                <a:latin typeface="Times New Roman" panose="02020603050405020304" pitchFamily="18" charset="0"/>
                <a:cs typeface="Times New Roman" panose="02020603050405020304" pitchFamily="18" charset="0"/>
              </a:rPr>
              <a:t>Terminology Associated with Dose-Response Curves </a:t>
            </a:r>
            <a:endParaRPr lang="en-GB"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17A64D06-DD5C-4455-9FF7-0D29CB99C8EA}"/>
              </a:ext>
            </a:extLst>
          </p:cNvPr>
          <p:cNvSpPr>
            <a:spLocks noGrp="1"/>
          </p:cNvSpPr>
          <p:nvPr>
            <p:ph idx="1"/>
          </p:nvPr>
        </p:nvSpPr>
        <p:spPr>
          <a:xfrm>
            <a:off x="427382" y="1637679"/>
            <a:ext cx="10515600" cy="4351338"/>
          </a:xfrm>
        </p:spPr>
        <p:txBody>
          <a:bodyPr>
            <a:normAutofit/>
          </a:bodyPr>
          <a:lstStyle/>
          <a:p>
            <a:r>
              <a:rPr lang="en-GB" b="1" dirty="0">
                <a:latin typeface="Times New Roman" panose="02020603050405020304" pitchFamily="18" charset="0"/>
                <a:cs typeface="Times New Roman" panose="02020603050405020304" pitchFamily="18" charset="0"/>
              </a:rPr>
              <a:t>lowest-observed-effect-level (LOEL) </a:t>
            </a:r>
            <a:endParaRPr lang="en-GB" dirty="0">
              <a:latin typeface="Times New Roman" panose="02020603050405020304" pitchFamily="18" charset="0"/>
              <a:cs typeface="Times New Roman" panose="02020603050405020304" pitchFamily="18" charset="0"/>
            </a:endParaRPr>
          </a:p>
          <a:p>
            <a:pPr marL="0" indent="0">
              <a:buNone/>
            </a:pPr>
            <a:r>
              <a:rPr lang="en-US" dirty="0">
                <a:latin typeface="Times New Roman" panose="02020603050405020304" pitchFamily="18" charset="0"/>
                <a:cs typeface="Times New Roman" panose="02020603050405020304" pitchFamily="18" charset="0"/>
              </a:rPr>
              <a:t>Lowest concentration or amount of a substance, found by experiment or observation, that causes any alteration in morphology, functional capacity, growth, development, or life span of target organisms distinguishable from normal (control) organisms of the same species and strain under the same defined conditions of exposure </a:t>
            </a:r>
          </a:p>
          <a:p>
            <a:pPr marL="0" indent="0">
              <a:buNone/>
            </a:pPr>
            <a:endParaRPr lang="en-GB" dirty="0"/>
          </a:p>
        </p:txBody>
      </p:sp>
    </p:spTree>
    <p:extLst>
      <p:ext uri="{BB962C8B-B14F-4D97-AF65-F5344CB8AC3E}">
        <p14:creationId xmlns:p14="http://schemas.microsoft.com/office/powerpoint/2010/main" val="27772155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D6A88E-4A88-44A8-BCE6-BAC00C4E5871}"/>
              </a:ext>
            </a:extLst>
          </p:cNvPr>
          <p:cNvSpPr>
            <a:spLocks noGrp="1"/>
          </p:cNvSpPr>
          <p:nvPr>
            <p:ph type="title"/>
          </p:nvPr>
        </p:nvSpPr>
        <p:spPr/>
        <p:txBody>
          <a:bodyPr>
            <a:normAutofit/>
          </a:bodyPr>
          <a:lstStyle/>
          <a:p>
            <a:pPr algn="ctr"/>
            <a:r>
              <a:rPr lang="en-GB" sz="4800" b="1" dirty="0">
                <a:latin typeface="Times New Roman" panose="02020603050405020304" pitchFamily="18" charset="0"/>
                <a:cs typeface="Times New Roman" panose="02020603050405020304" pitchFamily="18" charset="0"/>
              </a:rPr>
              <a:t>Threshold Dose </a:t>
            </a:r>
            <a:endParaRPr lang="en-GB" sz="4800"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C6E50720-AEB4-4EB6-B8DD-B2558193F8ED}"/>
              </a:ext>
            </a:extLst>
          </p:cNvPr>
          <p:cNvSpPr>
            <a:spLocks noGrp="1"/>
          </p:cNvSpPr>
          <p:nvPr>
            <p:ph idx="1"/>
          </p:nvPr>
        </p:nvSpPr>
        <p:spPr/>
        <p:txBody>
          <a:bodyPr/>
          <a:lstStyle/>
          <a:p>
            <a:r>
              <a:rPr lang="en-US" dirty="0">
                <a:latin typeface="Times New Roman" panose="02020603050405020304" pitchFamily="18" charset="0"/>
                <a:cs typeface="Times New Roman" panose="02020603050405020304" pitchFamily="18" charset="0"/>
              </a:rPr>
              <a:t>Dose below which no adverse effects are observable in a population of exposed individuals. </a:t>
            </a:r>
          </a:p>
          <a:p>
            <a:r>
              <a:rPr lang="en-US" dirty="0">
                <a:latin typeface="Times New Roman" panose="02020603050405020304" pitchFamily="18" charset="0"/>
                <a:cs typeface="Times New Roman" panose="02020603050405020304" pitchFamily="18" charset="0"/>
              </a:rPr>
              <a:t>Threshold dose approximated by a NOAEL (No Observed Adverse Effect Level) </a:t>
            </a:r>
          </a:p>
          <a:p>
            <a:endParaRPr lang="en-GB" dirty="0"/>
          </a:p>
        </p:txBody>
      </p:sp>
      <p:pic>
        <p:nvPicPr>
          <p:cNvPr id="4" name="Picture 3">
            <a:extLst>
              <a:ext uri="{FF2B5EF4-FFF2-40B4-BE49-F238E27FC236}">
                <a16:creationId xmlns:a16="http://schemas.microsoft.com/office/drawing/2014/main" id="{EF0B1EFB-AC36-4F8E-8D6D-CF754ED0A0BE}"/>
              </a:ext>
            </a:extLst>
          </p:cNvPr>
          <p:cNvPicPr>
            <a:picLocks noChangeAspect="1"/>
          </p:cNvPicPr>
          <p:nvPr/>
        </p:nvPicPr>
        <p:blipFill>
          <a:blip r:embed="rId2"/>
          <a:stretch>
            <a:fillRect/>
          </a:stretch>
        </p:blipFill>
        <p:spPr>
          <a:xfrm>
            <a:off x="5234610" y="3428999"/>
            <a:ext cx="5618920" cy="3063876"/>
          </a:xfrm>
          <a:prstGeom prst="rect">
            <a:avLst/>
          </a:prstGeom>
        </p:spPr>
      </p:pic>
    </p:spTree>
    <p:extLst>
      <p:ext uri="{BB962C8B-B14F-4D97-AF65-F5344CB8AC3E}">
        <p14:creationId xmlns:p14="http://schemas.microsoft.com/office/powerpoint/2010/main" val="341685341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69</TotalTime>
  <Words>1052</Words>
  <Application>Microsoft Office PowerPoint</Application>
  <PresentationFormat>Widescreen</PresentationFormat>
  <Paragraphs>54</Paragraphs>
  <Slides>15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Calibri</vt:lpstr>
      <vt:lpstr>Calibri Light</vt:lpstr>
      <vt:lpstr>Times New Roman</vt:lpstr>
      <vt:lpstr>Office Theme</vt:lpstr>
      <vt:lpstr>Xenobiotic</vt:lpstr>
      <vt:lpstr>Organic or inorganic Toxins</vt:lpstr>
      <vt:lpstr>Lecture 2 </vt:lpstr>
      <vt:lpstr>Dose-Response Curves </vt:lpstr>
      <vt:lpstr>Dose-Response Curves </vt:lpstr>
      <vt:lpstr>Calculation of Safe Human Dose (SHD)</vt:lpstr>
      <vt:lpstr>Terminology Associated with Dose-Response Curves </vt:lpstr>
      <vt:lpstr>Terminology Associated with Dose-Response Curves </vt:lpstr>
      <vt:lpstr>Threshold Dose </vt:lpstr>
      <vt:lpstr>Threshold Dose </vt:lpstr>
      <vt:lpstr>Dose-Response Curve </vt:lpstr>
      <vt:lpstr>Dose Estimates</vt:lpstr>
      <vt:lpstr>Effective Dose </vt:lpstr>
      <vt:lpstr>Toxic Dose</vt:lpstr>
      <vt:lpstr>Effective Dose and Toxic Dose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Xenobiotic</dc:title>
  <dc:creator>Farooq Muhammad Adil</dc:creator>
  <cp:lastModifiedBy>Farooq Muhammad Adil</cp:lastModifiedBy>
  <cp:revision>2</cp:revision>
  <dcterms:created xsi:type="dcterms:W3CDTF">2020-03-21T18:30:17Z</dcterms:created>
  <dcterms:modified xsi:type="dcterms:W3CDTF">2020-03-24T08:13:58Z</dcterms:modified>
</cp:coreProperties>
</file>