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3"/>
  </p:notesMasterIdLst>
  <p:sldIdLst>
    <p:sldId id="397" r:id="rId2"/>
    <p:sldId id="357" r:id="rId3"/>
    <p:sldId id="358" r:id="rId4"/>
    <p:sldId id="359" r:id="rId5"/>
    <p:sldId id="396" r:id="rId6"/>
    <p:sldId id="360" r:id="rId7"/>
    <p:sldId id="361" r:id="rId8"/>
    <p:sldId id="403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95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404" r:id="rId28"/>
    <p:sldId id="380" r:id="rId29"/>
    <p:sldId id="406" r:id="rId30"/>
    <p:sldId id="381" r:id="rId31"/>
    <p:sldId id="382" r:id="rId32"/>
    <p:sldId id="383" r:id="rId33"/>
    <p:sldId id="384" r:id="rId34"/>
    <p:sldId id="385" r:id="rId35"/>
    <p:sldId id="407" r:id="rId36"/>
    <p:sldId id="386" r:id="rId37"/>
    <p:sldId id="400" r:id="rId38"/>
    <p:sldId id="401" r:id="rId39"/>
    <p:sldId id="387" r:id="rId40"/>
    <p:sldId id="388" r:id="rId41"/>
    <p:sldId id="389" r:id="rId42"/>
    <p:sldId id="390" r:id="rId43"/>
    <p:sldId id="408" r:id="rId44"/>
    <p:sldId id="409" r:id="rId45"/>
    <p:sldId id="410" r:id="rId46"/>
    <p:sldId id="411" r:id="rId47"/>
    <p:sldId id="412" r:id="rId48"/>
    <p:sldId id="391" r:id="rId49"/>
    <p:sldId id="392" r:id="rId50"/>
    <p:sldId id="405" r:id="rId51"/>
    <p:sldId id="39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02F4E-C1AA-4770-8E85-E6793D9FFFA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759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6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9CF53-DCBE-4E42-84D2-3185A0328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1438411-DD03-4E34-8165-DF9474F427E1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1048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D458852-155E-4ACA-A05A-8D4BE642783E}" type="slidenum">
              <a:rPr lang="en-GB"/>
              <a:pPr/>
              <a:t>48</a:t>
            </a:fld>
            <a:endParaRPr lang="en-GB"/>
          </a:p>
        </p:txBody>
      </p:sp>
      <p:sp>
        <p:nvSpPr>
          <p:cNvPr id="104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340BF49-5429-496A-BA42-36FBDEF59B9E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10486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2BD27F2-0C7A-415D-9F9F-AC1AC0EB202C}" type="slidenum">
              <a:rPr lang="en-GB"/>
              <a:pPr/>
              <a:t>12</a:t>
            </a:fld>
            <a:endParaRPr lang="en-GB"/>
          </a:p>
        </p:txBody>
      </p:sp>
      <p:sp>
        <p:nvSpPr>
          <p:cNvPr id="1048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852726A-B26A-4F59-84DF-83A562885DA3}" type="slidenum">
              <a:rPr lang="en-GB"/>
              <a:pPr/>
              <a:t>13</a:t>
            </a:fld>
            <a:endParaRPr lang="en-GB"/>
          </a:p>
        </p:txBody>
      </p:sp>
      <p:sp>
        <p:nvSpPr>
          <p:cNvPr id="1048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3F3AE8-3B6C-43DC-8C0C-1147A1CA2697}" type="slidenum">
              <a:rPr lang="en-GB"/>
              <a:pPr/>
              <a:t>36</a:t>
            </a:fld>
            <a:endParaRPr lang="en-GB"/>
          </a:p>
        </p:txBody>
      </p:sp>
      <p:sp>
        <p:nvSpPr>
          <p:cNvPr id="1048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C8E8D43-8689-4D02-AF62-1FA051954E02}" type="slidenum">
              <a:rPr lang="en-GB"/>
              <a:pPr/>
              <a:t>39</a:t>
            </a:fld>
            <a:endParaRPr lang="en-GB"/>
          </a:p>
        </p:txBody>
      </p:sp>
      <p:sp>
        <p:nvSpPr>
          <p:cNvPr id="10486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4AAE290-4C6D-4651-80E4-D642A20210FD}" type="slidenum">
              <a:rPr lang="en-GB"/>
              <a:pPr/>
              <a:t>40</a:t>
            </a:fld>
            <a:endParaRPr lang="en-GB"/>
          </a:p>
        </p:txBody>
      </p:sp>
      <p:sp>
        <p:nvSpPr>
          <p:cNvPr id="1048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6063CE1-7ECC-446F-9084-2815DA9C4D43}" type="slidenum">
              <a:rPr lang="en-GB"/>
              <a:pPr/>
              <a:t>41</a:t>
            </a:fld>
            <a:endParaRPr lang="en-GB"/>
          </a:p>
        </p:txBody>
      </p:sp>
      <p:sp>
        <p:nvSpPr>
          <p:cNvPr id="10486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6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4865E51-F73F-4087-8C74-F23EA2F87141}" type="slidenum">
              <a:rPr lang="en-GB"/>
              <a:pPr/>
              <a:t>42</a:t>
            </a:fld>
            <a:endParaRPr lang="en-GB"/>
          </a:p>
        </p:txBody>
      </p:sp>
      <p:sp>
        <p:nvSpPr>
          <p:cNvPr id="1048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endParaRPr lang="en-GB"/>
          </a:p>
        </p:txBody>
      </p:sp>
      <p:sp>
        <p:nvSpPr>
          <p:cNvPr id="104858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endParaRPr lang="en-GB"/>
          </a:p>
        </p:txBody>
      </p:sp>
      <p:sp>
        <p:nvSpPr>
          <p:cNvPr id="104858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DF7B7616-96F9-4FF5-9EDB-F2FE88BF4E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0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endParaRPr lang="en-US"/>
          </a:p>
        </p:txBody>
      </p:sp>
      <p:sp>
        <p:nvSpPr>
          <p:cNvPr id="104865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endParaRPr lang="en-US"/>
          </a:p>
        </p:txBody>
      </p:sp>
      <p:sp>
        <p:nvSpPr>
          <p:cNvPr id="104865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85D3768A-4213-4368-8AF8-92B15FE34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990600"/>
            <a:ext cx="8991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3053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3053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4114800"/>
            <a:ext cx="43053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4114800"/>
            <a:ext cx="43053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51976-F3D2-4AB0-9483-00EEDC6C7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7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7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72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7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66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7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3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7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34281-E1AE-4DAF-93F3-8EA0EE2C5393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BD6D6-5B90-49E1-B49B-C1F45F755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ourfragileenvironment/waterpollution/" TargetMode="External"/><Relationship Id="rId2" Type="http://schemas.openxmlformats.org/officeDocument/2006/relationships/hyperlink" Target="http://www.brainpop.com/science/ourfragileenvironment/airpollu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ainpop.com/science/ourfragileenvironment/globalwarming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with Fertilizers</a:t>
            </a:r>
          </a:p>
        </p:txBody>
      </p:sp>
      <p:sp>
        <p:nvSpPr>
          <p:cNvPr id="10486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6875"/>
          </a:bodyPr>
          <a:lstStyle/>
          <a:p>
            <a:r>
              <a:rPr lang="en-GB" dirty="0"/>
              <a:t>Fertilizers enable farmers to grow more food as they are replacing the nutrients removed from the soil by plants.</a:t>
            </a:r>
          </a:p>
          <a:p>
            <a:r>
              <a:rPr lang="en-GB" dirty="0"/>
              <a:t>However, if too much fertilizer is added and it then rains, the fertilizer finds its way into rivers and lakes.</a:t>
            </a:r>
          </a:p>
          <a:p>
            <a:r>
              <a:rPr lang="en-GB" dirty="0"/>
              <a:t>This causes the water plants to grow  and as there is competition for light, some will die.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Algal Blooms and </a:t>
            </a:r>
            <a:r>
              <a:rPr lang="en-US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Eutrophication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119563" cy="3657600"/>
          </a:xfrm>
        </p:spPr>
        <p:txBody>
          <a:bodyPr>
            <a:normAutofit fontScale="94737"/>
          </a:bodyPr>
          <a:lstStyle/>
          <a:p>
            <a:pPr marL="228600" indent="-228600">
              <a:lnSpc>
                <a:spcPct val="80000"/>
              </a:lnSpc>
            </a:pPr>
            <a:r>
              <a:rPr lang="en-US" sz="1900" b="1" dirty="0"/>
              <a:t>The phytoplankton reduce oxygen supplies at night when they respire.</a:t>
            </a:r>
          </a:p>
          <a:p>
            <a:pPr marL="228600" indent="-228600">
              <a:lnSpc>
                <a:spcPct val="80000"/>
              </a:lnSpc>
            </a:pPr>
            <a:r>
              <a:rPr lang="en-US" sz="1900" b="1" dirty="0"/>
              <a:t>When the algae eventually die, their bodies are consumed by bacteria, whose growth further depletes the oxygen. </a:t>
            </a:r>
          </a:p>
          <a:p>
            <a:pPr marL="228600" indent="-228600">
              <a:lnSpc>
                <a:spcPct val="80000"/>
              </a:lnSpc>
            </a:pPr>
            <a:r>
              <a:rPr lang="en-US" sz="1900" b="1" dirty="0"/>
              <a:t>The result is massive oxygen starvation for many animals, including fish and invertebrates. </a:t>
            </a:r>
          </a:p>
          <a:p>
            <a:pPr marL="228600" indent="-228600">
              <a:lnSpc>
                <a:spcPct val="80000"/>
              </a:lnSpc>
            </a:pPr>
            <a:r>
              <a:rPr lang="en-US" sz="1900" b="1" dirty="0"/>
              <a:t>In the end, the lake fills with carcasses of dead animals and plants.</a:t>
            </a:r>
          </a:p>
        </p:txBody>
      </p:sp>
      <p:sp>
        <p:nvSpPr>
          <p:cNvPr id="1048627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2250" indent="-222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900" b="1"/>
              <a:t>Phosphate pollution, stimulates </a:t>
            </a:r>
            <a:r>
              <a:rPr lang="en-US" sz="19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algal blooms</a:t>
            </a:r>
            <a:r>
              <a:rPr lang="en-US" sz="1900" b="1"/>
              <a:t>, or massive growths of algae and other phytoplankton.</a:t>
            </a:r>
          </a:p>
        </p:txBody>
      </p:sp>
      <p:sp>
        <p:nvSpPr>
          <p:cNvPr id="1048628" name="Rectangle 7"/>
          <p:cNvSpPr>
            <a:spLocks noChangeArrowheads="1"/>
          </p:cNvSpPr>
          <p:nvPr/>
        </p:nvSpPr>
        <p:spPr bwMode="auto">
          <a:xfrm>
            <a:off x="0" y="4953000"/>
            <a:ext cx="9144000" cy="22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2250" indent="-2222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900" b="1" dirty="0"/>
              <a:t>The process of nutrient enrichment in lakes and the subsequent increase in biomass is called </a:t>
            </a:r>
            <a:r>
              <a:rPr lang="en-US" sz="1900" b="1" dirty="0" err="1">
                <a:solidFill>
                  <a:srgbClr val="FF6600"/>
                </a:solidFill>
              </a:rPr>
              <a:t>eutrophication</a:t>
            </a:r>
            <a:r>
              <a:rPr lang="en-US" sz="1900" b="1" dirty="0">
                <a:solidFill>
                  <a:srgbClr val="FF6600"/>
                </a:solidFill>
              </a:rPr>
              <a:t>.</a:t>
            </a:r>
          </a:p>
          <a:p>
            <a:pPr marL="222250" indent="-22225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900" b="1" dirty="0"/>
              <a:t>When the process occurs naturally, growth rates are slow and balanced. </a:t>
            </a:r>
          </a:p>
          <a:p>
            <a:pPr marL="222250" indent="-22225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900" b="1" dirty="0"/>
              <a:t>With the influence of humans, the accelerated process often leads to the death of fish and the growth of anaerobic bacteria that produce foul-smelling gases.</a:t>
            </a:r>
          </a:p>
          <a:p>
            <a:pPr marL="222250" indent="-22225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1900" b="1" dirty="0"/>
          </a:p>
        </p:txBody>
      </p:sp>
      <p:pic>
        <p:nvPicPr>
          <p:cNvPr id="2097165" name="Picture 2" descr="H:\Pictur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1"/>
            <a:ext cx="4572000" cy="350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Pesticides</a:t>
            </a:r>
          </a:p>
        </p:txBody>
      </p:sp>
      <p:sp>
        <p:nvSpPr>
          <p:cNvPr id="1048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Pesticides kill insects that will damage crops</a:t>
            </a:r>
          </a:p>
          <a:p>
            <a:r>
              <a:rPr lang="en-GB" dirty="0"/>
              <a:t>They also kill harmless insects or  can get washed into rivers and pollute the water</a:t>
            </a:r>
          </a:p>
          <a:p>
            <a:r>
              <a:rPr lang="en-GB" dirty="0"/>
              <a:t>They may even end up in the food chain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2400" dirty="0"/>
              <a:t>In the 1960s, DDT in the food chain threatened  bird populations.</a:t>
            </a:r>
            <a:br>
              <a:rPr lang="en-GB" sz="2400" dirty="0"/>
            </a:br>
            <a:r>
              <a:rPr lang="en-GB" sz="2400" dirty="0"/>
              <a:t>Many birds of prey came close to extinction, particularly the Bald Eagle.</a:t>
            </a:r>
          </a:p>
        </p:txBody>
      </p:sp>
      <p:pic>
        <p:nvPicPr>
          <p:cNvPr id="2097166" name="Picture 2" descr="H:\Picture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0663"/>
            <a:ext cx="4572000" cy="5367337"/>
          </a:xfrm>
          <a:prstGeom prst="rect">
            <a:avLst/>
          </a:prstGeom>
          <a:noFill/>
        </p:spPr>
      </p:pic>
      <p:pic>
        <p:nvPicPr>
          <p:cNvPr id="2097167" name="Picture 3" descr="H:\Pictur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1295400"/>
            <a:ext cx="4572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H:\Picture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229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/>
              <a:t>Humans are using up the earth’s resources, including fossil fuels.</a:t>
            </a:r>
            <a:endParaRPr lang="en-US" sz="2800" dirty="0"/>
          </a:p>
        </p:txBody>
      </p:sp>
      <p:pic>
        <p:nvPicPr>
          <p:cNvPr id="2097158" name="Picture 5" descr="26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667000"/>
            <a:ext cx="6629400" cy="3413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4"/>
          <p:cNvSpPr/>
          <p:nvPr/>
        </p:nvSpPr>
        <p:spPr>
          <a:xfrm>
            <a:off x="762000" y="152400"/>
            <a:ext cx="7239000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rapid build-up of ‘greenhouse’ gases 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</a:t>
            </a:r>
            <a:r>
              <a:rPr 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56" name="Picture 2" descr="H: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09674"/>
            <a:ext cx="8153400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Greenhouse Effect</a:t>
            </a:r>
          </a:p>
        </p:txBody>
      </p:sp>
      <p:sp>
        <p:nvSpPr>
          <p:cNvPr id="10485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124200" cy="5486400"/>
          </a:xfrm>
        </p:spPr>
        <p:txBody>
          <a:bodyPr>
            <a:normAutofit fontScale="95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The burning of fossil fuels and forests increases CO</a:t>
            </a:r>
            <a:r>
              <a:rPr lang="en-US" sz="2000" b="1" baseline="-25000" dirty="0"/>
              <a:t>2</a:t>
            </a:r>
            <a:r>
              <a:rPr lang="en-US" sz="2800" b="1" dirty="0"/>
              <a:t> </a:t>
            </a:r>
            <a:r>
              <a:rPr lang="en-US" sz="2000" b="1" dirty="0"/>
              <a:t>in the atmosphere.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Increases in CO</a:t>
            </a:r>
            <a:r>
              <a:rPr lang="en-US" sz="2000" b="1" baseline="-25000" dirty="0"/>
              <a:t>2 </a:t>
            </a:r>
            <a:r>
              <a:rPr lang="en-US" sz="2000" b="1" dirty="0"/>
              <a:t>cause more heat to be trapped in the earth's atmosphere. 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As a result, global temperatures are rising. 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Warmer temperatures raise sea levels (by melting more ice) and decrease agriculture output (by affecting weather patterns).</a:t>
            </a:r>
          </a:p>
        </p:txBody>
      </p:sp>
      <p:pic>
        <p:nvPicPr>
          <p:cNvPr id="2097154" name="Picture 2" descr="H:\Picture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4038600" cy="487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Warming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Definition</a:t>
            </a:r>
            <a:br>
              <a:rPr lang="en-US" sz="2400" dirty="0"/>
            </a:br>
            <a:r>
              <a:rPr lang="en-US" sz="2400" dirty="0"/>
              <a:t>Increase in the temperatures of the earth due to release of greenhouse gases like carbon dioxide and methane from industries and vehicles</a:t>
            </a:r>
          </a:p>
          <a:p>
            <a:pPr>
              <a:buNone/>
            </a:pPr>
            <a:r>
              <a:rPr lang="en-US" sz="2400" b="1" dirty="0"/>
              <a:t>Problems </a:t>
            </a:r>
            <a:endParaRPr lang="en-US" sz="2400" dirty="0"/>
          </a:p>
          <a:p>
            <a:pPr lvl="0"/>
            <a:r>
              <a:rPr lang="en-US" sz="2400" dirty="0"/>
              <a:t>Glacier melting causes flooding to the low lying areas including Bangladesh, parts of Africa and even major cities like London and New York. </a:t>
            </a:r>
          </a:p>
          <a:p>
            <a:pPr lvl="0"/>
            <a:r>
              <a:rPr lang="en-US" sz="2400" dirty="0"/>
              <a:t>changing weather patterns around the world.</a:t>
            </a:r>
          </a:p>
        </p:txBody>
      </p:sp>
      <p:pic>
        <p:nvPicPr>
          <p:cNvPr id="5" name="Picture 4" descr="Picture18.wmf"/>
          <p:cNvPicPr/>
          <p:nvPr/>
        </p:nvPicPr>
        <p:blipFill>
          <a:blip r:embed="rId2"/>
          <a:stretch>
            <a:fillRect/>
          </a:stretch>
        </p:blipFill>
        <p:spPr>
          <a:xfrm>
            <a:off x="6553200" y="381000"/>
            <a:ext cx="2081784" cy="15152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Ozone Depletion</a:t>
            </a:r>
          </a:p>
        </p:txBody>
      </p:sp>
      <p:sp>
        <p:nvSpPr>
          <p:cNvPr id="10485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991600" cy="1828800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1800" b="1"/>
              <a:t>The ozone layer forms in the upper atmosphere when UV radiation reacts with oxygen (O</a:t>
            </a:r>
            <a:r>
              <a:rPr lang="en-US" sz="1800" b="1" baseline="-25000"/>
              <a:t>2</a:t>
            </a:r>
            <a:r>
              <a:rPr lang="en-US" sz="1800" b="1"/>
              <a:t>) to form ozone (O</a:t>
            </a:r>
            <a:r>
              <a:rPr lang="en-US" sz="1800" b="1" baseline="-25000"/>
              <a:t>3</a:t>
            </a:r>
            <a:r>
              <a:rPr lang="en-US" sz="1800" b="1"/>
              <a:t>). </a:t>
            </a:r>
          </a:p>
          <a:p>
            <a:pPr marL="228600" indent="-228600">
              <a:lnSpc>
                <a:spcPct val="80000"/>
              </a:lnSpc>
            </a:pPr>
            <a:r>
              <a:rPr lang="en-US" sz="1800" b="1"/>
              <a:t>The ozone absorbs UV radiation and thus prevents it from reaching the surface of the earth where it would damage the DNA of plants and animals. </a:t>
            </a:r>
          </a:p>
          <a:p>
            <a:pPr marL="228600" indent="-228600">
              <a:lnSpc>
                <a:spcPct val="80000"/>
              </a:lnSpc>
            </a:pPr>
            <a:r>
              <a:rPr lang="en-US" sz="1800" b="1"/>
              <a:t>Various air pollutants, such as chlorofluorocarbons (CFCs), enter the upper atmosphere and break down ozone molecules.</a:t>
            </a:r>
          </a:p>
        </p:txBody>
      </p:sp>
      <p:pic>
        <p:nvPicPr>
          <p:cNvPr id="2097153" name="Picture 4" descr="proc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2590800"/>
            <a:ext cx="5181600" cy="3886200"/>
          </a:xfrm>
          <a:noFill/>
        </p:spPr>
      </p:pic>
      <p:sp>
        <p:nvSpPr>
          <p:cNvPr id="1048592" name="Rectangle 6"/>
          <p:cNvSpPr>
            <a:spLocks noChangeArrowheads="1"/>
          </p:cNvSpPr>
          <p:nvPr/>
        </p:nvSpPr>
        <p:spPr bwMode="auto">
          <a:xfrm>
            <a:off x="152400" y="2807677"/>
            <a:ext cx="3429000" cy="38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CFCs have been used as refrigerants, as propellants in aerosol sprays, and in the manufacture of plastic foams.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When ozone breaks down, the ozone layer thins, allowing UV radiation to penetrate and reach the surface of the earth. </a:t>
            </a: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/>
              <a:t>Areas of major ozone thinning, called ozone holes, appear regularly over Antarctica, the Arctic, and northern Eurasia.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4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746"/>
            <a:ext cx="9144000" cy="6858000"/>
          </a:xfrm>
          <a:prstGeom prst="rect">
            <a:avLst/>
          </a:prstGeom>
        </p:spPr>
      </p:pic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833"/>
          </a:bodyPr>
          <a:lstStyle/>
          <a:p>
            <a:pPr algn="ctr">
              <a:buNone/>
            </a:pPr>
            <a:endParaRPr lang="en-US" sz="4400" b="1" u="sng" dirty="0"/>
          </a:p>
          <a:p>
            <a:pPr algn="ctr">
              <a:buNone/>
            </a:pPr>
            <a:r>
              <a:rPr lang="en-US" sz="4400" b="1" dirty="0"/>
              <a:t>Effect of Anthropogenic Activities on the Environment</a:t>
            </a:r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r>
              <a:rPr lang="en-US" sz="2400" b="1" dirty="0"/>
              <a:t>                                                                                 </a:t>
            </a:r>
            <a:endParaRPr lang="en-US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33528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Hole</a:t>
            </a:r>
          </a:p>
        </p:txBody>
      </p:sp>
      <p:sp>
        <p:nvSpPr>
          <p:cNvPr id="104859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2971800" cy="3429000"/>
          </a:xfrm>
        </p:spPr>
        <p:txBody>
          <a:bodyPr>
            <a:normAutofit fontScale="96429"/>
          </a:bodyPr>
          <a:lstStyle/>
          <a:p>
            <a:pPr marL="0" indent="0">
              <a:buFontTx/>
              <a:buNone/>
            </a:pPr>
            <a:r>
              <a:rPr lang="en-US" sz="2800"/>
              <a:t>These images of the ozone hole were taken by NASA between September 1981 and September 1999.</a:t>
            </a:r>
          </a:p>
        </p:txBody>
      </p:sp>
      <p:sp>
        <p:nvSpPr>
          <p:cNvPr id="1048597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55" name="Picture 2" descr="H: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57200"/>
            <a:ext cx="5143500" cy="583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 sz="54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 Rain</a:t>
            </a:r>
          </a:p>
        </p:txBody>
      </p:sp>
      <p:sp>
        <p:nvSpPr>
          <p:cNvPr id="10486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3810000" cy="5105400"/>
          </a:xfrm>
        </p:spPr>
        <p:txBody>
          <a:bodyPr>
            <a:normAutofit fontScale="95000"/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The burning of fossil fuels (such as coal) and other industrial processes release into the air pollutants that contain sulfur dioxide and nitrogen dioxide.</a:t>
            </a:r>
          </a:p>
          <a:p>
            <a:pPr>
              <a:lnSpc>
                <a:spcPct val="90000"/>
              </a:lnSpc>
            </a:pPr>
            <a:r>
              <a:rPr lang="en-US" sz="2000" b="1"/>
              <a:t> When these substances react with water vapor, they produce sulfuric acid and nitric acid. </a:t>
            </a:r>
          </a:p>
          <a:p>
            <a:pPr>
              <a:lnSpc>
                <a:spcPct val="90000"/>
              </a:lnSpc>
            </a:pPr>
            <a:r>
              <a:rPr lang="en-US" sz="2000" b="1"/>
              <a:t>When these acids return to the surface of the earth (with rain or snow), they kill plants and animals in lakes and rivers and on land.</a:t>
            </a:r>
          </a:p>
        </p:txBody>
      </p:sp>
      <p:pic>
        <p:nvPicPr>
          <p:cNvPr id="2097157" name="Picture 4" descr="acid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054" t="-1337" r="1352"/>
          <a:stretch>
            <a:fillRect/>
          </a:stretch>
        </p:blipFill>
        <p:spPr>
          <a:xfrm>
            <a:off x="3810000" y="1905000"/>
            <a:ext cx="5334000" cy="409257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4114800" cy="1143000"/>
          </a:xfrm>
        </p:spPr>
        <p:txBody>
          <a:bodyPr/>
          <a:lstStyle/>
          <a:p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 Pollution</a:t>
            </a:r>
          </a:p>
        </p:txBody>
      </p:sp>
      <p:pic>
        <p:nvPicPr>
          <p:cNvPr id="2097169" name="Picture 4" descr="mexico%20city%20pollu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61"/>
          <a:stretch>
            <a:fillRect/>
          </a:stretch>
        </p:blipFill>
        <p:spPr>
          <a:xfrm>
            <a:off x="4291013" y="838200"/>
            <a:ext cx="4852987" cy="3509963"/>
          </a:xfrm>
          <a:noFill/>
          <a:ln>
            <a:solidFill>
              <a:schemeClr val="tx1"/>
            </a:solidFill>
          </a:ln>
        </p:spPr>
      </p:pic>
      <p:sp>
        <p:nvSpPr>
          <p:cNvPr id="1048639" name="Rectangle 6"/>
          <p:cNvSpPr>
            <a:spLocks noChangeArrowheads="1"/>
          </p:cNvSpPr>
          <p:nvPr/>
        </p:nvSpPr>
        <p:spPr bwMode="auto">
          <a:xfrm>
            <a:off x="152400" y="1288574"/>
            <a:ext cx="4038600" cy="35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/>
              <a:t>Suspended Particles</a:t>
            </a:r>
            <a:r>
              <a:rPr lang="en-US"/>
              <a:t> – made up of soot, smoke, dust and liquid droplets. </a:t>
            </a:r>
          </a:p>
          <a:p>
            <a:endParaRPr lang="en-US"/>
          </a:p>
          <a:p>
            <a:r>
              <a:rPr lang="en-US" i="1"/>
              <a:t>Associated health hazard: </a:t>
            </a:r>
            <a:r>
              <a:rPr lang="en-US"/>
              <a:t>particles and soot exposure over a long period of time is related to a wide range of chronic respiratory illness such as asthma and chronic obstructive pulmonary diseases as well as worsening heart conditions and other conditions. </a:t>
            </a:r>
          </a:p>
        </p:txBody>
      </p:sp>
      <p:sp>
        <p:nvSpPr>
          <p:cNvPr id="1048640" name="Rectangle 7"/>
          <p:cNvSpPr>
            <a:spLocks noChangeArrowheads="1"/>
          </p:cNvSpPr>
          <p:nvPr/>
        </p:nvSpPr>
        <p:spPr bwMode="auto">
          <a:xfrm>
            <a:off x="76200" y="4724400"/>
            <a:ext cx="9144000" cy="272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Nitrogen Dioxide</a:t>
            </a:r>
            <a:r>
              <a:rPr lang="en-US"/>
              <a:t> – caused by fuel combustion, aerobic decomposition and nitrogenous fertilizers. </a:t>
            </a:r>
          </a:p>
          <a:p>
            <a:pPr>
              <a:spcBef>
                <a:spcPct val="50000"/>
              </a:spcBef>
            </a:pPr>
            <a:r>
              <a:rPr lang="en-US" b="1"/>
              <a:t>Sulfur Dioxide</a:t>
            </a:r>
            <a:r>
              <a:rPr lang="en-US"/>
              <a:t> – produce by the combustion of fossil fuels, with motor vehicles and small and varied sources (such as boilers and stoves) contributing the most. </a:t>
            </a:r>
          </a:p>
          <a:p>
            <a:pPr>
              <a:spcBef>
                <a:spcPct val="50000"/>
              </a:spcBef>
            </a:pPr>
            <a:r>
              <a:rPr lang="en-US" i="1"/>
              <a:t>Associated health hazard: </a:t>
            </a:r>
            <a:r>
              <a:rPr lang="en-US"/>
              <a:t>causes acid rain and can be extremely detrimental to the health of the young and elderly.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Pollution</a:t>
            </a:r>
          </a:p>
        </p:txBody>
      </p:sp>
      <p:sp>
        <p:nvSpPr>
          <p:cNvPr id="1048642" name="Rectangle 6"/>
          <p:cNvSpPr>
            <a:spLocks noChangeArrowheads="1"/>
          </p:cNvSpPr>
          <p:nvPr/>
        </p:nvSpPr>
        <p:spPr bwMode="auto">
          <a:xfrm>
            <a:off x="152400" y="1171893"/>
            <a:ext cx="3657600" cy="53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/>
            <a:r>
              <a:rPr lang="en-US" sz="1600" dirty="0"/>
              <a:t>Two types of water pollutants exist; point source and nonpoint source.  </a:t>
            </a:r>
          </a:p>
          <a:p>
            <a:pPr marL="228600" indent="-228600"/>
            <a:r>
              <a:rPr lang="en-US" sz="1600" dirty="0"/>
              <a:t>Point sources occur when harmful substances are emitted directly into a body of water.  The Exxon Valdez oil spill best illustrates a point source water pollution.  </a:t>
            </a:r>
          </a:p>
          <a:p>
            <a:pPr marL="228600" indent="-228600"/>
            <a:r>
              <a:rPr lang="en-US" sz="1600" dirty="0"/>
              <a:t>A nonpoint source delivers pollutants indirectly through environmental changes.  An example of this type of water pollution is when fertilizer from a field is carried into a stream by rain, in the form of run-off </a:t>
            </a:r>
            <a:br>
              <a:rPr lang="en-US" sz="1600" dirty="0"/>
            </a:br>
            <a:r>
              <a:rPr lang="en-US" sz="1600" dirty="0"/>
              <a:t>which in turn effects aquatic life.  </a:t>
            </a:r>
          </a:p>
          <a:p>
            <a:pPr marL="228600" indent="-228600"/>
            <a:r>
              <a:rPr lang="en-US" sz="1600" dirty="0"/>
              <a:t>The technology exists for point sources of pollution to be monitored and regulated, although political factors may complicate matters. </a:t>
            </a:r>
          </a:p>
        </p:txBody>
      </p:sp>
      <p:sp>
        <p:nvSpPr>
          <p:cNvPr id="1048643" name="Rectangle 7"/>
          <p:cNvSpPr>
            <a:spLocks noChangeArrowheads="1"/>
          </p:cNvSpPr>
          <p:nvPr/>
        </p:nvSpPr>
        <p:spPr bwMode="auto">
          <a:xfrm>
            <a:off x="152400" y="6019800"/>
            <a:ext cx="8991600" cy="67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n-US" sz="1600"/>
              <a:t>Nonpoint sources are much more difficult to control.  Pollution arising from nonpoint sources accounts for a majority of the contaminants in streams and lakes.</a:t>
            </a:r>
          </a:p>
        </p:txBody>
      </p:sp>
      <p:pic>
        <p:nvPicPr>
          <p:cNvPr id="2097170" name="Picture 2" descr="H:\Pictur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066800"/>
            <a:ext cx="5257800" cy="454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Spills </a:t>
            </a:r>
          </a:p>
        </p:txBody>
      </p:sp>
      <p:sp>
        <p:nvSpPr>
          <p:cNvPr id="10486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6429"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/>
              <a:t>Definition</a:t>
            </a:r>
            <a:br>
              <a:rPr lang="en-US" sz="2800" dirty="0"/>
            </a:br>
            <a:r>
              <a:rPr lang="en-US" sz="2800" dirty="0"/>
              <a:t>an accidental release of oil </a:t>
            </a:r>
          </a:p>
          <a:p>
            <a:pPr>
              <a:buFont typeface="Wingdings" pitchFamily="2" charset="2"/>
              <a:buNone/>
            </a:pPr>
            <a:r>
              <a:rPr lang="en-US" sz="2800" b="1" dirty="0"/>
              <a:t>Problems</a:t>
            </a:r>
          </a:p>
          <a:p>
            <a:r>
              <a:rPr lang="en-US" sz="2800" dirty="0"/>
              <a:t>hypothermia in birds and marine mammals </a:t>
            </a:r>
          </a:p>
          <a:p>
            <a:r>
              <a:rPr lang="en-US" sz="2800" dirty="0"/>
              <a:t>marine mammals and birds become easy prey </a:t>
            </a:r>
          </a:p>
          <a:p>
            <a:r>
              <a:rPr lang="en-US" sz="2800" dirty="0"/>
              <a:t>birds and animals sink or drown </a:t>
            </a:r>
          </a:p>
          <a:p>
            <a:r>
              <a:rPr lang="en-US" sz="2800" dirty="0"/>
              <a:t>wild life can not feed due to contamination of their environment </a:t>
            </a:r>
          </a:p>
          <a:p>
            <a:r>
              <a:rPr lang="en-US" sz="2800" dirty="0"/>
              <a:t>damage to the insides of animals and birds bodies </a:t>
            </a:r>
          </a:p>
          <a:p>
            <a:endParaRPr lang="en-US" sz="2800" dirty="0"/>
          </a:p>
        </p:txBody>
      </p:sp>
      <p:pic>
        <p:nvPicPr>
          <p:cNvPr id="2097171" name="Picture 5" descr="o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Land Pollution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104865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495800" cy="5410200"/>
          </a:xfrm>
        </p:spPr>
        <p:txBody>
          <a:bodyPr>
            <a:normAutofit fontScale="95455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200" b="1" u="sng">
                <a:solidFill>
                  <a:srgbClr val="FF0000"/>
                </a:solidFill>
              </a:rPr>
              <a:t>Soil pollution</a:t>
            </a:r>
            <a:r>
              <a:rPr lang="en-US" sz="2200" b="1"/>
              <a:t> is mainly due to chemicals in herbicides (weed killers) and pesticides (poisons which kill insects and other invertebrate pests).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/>
              <a:t>Litter is waste material dumped in public places such as streets, parks, picnic areas, at bus stops and near shops.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2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u="sng">
                <a:solidFill>
                  <a:srgbClr val="FF0000"/>
                </a:solidFill>
              </a:rPr>
              <a:t>Waste Disposal</a:t>
            </a:r>
            <a:r>
              <a:rPr lang="en-US" sz="2200" b="1"/>
              <a:t>: the accumulation of waste threatens the health of people in residential areas.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/>
              <a:t>Waste decays, encourages household pests and turns urban areas into unsightly, dirty and unhealthy places to live in.</a:t>
            </a:r>
            <a:r>
              <a:rPr lang="en-US" sz="2200"/>
              <a:t> </a:t>
            </a:r>
          </a:p>
        </p:txBody>
      </p:sp>
      <p:pic>
        <p:nvPicPr>
          <p:cNvPr id="2097172" name="Picture 1028" descr="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5363" y="4191000"/>
            <a:ext cx="3962400" cy="2535238"/>
          </a:xfrm>
          <a:noFill/>
        </p:spPr>
      </p:pic>
      <p:sp>
        <p:nvSpPr>
          <p:cNvPr id="1048655" name="Text Box 1032"/>
          <p:cNvSpPr txBox="1">
            <a:spLocks noChangeArrowheads="1"/>
          </p:cNvSpPr>
          <p:nvPr/>
        </p:nvSpPr>
        <p:spPr bwMode="auto">
          <a:xfrm>
            <a:off x="5410200" y="3581400"/>
            <a:ext cx="2514600" cy="4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U.S. Oil Field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97173" name="Picture 2" descr="H:\Pictur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432300" cy="296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81000" y="990600"/>
            <a:ext cx="5867400" cy="2057400"/>
          </a:xfrm>
        </p:spPr>
        <p:txBody>
          <a:bodyPr/>
          <a:lstStyle/>
          <a:p>
            <a:pPr lvl="1">
              <a:spcBef>
                <a:spcPct val="50000"/>
              </a:spcBef>
            </a:pPr>
            <a:r>
              <a:rPr lang="en-US" sz="2400"/>
              <a:t>Polar ice caps record history of recent pollution and historical climate change in build-up of ice layers</a:t>
            </a:r>
          </a:p>
        </p:txBody>
      </p:sp>
      <p:pic>
        <p:nvPicPr>
          <p:cNvPr id="2097174" name="Picture 4" descr="ice co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914400"/>
            <a:ext cx="3590925" cy="5943600"/>
          </a:xfrm>
          <a:prstGeom prst="rect">
            <a:avLst/>
          </a:prstGeom>
          <a:noFill/>
        </p:spPr>
      </p:pic>
      <p:pic>
        <p:nvPicPr>
          <p:cNvPr id="2097175" name="Picture 6" descr="core13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3200"/>
            <a:ext cx="5486400" cy="2822575"/>
          </a:xfrm>
          <a:noFill/>
        </p:spPr>
      </p:pic>
      <p:sp>
        <p:nvSpPr>
          <p:cNvPr id="104865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Pollution &amp; Climate Change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2010-2020: Decade of Biodiversity </a:t>
            </a:r>
          </a:p>
          <a:p>
            <a:r>
              <a:rPr lang="en-US" dirty="0"/>
              <a:t>2010: International Year of Biodiversity</a:t>
            </a:r>
          </a:p>
          <a:p>
            <a:endParaRPr lang="en-US" dirty="0"/>
          </a:p>
          <a:p>
            <a:pPr>
              <a:buNone/>
            </a:pPr>
            <a:endParaRPr lang="en-US" sz="1200" b="1" dirty="0"/>
          </a:p>
          <a:p>
            <a:pPr>
              <a:buNone/>
            </a:pPr>
            <a:endParaRPr lang="en-US" sz="1200" b="1" dirty="0"/>
          </a:p>
          <a:p>
            <a:r>
              <a:rPr lang="en-US" b="1" dirty="0">
                <a:solidFill>
                  <a:srgbClr val="AC2100"/>
                </a:solidFill>
              </a:rPr>
              <a:t>2011: International Year of Forests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495800"/>
            <a:ext cx="19351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BIODIVERSITY SCENARIOS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743200"/>
            <a:ext cx="3048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343400"/>
            <a:ext cx="26670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 in Species Diversity</a:t>
            </a:r>
          </a:p>
        </p:txBody>
      </p:sp>
      <p:sp>
        <p:nvSpPr>
          <p:cNvPr id="104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375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As a result of human activities, especially the destruction of tropical rain forests and other habitats, plants and animals are  becoming extinct at a faster rate than the planet has ever previously experienced.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If they were to survive, scientists believe many of the disappearing plants could become useful to humans as medicines, foods, and industrial products.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 AND BIODIVERSITY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49450"/>
            <a:ext cx="62865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/>
              <a:t>Thuiller, W. 2007. Biodiversity: Climate change and the ecologist. Nature, 448: 550-552.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GB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POPULATION</a:t>
            </a:r>
          </a:p>
          <a:p>
            <a:pPr algn="ctr">
              <a:buNone/>
            </a:pPr>
            <a:r>
              <a:rPr lang="en-GB" dirty="0"/>
              <a:t>The increase in population size leads to an increase in pollution and higher demand for the world’s resources.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2097160" name="Picture 2" descr="H: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5645150" cy="392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ARE LOSING BIODIVERSITY AT ACCELERATED RATE!</a:t>
            </a:r>
          </a:p>
        </p:txBody>
      </p:sp>
      <p:pic>
        <p:nvPicPr>
          <p:cNvPr id="20971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03425"/>
            <a:ext cx="6934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Anthropogenic Threats</a:t>
            </a:r>
          </a:p>
        </p:txBody>
      </p:sp>
      <p:sp>
        <p:nvSpPr>
          <p:cNvPr id="1048670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/>
              <a:t>Biodiversity is being eroded through:</a:t>
            </a:r>
          </a:p>
          <a:p>
            <a:pPr lvl="1"/>
            <a:r>
              <a:rPr lang="en-US" dirty="0"/>
              <a:t>Soil mismanagement (erosion, pollution)</a:t>
            </a:r>
          </a:p>
          <a:p>
            <a:pPr lvl="1"/>
            <a:r>
              <a:rPr lang="en-US" dirty="0"/>
              <a:t>Salinization of irrigated areas</a:t>
            </a:r>
          </a:p>
          <a:p>
            <a:pPr lvl="1"/>
            <a:r>
              <a:rPr lang="en-US" dirty="0"/>
              <a:t>Dry-land degradation from overgrazing</a:t>
            </a:r>
          </a:p>
          <a:p>
            <a:pPr lvl="1"/>
            <a:r>
              <a:rPr lang="en-US" dirty="0"/>
              <a:t>Over-extraction of ground water</a:t>
            </a:r>
          </a:p>
          <a:p>
            <a:pPr lvl="1"/>
            <a:r>
              <a:rPr lang="en-US" dirty="0"/>
              <a:t>increasing susceptibility to diseases and pests</a:t>
            </a:r>
          </a:p>
        </p:txBody>
      </p:sp>
      <p:pic>
        <p:nvPicPr>
          <p:cNvPr id="20971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00550"/>
            <a:ext cx="2057400" cy="245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971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378325"/>
            <a:ext cx="2819400" cy="247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971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343400"/>
            <a:ext cx="2011363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971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327525"/>
            <a:ext cx="2590800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971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303713"/>
            <a:ext cx="2438400" cy="255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48671" name="Rectangle 10"/>
          <p:cNvSpPr>
            <a:spLocks noChangeArrowheads="1"/>
          </p:cNvSpPr>
          <p:nvPr/>
        </p:nvSpPr>
        <p:spPr bwMode="auto">
          <a:xfrm>
            <a:off x="381000" y="4038600"/>
            <a:ext cx="932180" cy="358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Erosion</a:t>
            </a:r>
          </a:p>
        </p:txBody>
      </p:sp>
      <p:sp>
        <p:nvSpPr>
          <p:cNvPr id="1048672" name="Rectangle 11"/>
          <p:cNvSpPr>
            <a:spLocks noChangeArrowheads="1"/>
          </p:cNvSpPr>
          <p:nvPr/>
        </p:nvSpPr>
        <p:spPr bwMode="auto">
          <a:xfrm>
            <a:off x="1981200" y="4038600"/>
            <a:ext cx="1402079" cy="3581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Salinization</a:t>
            </a:r>
          </a:p>
        </p:txBody>
      </p:sp>
      <p:sp>
        <p:nvSpPr>
          <p:cNvPr id="1048673" name="Rectangle 12"/>
          <p:cNvSpPr>
            <a:spLocks noChangeArrowheads="1"/>
          </p:cNvSpPr>
          <p:nvPr/>
        </p:nvSpPr>
        <p:spPr bwMode="auto">
          <a:xfrm>
            <a:off x="7391400" y="4038600"/>
            <a:ext cx="1428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Overgrazing</a:t>
            </a:r>
          </a:p>
        </p:txBody>
      </p:sp>
      <p:sp>
        <p:nvSpPr>
          <p:cNvPr id="1048674" name="Rectangle 13"/>
          <p:cNvSpPr>
            <a:spLocks noChangeArrowheads="1"/>
          </p:cNvSpPr>
          <p:nvPr/>
        </p:nvSpPr>
        <p:spPr bwMode="auto">
          <a:xfrm>
            <a:off x="3505200" y="4038600"/>
            <a:ext cx="996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Drought</a:t>
            </a:r>
          </a:p>
        </p:txBody>
      </p:sp>
      <p:sp>
        <p:nvSpPr>
          <p:cNvPr id="1048675" name="Rectangle 14"/>
          <p:cNvSpPr>
            <a:spLocks noChangeArrowheads="1"/>
          </p:cNvSpPr>
          <p:nvPr/>
        </p:nvSpPr>
        <p:spPr bwMode="auto">
          <a:xfrm>
            <a:off x="4800600" y="4038600"/>
            <a:ext cx="192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Deep water-table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Other major human impacts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419600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SzPct val="90000"/>
              <a:buFont typeface="Wingdings" pitchFamily="2" charset="2"/>
              <a:buAutoNum type="arabicParenR"/>
            </a:pPr>
            <a:r>
              <a:rPr lang="en-US" dirty="0"/>
              <a:t>Movement of/ increased exposure to exotic species (including pathogens)</a:t>
            </a:r>
          </a:p>
          <a:p>
            <a:pPr marL="990600" lvl="1" indent="-533400">
              <a:spcBef>
                <a:spcPct val="50000"/>
              </a:spcBef>
              <a:buSzPct val="90000"/>
              <a:buFontTx/>
              <a:buChar char="•"/>
            </a:pPr>
            <a:r>
              <a:rPr lang="en-US" dirty="0"/>
              <a:t>Problems of invasive species</a:t>
            </a:r>
          </a:p>
          <a:p>
            <a:pPr marL="990600" lvl="1" indent="-533400">
              <a:spcBef>
                <a:spcPct val="50000"/>
              </a:spcBef>
              <a:buSzPct val="90000"/>
              <a:buFontTx/>
              <a:buChar char="•"/>
            </a:pPr>
            <a:r>
              <a:rPr lang="en-US" dirty="0"/>
              <a:t>Emerging Infectious Disease – never known before or absent for 20 years </a:t>
            </a:r>
          </a:p>
          <a:p>
            <a:pPr marL="1371600" lvl="2" indent="-457200">
              <a:buSzPct val="90000"/>
              <a:buFontTx/>
              <a:buChar char="•"/>
            </a:pPr>
            <a:r>
              <a:rPr lang="en-US" dirty="0" err="1"/>
              <a:t>Schistosomiasis</a:t>
            </a:r>
            <a:r>
              <a:rPr lang="en-US" dirty="0"/>
              <a:t>, AIDS, SARS, etc.</a:t>
            </a:r>
          </a:p>
          <a:p>
            <a:pPr marL="990600" lvl="1" indent="-533400">
              <a:spcBef>
                <a:spcPct val="50000"/>
              </a:spcBef>
              <a:buSzPct val="90000"/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4" descr="AIDS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499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05800" cy="5334000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SzPct val="90000"/>
              <a:buFont typeface="Wingdings" pitchFamily="2" charset="2"/>
              <a:buNone/>
            </a:pPr>
            <a:r>
              <a:rPr lang="en-US" dirty="0">
                <a:solidFill>
                  <a:schemeClr val="folHlink"/>
                </a:solidFill>
              </a:rPr>
              <a:t>2)</a:t>
            </a:r>
            <a:r>
              <a:rPr lang="en-US" dirty="0"/>
              <a:t> Modification of ecosystems to exploit resources</a:t>
            </a:r>
          </a:p>
        </p:txBody>
      </p:sp>
      <p:pic>
        <p:nvPicPr>
          <p:cNvPr id="2097183" name="Picture 2" descr="H:\Pictur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3886200" cy="4413250"/>
          </a:xfrm>
          <a:prstGeom prst="rect">
            <a:avLst/>
          </a:prstGeom>
          <a:noFill/>
        </p:spPr>
      </p:pic>
      <p:pic>
        <p:nvPicPr>
          <p:cNvPr id="2097184" name="Picture 3" descr="H:\Pictur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038600" cy="2700337"/>
          </a:xfrm>
          <a:prstGeom prst="rect">
            <a:avLst/>
          </a:prstGeom>
          <a:noFill/>
        </p:spPr>
      </p:pic>
      <p:pic>
        <p:nvPicPr>
          <p:cNvPr id="2097185" name="Picture 4" descr="H:\Picture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267200"/>
            <a:ext cx="4049713" cy="244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 build="p" bldLvl="4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WHAT FUTURE WE WILL BE LIVING?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038600" y="35814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OR</a:t>
            </a: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764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0574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1174750" y="36576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WITH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87838"/>
            <a:ext cx="33528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21163"/>
            <a:ext cx="31242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6781800" y="38100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WITH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we Do?</a:t>
            </a:r>
          </a:p>
        </p:txBody>
      </p:sp>
      <p:pic>
        <p:nvPicPr>
          <p:cNvPr id="2097186" name="Picture 4" descr="MCj0407734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990725"/>
            <a:ext cx="4175125" cy="4175125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Population Growth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/>
              <a:t>   There must be a check on the population growth rate. The rate of birth should be in accordance with rate of death.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441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5486400" cy="3840163"/>
          </a:xfrm>
        </p:spPr>
        <p:txBody>
          <a:bodyPr>
            <a:normAutofit/>
          </a:bodyPr>
          <a:lstStyle/>
          <a:p>
            <a:r>
              <a:rPr lang="en-US" sz="2400" dirty="0"/>
              <a:t>Plant more and more trees.</a:t>
            </a:r>
          </a:p>
          <a:p>
            <a:r>
              <a:rPr lang="en-US" sz="2400" dirty="0"/>
              <a:t>Every country should have trees on at least </a:t>
            </a:r>
            <a:r>
              <a:rPr lang="en-US" sz="2400" b="1" dirty="0"/>
              <a:t>25% </a:t>
            </a:r>
            <a:r>
              <a:rPr lang="en-US" sz="2400" dirty="0"/>
              <a:t>of its total area. But unfortunately PAKISTAN have only </a:t>
            </a:r>
            <a:r>
              <a:rPr lang="en-US" sz="2400" b="1" dirty="0"/>
              <a:t>&gt; 3%. </a:t>
            </a:r>
          </a:p>
          <a:p>
            <a:r>
              <a:rPr lang="en-US" sz="2400" dirty="0"/>
              <a:t>We should work to overcome this huge difference.</a:t>
            </a:r>
          </a:p>
        </p:txBody>
      </p:sp>
      <p:pic>
        <p:nvPicPr>
          <p:cNvPr id="4" name="Picture 3" descr="speed0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28600"/>
            <a:ext cx="3296696" cy="263671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Farming</a:t>
            </a:r>
          </a:p>
        </p:txBody>
      </p:sp>
      <p:sp>
        <p:nvSpPr>
          <p:cNvPr id="104868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 dirty="0"/>
              <a:t>This produces less food and is more expensive but it does not produce the pollution problems of intensive farming.</a:t>
            </a:r>
          </a:p>
          <a:p>
            <a:endParaRPr lang="en-GB" sz="2400" dirty="0"/>
          </a:p>
        </p:txBody>
      </p:sp>
      <p:pic>
        <p:nvPicPr>
          <p:cNvPr id="2097188" name="Picture 209718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14" y="1569054"/>
            <a:ext cx="3499450" cy="4220710"/>
          </a:xfrm>
          <a:prstGeom prst="rect">
            <a:avLst/>
          </a:prstGeom>
        </p:spPr>
      </p:pic>
      <p:sp>
        <p:nvSpPr>
          <p:cNvPr id="1048685" name="TextBox 1048684"/>
          <p:cNvSpPr txBox="1"/>
          <p:nvPr/>
        </p:nvSpPr>
        <p:spPr>
          <a:xfrm>
            <a:off x="2286000" y="3251200"/>
            <a:ext cx="4572000" cy="599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Deforestation</a:t>
            </a:r>
          </a:p>
        </p:txBody>
      </p:sp>
      <p:sp>
        <p:nvSpPr>
          <p:cNvPr id="104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3875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5100" b="1" dirty="0"/>
              <a:t>Definition</a:t>
            </a:r>
            <a:br>
              <a:rPr lang="en-US" sz="5100" dirty="0"/>
            </a:br>
            <a:r>
              <a:rPr lang="en-US" sz="5100" dirty="0"/>
              <a:t>large areas of land are logged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5100" b="1" dirty="0"/>
              <a:t>Problems</a:t>
            </a:r>
          </a:p>
          <a:p>
            <a:pPr>
              <a:lnSpc>
                <a:spcPct val="120000"/>
              </a:lnSpc>
            </a:pPr>
            <a:r>
              <a:rPr lang="en-US" sz="5100" dirty="0"/>
              <a:t>flooding</a:t>
            </a:r>
          </a:p>
          <a:p>
            <a:pPr>
              <a:lnSpc>
                <a:spcPct val="120000"/>
              </a:lnSpc>
            </a:pPr>
            <a:r>
              <a:rPr lang="en-US" sz="5100" dirty="0"/>
              <a:t>landslides and mudslides can occur</a:t>
            </a:r>
          </a:p>
          <a:p>
            <a:pPr>
              <a:lnSpc>
                <a:spcPct val="120000"/>
              </a:lnSpc>
            </a:pPr>
            <a:r>
              <a:rPr lang="en-US" sz="5100" dirty="0"/>
              <a:t>topsoil is washed away</a:t>
            </a:r>
          </a:p>
          <a:p>
            <a:pPr>
              <a:lnSpc>
                <a:spcPct val="120000"/>
              </a:lnSpc>
            </a:pPr>
            <a:r>
              <a:rPr lang="en-US" sz="5100" dirty="0"/>
              <a:t>trees are also an important component of the water cycle</a:t>
            </a:r>
          </a:p>
          <a:p>
            <a:pPr>
              <a:lnSpc>
                <a:spcPct val="120000"/>
              </a:lnSpc>
            </a:pPr>
            <a:r>
              <a:rPr lang="en-US" sz="5100" dirty="0"/>
              <a:t>forests home to a large number of animals</a:t>
            </a:r>
          </a:p>
          <a:p>
            <a:pPr>
              <a:lnSpc>
                <a:spcPct val="120000"/>
              </a:lnSpc>
            </a:pPr>
            <a:r>
              <a:rPr lang="en-US" sz="5100" dirty="0"/>
              <a:t>The slash-and-burn method of clearing tropical rain forests for agriculture increases atmospheric CO</a:t>
            </a:r>
            <a:r>
              <a:rPr lang="en-US" sz="5100" baseline="-25000" dirty="0"/>
              <a:t>2</a:t>
            </a:r>
            <a:r>
              <a:rPr lang="en-US" sz="5100" dirty="0"/>
              <a:t>, which contributes to the greenhouse effect. </a:t>
            </a:r>
          </a:p>
          <a:p>
            <a:pPr>
              <a:lnSpc>
                <a:spcPct val="120000"/>
              </a:lnSpc>
            </a:pPr>
            <a:r>
              <a:rPr lang="en-US" sz="5100" dirty="0"/>
              <a:t>Because most of the nutrients in a tropical rain forest are stored in the vegetation, burning the forest destroys the nutrients.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8459" y="118955"/>
            <a:ext cx="2305539" cy="170399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farmyard manure as a fertiliser and set aside land for growth of wild plants. </a:t>
            </a:r>
          </a:p>
        </p:txBody>
      </p:sp>
      <p:pic>
        <p:nvPicPr>
          <p:cNvPr id="2097189" name="Picture 2" descr="H:\Picture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81200"/>
            <a:ext cx="4937125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Control of Pests</a:t>
            </a:r>
          </a:p>
        </p:txBody>
      </p:sp>
      <p:sp>
        <p:nvSpPr>
          <p:cNvPr id="104869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 dirty="0"/>
              <a:t>This means using natural predators to eat pests instead of pesticides.</a:t>
            </a:r>
          </a:p>
          <a:p>
            <a:r>
              <a:rPr lang="en-GB" sz="2400" dirty="0"/>
              <a:t>It does not have harmful effects.</a:t>
            </a:r>
          </a:p>
        </p:txBody>
      </p:sp>
      <p:pic>
        <p:nvPicPr>
          <p:cNvPr id="2097190" name="Picture 5" descr="g12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654175"/>
            <a:ext cx="4032250" cy="3862388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alternative energy sources</a:t>
            </a:r>
          </a:p>
        </p:txBody>
      </p:sp>
      <p:sp>
        <p:nvSpPr>
          <p:cNvPr id="1048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 dirty="0"/>
              <a:t>Conserve our rapidly diminishing fossil fuel reserves by using solar power or wind power.</a:t>
            </a:r>
          </a:p>
        </p:txBody>
      </p:sp>
      <p:pic>
        <p:nvPicPr>
          <p:cNvPr id="2097191" name="Picture 5" descr="photo_138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1628775"/>
            <a:ext cx="3194050" cy="446405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5438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of Biodiversity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864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Apart from legislation and policy making, serious steps must be taken for conservation of biodiversity.</a:t>
            </a:r>
          </a:p>
          <a:p>
            <a:r>
              <a:rPr lang="en-US" sz="2800" dirty="0"/>
              <a:t>For conservation of plant species botanical gardens and herbaria should be set up.</a:t>
            </a:r>
          </a:p>
          <a:p>
            <a:r>
              <a:rPr lang="en-US" sz="2800" dirty="0"/>
              <a:t>Now more than </a:t>
            </a:r>
            <a:r>
              <a:rPr lang="en-US" sz="2800" b="1" dirty="0"/>
              <a:t>2000 botanic gardens</a:t>
            </a:r>
            <a:r>
              <a:rPr lang="en-US" sz="2800" dirty="0"/>
              <a:t> are known around the world in over </a:t>
            </a:r>
            <a:r>
              <a:rPr lang="en-US" sz="2800" b="1" dirty="0"/>
              <a:t>150 countries.</a:t>
            </a:r>
            <a:r>
              <a:rPr lang="en-US" sz="2800" dirty="0"/>
              <a:t>  </a:t>
            </a:r>
          </a:p>
          <a:p>
            <a:r>
              <a:rPr lang="en-US" sz="2800" dirty="0"/>
              <a:t>They maintain more than </a:t>
            </a:r>
            <a:r>
              <a:rPr lang="en-US" sz="2800" b="1" dirty="0"/>
              <a:t>6 million accessions</a:t>
            </a:r>
            <a:r>
              <a:rPr lang="en-US" sz="2800" dirty="0"/>
              <a:t> in their living collections and </a:t>
            </a:r>
            <a:r>
              <a:rPr lang="en-US" sz="2800" b="1" dirty="0"/>
              <a:t>142 million herbaria specimens. </a:t>
            </a:r>
          </a:p>
          <a:p>
            <a:endParaRPr lang="en-US" sz="2800" dirty="0"/>
          </a:p>
        </p:txBody>
      </p:sp>
      <p:pic>
        <p:nvPicPr>
          <p:cNvPr id="4" name="Picture 3" descr="Autumn Lea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1752600"/>
            <a:ext cx="3556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FIRSRT CENTER FOR BIODIVERSITY AND CONSERVATION IN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Established at Shah Abdul </a:t>
            </a:r>
            <a:r>
              <a:rPr lang="en-US" sz="2400" dirty="0" err="1"/>
              <a:t>Latif</a:t>
            </a:r>
            <a:r>
              <a:rPr lang="en-US" sz="2400" dirty="0"/>
              <a:t> University, </a:t>
            </a:r>
            <a:r>
              <a:rPr lang="en-US" sz="2400" dirty="0" err="1"/>
              <a:t>Khairpur</a:t>
            </a:r>
            <a:r>
              <a:rPr lang="en-US" sz="2400" dirty="0"/>
              <a:t>,  </a:t>
            </a:r>
            <a:r>
              <a:rPr lang="en-US" sz="2400" dirty="0" err="1"/>
              <a:t>Sindh</a:t>
            </a:r>
            <a:r>
              <a:rPr lang="en-US" sz="2400" dirty="0"/>
              <a:t>, Pakistan on December 24, 2009</a:t>
            </a:r>
          </a:p>
          <a:p>
            <a:endParaRPr lang="en-US" sz="2400" dirty="0"/>
          </a:p>
          <a:p>
            <a:r>
              <a:rPr lang="en-US" sz="2400" dirty="0"/>
              <a:t>The Centre includes three divisions:</a:t>
            </a:r>
          </a:p>
          <a:p>
            <a:pPr lvl="1"/>
            <a:r>
              <a:rPr lang="en-US" sz="2400" dirty="0"/>
              <a:t>1. Floristic Diversity Division</a:t>
            </a:r>
          </a:p>
          <a:p>
            <a:pPr lvl="1"/>
            <a:r>
              <a:rPr lang="en-US" sz="2400" dirty="0"/>
              <a:t>2. </a:t>
            </a:r>
            <a:r>
              <a:rPr lang="en-US" sz="2400" dirty="0" err="1"/>
              <a:t>Faunistic</a:t>
            </a:r>
            <a:r>
              <a:rPr lang="en-US" sz="2400" dirty="0"/>
              <a:t> Diversity Division</a:t>
            </a:r>
          </a:p>
          <a:p>
            <a:pPr lvl="1"/>
            <a:r>
              <a:rPr lang="en-US" sz="2400" dirty="0"/>
              <a:t>3. Environmental Science Division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s (49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4495800" cy="5943600"/>
          </a:xfrm>
          <a:noFill/>
        </p:spPr>
      </p:pic>
      <p:pic>
        <p:nvPicPr>
          <p:cNvPr id="21507" name="Picture 3" descr="images (52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3963988"/>
            <a:ext cx="4648200" cy="2897187"/>
          </a:xfrm>
          <a:noFill/>
        </p:spPr>
      </p:pic>
      <p:pic>
        <p:nvPicPr>
          <p:cNvPr id="21508" name="Picture 4" descr="images (59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95800" y="914400"/>
            <a:ext cx="4667250" cy="3122613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s (56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7575"/>
            <a:ext cx="4572000" cy="2970213"/>
          </a:xfrm>
          <a:noFill/>
        </p:spPr>
      </p:pic>
      <p:pic>
        <p:nvPicPr>
          <p:cNvPr id="22531" name="Picture 3" descr="images (55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914400"/>
            <a:ext cx="4494213" cy="2971800"/>
          </a:xfrm>
          <a:noFill/>
        </p:spPr>
      </p:pic>
      <p:pic>
        <p:nvPicPr>
          <p:cNvPr id="22532" name="Picture 4" descr="images (50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038600"/>
            <a:ext cx="4572000" cy="2819400"/>
          </a:xfrm>
          <a:noFill/>
        </p:spPr>
      </p:pic>
      <p:pic>
        <p:nvPicPr>
          <p:cNvPr id="22533" name="Picture 5" descr="images (53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4038600"/>
            <a:ext cx="4471988" cy="2819400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s (48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68388"/>
            <a:ext cx="9144000" cy="5789612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conserving endangered species</a:t>
            </a:r>
          </a:p>
        </p:txBody>
      </p:sp>
      <p:sp>
        <p:nvSpPr>
          <p:cNvPr id="10487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 dirty="0"/>
              <a:t>Ecotourism</a:t>
            </a:r>
          </a:p>
          <a:p>
            <a:endParaRPr lang="en-GB" sz="2400" dirty="0"/>
          </a:p>
          <a:p>
            <a:r>
              <a:rPr lang="en-GB" sz="2400" dirty="0"/>
              <a:t>Agricultural benefits</a:t>
            </a:r>
          </a:p>
          <a:p>
            <a:endParaRPr lang="en-GB" sz="2400" dirty="0"/>
          </a:p>
          <a:p>
            <a:r>
              <a:rPr lang="en-GB" sz="2400" dirty="0"/>
              <a:t>Species indicators</a:t>
            </a:r>
          </a:p>
          <a:p>
            <a:endParaRPr lang="en-GB" sz="2400" dirty="0"/>
          </a:p>
          <a:p>
            <a:r>
              <a:rPr lang="en-GB" sz="2400" dirty="0"/>
              <a:t>Maintaining diversity in gene pool </a:t>
            </a:r>
          </a:p>
        </p:txBody>
      </p:sp>
      <p:sp>
        <p:nvSpPr>
          <p:cNvPr id="1048705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97192" name="Picture 3" descr="H:\Picture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4056063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5867400"/>
            <a:ext cx="8991600" cy="990600"/>
          </a:xfrm>
        </p:spPr>
        <p:txBody>
          <a:bodyPr>
            <a:normAutofit fontScale="84375" lnSpcReduction="10000"/>
          </a:bodyPr>
          <a:lstStyle/>
          <a:p>
            <a:pPr marL="55563" indent="-55563">
              <a:buFont typeface="Wingdings" pitchFamily="2" charset="2"/>
              <a:buNone/>
            </a:pPr>
            <a:r>
              <a:rPr lang="en-US"/>
              <a:t>We do not inherit earth from our ancestors, we have just borrowed it from our children - </a:t>
            </a:r>
            <a:r>
              <a:rPr lang="en-US" b="1"/>
              <a:t>Native American Proverb</a:t>
            </a:r>
          </a:p>
        </p:txBody>
      </p:sp>
      <p:pic>
        <p:nvPicPr>
          <p:cNvPr id="20971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2999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Thuiller, W. 2007. Biodiversity: Climate change and the ecologist. Nature, 448: 550-552.</a:t>
            </a:r>
          </a:p>
          <a:p>
            <a:r>
              <a:rPr lang="en-US" sz="2800" dirty="0">
                <a:hlinkClick r:id="rId2"/>
              </a:rPr>
              <a:t>/http://www.brainpop.com/science/ourfragileenvironment/airpollution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http://www.brainpop.com/science/ourfragileenvironment/waterpollution/</a:t>
            </a:r>
            <a:endParaRPr lang="en-US" sz="2800" dirty="0"/>
          </a:p>
          <a:p>
            <a:r>
              <a:rPr lang="en-US" sz="2800" dirty="0">
                <a:hlinkClick r:id="rId4"/>
              </a:rPr>
              <a:t>http://www.brainpop.com/science/ourfragileenvironment/globalwarming/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Desertification</a:t>
            </a:r>
          </a:p>
        </p:txBody>
      </p:sp>
      <p:sp>
        <p:nvSpPr>
          <p:cNvPr id="1048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3429000" cy="4724400"/>
          </a:xfrm>
        </p:spPr>
        <p:txBody>
          <a:bodyPr>
            <a:normAutofit fontScale="91667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Overgrazing and developing of grasslands that border deserts transform the grasslands into deserts.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As a result, agricultural output decreases, or habitats available to native species are lost.</a:t>
            </a:r>
          </a:p>
        </p:txBody>
      </p:sp>
      <p:pic>
        <p:nvPicPr>
          <p:cNvPr id="2097163" name="Picture 2" descr="H:\Picture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038600" cy="426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harvesting </a:t>
            </a:r>
          </a:p>
        </p:txBody>
      </p:sp>
      <p:sp>
        <p:nvSpPr>
          <p:cNvPr id="10486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6875"/>
          </a:bodyPr>
          <a:lstStyle/>
          <a:p>
            <a:pPr>
              <a:buFont typeface="Wingdings" pitchFamily="2" charset="2"/>
              <a:buNone/>
            </a:pPr>
            <a:r>
              <a:rPr lang="en-US" b="1" dirty="0"/>
              <a:t>Definition</a:t>
            </a:r>
            <a:br>
              <a:rPr lang="en-US" dirty="0"/>
            </a:br>
            <a:r>
              <a:rPr lang="en-US" dirty="0"/>
              <a:t>Removal of plants or animals to the point that it is challenging for them to maintain viable population level.</a:t>
            </a:r>
            <a:br>
              <a:rPr lang="en-US" dirty="0"/>
            </a:br>
            <a:r>
              <a:rPr lang="en-US" dirty="0"/>
              <a:t> 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Problems</a:t>
            </a:r>
          </a:p>
          <a:p>
            <a:r>
              <a:rPr lang="en-US" dirty="0"/>
              <a:t>imbalance in the food chain </a:t>
            </a:r>
          </a:p>
          <a:p>
            <a:r>
              <a:rPr lang="en-US" dirty="0"/>
              <a:t>coming to an end or dying out of a species </a:t>
            </a:r>
          </a:p>
          <a:p>
            <a:endParaRPr lang="en-US" dirty="0"/>
          </a:p>
        </p:txBody>
      </p:sp>
      <p:pic>
        <p:nvPicPr>
          <p:cNvPr id="2097164" name="Picture 5" descr="fisher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447800" cy="181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 Mining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/>
              <a:t>Definition</a:t>
            </a:r>
            <a:br>
              <a:rPr lang="en-US" sz="2800" dirty="0"/>
            </a:br>
            <a:r>
              <a:rPr lang="en-US" sz="2800" dirty="0"/>
              <a:t>surface mining that involves excavating earth, rock, and other material.</a:t>
            </a:r>
          </a:p>
          <a:p>
            <a:pPr>
              <a:buFont typeface="Wingdings" pitchFamily="2" charset="2"/>
              <a:buNone/>
            </a:pPr>
            <a:r>
              <a:rPr lang="en-US" sz="2800" b="1" dirty="0"/>
              <a:t>Problems</a:t>
            </a:r>
          </a:p>
          <a:p>
            <a:r>
              <a:rPr lang="en-US" sz="2800" dirty="0"/>
              <a:t>water pollution </a:t>
            </a:r>
          </a:p>
          <a:p>
            <a:r>
              <a:rPr lang="en-US" sz="2800" dirty="0"/>
              <a:t>landslides </a:t>
            </a:r>
          </a:p>
          <a:p>
            <a:r>
              <a:rPr lang="en-US" sz="2800" dirty="0"/>
              <a:t>fires </a:t>
            </a:r>
          </a:p>
          <a:p>
            <a:r>
              <a:rPr lang="en-US" sz="2800" dirty="0"/>
              <a:t>hazards to public health and safety </a:t>
            </a:r>
          </a:p>
          <a:p>
            <a:endParaRPr lang="en-US" dirty="0"/>
          </a:p>
          <a:p>
            <a:endParaRPr lang="en-US" sz="2800" dirty="0"/>
          </a:p>
        </p:txBody>
      </p:sp>
      <p:pic>
        <p:nvPicPr>
          <p:cNvPr id="4" name="Picture 3" descr="Picture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2457450" cy="2085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Intensive Farming</a:t>
            </a:r>
          </a:p>
        </p:txBody>
      </p:sp>
      <p:sp>
        <p:nvSpPr>
          <p:cNvPr id="10486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Farming has become more intensive to provide a higher % yield from land.</a:t>
            </a:r>
          </a:p>
          <a:p>
            <a:r>
              <a:rPr lang="en-GB" dirty="0"/>
              <a:t>Many people regard intensive farming of animals to be cruel.</a:t>
            </a:r>
          </a:p>
          <a:p>
            <a:r>
              <a:rPr lang="en-GB" dirty="0"/>
              <a:t>In order to produce more food from the land farmers have to use more fertilizers and pesticides.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1916</Words>
  <Application>Microsoft Office PowerPoint</Application>
  <PresentationFormat>On-screen Show (4:3)</PresentationFormat>
  <Paragraphs>195</Paragraphs>
  <Slides>51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Deforestation</vt:lpstr>
      <vt:lpstr>PowerPoint Presentation</vt:lpstr>
      <vt:lpstr>Desertification</vt:lpstr>
      <vt:lpstr>Over harvesting </vt:lpstr>
      <vt:lpstr>Strip Mining </vt:lpstr>
      <vt:lpstr>Intensive Farming</vt:lpstr>
      <vt:lpstr>Problems with Fertilizers</vt:lpstr>
      <vt:lpstr>Algal Blooms and Eutrophication</vt:lpstr>
      <vt:lpstr>Pesticides</vt:lpstr>
      <vt:lpstr>In the 1960s, DDT in the food chain threatened  bird populations. Many birds of prey came close to extinction, particularly the Bald Eagle.</vt:lpstr>
      <vt:lpstr>PowerPoint Presentation</vt:lpstr>
      <vt:lpstr>Humans are using up the earth’s resources, including fossil fuels.</vt:lpstr>
      <vt:lpstr>PowerPoint Presentation</vt:lpstr>
      <vt:lpstr>The Greenhouse Effect</vt:lpstr>
      <vt:lpstr>Global Warming</vt:lpstr>
      <vt:lpstr>Ozone Depletion</vt:lpstr>
      <vt:lpstr>Ozone Hole</vt:lpstr>
      <vt:lpstr>Acid Rain</vt:lpstr>
      <vt:lpstr>Air Pollution</vt:lpstr>
      <vt:lpstr>Water Pollution</vt:lpstr>
      <vt:lpstr>Oil Spills </vt:lpstr>
      <vt:lpstr>Examples of Land Pollution </vt:lpstr>
      <vt:lpstr>Pollution &amp; Climate Change</vt:lpstr>
      <vt:lpstr>INTERNATIONAL BIODIVERSITY SCENARIOS</vt:lpstr>
      <vt:lpstr>Reduction in Species Diversity</vt:lpstr>
      <vt:lpstr>CLIMATE CHANGE AND BIODIVERSITY</vt:lpstr>
      <vt:lpstr>WE ARE LOSING BIODIVERSITY AT ACCELERATED RATE!</vt:lpstr>
      <vt:lpstr>Anthropogenic Threats</vt:lpstr>
      <vt:lpstr>Other major human impacts</vt:lpstr>
      <vt:lpstr>PowerPoint Presentation</vt:lpstr>
      <vt:lpstr>PowerPoint Presentation</vt:lpstr>
      <vt:lpstr>IN WHAT FUTURE WE WILL BE LIVING?</vt:lpstr>
      <vt:lpstr>What can we Do?</vt:lpstr>
      <vt:lpstr>Check Population Growth Rate</vt:lpstr>
      <vt:lpstr>Plantation</vt:lpstr>
      <vt:lpstr>Organic Farming</vt:lpstr>
      <vt:lpstr>Use farmyard manure as a fertiliser and set aside land for growth of wild plants. </vt:lpstr>
      <vt:lpstr>Biological Control of Pests</vt:lpstr>
      <vt:lpstr>Develop alternative energy sources</vt:lpstr>
      <vt:lpstr>Conservation of Biodiversity</vt:lpstr>
      <vt:lpstr>FIRSRT CENTER FOR BIODIVERSITY AND CONSERVATION IN PAKISTAN</vt:lpstr>
      <vt:lpstr>PowerPoint Presentation</vt:lpstr>
      <vt:lpstr>PowerPoint Presentation</vt:lpstr>
      <vt:lpstr>PowerPoint Presentation</vt:lpstr>
      <vt:lpstr>Benefits of conserving endangered species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BOTANY</dc:title>
  <dc:creator>wajahat </dc:creator>
  <cp:lastModifiedBy>Hussaini</cp:lastModifiedBy>
  <cp:revision>7</cp:revision>
  <dcterms:created xsi:type="dcterms:W3CDTF">2016-11-06T21:24:16Z</dcterms:created>
  <dcterms:modified xsi:type="dcterms:W3CDTF">2020-05-05T07:59:07Z</dcterms:modified>
</cp:coreProperties>
</file>