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BFFCD7F-DD1C-4BD8-AC37-08F28A87DE9C}" type="datetimeFigureOut">
              <a:rPr lang="en-US" smtClean="0"/>
              <a:t>3/17/2020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41E22E4-FF12-429B-9926-64190CACC60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BFFCD7F-DD1C-4BD8-AC37-08F28A87DE9C}" type="datetimeFigureOut">
              <a:rPr lang="en-US" smtClean="0"/>
              <a:t>3/17/2020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41E22E4-FF12-429B-9926-64190CACC60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BFFCD7F-DD1C-4BD8-AC37-08F28A87DE9C}" type="datetimeFigureOut">
              <a:rPr lang="en-US" smtClean="0"/>
              <a:t>3/17/2020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41E22E4-FF12-429B-9926-64190CACC60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BFFCD7F-DD1C-4BD8-AC37-08F28A87DE9C}" type="datetimeFigureOut">
              <a:rPr lang="en-US" smtClean="0"/>
              <a:t>3/17/2020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41E22E4-FF12-429B-9926-64190CACC606}"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BFFCD7F-DD1C-4BD8-AC37-08F28A87DE9C}" type="datetimeFigureOut">
              <a:rPr lang="en-US" smtClean="0"/>
              <a:t>3/17/2020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41E22E4-FF12-429B-9926-64190CACC606}"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BFFCD7F-DD1C-4BD8-AC37-08F28A87DE9C}" type="datetimeFigureOut">
              <a:rPr lang="en-US" smtClean="0"/>
              <a:t>3/17/2020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41E22E4-FF12-429B-9926-64190CACC606}"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BFFCD7F-DD1C-4BD8-AC37-08F28A87DE9C}" type="datetimeFigureOut">
              <a:rPr lang="en-US" smtClean="0"/>
              <a:t>3/17/2020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41E22E4-FF12-429B-9926-64190CACC60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BFFCD7F-DD1C-4BD8-AC37-08F28A87DE9C}" type="datetimeFigureOut">
              <a:rPr lang="en-US" smtClean="0"/>
              <a:t>3/17/2020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41E22E4-FF12-429B-9926-64190CACC606}"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BFFCD7F-DD1C-4BD8-AC37-08F28A87DE9C}" type="datetimeFigureOut">
              <a:rPr lang="en-US" smtClean="0"/>
              <a:t>3/17/2020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41E22E4-FF12-429B-9926-64190CACC60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BFFCD7F-DD1C-4BD8-AC37-08F28A87DE9C}" type="datetimeFigureOut">
              <a:rPr lang="en-US" smtClean="0"/>
              <a:t>3/17/2020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41E22E4-FF12-429B-9926-64190CACC60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BFFCD7F-DD1C-4BD8-AC37-08F28A87DE9C}" type="datetimeFigureOut">
              <a:rPr lang="en-US" smtClean="0"/>
              <a:t>3/17/2020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41E22E4-FF12-429B-9926-64190CACC606}"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BFFCD7F-DD1C-4BD8-AC37-08F28A87DE9C}" type="datetimeFigureOut">
              <a:rPr lang="en-US" smtClean="0"/>
              <a:t>3/17/2020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41E22E4-FF12-429B-9926-64190CACC60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90800"/>
            <a:ext cx="7772400" cy="1470025"/>
          </a:xfrm>
        </p:spPr>
        <p:txBody>
          <a:bodyPr>
            <a:normAutofit fontScale="90000"/>
          </a:bodyPr>
          <a:lstStyle/>
          <a:p>
            <a:r>
              <a:rPr lang="en-US" b="1" dirty="0" smtClean="0"/>
              <a:t>PROCESSOR STRUCTURE </a:t>
            </a:r>
            <a:r>
              <a:rPr lang="en-US" b="1" dirty="0"/>
              <a:t>AND FUNCTION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4525963"/>
          </a:xfrm>
        </p:spPr>
        <p:txBody>
          <a:bodyPr>
            <a:normAutofit/>
          </a:bodyPr>
          <a:lstStyle/>
          <a:p>
            <a:r>
              <a:rPr lang="en-US" dirty="0" smtClean="0"/>
              <a:t>One possibility is to associate these bits with any conditional </a:t>
            </a:r>
            <a:r>
              <a:rPr lang="en-US" dirty="0" smtClean="0"/>
              <a:t>branch instruction </a:t>
            </a:r>
            <a:r>
              <a:rPr lang="en-US" dirty="0" smtClean="0"/>
              <a:t>that is in a cache. When the instruction is replaced in the cache, its </a:t>
            </a:r>
            <a:r>
              <a:rPr lang="en-US" dirty="0" smtClean="0"/>
              <a:t>history is </a:t>
            </a:r>
            <a:r>
              <a:rPr lang="en-US" dirty="0" smtClean="0"/>
              <a:t>lost.</a:t>
            </a:r>
          </a:p>
          <a:p>
            <a:r>
              <a:rPr lang="en-US" dirty="0" smtClean="0"/>
              <a:t>Another possibility </a:t>
            </a:r>
            <a:r>
              <a:rPr lang="en-US" dirty="0" smtClean="0"/>
              <a:t>is to maintain a small table for recently </a:t>
            </a:r>
            <a:r>
              <a:rPr lang="en-US" dirty="0" smtClean="0"/>
              <a:t>executed branch instructions </a:t>
            </a:r>
            <a:r>
              <a:rPr lang="en-US" dirty="0" smtClean="0"/>
              <a:t>with one or more history bits in each entry.</a:t>
            </a:r>
          </a:p>
          <a:p>
            <a:r>
              <a:rPr lang="en-US" dirty="0" smtClean="0"/>
              <a:t>The processor could access the table associatively</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With a single bit, all that can be recorded is whether the last execution of </a:t>
            </a:r>
            <a:r>
              <a:rPr lang="en-US" dirty="0" smtClean="0"/>
              <a:t>this instruction </a:t>
            </a:r>
            <a:r>
              <a:rPr lang="en-US" dirty="0" smtClean="0"/>
              <a:t>resulted in a branch or not</a:t>
            </a:r>
            <a:r>
              <a:rPr lang="en-US" dirty="0" smtClean="0"/>
              <a:t>.</a:t>
            </a:r>
          </a:p>
          <a:p>
            <a:r>
              <a:rPr lang="en-US" dirty="0" smtClean="0"/>
              <a:t> </a:t>
            </a:r>
            <a:r>
              <a:rPr lang="en-US" dirty="0" smtClean="0"/>
              <a:t>A shortcoming of using a single bit appears</a:t>
            </a:r>
          </a:p>
          <a:p>
            <a:pPr>
              <a:buNone/>
            </a:pPr>
            <a:r>
              <a:rPr lang="en-US" dirty="0" smtClean="0"/>
              <a:t>  in </a:t>
            </a:r>
            <a:r>
              <a:rPr lang="en-US" dirty="0" smtClean="0"/>
              <a:t>the case of a conditional branch instruction that is almost always taken, such as </a:t>
            </a:r>
            <a:r>
              <a:rPr lang="en-US" dirty="0" smtClean="0"/>
              <a:t>a loop instruction. With </a:t>
            </a:r>
            <a:r>
              <a:rPr lang="en-US" dirty="0" smtClean="0"/>
              <a:t>only one bit of history, an error in prediction will occur </a:t>
            </a:r>
            <a:r>
              <a:rPr lang="en-US" dirty="0" smtClean="0"/>
              <a:t>twice for </a:t>
            </a:r>
            <a:r>
              <a:rPr lang="en-US" dirty="0" smtClean="0"/>
              <a:t>each use of the loop: once on entering the loop, and once on exiting.</a:t>
            </a:r>
            <a:endParaRPr lang="en-US" dirty="0"/>
          </a:p>
        </p:txBody>
      </p:sp>
      <p:sp>
        <p:nvSpPr>
          <p:cNvPr id="2" name="Title 1"/>
          <p:cNvSpPr>
            <a:spLocks noGrp="1"/>
          </p:cNvSpPr>
          <p:nvPr>
            <p:ph type="title"/>
          </p:nvPr>
        </p:nvSpPr>
        <p:spPr/>
        <p:txBody>
          <a:bodyPr/>
          <a:lstStyle/>
          <a:p>
            <a:r>
              <a:rPr lang="en-US" dirty="0" smtClean="0"/>
              <a:t>1 bit prediction:</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If two bits are used, they can be used to record the result of the last </a:t>
            </a:r>
            <a:r>
              <a:rPr lang="en-US" dirty="0" smtClean="0"/>
              <a:t>two instances </a:t>
            </a:r>
            <a:r>
              <a:rPr lang="en-US" dirty="0" smtClean="0"/>
              <a:t>of the execution of the associated </a:t>
            </a:r>
            <a:r>
              <a:rPr lang="en-US" dirty="0" smtClean="0"/>
              <a:t>instruction.</a:t>
            </a:r>
          </a:p>
          <a:p>
            <a:endParaRPr lang="en-US" dirty="0"/>
          </a:p>
        </p:txBody>
      </p:sp>
      <p:sp>
        <p:nvSpPr>
          <p:cNvPr id="2" name="Title 1"/>
          <p:cNvSpPr>
            <a:spLocks noGrp="1"/>
          </p:cNvSpPr>
          <p:nvPr>
            <p:ph type="title"/>
          </p:nvPr>
        </p:nvSpPr>
        <p:spPr/>
        <p:txBody>
          <a:bodyPr/>
          <a:lstStyle/>
          <a:p>
            <a:r>
              <a:rPr lang="en-US" dirty="0" smtClean="0"/>
              <a:t>2 bit prediction:</a:t>
            </a:r>
            <a:endParaRPr lang="en-US" dirty="0"/>
          </a:p>
        </p:txBody>
      </p:sp>
      <p:pic>
        <p:nvPicPr>
          <p:cNvPr id="4" name="Picture 3" descr="asssss.PNG"/>
          <p:cNvPicPr>
            <a:picLocks noChangeAspect="1"/>
          </p:cNvPicPr>
          <p:nvPr/>
        </p:nvPicPr>
        <p:blipFill>
          <a:blip r:embed="rId2" cstate="print"/>
          <a:stretch>
            <a:fillRect/>
          </a:stretch>
        </p:blipFill>
        <p:spPr>
          <a:xfrm>
            <a:off x="3962400" y="2892888"/>
            <a:ext cx="5105400" cy="3660312"/>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Assume that the algorithm starts at the upper-left-hand </a:t>
            </a:r>
            <a:r>
              <a:rPr lang="en-US" dirty="0" smtClean="0"/>
              <a:t>corner of </a:t>
            </a:r>
            <a:r>
              <a:rPr lang="en-US" dirty="0" smtClean="0"/>
              <a:t>the flowchart. As long as each succeeding conditional branch instruction </a:t>
            </a:r>
            <a:r>
              <a:rPr lang="en-US" dirty="0" smtClean="0"/>
              <a:t>that is </a:t>
            </a:r>
            <a:r>
              <a:rPr lang="en-US" dirty="0" smtClean="0"/>
              <a:t>encountered is taken, the decision process predicts that the next branch will </a:t>
            </a:r>
            <a:r>
              <a:rPr lang="en-US" dirty="0" smtClean="0"/>
              <a:t>be taken</a:t>
            </a:r>
            <a:r>
              <a:rPr lang="en-US" dirty="0" smtClean="0"/>
              <a:t>. If a single prediction is wrong, the </a:t>
            </a:r>
            <a:r>
              <a:rPr lang="en-US" dirty="0" smtClean="0"/>
              <a:t>algorithm continues </a:t>
            </a:r>
            <a:r>
              <a:rPr lang="en-US" dirty="0" smtClean="0"/>
              <a:t>to predict that </a:t>
            </a:r>
            <a:r>
              <a:rPr lang="en-US" dirty="0" smtClean="0"/>
              <a:t>the next </a:t>
            </a:r>
            <a:r>
              <a:rPr lang="en-US" dirty="0" smtClean="0"/>
              <a:t>branch is taken. Only if two successive branches are not taken does the </a:t>
            </a:r>
            <a:r>
              <a:rPr lang="en-US" dirty="0" smtClean="0"/>
              <a:t>algorithm shift </a:t>
            </a:r>
            <a:r>
              <a:rPr lang="en-US" dirty="0" smtClean="0"/>
              <a:t>to the right-hand side of the flowchart. Subsequently, the algorithm</a:t>
            </a:r>
          </a:p>
          <a:p>
            <a:endParaRPr lang="en-US" dirty="0"/>
          </a:p>
        </p:txBody>
      </p:sp>
      <p:sp>
        <p:nvSpPr>
          <p:cNvPr id="2" name="Title 1"/>
          <p:cNvSpPr>
            <a:spLocks noGrp="1"/>
          </p:cNvSpPr>
          <p:nvPr>
            <p:ph type="title"/>
          </p:nvPr>
        </p:nvSpPr>
        <p:spPr/>
        <p:txBody>
          <a:bodyPr>
            <a:normAutofit fontScale="90000"/>
          </a:bodyPr>
          <a:lstStyle/>
          <a:p>
            <a:r>
              <a:rPr lang="en-US" dirty="0" smtClean="0"/>
              <a:t>Branch Prediction State </a:t>
            </a:r>
            <a:r>
              <a:rPr lang="en-US" dirty="0" smtClean="0"/>
              <a:t>Diagram:</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will predict that branches are not taken until two branches in a row are taken. </a:t>
            </a:r>
          </a:p>
          <a:p>
            <a:r>
              <a:rPr lang="en-US" dirty="0" smtClean="0"/>
              <a:t>Thus, the algorithm requires two consecutive wrong predictions to change the </a:t>
            </a:r>
            <a:r>
              <a:rPr lang="en-US" dirty="0" smtClean="0"/>
              <a:t>prediction</a:t>
            </a:r>
          </a:p>
          <a:p>
            <a:pPr>
              <a:buNone/>
            </a:pPr>
            <a:r>
              <a:rPr lang="en-US" dirty="0" smtClean="0"/>
              <a:t>  decision.</a:t>
            </a:r>
          </a:p>
          <a:p>
            <a:r>
              <a:rPr lang="en-US" dirty="0" smtClean="0"/>
              <a:t>The </a:t>
            </a:r>
            <a:r>
              <a:rPr lang="en-US" dirty="0" smtClean="0"/>
              <a:t>decision process can be represented more compactly by a </a:t>
            </a:r>
            <a:r>
              <a:rPr lang="en-US" dirty="0" smtClean="0"/>
              <a:t>finite-state machine</a:t>
            </a:r>
            <a:r>
              <a:rPr lang="en-US" dirty="0" smtClean="0"/>
              <a:t>, shown in Figure</a:t>
            </a:r>
            <a:endParaRPr lang="en-US" dirty="0"/>
          </a:p>
        </p:txBody>
      </p:sp>
      <p:sp>
        <p:nvSpPr>
          <p:cNvPr id="3" name="Title 2"/>
          <p:cNvSpPr>
            <a:spLocks noGrp="1"/>
          </p:cNvSpPr>
          <p:nvPr>
            <p:ph type="title"/>
          </p:nvPr>
        </p:nvSpPr>
        <p:spPr/>
        <p:txBody>
          <a:bodyPr>
            <a:normAutofit fontScale="90000"/>
          </a:bodyPr>
          <a:lstStyle/>
          <a:p>
            <a:r>
              <a:rPr lang="en-US" dirty="0" smtClean="0"/>
              <a:t>Branch Prediction State </a:t>
            </a:r>
            <a:r>
              <a:rPr lang="en-US" dirty="0" smtClean="0"/>
              <a:t>Diagram:</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qw.PNG"/>
          <p:cNvPicPr>
            <a:picLocks noGrp="1" noChangeAspect="1"/>
          </p:cNvPicPr>
          <p:nvPr>
            <p:ph idx="1"/>
          </p:nvPr>
        </p:nvPicPr>
        <p:blipFill>
          <a:blip r:embed="rId2" cstate="print"/>
          <a:stretch>
            <a:fillRect/>
          </a:stretch>
        </p:blipFill>
        <p:spPr>
          <a:xfrm>
            <a:off x="2819091" y="1143000"/>
            <a:ext cx="5867709" cy="5176332"/>
          </a:xfrm>
        </p:spPr>
      </p:pic>
      <p:sp>
        <p:nvSpPr>
          <p:cNvPr id="3" name="Title 2"/>
          <p:cNvSpPr>
            <a:spLocks noGrp="1"/>
          </p:cNvSpPr>
          <p:nvPr>
            <p:ph type="title"/>
          </p:nvPr>
        </p:nvSpPr>
        <p:spPr/>
        <p:txBody>
          <a:bodyPr>
            <a:normAutofit/>
          </a:bodyPr>
          <a:lstStyle/>
          <a:p>
            <a:r>
              <a:rPr lang="en-US" dirty="0" smtClean="0"/>
              <a:t>Branch Prediction </a:t>
            </a:r>
            <a:r>
              <a:rPr lang="en-US" dirty="0" smtClean="0"/>
              <a:t>Flowchart:</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The branch history table is a small cache memory associated with the </a:t>
            </a:r>
            <a:r>
              <a:rPr lang="en-US" dirty="0" smtClean="0"/>
              <a:t>instruction fetch </a:t>
            </a:r>
            <a:r>
              <a:rPr lang="en-US" dirty="0" smtClean="0"/>
              <a:t>stage of the pipeline. Each entry in the table consists of three elements:</a:t>
            </a:r>
          </a:p>
          <a:p>
            <a:endParaRPr lang="en-US" dirty="0" smtClean="0"/>
          </a:p>
          <a:p>
            <a:pPr lvl="2"/>
            <a:r>
              <a:rPr lang="en-US" dirty="0" smtClean="0"/>
              <a:t>The address </a:t>
            </a:r>
            <a:r>
              <a:rPr lang="en-US" dirty="0" smtClean="0"/>
              <a:t>of a branch </a:t>
            </a:r>
            <a:r>
              <a:rPr lang="en-US" dirty="0" smtClean="0"/>
              <a:t>instruction</a:t>
            </a:r>
          </a:p>
          <a:p>
            <a:pPr lvl="2"/>
            <a:r>
              <a:rPr lang="en-US" dirty="0" smtClean="0"/>
              <a:t> Some </a:t>
            </a:r>
            <a:r>
              <a:rPr lang="en-US" dirty="0" smtClean="0"/>
              <a:t>number of history bits that record </a:t>
            </a:r>
            <a:r>
              <a:rPr lang="en-US" dirty="0" smtClean="0"/>
              <a:t>the state</a:t>
            </a:r>
            <a:endParaRPr lang="en-US" dirty="0" smtClean="0"/>
          </a:p>
          <a:p>
            <a:pPr lvl="2">
              <a:buNone/>
            </a:pPr>
            <a:r>
              <a:rPr lang="en-US" dirty="0" smtClean="0"/>
              <a:t> </a:t>
            </a:r>
            <a:r>
              <a:rPr lang="en-US" dirty="0" smtClean="0"/>
              <a:t>    of </a:t>
            </a:r>
            <a:r>
              <a:rPr lang="en-US" dirty="0" smtClean="0"/>
              <a:t>use of that instruction, </a:t>
            </a:r>
          </a:p>
          <a:p>
            <a:pPr lvl="2"/>
            <a:r>
              <a:rPr lang="en-US" dirty="0" smtClean="0"/>
              <a:t> information </a:t>
            </a:r>
            <a:r>
              <a:rPr lang="en-US" dirty="0" smtClean="0"/>
              <a:t>about the target instruction.</a:t>
            </a:r>
            <a:endParaRPr lang="en-US" dirty="0"/>
          </a:p>
        </p:txBody>
      </p:sp>
      <p:sp>
        <p:nvSpPr>
          <p:cNvPr id="3" name="Title 2"/>
          <p:cNvSpPr>
            <a:spLocks noGrp="1"/>
          </p:cNvSpPr>
          <p:nvPr>
            <p:ph type="title"/>
          </p:nvPr>
        </p:nvSpPr>
        <p:spPr/>
        <p:txBody>
          <a:bodyPr/>
          <a:lstStyle/>
          <a:p>
            <a:r>
              <a:rPr lang="en-US" dirty="0" smtClean="0"/>
              <a:t>Branch history </a:t>
            </a:r>
            <a:r>
              <a:rPr lang="en-US" dirty="0" smtClean="0"/>
              <a:t>table:</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rt.PNG"/>
          <p:cNvPicPr>
            <a:picLocks noGrp="1" noChangeAspect="1"/>
          </p:cNvPicPr>
          <p:nvPr>
            <p:ph idx="1"/>
          </p:nvPr>
        </p:nvPicPr>
        <p:blipFill>
          <a:blip r:embed="rId2" cstate="print"/>
          <a:stretch>
            <a:fillRect/>
          </a:stretch>
        </p:blipFill>
        <p:spPr>
          <a:xfrm>
            <a:off x="1785548" y="1491142"/>
            <a:ext cx="6520252" cy="4909658"/>
          </a:xfrm>
        </p:spPr>
      </p:pic>
      <p:sp>
        <p:nvSpPr>
          <p:cNvPr id="3" name="Title 2"/>
          <p:cNvSpPr>
            <a:spLocks noGrp="1"/>
          </p:cNvSpPr>
          <p:nvPr>
            <p:ph type="title"/>
          </p:nvPr>
        </p:nvSpPr>
        <p:spPr/>
        <p:txBody>
          <a:bodyPr/>
          <a:lstStyle/>
          <a:p>
            <a:r>
              <a:rPr lang="en-US" dirty="0" smtClean="0"/>
              <a:t>Branch history table:</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With the </a:t>
            </a:r>
            <a:r>
              <a:rPr lang="en-US" dirty="0" smtClean="0"/>
              <a:t>former strategy, the instruction fetch stage always fetches the next </a:t>
            </a:r>
            <a:r>
              <a:rPr lang="en-US" dirty="0" smtClean="0"/>
              <a:t>sequential address</a:t>
            </a:r>
            <a:r>
              <a:rPr lang="en-US" dirty="0" smtClean="0"/>
              <a:t>. </a:t>
            </a:r>
            <a:endParaRPr lang="en-US" dirty="0" smtClean="0"/>
          </a:p>
          <a:p>
            <a:r>
              <a:rPr lang="en-US" dirty="0" smtClean="0"/>
              <a:t>If </a:t>
            </a:r>
            <a:r>
              <a:rPr lang="en-US" dirty="0" smtClean="0"/>
              <a:t>a branch is taken, </a:t>
            </a:r>
            <a:endParaRPr lang="en-US" dirty="0" smtClean="0"/>
          </a:p>
          <a:p>
            <a:pPr lvl="1"/>
            <a:r>
              <a:rPr lang="en-US" dirty="0" smtClean="0"/>
              <a:t>some </a:t>
            </a:r>
            <a:r>
              <a:rPr lang="en-US" dirty="0" smtClean="0"/>
              <a:t>logic in the processor detects this and </a:t>
            </a:r>
            <a:r>
              <a:rPr lang="en-US" dirty="0" smtClean="0"/>
              <a:t>instructs that </a:t>
            </a:r>
            <a:r>
              <a:rPr lang="en-US" dirty="0" smtClean="0"/>
              <a:t>the next instruction be fetched from the target address (in addition to </a:t>
            </a:r>
            <a:r>
              <a:rPr lang="en-US" dirty="0" smtClean="0"/>
              <a:t>flushing the </a:t>
            </a:r>
            <a:r>
              <a:rPr lang="en-US" dirty="0" smtClean="0"/>
              <a:t>pipeline). The branch history table is treated as a cache. Each </a:t>
            </a:r>
            <a:r>
              <a:rPr lang="en-US" dirty="0" err="1" smtClean="0"/>
              <a:t>prefetch</a:t>
            </a:r>
            <a:r>
              <a:rPr lang="en-US" dirty="0" smtClean="0"/>
              <a:t> triggers </a:t>
            </a:r>
            <a:r>
              <a:rPr lang="en-US" dirty="0" smtClean="0"/>
              <a:t>a lookup </a:t>
            </a:r>
            <a:r>
              <a:rPr lang="en-US" dirty="0" smtClean="0"/>
              <a:t>in the branch history table. </a:t>
            </a:r>
            <a:endParaRPr lang="en-US" dirty="0" smtClean="0"/>
          </a:p>
        </p:txBody>
      </p:sp>
      <p:sp>
        <p:nvSpPr>
          <p:cNvPr id="3" name="Title 2"/>
          <p:cNvSpPr>
            <a:spLocks noGrp="1"/>
          </p:cNvSpPr>
          <p:nvPr>
            <p:ph type="title"/>
          </p:nvPr>
        </p:nvSpPr>
        <p:spPr/>
        <p:txBody>
          <a:bodyPr/>
          <a:lstStyle/>
          <a:p>
            <a:r>
              <a:rPr lang="en-US" dirty="0" smtClean="0"/>
              <a:t>Branch history table:</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46237"/>
            <a:ext cx="8229600" cy="4525963"/>
          </a:xfrm>
        </p:spPr>
        <p:txBody>
          <a:bodyPr/>
          <a:lstStyle/>
          <a:p>
            <a:pPr>
              <a:buNone/>
            </a:pPr>
            <a:r>
              <a:rPr lang="en-US" dirty="0" smtClean="0"/>
              <a:t>If no match is found, </a:t>
            </a:r>
            <a:endParaRPr lang="en-US" dirty="0" smtClean="0"/>
          </a:p>
          <a:p>
            <a:pPr lvl="1">
              <a:buFont typeface="Arial" pitchFamily="34" charset="0"/>
              <a:buChar char="•"/>
            </a:pPr>
            <a:r>
              <a:rPr lang="en-US" dirty="0" smtClean="0"/>
              <a:t> the </a:t>
            </a:r>
            <a:r>
              <a:rPr lang="en-US" dirty="0" smtClean="0"/>
              <a:t>next sequential </a:t>
            </a:r>
            <a:r>
              <a:rPr lang="en-US" dirty="0" smtClean="0"/>
              <a:t>address is </a:t>
            </a:r>
            <a:r>
              <a:rPr lang="en-US" dirty="0" smtClean="0"/>
              <a:t>used for the fetch. </a:t>
            </a:r>
            <a:endParaRPr lang="en-US" dirty="0" smtClean="0"/>
          </a:p>
          <a:p>
            <a:pPr lvl="1">
              <a:buFont typeface="Arial" pitchFamily="34" charset="0"/>
              <a:buChar char="•"/>
            </a:pPr>
            <a:r>
              <a:rPr lang="en-US" dirty="0" smtClean="0"/>
              <a:t>If </a:t>
            </a:r>
            <a:r>
              <a:rPr lang="en-US" dirty="0" smtClean="0"/>
              <a:t>a match is found, a prediction is made based on the state </a:t>
            </a:r>
            <a:r>
              <a:rPr lang="en-US" dirty="0" smtClean="0"/>
              <a:t>of the </a:t>
            </a:r>
            <a:r>
              <a:rPr lang="en-US" dirty="0" smtClean="0"/>
              <a:t>instruction: Either the next sequential address or the branch target address is</a:t>
            </a:r>
          </a:p>
          <a:p>
            <a:pPr lvl="1">
              <a:buNone/>
            </a:pPr>
            <a:r>
              <a:rPr lang="en-US" dirty="0" smtClean="0"/>
              <a:t>   fed </a:t>
            </a:r>
            <a:r>
              <a:rPr lang="en-US" dirty="0" smtClean="0"/>
              <a:t>to the select logic.</a:t>
            </a:r>
          </a:p>
          <a:p>
            <a:pPr lvl="1"/>
            <a:endParaRPr lang="en-US" dirty="0"/>
          </a:p>
        </p:txBody>
      </p:sp>
      <p:sp>
        <p:nvSpPr>
          <p:cNvPr id="3" name="Title 2"/>
          <p:cNvSpPr>
            <a:spLocks noGrp="1"/>
          </p:cNvSpPr>
          <p:nvPr>
            <p:ph type="title"/>
          </p:nvPr>
        </p:nvSpPr>
        <p:spPr/>
        <p:txBody>
          <a:bodyPr/>
          <a:lstStyle/>
          <a:p>
            <a:r>
              <a:rPr lang="en-US" dirty="0" smtClean="0"/>
              <a:t>Branch history table: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47800"/>
            <a:ext cx="8229600" cy="4525963"/>
          </a:xfrm>
        </p:spPr>
        <p:txBody>
          <a:bodyPr/>
          <a:lstStyle/>
          <a:p>
            <a:pPr>
              <a:buNone/>
            </a:pPr>
            <a:r>
              <a:rPr lang="en-US" dirty="0" smtClean="0"/>
              <a:t>  One </a:t>
            </a:r>
            <a:r>
              <a:rPr lang="en-US" dirty="0" smtClean="0"/>
              <a:t>of the major problems in designing </a:t>
            </a:r>
            <a:r>
              <a:rPr lang="en-US" dirty="0" smtClean="0"/>
              <a:t>an instruction </a:t>
            </a:r>
            <a:r>
              <a:rPr lang="en-US" dirty="0" smtClean="0"/>
              <a:t>pipeline is </a:t>
            </a:r>
            <a:r>
              <a:rPr lang="en-US" dirty="0" smtClean="0"/>
              <a:t>assuring a </a:t>
            </a:r>
            <a:r>
              <a:rPr lang="en-US" dirty="0" smtClean="0"/>
              <a:t>steady flow of instructions to the initial stages of the pipeline. The </a:t>
            </a:r>
            <a:r>
              <a:rPr lang="en-US" dirty="0" smtClean="0"/>
              <a:t>primary impediment</a:t>
            </a:r>
            <a:r>
              <a:rPr lang="en-US" dirty="0" smtClean="0"/>
              <a:t>, as we have seen, is the conditional branch instruction. Until </a:t>
            </a:r>
            <a:r>
              <a:rPr lang="en-US" dirty="0" smtClean="0"/>
              <a:t>the instruction </a:t>
            </a:r>
            <a:r>
              <a:rPr lang="en-US" dirty="0" smtClean="0"/>
              <a:t>is actually executed, it is impossible to determine whether the branch</a:t>
            </a:r>
          </a:p>
          <a:p>
            <a:pPr>
              <a:buNone/>
            </a:pPr>
            <a:r>
              <a:rPr lang="en-US" dirty="0" smtClean="0"/>
              <a:t>   will </a:t>
            </a:r>
            <a:r>
              <a:rPr lang="en-US" dirty="0" smtClean="0"/>
              <a:t>be taken or not.</a:t>
            </a:r>
            <a:endParaRPr lang="en-US" dirty="0"/>
          </a:p>
        </p:txBody>
      </p:sp>
      <p:sp>
        <p:nvSpPr>
          <p:cNvPr id="2" name="Title 1"/>
          <p:cNvSpPr>
            <a:spLocks noGrp="1"/>
          </p:cNvSpPr>
          <p:nvPr>
            <p:ph type="title"/>
          </p:nvPr>
        </p:nvSpPr>
        <p:spPr>
          <a:xfrm>
            <a:off x="457200" y="609600"/>
            <a:ext cx="8229600" cy="1143000"/>
          </a:xfrm>
        </p:spPr>
        <p:txBody>
          <a:bodyPr>
            <a:normAutofit fontScale="90000"/>
          </a:bodyPr>
          <a:lstStyle/>
          <a:p>
            <a:r>
              <a:rPr lang="en-US" dirty="0" smtClean="0"/>
              <a:t>Dealing with </a:t>
            </a:r>
            <a:r>
              <a:rPr lang="en-US" dirty="0" smtClean="0"/>
              <a:t>Branches:</a:t>
            </a:r>
            <a:r>
              <a:rPr lang="en-US" dirty="0" smtClean="0"/>
              <a:t/>
            </a:r>
            <a:br>
              <a:rPr lang="en-US" dirty="0" smtClean="0"/>
            </a:b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When the branch instruction is executed, the execute stage signals the </a:t>
            </a:r>
            <a:r>
              <a:rPr lang="en-US" dirty="0" smtClean="0"/>
              <a:t>branch history </a:t>
            </a:r>
            <a:r>
              <a:rPr lang="en-US" dirty="0" smtClean="0"/>
              <a:t>table logic with the result. The state of the instruction is updated to </a:t>
            </a:r>
            <a:r>
              <a:rPr lang="en-US" dirty="0" smtClean="0"/>
              <a:t>reflect a </a:t>
            </a:r>
            <a:r>
              <a:rPr lang="en-US" dirty="0" smtClean="0"/>
              <a:t>correct or incorrect prediction. </a:t>
            </a:r>
            <a:endParaRPr lang="en-US" dirty="0" smtClean="0"/>
          </a:p>
          <a:p>
            <a:r>
              <a:rPr lang="en-US" dirty="0" smtClean="0"/>
              <a:t>If </a:t>
            </a:r>
            <a:r>
              <a:rPr lang="en-US" dirty="0" smtClean="0"/>
              <a:t>the prediction is incorrect, the select logic </a:t>
            </a:r>
            <a:r>
              <a:rPr lang="en-US" dirty="0" smtClean="0"/>
              <a:t>is redirected </a:t>
            </a:r>
            <a:r>
              <a:rPr lang="en-US" dirty="0" smtClean="0"/>
              <a:t>to the correct address for the next fetch</a:t>
            </a:r>
            <a:r>
              <a:rPr lang="en-US" dirty="0" smtClean="0"/>
              <a:t>.</a:t>
            </a:r>
          </a:p>
        </p:txBody>
      </p:sp>
      <p:sp>
        <p:nvSpPr>
          <p:cNvPr id="3" name="Title 2"/>
          <p:cNvSpPr>
            <a:spLocks noGrp="1"/>
          </p:cNvSpPr>
          <p:nvPr>
            <p:ph type="title"/>
          </p:nvPr>
        </p:nvSpPr>
        <p:spPr/>
        <p:txBody>
          <a:bodyPr/>
          <a:lstStyle/>
          <a:p>
            <a:r>
              <a:rPr lang="en-US" dirty="0" smtClean="0"/>
              <a:t>Branch history table: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 When a conditional branch instruction is encountered that is not in the table, it is added to the table and one of the existing entries is discarded, using one of the cache replacement algorithms discussed in Chapter 4.</a:t>
            </a:r>
          </a:p>
          <a:p>
            <a:endParaRPr lang="en-US" dirty="0"/>
          </a:p>
        </p:txBody>
      </p:sp>
      <p:sp>
        <p:nvSpPr>
          <p:cNvPr id="3" name="Title 2"/>
          <p:cNvSpPr>
            <a:spLocks noGrp="1"/>
          </p:cNvSpPr>
          <p:nvPr>
            <p:ph type="title"/>
          </p:nvPr>
        </p:nvSpPr>
        <p:spPr/>
        <p:txBody>
          <a:bodyPr/>
          <a:lstStyle/>
          <a:p>
            <a:r>
              <a:rPr lang="en-US" dirty="0" smtClean="0"/>
              <a:t>Branch history table: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r>
              <a:rPr lang="en-US" dirty="0" smtClean="0"/>
              <a:t>Branch </a:t>
            </a:r>
            <a:r>
              <a:rPr lang="en-US" dirty="0" smtClean="0"/>
              <a:t>prediction </a:t>
            </a:r>
            <a:endParaRPr lang="en-US" dirty="0" smtClean="0"/>
          </a:p>
          <a:p>
            <a:r>
              <a:rPr lang="en-US" dirty="0" smtClean="0"/>
              <a:t>Multiple </a:t>
            </a:r>
            <a:r>
              <a:rPr lang="en-US" dirty="0" smtClean="0"/>
              <a:t>streams</a:t>
            </a:r>
          </a:p>
          <a:p>
            <a:r>
              <a:rPr lang="en-US" dirty="0" smtClean="0"/>
              <a:t>Prefetch </a:t>
            </a:r>
            <a:r>
              <a:rPr lang="en-US" dirty="0" smtClean="0"/>
              <a:t>branch target</a:t>
            </a:r>
          </a:p>
          <a:p>
            <a:r>
              <a:rPr lang="en-US" dirty="0" smtClean="0"/>
              <a:t>Loop buffer</a:t>
            </a:r>
          </a:p>
          <a:p>
            <a:r>
              <a:rPr lang="en-US" dirty="0" smtClean="0"/>
              <a:t>Delayed </a:t>
            </a:r>
            <a:r>
              <a:rPr lang="en-US" dirty="0" smtClean="0"/>
              <a:t>branch</a:t>
            </a:r>
            <a:endParaRPr lang="en-US" dirty="0"/>
          </a:p>
        </p:txBody>
      </p:sp>
      <p:sp>
        <p:nvSpPr>
          <p:cNvPr id="2" name="Title 1"/>
          <p:cNvSpPr>
            <a:spLocks noGrp="1"/>
          </p:cNvSpPr>
          <p:nvPr>
            <p:ph type="title"/>
          </p:nvPr>
        </p:nvSpPr>
        <p:spPr>
          <a:xfrm>
            <a:off x="457200" y="533400"/>
            <a:ext cx="8229600" cy="1143000"/>
          </a:xfrm>
        </p:spPr>
        <p:txBody>
          <a:bodyPr>
            <a:normAutofit fontScale="90000"/>
          </a:bodyPr>
          <a:lstStyle/>
          <a:p>
            <a:r>
              <a:rPr lang="en-US" dirty="0" smtClean="0"/>
              <a:t>Approaches for dealing with conditional branches: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Various techniques can be used to predict whether a </a:t>
            </a:r>
            <a:r>
              <a:rPr lang="en-US" dirty="0" smtClean="0"/>
              <a:t>branch will </a:t>
            </a:r>
            <a:r>
              <a:rPr lang="en-US" dirty="0" smtClean="0"/>
              <a:t>be taken. Among the more common are the following</a:t>
            </a:r>
            <a:r>
              <a:rPr lang="en-US" dirty="0" smtClean="0"/>
              <a:t>:</a:t>
            </a:r>
          </a:p>
          <a:p>
            <a:endParaRPr lang="en-US" dirty="0" smtClean="0"/>
          </a:p>
          <a:p>
            <a:r>
              <a:rPr lang="en-US" dirty="0" smtClean="0"/>
              <a:t> </a:t>
            </a:r>
            <a:r>
              <a:rPr lang="en-US" dirty="0" smtClean="0"/>
              <a:t> </a:t>
            </a:r>
            <a:r>
              <a:rPr lang="en-US" dirty="0" smtClean="0"/>
              <a:t>Predict never taken</a:t>
            </a:r>
          </a:p>
          <a:p>
            <a:r>
              <a:rPr lang="en-US" dirty="0" smtClean="0"/>
              <a:t> </a:t>
            </a:r>
            <a:r>
              <a:rPr lang="en-US" dirty="0" smtClean="0"/>
              <a:t> </a:t>
            </a:r>
            <a:r>
              <a:rPr lang="en-US" dirty="0" smtClean="0"/>
              <a:t>Predict always taken</a:t>
            </a:r>
          </a:p>
          <a:p>
            <a:r>
              <a:rPr lang="en-US" dirty="0" smtClean="0"/>
              <a:t> </a:t>
            </a:r>
            <a:r>
              <a:rPr lang="en-US" dirty="0" smtClean="0"/>
              <a:t> Predict </a:t>
            </a:r>
            <a:r>
              <a:rPr lang="en-US" dirty="0" smtClean="0"/>
              <a:t>by opcode</a:t>
            </a:r>
          </a:p>
          <a:p>
            <a:r>
              <a:rPr lang="en-US" dirty="0" smtClean="0"/>
              <a:t> </a:t>
            </a:r>
            <a:r>
              <a:rPr lang="en-US" dirty="0" smtClean="0"/>
              <a:t> Taken/not </a:t>
            </a:r>
            <a:r>
              <a:rPr lang="en-US" dirty="0" smtClean="0"/>
              <a:t>taken switch</a:t>
            </a:r>
          </a:p>
          <a:p>
            <a:r>
              <a:rPr lang="en-US" dirty="0" smtClean="0"/>
              <a:t>  Branch </a:t>
            </a:r>
            <a:r>
              <a:rPr lang="en-US" dirty="0" smtClean="0"/>
              <a:t>history table</a:t>
            </a:r>
            <a:endParaRPr lang="en-US" dirty="0"/>
          </a:p>
        </p:txBody>
      </p:sp>
      <p:sp>
        <p:nvSpPr>
          <p:cNvPr id="2" name="Title 1"/>
          <p:cNvSpPr>
            <a:spLocks noGrp="1"/>
          </p:cNvSpPr>
          <p:nvPr>
            <p:ph type="title"/>
          </p:nvPr>
        </p:nvSpPr>
        <p:spPr/>
        <p:txBody>
          <a:bodyPr/>
          <a:lstStyle/>
          <a:p>
            <a:r>
              <a:rPr lang="en-US" sz="3600" dirty="0" smtClean="0">
                <a:effectLst>
                  <a:outerShdw blurRad="38100" dist="38100" dir="2700000" algn="tl">
                    <a:srgbClr val="000000">
                      <a:alpha val="43137"/>
                    </a:srgbClr>
                  </a:outerShdw>
                </a:effectLst>
              </a:rPr>
              <a:t>1:BRANCH</a:t>
            </a:r>
            <a:r>
              <a:rPr lang="en-US" dirty="0" smtClean="0">
                <a:effectLst>
                  <a:outerShdw blurRad="38100" dist="38100" dir="2700000" algn="tl" rotWithShape="0">
                    <a:srgbClr val="000000">
                      <a:alpha val="43137"/>
                    </a:srgbClr>
                  </a:outerShdw>
                </a:effectLst>
              </a:rPr>
              <a:t> PREDICTION</a:t>
            </a:r>
            <a:endParaRPr lang="en-US" dirty="0">
              <a:effectLst>
                <a:outerShdw blurRad="38100" dist="38100" dir="2700000" algn="tl" rotWithShape="0">
                  <a:srgbClr val="000000">
                    <a:alpha val="43137"/>
                  </a:srgb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4953000"/>
          </a:xfrm>
        </p:spPr>
        <p:txBody>
          <a:bodyPr>
            <a:normAutofit fontScale="92500" lnSpcReduction="10000"/>
          </a:bodyPr>
          <a:lstStyle/>
          <a:p>
            <a:pPr>
              <a:buNone/>
            </a:pPr>
            <a:r>
              <a:rPr lang="en-US" dirty="0" smtClean="0"/>
              <a:t>  The </a:t>
            </a:r>
            <a:r>
              <a:rPr lang="en-US" dirty="0" smtClean="0"/>
              <a:t>first three approaches are static</a:t>
            </a:r>
            <a:r>
              <a:rPr lang="en-US" dirty="0" smtClean="0"/>
              <a:t>: </a:t>
            </a:r>
            <a:r>
              <a:rPr lang="en-US" dirty="0" smtClean="0"/>
              <a:t>they do not depend </a:t>
            </a:r>
            <a:r>
              <a:rPr lang="en-US" dirty="0" smtClean="0"/>
              <a:t>on the </a:t>
            </a:r>
            <a:r>
              <a:rPr lang="en-US" dirty="0" smtClean="0"/>
              <a:t>execution </a:t>
            </a:r>
            <a:r>
              <a:rPr lang="en-US" dirty="0" smtClean="0"/>
              <a:t>history up </a:t>
            </a:r>
            <a:r>
              <a:rPr lang="en-US" dirty="0" smtClean="0"/>
              <a:t>to the time of the conditional branch instruction</a:t>
            </a:r>
            <a:r>
              <a:rPr lang="en-US" dirty="0" smtClean="0"/>
              <a:t>.</a:t>
            </a:r>
          </a:p>
          <a:p>
            <a:pPr>
              <a:buNone/>
            </a:pPr>
            <a:r>
              <a:rPr lang="en-US" dirty="0" smtClean="0"/>
              <a:t>   The </a:t>
            </a:r>
            <a:r>
              <a:rPr lang="en-US" dirty="0" smtClean="0"/>
              <a:t>latter two </a:t>
            </a:r>
            <a:r>
              <a:rPr lang="en-US" dirty="0" smtClean="0"/>
              <a:t>approaches are dynamic</a:t>
            </a:r>
            <a:r>
              <a:rPr lang="en-US" dirty="0" smtClean="0"/>
              <a:t>: They depend on </a:t>
            </a:r>
            <a:r>
              <a:rPr lang="en-US" dirty="0" smtClean="0"/>
              <a:t>the execution </a:t>
            </a:r>
            <a:r>
              <a:rPr lang="en-US" dirty="0" smtClean="0"/>
              <a:t>history.</a:t>
            </a:r>
          </a:p>
          <a:p>
            <a:pPr>
              <a:buNone/>
            </a:pPr>
            <a:r>
              <a:rPr lang="en-US" dirty="0" smtClean="0"/>
              <a:t>   The </a:t>
            </a:r>
            <a:r>
              <a:rPr lang="en-US" dirty="0" smtClean="0"/>
              <a:t>first two approaches are the simplest. These either always assume </a:t>
            </a:r>
            <a:r>
              <a:rPr lang="en-US" dirty="0" smtClean="0"/>
              <a:t>that the </a:t>
            </a:r>
            <a:r>
              <a:rPr lang="en-US" dirty="0" smtClean="0"/>
              <a:t>branch will not be taken and continue to fetch instructions in sequence, or </a:t>
            </a:r>
            <a:r>
              <a:rPr lang="en-US" dirty="0" smtClean="0"/>
              <a:t>they always </a:t>
            </a:r>
            <a:r>
              <a:rPr lang="en-US" dirty="0" smtClean="0"/>
              <a:t>assume that the branch will be taken and always fetch from the branch target.</a:t>
            </a:r>
          </a:p>
          <a:p>
            <a:pPr>
              <a:buNone/>
            </a:pPr>
            <a:r>
              <a:rPr lang="en-US" dirty="0" smtClean="0"/>
              <a:t>   The predict-never-taken approach </a:t>
            </a:r>
            <a:r>
              <a:rPr lang="en-US" dirty="0" smtClean="0"/>
              <a:t>is the most </a:t>
            </a:r>
            <a:r>
              <a:rPr lang="en-US" dirty="0" smtClean="0"/>
              <a:t>  popular </a:t>
            </a:r>
            <a:r>
              <a:rPr lang="en-US" dirty="0" smtClean="0"/>
              <a:t>of all the branch </a:t>
            </a:r>
            <a:r>
              <a:rPr lang="en-US" dirty="0" smtClean="0"/>
              <a:t>prediction methods</a:t>
            </a:r>
            <a:r>
              <a:rPr lang="en-US" dirty="0" smtClean="0"/>
              <a:t>.</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4102291"/>
          </a:xfrm>
        </p:spPr>
        <p:txBody>
          <a:bodyPr/>
          <a:lstStyle/>
          <a:p>
            <a:r>
              <a:rPr lang="en-US" dirty="0" smtClean="0"/>
              <a:t>These either always assume that the branch will not be taken and continue to fetch instructions in sequence</a:t>
            </a:r>
            <a:endParaRPr lang="en-US" dirty="0"/>
          </a:p>
        </p:txBody>
      </p:sp>
      <p:sp>
        <p:nvSpPr>
          <p:cNvPr id="2" name="Title 1"/>
          <p:cNvSpPr>
            <a:spLocks noGrp="1"/>
          </p:cNvSpPr>
          <p:nvPr>
            <p:ph type="title"/>
          </p:nvPr>
        </p:nvSpPr>
        <p:spPr>
          <a:xfrm>
            <a:off x="457200" y="274638"/>
            <a:ext cx="8229600" cy="1706562"/>
          </a:xfrm>
        </p:spPr>
        <p:txBody>
          <a:bodyPr/>
          <a:lstStyle/>
          <a:p>
            <a:r>
              <a:rPr lang="en-US" dirty="0" smtClean="0"/>
              <a:t>Predict never </a:t>
            </a:r>
            <a:r>
              <a:rPr lang="en-US" dirty="0" smtClean="0"/>
              <a:t>taken: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026091"/>
          </a:xfrm>
        </p:spPr>
        <p:txBody>
          <a:bodyPr/>
          <a:lstStyle/>
          <a:p>
            <a:r>
              <a:rPr lang="en-US" dirty="0" smtClean="0"/>
              <a:t>They </a:t>
            </a:r>
            <a:r>
              <a:rPr lang="en-US" dirty="0" smtClean="0"/>
              <a:t>always assume that the branch will be taken and always fetch from the branch target.</a:t>
            </a:r>
            <a:endParaRPr lang="en-US" dirty="0"/>
          </a:p>
        </p:txBody>
      </p:sp>
      <p:sp>
        <p:nvSpPr>
          <p:cNvPr id="2" name="Title 1"/>
          <p:cNvSpPr>
            <a:spLocks noGrp="1"/>
          </p:cNvSpPr>
          <p:nvPr>
            <p:ph type="title"/>
          </p:nvPr>
        </p:nvSpPr>
        <p:spPr>
          <a:xfrm>
            <a:off x="457200" y="274638"/>
            <a:ext cx="8229600" cy="1401762"/>
          </a:xfrm>
        </p:spPr>
        <p:txBody>
          <a:bodyPr/>
          <a:lstStyle/>
          <a:p>
            <a:r>
              <a:rPr lang="en-US" dirty="0" smtClean="0"/>
              <a:t>Predict always </a:t>
            </a:r>
            <a:r>
              <a:rPr lang="en-US" dirty="0" smtClean="0"/>
              <a:t>taken:</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4102291"/>
          </a:xfrm>
        </p:spPr>
        <p:txBody>
          <a:bodyPr/>
          <a:lstStyle/>
          <a:p>
            <a:r>
              <a:rPr lang="en-US" dirty="0" smtClean="0"/>
              <a:t>The final static approach makes the decision based on the opcode of </a:t>
            </a:r>
            <a:r>
              <a:rPr lang="en-US" dirty="0" smtClean="0"/>
              <a:t>the </a:t>
            </a:r>
            <a:r>
              <a:rPr lang="en-US" dirty="0" smtClean="0"/>
              <a:t>branch instruction. </a:t>
            </a:r>
          </a:p>
          <a:p>
            <a:r>
              <a:rPr lang="en-US" dirty="0" smtClean="0"/>
              <a:t>The </a:t>
            </a:r>
            <a:r>
              <a:rPr lang="en-US" dirty="0" smtClean="0"/>
              <a:t>processor assumes that the branch will be taken for </a:t>
            </a:r>
            <a:r>
              <a:rPr lang="en-US" dirty="0" smtClean="0"/>
              <a:t>certain </a:t>
            </a:r>
            <a:r>
              <a:rPr lang="en-US" dirty="0" smtClean="0"/>
              <a:t>branch </a:t>
            </a:r>
            <a:r>
              <a:rPr lang="en-US" dirty="0" err="1" smtClean="0"/>
              <a:t>opcodes</a:t>
            </a:r>
            <a:r>
              <a:rPr lang="en-US" dirty="0" smtClean="0"/>
              <a:t> and not for </a:t>
            </a:r>
            <a:r>
              <a:rPr lang="en-US" dirty="0" smtClean="0"/>
              <a:t>others</a:t>
            </a:r>
            <a:endParaRPr lang="en-US" dirty="0" smtClean="0"/>
          </a:p>
        </p:txBody>
      </p:sp>
      <p:sp>
        <p:nvSpPr>
          <p:cNvPr id="2" name="Title 1"/>
          <p:cNvSpPr>
            <a:spLocks noGrp="1"/>
          </p:cNvSpPr>
          <p:nvPr>
            <p:ph type="title"/>
          </p:nvPr>
        </p:nvSpPr>
        <p:spPr/>
        <p:txBody>
          <a:bodyPr/>
          <a:lstStyle/>
          <a:p>
            <a:r>
              <a:rPr lang="en-US" dirty="0" smtClean="0"/>
              <a:t>Predict by </a:t>
            </a:r>
            <a:r>
              <a:rPr lang="en-US" dirty="0" smtClean="0"/>
              <a:t>opcode: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Dynamic branch strategies attempt to improve the accuracy of prediction </a:t>
            </a:r>
            <a:r>
              <a:rPr lang="en-US" dirty="0" smtClean="0"/>
              <a:t>by </a:t>
            </a:r>
            <a:r>
              <a:rPr lang="en-US" dirty="0" smtClean="0"/>
              <a:t>recording the history of conditional branch instructions in a program. </a:t>
            </a:r>
          </a:p>
          <a:p>
            <a:r>
              <a:rPr lang="en-US" dirty="0" smtClean="0"/>
              <a:t>For </a:t>
            </a:r>
            <a:r>
              <a:rPr lang="en-US" dirty="0" smtClean="0"/>
              <a:t>example</a:t>
            </a:r>
            <a:r>
              <a:rPr lang="en-US" dirty="0" smtClean="0"/>
              <a:t>,</a:t>
            </a:r>
            <a:r>
              <a:rPr lang="en-US" dirty="0" smtClean="0"/>
              <a:t> one or more bits can be associated with each conditional branch instruction</a:t>
            </a:r>
          </a:p>
          <a:p>
            <a:r>
              <a:rPr lang="en-US" dirty="0" smtClean="0"/>
              <a:t>That reflect </a:t>
            </a:r>
            <a:r>
              <a:rPr lang="en-US" dirty="0" smtClean="0"/>
              <a:t>the recent history of the instruction. These bits are referred to as a taken</a:t>
            </a:r>
            <a:r>
              <a:rPr lang="en-US" dirty="0" smtClean="0"/>
              <a:t>/</a:t>
            </a:r>
            <a:r>
              <a:rPr lang="en-US" dirty="0" smtClean="0"/>
              <a:t> not taken switch that directs the processor to make a particular decision the </a:t>
            </a:r>
            <a:r>
              <a:rPr lang="en-US" dirty="0" smtClean="0"/>
              <a:t>next time </a:t>
            </a:r>
            <a:r>
              <a:rPr lang="en-US" dirty="0" smtClean="0"/>
              <a:t>the instruction is </a:t>
            </a:r>
            <a:r>
              <a:rPr lang="en-US" dirty="0" smtClean="0"/>
              <a:t>encountered.</a:t>
            </a:r>
            <a:endParaRPr lang="en-US" dirty="0" smtClean="0"/>
          </a:p>
          <a:p>
            <a:r>
              <a:rPr lang="en-US" dirty="0" smtClean="0"/>
              <a:t>Typically</a:t>
            </a:r>
            <a:r>
              <a:rPr lang="en-US" dirty="0" smtClean="0"/>
              <a:t>, these history bits are not </a:t>
            </a:r>
            <a:r>
              <a:rPr lang="en-US" dirty="0" smtClean="0"/>
              <a:t>associated with </a:t>
            </a:r>
            <a:r>
              <a:rPr lang="en-US" dirty="0" smtClean="0"/>
              <a:t>the instruction in main memory. Rather, they are kept in temporary </a:t>
            </a:r>
            <a:r>
              <a:rPr lang="en-US" dirty="0" smtClean="0"/>
              <a:t>high speed storage</a:t>
            </a:r>
            <a:r>
              <a:rPr lang="en-US" dirty="0" smtClean="0"/>
              <a:t>.</a:t>
            </a:r>
          </a:p>
          <a:p>
            <a:endParaRPr lang="en-US" dirty="0"/>
          </a:p>
        </p:txBody>
      </p:sp>
      <p:sp>
        <p:nvSpPr>
          <p:cNvPr id="2" name="Title 1"/>
          <p:cNvSpPr>
            <a:spLocks noGrp="1"/>
          </p:cNvSpPr>
          <p:nvPr>
            <p:ph type="title"/>
          </p:nvPr>
        </p:nvSpPr>
        <p:spPr/>
        <p:txBody>
          <a:bodyPr/>
          <a:lstStyle/>
          <a:p>
            <a:r>
              <a:rPr lang="en-US" dirty="0" smtClean="0"/>
              <a:t>Taken/not taken </a:t>
            </a:r>
            <a:r>
              <a:rPr lang="en-US" dirty="0" smtClean="0"/>
              <a:t>switch:</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119</TotalTime>
  <Words>1051</Words>
  <Application>Microsoft Office PowerPoint</Application>
  <PresentationFormat>On-screen Show (4:3)</PresentationFormat>
  <Paragraphs>74</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Concourse</vt:lpstr>
      <vt:lpstr>PROCESSOR STRUCTURE AND FUNCTION</vt:lpstr>
      <vt:lpstr>Dealing with Branches: </vt:lpstr>
      <vt:lpstr>Approaches for dealing with conditional branches:</vt:lpstr>
      <vt:lpstr>1:BRANCH PREDICTION</vt:lpstr>
      <vt:lpstr>Slide 5</vt:lpstr>
      <vt:lpstr>Predict never taken: </vt:lpstr>
      <vt:lpstr>Predict always taken:</vt:lpstr>
      <vt:lpstr>Predict by opcode:</vt:lpstr>
      <vt:lpstr>Taken/not taken switch:</vt:lpstr>
      <vt:lpstr>Slide 10</vt:lpstr>
      <vt:lpstr>1 bit prediction:</vt:lpstr>
      <vt:lpstr>2 bit prediction:</vt:lpstr>
      <vt:lpstr>Branch Prediction State Diagram:</vt:lpstr>
      <vt:lpstr>Branch Prediction State Diagram:</vt:lpstr>
      <vt:lpstr>Branch Prediction Flowchart:</vt:lpstr>
      <vt:lpstr>Branch history table:</vt:lpstr>
      <vt:lpstr>Branch history table:</vt:lpstr>
      <vt:lpstr>Branch history table:</vt:lpstr>
      <vt:lpstr>Branch history table:</vt:lpstr>
      <vt:lpstr>Branch history table:</vt:lpstr>
      <vt:lpstr>Branch history table: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PROCESSOR STRUCTURE AND FUNCTION</dc:title>
  <dc:creator>Q C</dc:creator>
  <cp:lastModifiedBy>Q C</cp:lastModifiedBy>
  <cp:revision>1</cp:revision>
  <dcterms:created xsi:type="dcterms:W3CDTF">2020-03-17T10:25:56Z</dcterms:created>
  <dcterms:modified xsi:type="dcterms:W3CDTF">2020-03-17T12:25:14Z</dcterms:modified>
</cp:coreProperties>
</file>