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62"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FA7B1-AFC2-4190-9554-C8347A2B009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263480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A7B1-AFC2-4190-9554-C8347A2B009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88003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A7B1-AFC2-4190-9554-C8347A2B009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127043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A7B1-AFC2-4190-9554-C8347A2B009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68298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FA7B1-AFC2-4190-9554-C8347A2B009A}"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178787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FA7B1-AFC2-4190-9554-C8347A2B009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107807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FA7B1-AFC2-4190-9554-C8347A2B009A}"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3932295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FA7B1-AFC2-4190-9554-C8347A2B009A}"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279912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FA7B1-AFC2-4190-9554-C8347A2B009A}"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200059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A7B1-AFC2-4190-9554-C8347A2B009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382598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A7B1-AFC2-4190-9554-C8347A2B009A}"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024C5-0426-4EAB-A80B-E131DA3E7153}" type="slidenum">
              <a:rPr lang="en-US" smtClean="0"/>
              <a:t>‹#›</a:t>
            </a:fld>
            <a:endParaRPr lang="en-US"/>
          </a:p>
        </p:txBody>
      </p:sp>
    </p:spTree>
    <p:extLst>
      <p:ext uri="{BB962C8B-B14F-4D97-AF65-F5344CB8AC3E}">
        <p14:creationId xmlns:p14="http://schemas.microsoft.com/office/powerpoint/2010/main" val="18335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FA7B1-AFC2-4190-9554-C8347A2B009A}"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024C5-0426-4EAB-A80B-E131DA3E7153}" type="slidenum">
              <a:rPr lang="en-US" smtClean="0"/>
              <a:t>‹#›</a:t>
            </a:fld>
            <a:endParaRPr lang="en-US"/>
          </a:p>
        </p:txBody>
      </p:sp>
    </p:spTree>
    <p:extLst>
      <p:ext uri="{BB962C8B-B14F-4D97-AF65-F5344CB8AC3E}">
        <p14:creationId xmlns:p14="http://schemas.microsoft.com/office/powerpoint/2010/main" val="824574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lectronicsguide4u.com/wide-area-networkwanlocal-area-networklan-metropolitan-area-networkman-personal-area-networkpan-campus-area-networkcan/" TargetMode="External"/><Relationship Id="rId2" Type="http://schemas.openxmlformats.org/officeDocument/2006/relationships/hyperlink" Target="https://electronicsguide4u.com/all-about-data-security-a-definitive-guid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uk.rs-online.com/web/c/cables-wires/coaxial-cable/coaxial-cable/?applied-dimensions=4291549197,4294844598,4294795652,4294844617" TargetMode="External"/><Relationship Id="rId2" Type="http://schemas.openxmlformats.org/officeDocument/2006/relationships/hyperlink" Target="https://uk.rs-online.com/web/c/cables-wires/coaxial-cable/coaxial-cable/?applied-dimensions=4294844602" TargetMode="External"/><Relationship Id="rId1" Type="http://schemas.openxmlformats.org/officeDocument/2006/relationships/slideLayout" Target="../slideLayouts/slideLayout7.xml"/><Relationship Id="rId4" Type="http://schemas.openxmlformats.org/officeDocument/2006/relationships/hyperlink" Target="https://uk.rs-online.com/web/c/cables-wires/coaxial-cable/coaxial-cable/?applied-dimensions=4294811452,4294556148"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PHYSICAL TRANSMISSION MEDIA</a:t>
            </a:r>
            <a:br>
              <a:rPr lang="en-US" b="1" dirty="0"/>
            </a:br>
            <a:endParaRPr lang="en-US" dirty="0"/>
          </a:p>
        </p:txBody>
      </p:sp>
    </p:spTree>
    <p:extLst>
      <p:ext uri="{BB962C8B-B14F-4D97-AF65-F5344CB8AC3E}">
        <p14:creationId xmlns:p14="http://schemas.microsoft.com/office/powerpoint/2010/main" val="1992627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919" y="272277"/>
            <a:ext cx="11234671" cy="1200329"/>
          </a:xfrm>
          <a:prstGeom prst="rect">
            <a:avLst/>
          </a:prstGeom>
        </p:spPr>
        <p:txBody>
          <a:bodyPr wrap="square">
            <a:spAutoFit/>
          </a:bodyPr>
          <a:lstStyle/>
          <a:p>
            <a:r>
              <a:rPr lang="en-US" b="1" i="0" dirty="0" smtClean="0">
                <a:solidFill>
                  <a:srgbClr val="231F20"/>
                </a:solidFill>
                <a:effectLst/>
                <a:latin typeface="arial, sans-serif"/>
              </a:rPr>
              <a:t>PHYSICAL TRANSMISSION MEDIA</a:t>
            </a:r>
            <a:endParaRPr lang="en-US" b="0" i="0" dirty="0" smtClean="0">
              <a:solidFill>
                <a:srgbClr val="616161"/>
              </a:solidFill>
              <a:effectLst/>
              <a:latin typeface="Open Sans"/>
            </a:endParaRPr>
          </a:p>
          <a:p>
            <a:r>
              <a:rPr lang="en-US" b="0" i="0" dirty="0" smtClean="0">
                <a:solidFill>
                  <a:srgbClr val="231F20"/>
                </a:solidFill>
                <a:effectLst/>
                <a:latin typeface="Palatino"/>
              </a:rPr>
              <a:t>Physical transmission media used in communications include twisted-pair cable, coaxial cable, and fiber-optic cable. These cables typically are used within or underground between buildings. Ethernet and token ring LANs often use physical transmission media.</a:t>
            </a:r>
            <a:endParaRPr lang="en-US" b="0" i="0" dirty="0">
              <a:solidFill>
                <a:srgbClr val="616161"/>
              </a:solidFill>
              <a:effectLst/>
              <a:latin typeface="Open Sans"/>
            </a:endParaRPr>
          </a:p>
        </p:txBody>
      </p:sp>
      <p:sp>
        <p:nvSpPr>
          <p:cNvPr id="5" name="Rectangle 4"/>
          <p:cNvSpPr/>
          <p:nvPr/>
        </p:nvSpPr>
        <p:spPr>
          <a:xfrm>
            <a:off x="291919" y="1660372"/>
            <a:ext cx="11234671" cy="1477328"/>
          </a:xfrm>
          <a:prstGeom prst="rect">
            <a:avLst/>
          </a:prstGeom>
        </p:spPr>
        <p:txBody>
          <a:bodyPr wrap="square">
            <a:spAutoFit/>
          </a:bodyPr>
          <a:lstStyle/>
          <a:p>
            <a:r>
              <a:rPr lang="en-US" b="1" i="0" dirty="0" smtClean="0">
                <a:solidFill>
                  <a:srgbClr val="231F20"/>
                </a:solidFill>
                <a:effectLst/>
                <a:latin typeface="arial, sans-serif"/>
              </a:rPr>
              <a:t>Twisted-Pair Cable</a:t>
            </a:r>
            <a:endParaRPr lang="en-US" b="0" i="0" dirty="0" smtClean="0">
              <a:solidFill>
                <a:srgbClr val="616161"/>
              </a:solidFill>
              <a:effectLst/>
              <a:latin typeface="Open Sans"/>
            </a:endParaRPr>
          </a:p>
          <a:p>
            <a:r>
              <a:rPr lang="en-US" b="0" i="0" dirty="0" smtClean="0">
                <a:solidFill>
                  <a:srgbClr val="231F20"/>
                </a:solidFill>
                <a:effectLst/>
                <a:latin typeface="Palatino"/>
              </a:rPr>
              <a:t>One of the more commonly used transmission media for network cabling and telephone systems is twisted-pair cable. </a:t>
            </a:r>
            <a:r>
              <a:rPr lang="en-US" b="1" i="0" dirty="0" smtClean="0">
                <a:solidFill>
                  <a:srgbClr val="231F20"/>
                </a:solidFill>
                <a:effectLst/>
                <a:latin typeface="Palatino"/>
              </a:rPr>
              <a:t>Twisted-pair cable </a:t>
            </a:r>
            <a:r>
              <a:rPr lang="en-US" b="0" i="0" dirty="0" smtClean="0">
                <a:solidFill>
                  <a:srgbClr val="231F20"/>
                </a:solidFill>
                <a:effectLst/>
                <a:latin typeface="Palatino"/>
              </a:rPr>
              <a:t>consists of one or more twisted-pair wires bundled together (Figure 8-24). Each twisted-pair wire consists of two separate insulated copper wires that are twisted together. The wires are twisted together to reduce noise. </a:t>
            </a:r>
            <a:r>
              <a:rPr lang="en-US" b="1" i="0" dirty="0" smtClean="0">
                <a:solidFill>
                  <a:srgbClr val="231F20"/>
                </a:solidFill>
                <a:effectLst/>
                <a:latin typeface="Palatino"/>
              </a:rPr>
              <a:t>Noise </a:t>
            </a:r>
            <a:r>
              <a:rPr lang="en-US" b="0" i="0" dirty="0" smtClean="0">
                <a:solidFill>
                  <a:srgbClr val="231F20"/>
                </a:solidFill>
                <a:effectLst/>
                <a:latin typeface="Palatino"/>
              </a:rPr>
              <a:t>is an </a:t>
            </a:r>
            <a:r>
              <a:rPr lang="en-US" b="0" i="0" dirty="0" err="1" smtClean="0">
                <a:solidFill>
                  <a:srgbClr val="231F20"/>
                </a:solidFill>
                <a:effectLst/>
                <a:latin typeface="Palatino"/>
              </a:rPr>
              <a:t>electri</a:t>
            </a:r>
            <a:r>
              <a:rPr lang="en-US" b="0" i="0" dirty="0" smtClean="0">
                <a:solidFill>
                  <a:srgbClr val="231F20"/>
                </a:solidFill>
                <a:effectLst/>
                <a:latin typeface="Palatino"/>
              </a:rPr>
              <a:t>- </a:t>
            </a:r>
            <a:r>
              <a:rPr lang="en-US" b="0" i="0" dirty="0" err="1" smtClean="0">
                <a:solidFill>
                  <a:srgbClr val="231F20"/>
                </a:solidFill>
                <a:effectLst/>
                <a:latin typeface="Palatino"/>
              </a:rPr>
              <a:t>cal</a:t>
            </a:r>
            <a:r>
              <a:rPr lang="en-US" b="0" i="0" dirty="0" smtClean="0">
                <a:solidFill>
                  <a:srgbClr val="231F20"/>
                </a:solidFill>
                <a:effectLst/>
                <a:latin typeface="Palatino"/>
              </a:rPr>
              <a:t> disturbance that can degrade communications</a:t>
            </a:r>
            <a:endParaRPr lang="en-US" b="0" i="0" dirty="0">
              <a:solidFill>
                <a:srgbClr val="616161"/>
              </a:solidFill>
              <a:effectLst/>
              <a:latin typeface="Open Sans"/>
            </a:endParaRPr>
          </a:p>
        </p:txBody>
      </p:sp>
      <p:pic>
        <p:nvPicPr>
          <p:cNvPr id="1026" name="Picture 2" descr="https://sites.google.com/site/pnutpck11/_/rsrc/1467635284657/lesson-8---physical-transmission-media/Screen%20Shot%202016-07-04%20at%208.27.34%20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706" y="3325466"/>
            <a:ext cx="5382341" cy="3532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61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740" y="405427"/>
            <a:ext cx="7267977" cy="1231106"/>
          </a:xfrm>
          <a:prstGeom prst="rect">
            <a:avLst/>
          </a:prstGeom>
        </p:spPr>
        <p:txBody>
          <a:bodyPr wrap="square">
            <a:spAutoFit/>
          </a:bodyPr>
          <a:lstStyle/>
          <a:p>
            <a:pPr fontAlgn="base"/>
            <a:r>
              <a:rPr lang="en-US" sz="2000" b="1" i="0" dirty="0" smtClean="0">
                <a:solidFill>
                  <a:srgbClr val="000000"/>
                </a:solidFill>
                <a:effectLst/>
                <a:latin typeface="inherit"/>
              </a:rPr>
              <a:t>Types Of Twisted-Pair Cables  !!</a:t>
            </a:r>
            <a:endParaRPr lang="en-US" sz="3200" b="0" i="0" dirty="0" smtClean="0">
              <a:solidFill>
                <a:srgbClr val="333333"/>
              </a:solidFill>
              <a:effectLst/>
              <a:latin typeface="Open Sans"/>
            </a:endParaRPr>
          </a:p>
          <a:p>
            <a:pPr fontAlgn="base"/>
            <a:r>
              <a:rPr lang="en-US" b="0" i="0" dirty="0" smtClean="0">
                <a:solidFill>
                  <a:srgbClr val="000000"/>
                </a:solidFill>
                <a:effectLst/>
                <a:latin typeface="inherit"/>
              </a:rPr>
              <a:t>The two commonly used types of twisted pair cables are as follows:</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1. Unshielded twisted pair (</a:t>
            </a:r>
            <a:r>
              <a:rPr lang="en-US" b="1" i="0" dirty="0" smtClean="0">
                <a:solidFill>
                  <a:srgbClr val="000000"/>
                </a:solidFill>
                <a:effectLst/>
                <a:latin typeface="inherit"/>
              </a:rPr>
              <a:t>UTP</a:t>
            </a:r>
            <a:r>
              <a:rPr lang="en-US" b="0" i="0" dirty="0" smtClean="0">
                <a:solidFill>
                  <a:srgbClr val="000000"/>
                </a:solidFill>
                <a:effectLst/>
                <a:latin typeface="inherit"/>
              </a:rPr>
              <a:t>)       </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2. Shielded twisted pair (</a:t>
            </a:r>
            <a:r>
              <a:rPr lang="en-US" b="1" i="0" dirty="0" smtClean="0">
                <a:solidFill>
                  <a:srgbClr val="000000"/>
                </a:solidFill>
                <a:effectLst/>
                <a:latin typeface="inherit"/>
              </a:rPr>
              <a:t>STP</a:t>
            </a:r>
            <a:r>
              <a:rPr lang="en-US" b="0" i="0" dirty="0" smtClean="0">
                <a:solidFill>
                  <a:srgbClr val="000000"/>
                </a:solidFill>
                <a:effectLst/>
                <a:latin typeface="inherit"/>
              </a:rPr>
              <a:t>)</a:t>
            </a:r>
            <a:endParaRPr lang="en-US" b="0" i="0" dirty="0">
              <a:solidFill>
                <a:srgbClr val="444444"/>
              </a:solidFill>
              <a:effectLst/>
              <a:latin typeface="Open Sans"/>
            </a:endParaRPr>
          </a:p>
        </p:txBody>
      </p:sp>
      <p:sp>
        <p:nvSpPr>
          <p:cNvPr id="3" name="Rectangle 2"/>
          <p:cNvSpPr/>
          <p:nvPr/>
        </p:nvSpPr>
        <p:spPr>
          <a:xfrm>
            <a:off x="343436" y="1705122"/>
            <a:ext cx="10886942" cy="3139321"/>
          </a:xfrm>
          <a:prstGeom prst="rect">
            <a:avLst/>
          </a:prstGeom>
        </p:spPr>
        <p:txBody>
          <a:bodyPr wrap="square">
            <a:spAutoFit/>
          </a:bodyPr>
          <a:lstStyle/>
          <a:p>
            <a:pPr fontAlgn="base"/>
            <a:r>
              <a:rPr lang="en-US" b="1" i="0" dirty="0" smtClean="0">
                <a:solidFill>
                  <a:srgbClr val="000000"/>
                </a:solidFill>
                <a:effectLst/>
                <a:latin typeface="inherit"/>
              </a:rPr>
              <a:t>Shielded twisted pair:</a:t>
            </a:r>
          </a:p>
          <a:p>
            <a:pPr fontAlgn="base"/>
            <a:r>
              <a:rPr lang="en-US" b="0" i="0" dirty="0" smtClean="0">
                <a:solidFill>
                  <a:srgbClr val="000000"/>
                </a:solidFill>
                <a:effectLst/>
                <a:latin typeface="inherit"/>
              </a:rPr>
              <a:t> </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STP cable has a metal foil or braided mesh covering that mainly encases each pair of insulated conductors. Although metal casing improves the quality of the cable by preventing the penetration of noise or the </a:t>
            </a:r>
            <a:r>
              <a:rPr lang="en-US" b="1" i="0" dirty="0" smtClean="0">
                <a:solidFill>
                  <a:srgbClr val="000000"/>
                </a:solidFill>
                <a:effectLst/>
                <a:latin typeface="inherit"/>
              </a:rPr>
              <a:t>crosstalk</a:t>
            </a:r>
            <a:r>
              <a:rPr lang="en-US" b="0" i="0" dirty="0" smtClean="0">
                <a:solidFill>
                  <a:srgbClr val="000000"/>
                </a:solidFill>
                <a:effectLst/>
                <a:latin typeface="inherit"/>
              </a:rPr>
              <a:t> , it is bulkier and more expensive.</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This is known as the metal shield which is normally connected to ground so as to reduce the interference of the noise. But this makes the cable bulky and expensive. So practically UTP is more used than STP. The STP was developed by IBM and is used primarily for the IBM company only. </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Twisted pairs can also be used for either analog or </a:t>
            </a:r>
            <a:r>
              <a:rPr lang="en-US" b="1" i="0" dirty="0" smtClean="0">
                <a:solidFill>
                  <a:srgbClr val="000000"/>
                </a:solidFill>
                <a:effectLst/>
                <a:latin typeface="inherit"/>
              </a:rPr>
              <a:t>digital transmission</a:t>
            </a:r>
            <a:r>
              <a:rPr lang="en-US" b="0" i="0" dirty="0" smtClean="0">
                <a:solidFill>
                  <a:srgbClr val="000000"/>
                </a:solidFill>
                <a:effectLst/>
                <a:latin typeface="inherit"/>
              </a:rPr>
              <a:t>. The bandwidth supported by the wire depends on the thickness of the wire and the distance to be travelled by a signal on it.</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Twisted pairs support several megabits/sec for a few kilometers and are less costly .  </a:t>
            </a:r>
            <a:endParaRPr lang="en-US" b="0" i="0" dirty="0">
              <a:solidFill>
                <a:srgbClr val="444444"/>
              </a:solidFill>
              <a:effectLst/>
              <a:latin typeface="Open Sans"/>
            </a:endParaRPr>
          </a:p>
        </p:txBody>
      </p:sp>
      <p:sp>
        <p:nvSpPr>
          <p:cNvPr id="4" name="Rectangle 3"/>
          <p:cNvSpPr/>
          <p:nvPr/>
        </p:nvSpPr>
        <p:spPr>
          <a:xfrm>
            <a:off x="343436" y="4913032"/>
            <a:ext cx="10114209" cy="1261884"/>
          </a:xfrm>
          <a:prstGeom prst="rect">
            <a:avLst/>
          </a:prstGeom>
        </p:spPr>
        <p:txBody>
          <a:bodyPr wrap="square">
            <a:spAutoFit/>
          </a:bodyPr>
          <a:lstStyle/>
          <a:p>
            <a:pPr fontAlgn="base"/>
            <a:r>
              <a:rPr lang="en-US" sz="1600" b="1" i="0" u="sng" dirty="0" smtClean="0">
                <a:solidFill>
                  <a:srgbClr val="000000"/>
                </a:solidFill>
                <a:effectLst/>
                <a:latin typeface="inherit"/>
              </a:rPr>
              <a:t>Characteristics of STP Of Twisted Pair Cable !!</a:t>
            </a:r>
          </a:p>
          <a:p>
            <a:pPr fontAlgn="base"/>
            <a:endParaRPr lang="en-US" sz="2400" b="1" i="0" u="sng" dirty="0" smtClean="0">
              <a:solidFill>
                <a:srgbClr val="333333"/>
              </a:solidFill>
              <a:effectLst/>
              <a:latin typeface="Open Sans"/>
            </a:endParaRPr>
          </a:p>
          <a:p>
            <a:pPr fontAlgn="base">
              <a:buFont typeface="Arial" panose="020B0604020202020204" pitchFamily="34" charset="0"/>
              <a:buChar char="•"/>
            </a:pPr>
            <a:r>
              <a:rPr lang="en-US" b="0" i="0" dirty="0" smtClean="0">
                <a:solidFill>
                  <a:srgbClr val="000000"/>
                </a:solidFill>
                <a:effectLst/>
                <a:latin typeface="inherit"/>
              </a:rPr>
              <a:t>The twisted conductors are shielded by a braided mesh to reduce noise interference. </a:t>
            </a:r>
            <a:endParaRPr lang="en-US" b="0" i="0" dirty="0" smtClean="0">
              <a:solidFill>
                <a:srgbClr val="444444"/>
              </a:solidFill>
              <a:effectLst/>
              <a:latin typeface="inherit"/>
            </a:endParaRPr>
          </a:p>
          <a:p>
            <a:pPr fontAlgn="base">
              <a:buFont typeface="Arial" panose="020B0604020202020204" pitchFamily="34" charset="0"/>
              <a:buChar char="•"/>
            </a:pPr>
            <a:r>
              <a:rPr lang="en-US" b="0" i="0" dirty="0" smtClean="0">
                <a:solidFill>
                  <a:srgbClr val="000000"/>
                </a:solidFill>
                <a:effectLst/>
                <a:latin typeface="inherit"/>
              </a:rPr>
              <a:t>Low-cost medium and Support data rates up to several Mbps.</a:t>
            </a:r>
            <a:endParaRPr lang="en-US" b="0" i="0" dirty="0">
              <a:solidFill>
                <a:srgbClr val="444444"/>
              </a:solidFill>
              <a:effectLst/>
              <a:latin typeface="inherit"/>
            </a:endParaRPr>
          </a:p>
        </p:txBody>
      </p:sp>
    </p:spTree>
    <p:extLst>
      <p:ext uri="{BB962C8B-B14F-4D97-AF65-F5344CB8AC3E}">
        <p14:creationId xmlns:p14="http://schemas.microsoft.com/office/powerpoint/2010/main" val="692652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4" y="265115"/>
            <a:ext cx="11217499" cy="3416320"/>
          </a:xfrm>
          <a:prstGeom prst="rect">
            <a:avLst/>
          </a:prstGeom>
        </p:spPr>
        <p:txBody>
          <a:bodyPr wrap="square">
            <a:spAutoFit/>
          </a:bodyPr>
          <a:lstStyle/>
          <a:p>
            <a:pPr fontAlgn="base"/>
            <a:r>
              <a:rPr lang="en-US" b="1" i="0" dirty="0" smtClean="0">
                <a:solidFill>
                  <a:srgbClr val="000000"/>
                </a:solidFill>
                <a:effectLst/>
                <a:latin typeface="inherit"/>
              </a:rPr>
              <a:t>Unshielded Twisted Pair (UTP):</a:t>
            </a:r>
          </a:p>
          <a:p>
            <a:pPr fontAlgn="base"/>
            <a:endParaRPr lang="en-US" b="0" i="0" dirty="0" smtClean="0">
              <a:solidFill>
                <a:srgbClr val="333333"/>
              </a:solidFill>
              <a:effectLst/>
              <a:latin typeface="Open Sans"/>
            </a:endParaRPr>
          </a:p>
          <a:p>
            <a:pPr fontAlgn="base"/>
            <a:r>
              <a:rPr lang="en-US" b="0" i="0" dirty="0" smtClean="0">
                <a:solidFill>
                  <a:srgbClr val="000000"/>
                </a:solidFill>
                <a:effectLst/>
                <a:latin typeface="inherit"/>
              </a:rPr>
              <a:t>A twisted pair consists of two insulated conductors twisted together in the shape of a spiral as shown in figure . It can be shielded or unshielded. The </a:t>
            </a:r>
            <a:r>
              <a:rPr lang="en-US" b="1" i="0" dirty="0" smtClean="0">
                <a:solidFill>
                  <a:srgbClr val="000000"/>
                </a:solidFill>
                <a:effectLst/>
                <a:latin typeface="inherit"/>
              </a:rPr>
              <a:t>unshielded twisted pair</a:t>
            </a:r>
            <a:r>
              <a:rPr lang="en-US" b="0" i="0" dirty="0" smtClean="0">
                <a:solidFill>
                  <a:srgbClr val="000000"/>
                </a:solidFill>
                <a:effectLst/>
                <a:latin typeface="inherit"/>
              </a:rPr>
              <a:t> cables are generally very cheap and easy to install. But they are badly affected by electromagnetic noise interference.</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In a balanced pair operation, the two wires carry equal and opposite signals and the destination detects the differences between the two . This is known as </a:t>
            </a:r>
            <a:r>
              <a:rPr lang="en-US" b="1" i="0" dirty="0" smtClean="0">
                <a:solidFill>
                  <a:srgbClr val="000000"/>
                </a:solidFill>
                <a:effectLst/>
                <a:latin typeface="inherit"/>
              </a:rPr>
              <a:t>differential mode transmission</a:t>
            </a:r>
            <a:r>
              <a:rPr lang="en-US" b="0" i="0" dirty="0" smtClean="0">
                <a:solidFill>
                  <a:srgbClr val="000000"/>
                </a:solidFill>
                <a:effectLst/>
                <a:latin typeface="inherit"/>
              </a:rPr>
              <a:t>.</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The cables are typically made with copper wires measured at 22 or 24 AWG (American wire </a:t>
            </a:r>
            <a:r>
              <a:rPr lang="en-US" b="0" i="0" dirty="0" err="1" smtClean="0">
                <a:solidFill>
                  <a:srgbClr val="000000"/>
                </a:solidFill>
                <a:effectLst/>
                <a:latin typeface="inherit"/>
              </a:rPr>
              <a:t>guage</a:t>
            </a:r>
            <a:r>
              <a:rPr lang="en-US" b="0" i="0" dirty="0" smtClean="0">
                <a:solidFill>
                  <a:srgbClr val="000000"/>
                </a:solidFill>
                <a:effectLst/>
                <a:latin typeface="inherit"/>
              </a:rPr>
              <a:t>) with the </a:t>
            </a:r>
            <a:r>
              <a:rPr lang="en-US" b="0" i="0" dirty="0" err="1" smtClean="0">
                <a:solidFill>
                  <a:srgbClr val="000000"/>
                </a:solidFill>
                <a:effectLst/>
                <a:latin typeface="inherit"/>
              </a:rPr>
              <a:t>coloured</a:t>
            </a:r>
            <a:r>
              <a:rPr lang="en-US" b="0" i="0" dirty="0" smtClean="0">
                <a:solidFill>
                  <a:srgbClr val="000000"/>
                </a:solidFill>
                <a:effectLst/>
                <a:latin typeface="inherit"/>
              </a:rPr>
              <a:t> insulation. </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Twisting of wires will reduce the effect of noise or external interference. The </a:t>
            </a:r>
            <a:r>
              <a:rPr lang="en-US" b="1" i="0" dirty="0" smtClean="0">
                <a:solidFill>
                  <a:srgbClr val="000000"/>
                </a:solidFill>
                <a:effectLst/>
                <a:latin typeface="inherit"/>
              </a:rPr>
              <a:t>induced </a:t>
            </a:r>
            <a:r>
              <a:rPr lang="en-US" b="1" i="0" dirty="0" err="1" smtClean="0">
                <a:solidFill>
                  <a:srgbClr val="000000"/>
                </a:solidFill>
                <a:effectLst/>
                <a:latin typeface="inherit"/>
              </a:rPr>
              <a:t>emf</a:t>
            </a:r>
            <a:r>
              <a:rPr lang="en-US" b="0" i="0" dirty="0" smtClean="0">
                <a:solidFill>
                  <a:srgbClr val="000000"/>
                </a:solidFill>
                <a:effectLst/>
                <a:latin typeface="inherit"/>
              </a:rPr>
              <a:t> into the two wires due to the interference tends to </a:t>
            </a:r>
            <a:r>
              <a:rPr lang="en-US" b="1" i="0" dirty="0" smtClean="0">
                <a:solidFill>
                  <a:srgbClr val="000000"/>
                </a:solidFill>
                <a:effectLst/>
                <a:latin typeface="inherit"/>
              </a:rPr>
              <a:t>cancel</a:t>
            </a:r>
            <a:r>
              <a:rPr lang="en-US" b="0" i="0" dirty="0" smtClean="0">
                <a:solidFill>
                  <a:srgbClr val="000000"/>
                </a:solidFill>
                <a:effectLst/>
                <a:latin typeface="inherit"/>
              </a:rPr>
              <a:t> each other due to twisting. The number of twists per unit length will then determine the quality of cable. More twists thus mean better quality.</a:t>
            </a:r>
            <a:endParaRPr lang="en-US" b="0" i="0" dirty="0">
              <a:solidFill>
                <a:srgbClr val="444444"/>
              </a:solidFill>
              <a:effectLst/>
              <a:latin typeface="Open Sans"/>
            </a:endParaRPr>
          </a:p>
        </p:txBody>
      </p:sp>
      <p:sp>
        <p:nvSpPr>
          <p:cNvPr id="3" name="Rectangle 2"/>
          <p:cNvSpPr/>
          <p:nvPr/>
        </p:nvSpPr>
        <p:spPr>
          <a:xfrm>
            <a:off x="407831" y="4272051"/>
            <a:ext cx="11093002" cy="2185214"/>
          </a:xfrm>
          <a:prstGeom prst="rect">
            <a:avLst/>
          </a:prstGeom>
        </p:spPr>
        <p:txBody>
          <a:bodyPr wrap="square">
            <a:spAutoFit/>
          </a:bodyPr>
          <a:lstStyle/>
          <a:p>
            <a:pPr fontAlgn="base"/>
            <a:r>
              <a:rPr lang="en-US" b="1" i="0" u="sng" dirty="0" smtClean="0">
                <a:solidFill>
                  <a:srgbClr val="000000"/>
                </a:solidFill>
                <a:effectLst/>
                <a:latin typeface="inherit"/>
              </a:rPr>
              <a:t>Characteristics Of Unshielded Twisted Pair (UTP):</a:t>
            </a:r>
          </a:p>
          <a:p>
            <a:pPr fontAlgn="base"/>
            <a:endParaRPr lang="en-US" sz="2800" b="0" i="0" dirty="0" smtClean="0">
              <a:solidFill>
                <a:srgbClr val="333333"/>
              </a:solidFill>
              <a:effectLst/>
              <a:latin typeface="Open Sans"/>
            </a:endParaRPr>
          </a:p>
          <a:p>
            <a:pPr fontAlgn="base"/>
            <a:r>
              <a:rPr lang="en-US" b="0" i="0" dirty="0" smtClean="0">
                <a:solidFill>
                  <a:srgbClr val="000000"/>
                </a:solidFill>
                <a:effectLst/>
                <a:latin typeface="inherit"/>
              </a:rPr>
              <a:t>1. These cables ensure less </a:t>
            </a:r>
            <a:r>
              <a:rPr lang="en-US" b="1" i="0" dirty="0" smtClean="0">
                <a:solidFill>
                  <a:srgbClr val="000000"/>
                </a:solidFill>
                <a:effectLst/>
                <a:latin typeface="inherit"/>
              </a:rPr>
              <a:t>crosstalk</a:t>
            </a:r>
            <a:r>
              <a:rPr lang="en-US" b="0" i="0" dirty="0" smtClean="0">
                <a:solidFill>
                  <a:srgbClr val="000000"/>
                </a:solidFill>
                <a:effectLst/>
                <a:latin typeface="inherit"/>
              </a:rPr>
              <a:t> and a higher quality of signal over longer distances. Therefore these cables are popularly used for high-speed computer communication.</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2. The wires are not shielded and can support a </a:t>
            </a:r>
            <a:r>
              <a:rPr lang="en-US" b="0" i="0" u="none" strike="noStrike" dirty="0" smtClean="0">
                <a:solidFill>
                  <a:srgbClr val="289DCC"/>
                </a:solidFill>
                <a:effectLst/>
                <a:latin typeface="inherit"/>
                <a:hlinkClick r:id="rId2"/>
              </a:rPr>
              <a:t>data</a:t>
            </a:r>
            <a:r>
              <a:rPr lang="en-US" b="0" i="0" dirty="0" smtClean="0">
                <a:solidFill>
                  <a:srgbClr val="000000"/>
                </a:solidFill>
                <a:effectLst/>
                <a:latin typeface="inherit"/>
              </a:rPr>
              <a:t> rate of several </a:t>
            </a:r>
            <a:r>
              <a:rPr lang="en-US" b="1" i="0" dirty="0" smtClean="0">
                <a:solidFill>
                  <a:srgbClr val="000000"/>
                </a:solidFill>
                <a:effectLst/>
                <a:latin typeface="inherit"/>
              </a:rPr>
              <a:t>Mbps</a:t>
            </a:r>
            <a:r>
              <a:rPr lang="en-US" b="0" i="0" dirty="0" smtClean="0">
                <a:solidFill>
                  <a:srgbClr val="000000"/>
                </a:solidFill>
                <a:effectLst/>
                <a:latin typeface="inherit"/>
              </a:rPr>
              <a:t>.</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3. Used in applications like analog and digital telephony </a:t>
            </a:r>
            <a:r>
              <a:rPr lang="en-US" b="0" i="0" dirty="0" err="1" smtClean="0">
                <a:solidFill>
                  <a:srgbClr val="000000"/>
                </a:solidFill>
                <a:effectLst/>
                <a:latin typeface="inherit"/>
              </a:rPr>
              <a:t>i.e</a:t>
            </a:r>
            <a:r>
              <a:rPr lang="en-US" b="0" i="0" dirty="0" smtClean="0">
                <a:solidFill>
                  <a:srgbClr val="000000"/>
                </a:solidFill>
                <a:effectLst/>
                <a:latin typeface="inherit"/>
              </a:rPr>
              <a:t> </a:t>
            </a:r>
            <a:r>
              <a:rPr lang="en-US" b="0" i="0" u="none" strike="noStrike" dirty="0" smtClean="0">
                <a:solidFill>
                  <a:srgbClr val="289DCC"/>
                </a:solidFill>
                <a:effectLst/>
                <a:latin typeface="inherit"/>
                <a:hlinkClick r:id="rId3"/>
              </a:rPr>
              <a:t>LAN</a:t>
            </a:r>
            <a:r>
              <a:rPr lang="en-US" b="0" i="0" dirty="0" smtClean="0">
                <a:solidFill>
                  <a:srgbClr val="000000"/>
                </a:solidFill>
                <a:effectLst/>
                <a:latin typeface="inherit"/>
              </a:rPr>
              <a:t> </a:t>
            </a:r>
            <a:r>
              <a:rPr lang="en-US" b="0" i="0" dirty="0" err="1" smtClean="0">
                <a:solidFill>
                  <a:srgbClr val="000000"/>
                </a:solidFill>
                <a:effectLst/>
                <a:latin typeface="inherit"/>
              </a:rPr>
              <a:t>etc</a:t>
            </a:r>
            <a:r>
              <a:rPr lang="en-US" b="0" i="0" dirty="0" smtClean="0">
                <a:solidFill>
                  <a:srgbClr val="000000"/>
                </a:solidFill>
                <a:effectLst/>
                <a:latin typeface="inherit"/>
              </a:rPr>
              <a:t> </a:t>
            </a:r>
            <a:endParaRPr lang="en-US" b="0" i="0" dirty="0" smtClean="0">
              <a:solidFill>
                <a:srgbClr val="444444"/>
              </a:solidFill>
              <a:effectLst/>
              <a:latin typeface="Open Sans"/>
            </a:endParaRPr>
          </a:p>
          <a:p>
            <a:pPr fontAlgn="base"/>
            <a:r>
              <a:rPr lang="en-US" b="0" i="0" dirty="0" smtClean="0">
                <a:solidFill>
                  <a:srgbClr val="000000"/>
                </a:solidFill>
                <a:effectLst/>
                <a:latin typeface="inherit"/>
              </a:rPr>
              <a:t>4. Noise and electromagnetic interference are high.</a:t>
            </a:r>
            <a:endParaRPr lang="en-US" b="0" i="0" dirty="0">
              <a:solidFill>
                <a:srgbClr val="444444"/>
              </a:solidFill>
              <a:effectLst/>
              <a:latin typeface="Open Sans"/>
            </a:endParaRPr>
          </a:p>
        </p:txBody>
      </p:sp>
    </p:spTree>
    <p:extLst>
      <p:ext uri="{BB962C8B-B14F-4D97-AF65-F5344CB8AC3E}">
        <p14:creationId xmlns:p14="http://schemas.microsoft.com/office/powerpoint/2010/main" val="279224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84" y="404027"/>
            <a:ext cx="11054366" cy="1754326"/>
          </a:xfrm>
          <a:prstGeom prst="rect">
            <a:avLst/>
          </a:prstGeom>
        </p:spPr>
        <p:txBody>
          <a:bodyPr wrap="square">
            <a:spAutoFit/>
          </a:bodyPr>
          <a:lstStyle/>
          <a:p>
            <a:r>
              <a:rPr lang="en-US" b="0" i="0" dirty="0" smtClean="0">
                <a:solidFill>
                  <a:srgbClr val="616161"/>
                </a:solidFill>
                <a:effectLst/>
                <a:latin typeface="Open Sans"/>
              </a:rPr>
              <a:t> </a:t>
            </a:r>
            <a:r>
              <a:rPr lang="en-US" b="1" i="0" dirty="0" smtClean="0">
                <a:solidFill>
                  <a:srgbClr val="231F20"/>
                </a:solidFill>
                <a:effectLst/>
                <a:latin typeface="arial, sans-serif"/>
              </a:rPr>
              <a:t>Coaxial Cable</a:t>
            </a:r>
            <a:r>
              <a:rPr lang="en-US" b="0" i="0" dirty="0" smtClean="0">
                <a:solidFill>
                  <a:srgbClr val="231F20"/>
                </a:solidFill>
                <a:effectLst/>
                <a:latin typeface="Palatino"/>
              </a:rPr>
              <a:t>, often referred to as coax (pronounced KO-ax), consists of a single copper wire surrounded by at least three layers: (1) an insulating material, (2) a woven or braided metal, and (3) a plastic outer coating (Figure 8-25).</a:t>
            </a:r>
            <a:endParaRPr lang="en-US" b="0" i="0" dirty="0" smtClean="0">
              <a:solidFill>
                <a:srgbClr val="616161"/>
              </a:solidFill>
              <a:effectLst/>
              <a:latin typeface="Open Sans"/>
            </a:endParaRPr>
          </a:p>
          <a:p>
            <a:r>
              <a:rPr lang="en-US" b="0" i="0" dirty="0" smtClean="0">
                <a:solidFill>
                  <a:srgbClr val="231F20"/>
                </a:solidFill>
                <a:effectLst/>
                <a:latin typeface="Palatino"/>
              </a:rPr>
              <a:t>Cable television (CATV) network wiring often uses coaxial cable because it can be cabled over longer distances than twisted-pair cable. Most of today’s computer networks, however, do not use coaxial cable because other transmission media such as fiber-optic cable transmit signals at faster rates. </a:t>
            </a:r>
            <a:endParaRPr lang="en-US" b="0" i="0" dirty="0">
              <a:solidFill>
                <a:srgbClr val="616161"/>
              </a:solidFill>
              <a:effectLst/>
              <a:latin typeface="Open Sans"/>
            </a:endParaRPr>
          </a:p>
        </p:txBody>
      </p:sp>
      <p:pic>
        <p:nvPicPr>
          <p:cNvPr id="2050" name="Picture 2" descr="https://sites.google.com/site/pnutpck11/_/rsrc/1467635471024/lesson-8---physical-transmission-media/Screen%20Shot%202016-07-04%20at%208.30.43%20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5433" y="2158353"/>
            <a:ext cx="6528560" cy="4518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5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241907"/>
            <a:ext cx="11509420" cy="6186309"/>
          </a:xfrm>
          <a:prstGeom prst="rect">
            <a:avLst/>
          </a:prstGeom>
        </p:spPr>
        <p:txBody>
          <a:bodyPr wrap="square">
            <a:spAutoFit/>
          </a:bodyPr>
          <a:lstStyle/>
          <a:p>
            <a:r>
              <a:rPr lang="en-US" b="1" i="0" dirty="0" smtClean="0">
                <a:solidFill>
                  <a:srgbClr val="333333"/>
                </a:solidFill>
                <a:effectLst/>
                <a:latin typeface="Arial" panose="020B0604020202020204" pitchFamily="34" charset="0"/>
              </a:rPr>
              <a:t>Coaxial cable types:</a:t>
            </a:r>
          </a:p>
          <a:p>
            <a:endParaRPr lang="en-US" b="1"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There are two main types of coaxial cables – ones with an impedance of 75 Ohm (Ω) and ones with an impedance of 50 Ohm.</a:t>
            </a:r>
          </a:p>
          <a:p>
            <a:r>
              <a:rPr lang="en-US" b="0" i="0" dirty="0" smtClean="0">
                <a:solidFill>
                  <a:srgbClr val="333333"/>
                </a:solidFill>
                <a:effectLst/>
                <a:latin typeface="Arial" panose="020B0604020202020204" pitchFamily="34" charset="0"/>
              </a:rPr>
              <a:t>Cables with 75 Ohm are mostly used for video signals, while 50 Ohm cables tend to be used for data and wireless communications.</a:t>
            </a:r>
          </a:p>
          <a:p>
            <a:r>
              <a:rPr lang="en-US" b="0" i="0" dirty="0" smtClean="0">
                <a:solidFill>
                  <a:srgbClr val="333333"/>
                </a:solidFill>
                <a:effectLst/>
                <a:latin typeface="Arial" panose="020B0604020202020204" pitchFamily="34" charset="0"/>
              </a:rPr>
              <a:t>In coaxial cables, Ohm refers to the impedance, which is the measure of resistance in the cable to the flow of electrical energy.</a:t>
            </a:r>
          </a:p>
          <a:p>
            <a:r>
              <a:rPr lang="en-US" b="1" dirty="0" smtClean="0">
                <a:solidFill>
                  <a:srgbClr val="333333"/>
                </a:solidFill>
                <a:effectLst/>
                <a:latin typeface="Arial" panose="020B0604020202020204" pitchFamily="34" charset="0"/>
              </a:rPr>
              <a:t>What’s RF coaxial cable?</a:t>
            </a:r>
          </a:p>
          <a:p>
            <a:r>
              <a:rPr lang="en-US" b="0" i="0" dirty="0" smtClean="0">
                <a:solidFill>
                  <a:srgbClr val="333333"/>
                </a:solidFill>
                <a:effectLst/>
                <a:latin typeface="Arial" panose="020B0604020202020204" pitchFamily="34" charset="0"/>
              </a:rPr>
              <a:t>RF coaxial cables are used to carry radio frequency signals. They’re the standard input cable on TVs and feature a single pin which plugs into the RF input on a device.</a:t>
            </a:r>
          </a:p>
          <a:p>
            <a:r>
              <a:rPr lang="en-US" b="1" dirty="0" smtClean="0">
                <a:solidFill>
                  <a:srgbClr val="333333"/>
                </a:solidFill>
                <a:effectLst/>
                <a:latin typeface="Arial" panose="020B0604020202020204" pitchFamily="34" charset="0"/>
              </a:rPr>
              <a:t>What’s RG-6 cable?</a:t>
            </a:r>
          </a:p>
          <a:p>
            <a:r>
              <a:rPr lang="en-US" b="0" i="0" u="none" strike="noStrike" dirty="0" smtClean="0">
                <a:solidFill>
                  <a:srgbClr val="006699"/>
                </a:solidFill>
                <a:effectLst/>
                <a:latin typeface="Arial" panose="020B0604020202020204" pitchFamily="34" charset="0"/>
                <a:hlinkClick r:id="rId2"/>
              </a:rPr>
              <a:t>RG-6 </a:t>
            </a:r>
            <a:r>
              <a:rPr lang="en-US" b="0" i="0" dirty="0" smtClean="0">
                <a:solidFill>
                  <a:srgbClr val="333333"/>
                </a:solidFill>
                <a:effectLst/>
                <a:latin typeface="Arial" panose="020B0604020202020204" pitchFamily="34" charset="0"/>
              </a:rPr>
              <a:t>cables have larger conductors, so they provide better signal quality. They have thicker dielectric insulation and are made with a different kind of shielding, allowing them to handle GHz level signals more effectively. As this type of cable is thin, it can also be easily installed in walls or ceilings.</a:t>
            </a:r>
          </a:p>
          <a:p>
            <a:r>
              <a:rPr lang="en-US" b="1" dirty="0" smtClean="0">
                <a:solidFill>
                  <a:srgbClr val="333333"/>
                </a:solidFill>
                <a:effectLst/>
                <a:latin typeface="Arial" panose="020B0604020202020204" pitchFamily="34" charset="0"/>
              </a:rPr>
              <a:t>What’s RG-59 cable?</a:t>
            </a:r>
          </a:p>
          <a:p>
            <a:r>
              <a:rPr lang="en-US" b="0" i="0" dirty="0" smtClean="0">
                <a:solidFill>
                  <a:srgbClr val="333333"/>
                </a:solidFill>
                <a:effectLst/>
                <a:latin typeface="Arial" panose="020B0604020202020204" pitchFamily="34" charset="0"/>
              </a:rPr>
              <a:t>A common cable in domestic settings,</a:t>
            </a:r>
            <a:r>
              <a:rPr lang="en-US" b="0" i="0" u="none" strike="noStrike" dirty="0" smtClean="0">
                <a:solidFill>
                  <a:srgbClr val="006699"/>
                </a:solidFill>
                <a:effectLst/>
                <a:latin typeface="Arial" panose="020B0604020202020204" pitchFamily="34" charset="0"/>
                <a:hlinkClick r:id="rId3"/>
              </a:rPr>
              <a:t> RG-59</a:t>
            </a:r>
            <a:r>
              <a:rPr lang="en-US" b="0" i="0" dirty="0" smtClean="0">
                <a:solidFill>
                  <a:srgbClr val="333333"/>
                </a:solidFill>
                <a:effectLst/>
                <a:latin typeface="Arial" panose="020B0604020202020204" pitchFamily="34" charset="0"/>
              </a:rPr>
              <a:t> cable is similar to the RG-6, but it has an even thinner </a:t>
            </a:r>
            <a:r>
              <a:rPr lang="en-US" b="0" i="0" dirty="0" err="1" smtClean="0">
                <a:solidFill>
                  <a:srgbClr val="333333"/>
                </a:solidFill>
                <a:effectLst/>
                <a:latin typeface="Arial" panose="020B0604020202020204" pitchFamily="34" charset="0"/>
              </a:rPr>
              <a:t>centre</a:t>
            </a:r>
            <a:r>
              <a:rPr lang="en-US" b="0" i="0" dirty="0" smtClean="0">
                <a:solidFill>
                  <a:srgbClr val="333333"/>
                </a:solidFill>
                <a:effectLst/>
                <a:latin typeface="Arial" panose="020B0604020202020204" pitchFamily="34" charset="0"/>
              </a:rPr>
              <a:t> conductor. This makes it a good choice for short runs and low-frequency transmissions.</a:t>
            </a:r>
          </a:p>
          <a:p>
            <a:r>
              <a:rPr lang="en-US" b="1" dirty="0" smtClean="0">
                <a:solidFill>
                  <a:srgbClr val="333333"/>
                </a:solidFill>
                <a:effectLst/>
                <a:latin typeface="Arial" panose="020B0604020202020204" pitchFamily="34" charset="0"/>
              </a:rPr>
              <a:t>What’s RG-11 cable?</a:t>
            </a:r>
          </a:p>
          <a:p>
            <a:r>
              <a:rPr lang="en-US" b="0" i="0" u="none" strike="noStrike" dirty="0" smtClean="0">
                <a:solidFill>
                  <a:srgbClr val="006699"/>
                </a:solidFill>
                <a:effectLst/>
                <a:latin typeface="Arial" panose="020B0604020202020204" pitchFamily="34" charset="0"/>
                <a:hlinkClick r:id="rId4"/>
              </a:rPr>
              <a:t>RG-11</a:t>
            </a:r>
            <a:r>
              <a:rPr lang="en-US" b="0" i="0" dirty="0" smtClean="0">
                <a:solidFill>
                  <a:srgbClr val="333333"/>
                </a:solidFill>
                <a:effectLst/>
                <a:latin typeface="Arial" panose="020B0604020202020204" pitchFamily="34" charset="0"/>
              </a:rPr>
              <a:t> cable is easily identifiable as it’s thicker than other types of coaxial cable, which can make it more difficult to work with. However, it offers a lower attenuation level than RG-6 or RG-59, meaning it can carry data for longer distances.</a:t>
            </a:r>
            <a:endParaRPr lang="en-US" b="0" i="0" dirty="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30547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10" y="239151"/>
            <a:ext cx="6632618" cy="6463308"/>
          </a:xfrm>
          <a:prstGeom prst="rect">
            <a:avLst/>
          </a:prstGeom>
        </p:spPr>
        <p:txBody>
          <a:bodyPr wrap="square">
            <a:spAutoFit/>
          </a:bodyPr>
          <a:lstStyle/>
          <a:p>
            <a:r>
              <a:rPr lang="en-US" b="1" i="0" dirty="0" smtClean="0">
                <a:solidFill>
                  <a:srgbClr val="231F20"/>
                </a:solidFill>
                <a:effectLst/>
                <a:latin typeface="arial, sans-serif"/>
              </a:rPr>
              <a:t>Fiber-Optic Cable</a:t>
            </a:r>
            <a:endParaRPr lang="en-US" b="0" i="0" dirty="0" smtClean="0">
              <a:solidFill>
                <a:srgbClr val="616161"/>
              </a:solidFill>
              <a:effectLst/>
              <a:latin typeface="Open Sans"/>
            </a:endParaRPr>
          </a:p>
          <a:p>
            <a:r>
              <a:rPr lang="en-US" b="0" i="0" dirty="0" smtClean="0">
                <a:solidFill>
                  <a:srgbClr val="231F20"/>
                </a:solidFill>
                <a:effectLst/>
                <a:latin typeface="Palatino"/>
              </a:rPr>
              <a:t>The core of a </a:t>
            </a:r>
            <a:r>
              <a:rPr lang="en-US" b="1" i="0" dirty="0" smtClean="0">
                <a:solidFill>
                  <a:srgbClr val="231F20"/>
                </a:solidFill>
                <a:effectLst/>
                <a:latin typeface="Palatino"/>
              </a:rPr>
              <a:t>fiber-optic cable </a:t>
            </a:r>
            <a:r>
              <a:rPr lang="en-US" b="0" i="0" dirty="0" smtClean="0">
                <a:solidFill>
                  <a:srgbClr val="231F20"/>
                </a:solidFill>
                <a:effectLst/>
                <a:latin typeface="Palatino"/>
              </a:rPr>
              <a:t>consists of dozens or hundreds of thin strands of glass or plastic that use light to transmit signals. Each strand, called an optical fiber, is as thin as a human hair. Inside the fiber-optic cable, an </a:t>
            </a:r>
            <a:r>
              <a:rPr lang="en-US" b="0" i="0" dirty="0" err="1" smtClean="0">
                <a:solidFill>
                  <a:srgbClr val="231F20"/>
                </a:solidFill>
                <a:effectLst/>
                <a:latin typeface="Palatino"/>
              </a:rPr>
              <a:t>insu</a:t>
            </a:r>
            <a:r>
              <a:rPr lang="en-US" b="0" i="0" dirty="0" smtClean="0">
                <a:solidFill>
                  <a:srgbClr val="231F20"/>
                </a:solidFill>
                <a:effectLst/>
                <a:latin typeface="Palatino"/>
              </a:rPr>
              <a:t>- </a:t>
            </a:r>
            <a:r>
              <a:rPr lang="en-US" b="0" i="0" dirty="0" err="1" smtClean="0">
                <a:solidFill>
                  <a:srgbClr val="231F20"/>
                </a:solidFill>
                <a:effectLst/>
                <a:latin typeface="Palatino"/>
              </a:rPr>
              <a:t>lating</a:t>
            </a:r>
            <a:r>
              <a:rPr lang="en-US" b="0" i="0" dirty="0" smtClean="0">
                <a:solidFill>
                  <a:srgbClr val="231F20"/>
                </a:solidFill>
                <a:effectLst/>
                <a:latin typeface="Palatino"/>
              </a:rPr>
              <a:t> glass cladding and a protective coating surround each optical fiber (Figure 8-26).</a:t>
            </a:r>
            <a:endParaRPr lang="en-US" b="0" i="0" dirty="0" smtClean="0">
              <a:solidFill>
                <a:srgbClr val="616161"/>
              </a:solidFill>
              <a:effectLst/>
              <a:latin typeface="Open Sans"/>
            </a:endParaRPr>
          </a:p>
          <a:p>
            <a:r>
              <a:rPr lang="en-US" b="0" i="0" dirty="0" smtClean="0">
                <a:solidFill>
                  <a:srgbClr val="231F20"/>
                </a:solidFill>
                <a:effectLst/>
                <a:latin typeface="Palatino"/>
              </a:rPr>
              <a:t>Fiber-optic cables have the following advantages over cables that use wire, such as twisted-pair and coaxial cables:</a:t>
            </a:r>
            <a:endParaRPr lang="en-US" b="0" i="0" dirty="0" smtClean="0">
              <a:solidFill>
                <a:srgbClr val="616161"/>
              </a:solidFill>
              <a:effectLst/>
              <a:latin typeface="Open Sans"/>
            </a:endParaRPr>
          </a:p>
          <a:p>
            <a:pPr>
              <a:buFont typeface="Arial" panose="020B0604020202020204" pitchFamily="34" charset="0"/>
              <a:buChar char="•"/>
            </a:pPr>
            <a:r>
              <a:rPr lang="en-US" b="0" i="0" dirty="0" smtClean="0">
                <a:solidFill>
                  <a:srgbClr val="231F20"/>
                </a:solidFill>
                <a:effectLst/>
                <a:latin typeface="georgia, serif"/>
              </a:rPr>
              <a:t>Capability of carrying significantly more signals than wire cables</a:t>
            </a:r>
            <a:endParaRPr lang="en-US" b="0" i="0" dirty="0" smtClean="0">
              <a:solidFill>
                <a:srgbClr val="616161"/>
              </a:solidFill>
              <a:effectLst/>
              <a:latin typeface="Open Sans"/>
            </a:endParaRPr>
          </a:p>
          <a:p>
            <a:pPr>
              <a:buFont typeface="Arial" panose="020B0604020202020204" pitchFamily="34" charset="0"/>
              <a:buChar char="•"/>
            </a:pPr>
            <a:r>
              <a:rPr lang="en-US" b="0" i="0" dirty="0" smtClean="0">
                <a:solidFill>
                  <a:srgbClr val="231F20"/>
                </a:solidFill>
                <a:effectLst/>
                <a:latin typeface="georgia, serif"/>
              </a:rPr>
              <a:t>Faster data transmission</a:t>
            </a:r>
            <a:endParaRPr lang="en-US" b="0" i="0" dirty="0" smtClean="0">
              <a:solidFill>
                <a:srgbClr val="616161"/>
              </a:solidFill>
              <a:effectLst/>
              <a:latin typeface="Open Sans"/>
            </a:endParaRPr>
          </a:p>
          <a:p>
            <a:pPr>
              <a:buFont typeface="Arial" panose="020B0604020202020204" pitchFamily="34" charset="0"/>
              <a:buChar char="•"/>
            </a:pPr>
            <a:r>
              <a:rPr lang="en-US" b="0" i="0" dirty="0" smtClean="0">
                <a:solidFill>
                  <a:srgbClr val="231F20"/>
                </a:solidFill>
                <a:effectLst/>
                <a:latin typeface="georgia, serif"/>
              </a:rPr>
              <a:t>Less susceptible to noise (interference) from other devices such as a copy machine</a:t>
            </a:r>
            <a:endParaRPr lang="en-US" b="0" i="0" dirty="0" smtClean="0">
              <a:solidFill>
                <a:srgbClr val="616161"/>
              </a:solidFill>
              <a:effectLst/>
              <a:latin typeface="Open Sans"/>
            </a:endParaRPr>
          </a:p>
          <a:p>
            <a:pPr>
              <a:buFont typeface="Arial" panose="020B0604020202020204" pitchFamily="34" charset="0"/>
              <a:buChar char="•"/>
            </a:pPr>
            <a:r>
              <a:rPr lang="en-US" b="0" i="0" dirty="0" smtClean="0">
                <a:solidFill>
                  <a:srgbClr val="231F20"/>
                </a:solidFill>
                <a:effectLst/>
                <a:latin typeface="georgia, serif"/>
              </a:rPr>
              <a:t>Better security for signals during </a:t>
            </a:r>
            <a:r>
              <a:rPr lang="en-US" b="0" i="0" dirty="0" smtClean="0">
                <a:solidFill>
                  <a:srgbClr val="616161"/>
                </a:solidFill>
                <a:effectLst/>
                <a:latin typeface="georgia, serif"/>
              </a:rPr>
              <a:t>transmission because they are less susceptible to noise</a:t>
            </a:r>
            <a:endParaRPr lang="en-US" b="0" i="0" dirty="0" smtClean="0">
              <a:solidFill>
                <a:srgbClr val="616161"/>
              </a:solidFill>
              <a:effectLst/>
              <a:latin typeface="Open Sans"/>
            </a:endParaRPr>
          </a:p>
          <a:p>
            <a:pPr>
              <a:buFont typeface="Arial" panose="020B0604020202020204" pitchFamily="34" charset="0"/>
              <a:buChar char="•"/>
            </a:pPr>
            <a:r>
              <a:rPr lang="en-US" b="0" i="0" dirty="0" smtClean="0">
                <a:solidFill>
                  <a:srgbClr val="231F20"/>
                </a:solidFill>
                <a:effectLst/>
                <a:latin typeface="georgia, serif"/>
              </a:rPr>
              <a:t>Smaller size (much thinner and lighter </a:t>
            </a:r>
            <a:r>
              <a:rPr lang="en-US" b="0" i="0" dirty="0" smtClean="0">
                <a:solidFill>
                  <a:srgbClr val="616161"/>
                </a:solidFill>
                <a:effectLst/>
                <a:latin typeface="georgia, serif"/>
              </a:rPr>
              <a:t>weight)</a:t>
            </a:r>
            <a:endParaRPr lang="en-US" b="0" i="0" dirty="0" smtClean="0">
              <a:solidFill>
                <a:srgbClr val="616161"/>
              </a:solidFill>
              <a:effectLst/>
              <a:latin typeface="Open Sans"/>
            </a:endParaRPr>
          </a:p>
          <a:p>
            <a:r>
              <a:rPr lang="en-US" b="0" i="0" dirty="0" smtClean="0">
                <a:solidFill>
                  <a:srgbClr val="231F20"/>
                </a:solidFill>
                <a:effectLst/>
                <a:latin typeface="Palatino"/>
              </a:rPr>
              <a:t>Disadvantages of fiber-optic cable are it costs more than twisted-pair or coaxial cable and can be difficult to install and modify. Despite these limitations, many local and long- distance telephone companies are replacing existing telephone lines with fiber-optic cables, enabling them to offer fiber Internet access to home and business users.</a:t>
            </a:r>
            <a:endParaRPr lang="en-US" b="0" i="0" dirty="0">
              <a:solidFill>
                <a:srgbClr val="231F20"/>
              </a:solidFill>
              <a:effectLst/>
              <a:latin typeface="Palatino"/>
            </a:endParaRPr>
          </a:p>
        </p:txBody>
      </p:sp>
      <p:pic>
        <p:nvPicPr>
          <p:cNvPr id="3074" name="Picture 2" descr="https://sites.google.com/site/pnutpck11/_/rsrc/1467635585073/lesson-8---physical-transmission-media/Screen%20Shot%202016-07-04%20at%208.32.31%20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9110" y="1094705"/>
            <a:ext cx="5352890" cy="4275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06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257</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sans-serif</vt:lpstr>
      <vt:lpstr>Calibri</vt:lpstr>
      <vt:lpstr>Calibri Light</vt:lpstr>
      <vt:lpstr>georgia, serif</vt:lpstr>
      <vt:lpstr>inherit</vt:lpstr>
      <vt:lpstr>Open Sans</vt:lpstr>
      <vt:lpstr>Palatino</vt:lpstr>
      <vt:lpstr>Office Theme</vt:lpstr>
      <vt:lpstr>PHYSICAL TRANSMISSION MEDIA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TRANSMISSION MEDIA</dc:title>
  <dc:creator>DELL</dc:creator>
  <cp:lastModifiedBy>DELL</cp:lastModifiedBy>
  <cp:revision>3</cp:revision>
  <dcterms:created xsi:type="dcterms:W3CDTF">2020-12-04T16:11:10Z</dcterms:created>
  <dcterms:modified xsi:type="dcterms:W3CDTF">2020-12-04T16:38:58Z</dcterms:modified>
</cp:coreProperties>
</file>