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80" r:id="rId20"/>
    <p:sldId id="275" r:id="rId21"/>
    <p:sldId id="277" r:id="rId22"/>
    <p:sldId id="282" r:id="rId23"/>
    <p:sldId id="279" r:id="rId24"/>
    <p:sldId id="281" r:id="rId25"/>
    <p:sldId id="283" r:id="rId26"/>
    <p:sldId id="285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mp.berkeley.edu/chromista/bacillariophyta.html" TargetMode="External"/><Relationship Id="rId2" Type="http://schemas.openxmlformats.org/officeDocument/2006/relationships/hyperlink" Target="http://www.ucmp.berkeley.edu/chromista/phaeophyta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mp.berkeley.edu/protista/rhodophyta.html" TargetMode="External"/><Relationship Id="rId2" Type="http://schemas.openxmlformats.org/officeDocument/2006/relationships/hyperlink" Target="http://www.ucmp.berkeley.edu/bacteria/cyanointro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Photosynthesis is an oxidation reduction process in which water is oxidized and carbon dioxide is reduced to carbohydrate.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sma\Pictures\300px-Chlorophyll_d_structure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676524"/>
            <a:ext cx="7543800" cy="3038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79653"/>
            <a:ext cx="9144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basic structure is a ring made of four </a:t>
            </a:r>
            <a:r>
              <a:rPr lang="en-US" sz="2400" dirty="0" err="1" smtClean="0"/>
              <a:t>pyrroles</a:t>
            </a:r>
            <a:r>
              <a:rPr lang="en-US" sz="2400" dirty="0" smtClean="0"/>
              <a:t>, a </a:t>
            </a:r>
            <a:r>
              <a:rPr lang="en-US" sz="2400" b="1" dirty="0" err="1" smtClean="0"/>
              <a:t>tetrapyrrole</a:t>
            </a:r>
            <a:r>
              <a:rPr lang="en-US" sz="2400" dirty="0" smtClean="0"/>
              <a:t>, which is also named </a:t>
            </a:r>
            <a:r>
              <a:rPr lang="en-US" sz="2400" b="1" dirty="0" err="1" smtClean="0"/>
              <a:t>porphyrin</a:t>
            </a:r>
            <a:r>
              <a:rPr lang="en-US" sz="2400" dirty="0" smtClean="0"/>
              <a:t>. </a:t>
            </a:r>
          </a:p>
          <a:p>
            <a:r>
              <a:rPr lang="en-US" sz="2400" b="1" dirty="0" smtClean="0"/>
              <a:t>Mg</a:t>
            </a:r>
            <a:r>
              <a:rPr lang="en-US" sz="2400" dirty="0" smtClean="0"/>
              <a:t>++ is present in the center of the ring as the central atom. Mg++ is covalently bound with two N-atoms and coordinately bound to the other two atoms of the </a:t>
            </a:r>
            <a:r>
              <a:rPr lang="en-US" sz="2400" dirty="0" err="1" smtClean="0"/>
              <a:t>tetrapyrrole</a:t>
            </a:r>
            <a:r>
              <a:rPr lang="en-US" sz="2400" dirty="0" smtClean="0"/>
              <a:t> ring. </a:t>
            </a:r>
          </a:p>
          <a:p>
            <a:r>
              <a:rPr lang="en-US" sz="2400" dirty="0" smtClean="0"/>
              <a:t>A </a:t>
            </a:r>
            <a:r>
              <a:rPr lang="en-US" sz="2400" dirty="0" err="1" smtClean="0">
                <a:solidFill>
                  <a:srgbClr val="FF0000"/>
                </a:solidFill>
              </a:rPr>
              <a:t>cyclopentanone</a:t>
            </a:r>
            <a:r>
              <a:rPr lang="en-US" sz="2400" dirty="0" smtClean="0">
                <a:solidFill>
                  <a:srgbClr val="FF0000"/>
                </a:solidFill>
              </a:rPr>
              <a:t>  (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8</a:t>
            </a:r>
            <a:r>
              <a:rPr lang="en-US" sz="2400" dirty="0" smtClean="0"/>
              <a:t>O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is attached to ring c. </a:t>
            </a:r>
          </a:p>
          <a:p>
            <a:r>
              <a:rPr lang="en-US" sz="2400" dirty="0" smtClean="0"/>
              <a:t>At ring </a:t>
            </a:r>
            <a:r>
              <a:rPr lang="en-US" sz="2400" dirty="0" smtClean="0">
                <a:solidFill>
                  <a:srgbClr val="FF0000"/>
                </a:solidFill>
              </a:rPr>
              <a:t>d a </a:t>
            </a:r>
            <a:r>
              <a:rPr lang="en-US" sz="2400" dirty="0" err="1" smtClean="0">
                <a:solidFill>
                  <a:srgbClr val="FF0000"/>
                </a:solidFill>
              </a:rPr>
              <a:t>propionic</a:t>
            </a:r>
            <a:r>
              <a:rPr lang="en-US" sz="2400" dirty="0" smtClean="0">
                <a:solidFill>
                  <a:srgbClr val="FF0000"/>
                </a:solidFill>
              </a:rPr>
              <a:t> acid</a:t>
            </a:r>
            <a:r>
              <a:rPr lang="en-US" sz="2400" dirty="0" smtClean="0"/>
              <a:t> (CH3CH2CO2H) group forms an ester with the alcohol </a:t>
            </a:r>
            <a:r>
              <a:rPr lang="en-US" sz="2400" b="1" dirty="0" err="1" smtClean="0"/>
              <a:t>phytol</a:t>
            </a:r>
            <a:r>
              <a:rPr lang="en-US" sz="2400" b="1" dirty="0" smtClean="0"/>
              <a:t> </a:t>
            </a:r>
            <a:r>
              <a:rPr lang="en-US" sz="2400" dirty="0" smtClean="0"/>
              <a:t>(C20H40O). </a:t>
            </a: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Phytol</a:t>
            </a:r>
            <a:r>
              <a:rPr lang="en-US" sz="2400" dirty="0" smtClean="0">
                <a:solidFill>
                  <a:srgbClr val="FF0000"/>
                </a:solidFill>
              </a:rPr>
              <a:t> c</a:t>
            </a:r>
            <a:r>
              <a:rPr lang="en-US" sz="2400" dirty="0" smtClean="0"/>
              <a:t>onsists of a long branched hydrocarbon chain with one C-C double bond. It is derived from an </a:t>
            </a:r>
            <a:r>
              <a:rPr lang="en-US" sz="2400" dirty="0" err="1" smtClean="0"/>
              <a:t>isoprenoid</a:t>
            </a:r>
            <a:r>
              <a:rPr lang="en-US" sz="2400" dirty="0" smtClean="0"/>
              <a:t>, formed from four isoprene units (C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8</a:t>
            </a:r>
            <a:r>
              <a:rPr lang="en-US" sz="2400" dirty="0" smtClean="0"/>
              <a:t>).</a:t>
            </a:r>
            <a:br>
              <a:rPr lang="en-US" sz="2400" dirty="0" smtClean="0"/>
            </a:br>
            <a:r>
              <a:rPr lang="en-US" sz="2400" dirty="0" smtClean="0"/>
              <a:t>This long hydrophobic hydrocarbon tail renders the chlorophyll highly</a:t>
            </a:r>
            <a:br>
              <a:rPr lang="en-US" sz="2400" dirty="0" smtClean="0"/>
            </a:br>
            <a:r>
              <a:rPr lang="en-US" sz="2400" dirty="0" smtClean="0"/>
              <a:t>soluble in lipids and therefore promotes its presence in the membrane phase. Chlorophyll always occurs bound to proteins. </a:t>
            </a:r>
          </a:p>
          <a:p>
            <a:r>
              <a:rPr lang="en-US" sz="2400" dirty="0" smtClean="0"/>
              <a:t>In ring b, </a:t>
            </a:r>
            <a:r>
              <a:rPr lang="en-US" sz="2400" dirty="0" err="1" smtClean="0"/>
              <a:t>chl</a:t>
            </a:r>
            <a:r>
              <a:rPr lang="en-US" sz="2400" dirty="0" smtClean="0"/>
              <a:t>-</a:t>
            </a:r>
            <a:r>
              <a:rPr lang="en-US" sz="2400" i="1" dirty="0" smtClean="0"/>
              <a:t>b </a:t>
            </a:r>
            <a:r>
              <a:rPr lang="en-US" sz="2400" dirty="0" smtClean="0"/>
              <a:t>contains a </a:t>
            </a:r>
            <a:r>
              <a:rPr lang="en-US" sz="2400" dirty="0" err="1" smtClean="0"/>
              <a:t>formyl</a:t>
            </a:r>
            <a:r>
              <a:rPr lang="en-US" sz="2400" dirty="0" smtClean="0"/>
              <a:t> residue instead of the methyl residue in </a:t>
            </a:r>
            <a:r>
              <a:rPr lang="en-US" sz="2400" dirty="0" err="1" smtClean="0"/>
              <a:t>chl</a:t>
            </a:r>
            <a:r>
              <a:rPr lang="en-US" sz="2400" dirty="0" smtClean="0"/>
              <a:t>-</a:t>
            </a:r>
            <a:r>
              <a:rPr lang="en-US" sz="2400" i="1" dirty="0" smtClean="0"/>
              <a:t>a</a:t>
            </a:r>
            <a:r>
              <a:rPr lang="en-US" sz="2400" dirty="0" smtClean="0"/>
              <a:t>. This small difference has a large influence on light absorption.</a:t>
            </a:r>
          </a:p>
          <a:p>
            <a:r>
              <a:rPr lang="en-US" sz="2400" dirty="0" smtClean="0"/>
              <a:t>Chlorophyll a= C</a:t>
            </a:r>
            <a:r>
              <a:rPr lang="en-US" sz="2000" dirty="0" smtClean="0"/>
              <a:t>55</a:t>
            </a:r>
            <a:r>
              <a:rPr lang="en-US" sz="2400" dirty="0" smtClean="0"/>
              <a:t>H</a:t>
            </a:r>
            <a:r>
              <a:rPr lang="en-US" sz="2000" dirty="0" smtClean="0"/>
              <a:t>72</a:t>
            </a:r>
            <a:r>
              <a:rPr lang="en-US" sz="2400" dirty="0" smtClean="0"/>
              <a:t>MgO</a:t>
            </a:r>
            <a:r>
              <a:rPr lang="en-US" sz="2000" dirty="0" smtClean="0"/>
              <a:t>5</a:t>
            </a:r>
            <a:r>
              <a:rPr lang="en-US" sz="2400" dirty="0" smtClean="0"/>
              <a:t>N</a:t>
            </a:r>
            <a:r>
              <a:rPr lang="en-US" sz="2000" dirty="0" smtClean="0"/>
              <a:t>4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Chlorophyll b= C</a:t>
            </a:r>
            <a:r>
              <a:rPr lang="en-US" sz="2000" dirty="0" smtClean="0"/>
              <a:t>55</a:t>
            </a:r>
            <a:r>
              <a:rPr lang="en-US" sz="2400" dirty="0" smtClean="0"/>
              <a:t>H</a:t>
            </a:r>
            <a:r>
              <a:rPr lang="en-US" sz="2000" dirty="0" smtClean="0"/>
              <a:t>70</a:t>
            </a:r>
            <a:r>
              <a:rPr lang="en-US" sz="2400" dirty="0" smtClean="0"/>
              <a:t>MgO</a:t>
            </a:r>
            <a:r>
              <a:rPr lang="en-US" sz="2000" dirty="0" smtClean="0"/>
              <a:t>6</a:t>
            </a:r>
            <a:r>
              <a:rPr lang="en-US" sz="2400" dirty="0" smtClean="0"/>
              <a:t>N</a:t>
            </a:r>
            <a:r>
              <a:rPr lang="en-US" sz="2000" dirty="0" smtClean="0"/>
              <a:t>4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Chromophore</a:t>
            </a:r>
            <a:r>
              <a:rPr lang="en-US" b="1" dirty="0" smtClean="0"/>
              <a:t> and Pigments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Chlorophyll molecules are bound to chlorophyll-binding proteins. In a complex with proteins the </a:t>
            </a:r>
            <a:r>
              <a:rPr lang="en-US" sz="2400" dirty="0" smtClean="0">
                <a:solidFill>
                  <a:srgbClr val="FF0000"/>
                </a:solidFill>
              </a:rPr>
              <a:t>absorption spectrum </a:t>
            </a:r>
            <a:r>
              <a:rPr lang="en-US" sz="2400" dirty="0" smtClean="0"/>
              <a:t>of the bound chlorophyll may differ considerably from the absorption spectrum of the free chlorophyll. </a:t>
            </a:r>
          </a:p>
          <a:p>
            <a:r>
              <a:rPr lang="en-US" sz="2400" dirty="0" smtClean="0"/>
              <a:t>Free absorbing substances are called </a:t>
            </a:r>
            <a:r>
              <a:rPr lang="en-US" sz="2400" b="1" dirty="0" err="1" smtClean="0"/>
              <a:t>chromophore</a:t>
            </a:r>
            <a:r>
              <a:rPr lang="en-US" sz="2400" b="1" dirty="0" smtClean="0"/>
              <a:t> </a:t>
            </a:r>
            <a:r>
              <a:rPr lang="en-US" sz="2400" dirty="0" smtClean="0"/>
              <a:t>(Greek, carrier of color) and the </a:t>
            </a:r>
            <a:r>
              <a:rPr lang="en-US" sz="2400" dirty="0" err="1" smtClean="0"/>
              <a:t>chromophore</a:t>
            </a:r>
            <a:r>
              <a:rPr lang="en-US" sz="2400" dirty="0" smtClean="0"/>
              <a:t>-protein complexes are called </a:t>
            </a:r>
            <a:r>
              <a:rPr lang="en-US" sz="2400" b="1" dirty="0" smtClean="0"/>
              <a:t>pigments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>Pigments are often named after the wavelength of their absorption maximum. Chlorophyll-</a:t>
            </a:r>
            <a:r>
              <a:rPr lang="en-US" sz="2400" i="1" dirty="0" smtClean="0"/>
              <a:t>a</a:t>
            </a:r>
            <a:r>
              <a:rPr lang="en-US" sz="2400" dirty="0" smtClean="0"/>
              <a:t>700 means a pigment of </a:t>
            </a:r>
            <a:r>
              <a:rPr lang="en-US" sz="2400" dirty="0" err="1" smtClean="0"/>
              <a:t>chl</a:t>
            </a:r>
            <a:r>
              <a:rPr lang="en-US" sz="2400" dirty="0" smtClean="0"/>
              <a:t>-</a:t>
            </a:r>
            <a:r>
              <a:rPr lang="en-US" sz="2400" i="1" dirty="0" smtClean="0"/>
              <a:t>a </a:t>
            </a:r>
            <a:r>
              <a:rPr lang="en-US" sz="2400" dirty="0" smtClean="0"/>
              <a:t>with an absorption maximum of 700 nm. </a:t>
            </a:r>
          </a:p>
          <a:p>
            <a:r>
              <a:rPr lang="en-US" sz="2400" dirty="0" smtClean="0"/>
              <a:t>Another common designation is P700; this name leaves</a:t>
            </a:r>
            <a:br>
              <a:rPr lang="en-US" sz="2400" dirty="0" smtClean="0"/>
            </a:br>
            <a:r>
              <a:rPr lang="en-US" sz="2400" dirty="0" smtClean="0"/>
              <a:t>the nature of the </a:t>
            </a:r>
            <a:r>
              <a:rPr lang="en-US" sz="2400" dirty="0" err="1" smtClean="0"/>
              <a:t>chromophore</a:t>
            </a:r>
            <a:r>
              <a:rPr lang="en-US" sz="2400" dirty="0" smtClean="0"/>
              <a:t> open </a:t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Carotenoids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 are usually red, orange, or yellow pigments, and include the familiar compound carotene, which gives carrots their color.</a:t>
            </a:r>
          </a:p>
          <a:p>
            <a:r>
              <a:rPr lang="en-US" sz="2400" dirty="0" err="1" smtClean="0"/>
              <a:t>Carotenoids</a:t>
            </a:r>
            <a:r>
              <a:rPr lang="en-US" sz="2400" dirty="0" smtClean="0"/>
              <a:t> cannot transfer sunlight energy directly to the photosynthetic pathway, but must pass their absorbed energy to chlorophyll. </a:t>
            </a:r>
          </a:p>
          <a:p>
            <a:r>
              <a:rPr lang="en-US" sz="2400" dirty="0" smtClean="0"/>
              <a:t>For this reason, they are called </a:t>
            </a:r>
            <a:r>
              <a:rPr lang="en-US" sz="2400" b="1" dirty="0" smtClean="0"/>
              <a:t>accessory pigments</a:t>
            </a:r>
            <a:r>
              <a:rPr lang="en-US" sz="2400" dirty="0" smtClean="0"/>
              <a:t>. One very visible accessory pigment is </a:t>
            </a:r>
            <a:r>
              <a:rPr lang="en-US" sz="2400" b="1" dirty="0" err="1" smtClean="0"/>
              <a:t>fucoxanthin</a:t>
            </a:r>
            <a:r>
              <a:rPr lang="en-US" sz="2400" dirty="0" smtClean="0"/>
              <a:t> the brown pigment which colors kelps and other </a:t>
            </a:r>
            <a:r>
              <a:rPr lang="en-US" sz="2400" dirty="0" smtClean="0">
                <a:hlinkClick r:id="rId2"/>
              </a:rPr>
              <a:t>brown algae </a:t>
            </a:r>
            <a:r>
              <a:rPr lang="en-US" sz="2400" dirty="0" smtClean="0"/>
              <a:t>as well as the </a:t>
            </a:r>
            <a:r>
              <a:rPr lang="en-US" sz="2400" dirty="0" smtClean="0">
                <a:hlinkClick r:id="rId3"/>
              </a:rPr>
              <a:t>diatoms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Phycobilins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Phycobilins</a:t>
            </a:r>
            <a:r>
              <a:rPr lang="en-US" dirty="0" smtClean="0"/>
              <a:t> are water-soluble pigments, and are therefore found in the cytoplasm, or in the </a:t>
            </a:r>
            <a:r>
              <a:rPr lang="en-US" dirty="0" err="1" smtClean="0"/>
              <a:t>stroma</a:t>
            </a:r>
            <a:r>
              <a:rPr lang="en-US" dirty="0" smtClean="0"/>
              <a:t> of the chloroplast. </a:t>
            </a:r>
          </a:p>
          <a:p>
            <a:r>
              <a:rPr lang="en-US" dirty="0" smtClean="0"/>
              <a:t>They occur only in </a:t>
            </a:r>
            <a:r>
              <a:rPr lang="en-US" dirty="0" err="1" smtClean="0">
                <a:hlinkClick r:id="rId2"/>
              </a:rPr>
              <a:t>Cyanobacteria</a:t>
            </a:r>
            <a:r>
              <a:rPr lang="en-US" dirty="0" smtClean="0"/>
              <a:t> and </a:t>
            </a:r>
            <a:r>
              <a:rPr lang="en-US" dirty="0" err="1" smtClean="0">
                <a:hlinkClick r:id="rId3"/>
              </a:rPr>
              <a:t>Rhodophyta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Bluish pigment </a:t>
            </a:r>
            <a:r>
              <a:rPr lang="en-US" b="1" dirty="0" err="1" smtClean="0"/>
              <a:t>phycocyanin</a:t>
            </a:r>
            <a:r>
              <a:rPr lang="en-US" dirty="0" smtClean="0"/>
              <a:t>, which gives the </a:t>
            </a:r>
            <a:r>
              <a:rPr lang="en-US" dirty="0" err="1" smtClean="0"/>
              <a:t>Cyanobacteria</a:t>
            </a:r>
            <a:r>
              <a:rPr lang="en-US" dirty="0" smtClean="0"/>
              <a:t> their name. </a:t>
            </a:r>
          </a:p>
          <a:p>
            <a:r>
              <a:rPr lang="en-US" dirty="0" smtClean="0"/>
              <a:t>Reddish pigment </a:t>
            </a:r>
            <a:r>
              <a:rPr lang="en-US" b="1" dirty="0" err="1" smtClean="0"/>
              <a:t>phycoerythrin</a:t>
            </a:r>
            <a:r>
              <a:rPr lang="en-US" dirty="0" smtClean="0"/>
              <a:t>, which gives the red algae their common name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Light absorption excites</a:t>
            </a:r>
            <a:br>
              <a:rPr lang="en-US" b="1" dirty="0" smtClean="0"/>
            </a:br>
            <a:r>
              <a:rPr lang="en-US" b="1" dirty="0" smtClean="0"/>
              <a:t>the chlorophyll molecule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when a </a:t>
            </a:r>
            <a:r>
              <a:rPr lang="en-US" dirty="0" err="1" smtClean="0"/>
              <a:t>chromophore</a:t>
            </a:r>
            <a:r>
              <a:rPr lang="en-US" dirty="0" smtClean="0"/>
              <a:t> absorbs a photon? </a:t>
            </a:r>
          </a:p>
          <a:p>
            <a:r>
              <a:rPr lang="en-US" dirty="0" smtClean="0"/>
              <a:t>When a photon with a certain wavelength hits a </a:t>
            </a:r>
            <a:r>
              <a:rPr lang="en-US" dirty="0" err="1" smtClean="0"/>
              <a:t>chromophore</a:t>
            </a:r>
            <a:r>
              <a:rPr lang="en-US" dirty="0" smtClean="0"/>
              <a:t> molecule that absorbs light of this wavelength, the </a:t>
            </a:r>
            <a:r>
              <a:rPr lang="en-US" dirty="0" smtClean="0">
                <a:solidFill>
                  <a:srgbClr val="FF0000"/>
                </a:solidFill>
              </a:rPr>
              <a:t>energy of the photon excites electrons </a:t>
            </a:r>
            <a:r>
              <a:rPr lang="en-US" dirty="0" smtClean="0"/>
              <a:t>to a higher energy  level. This occurs as an “</a:t>
            </a:r>
            <a:r>
              <a:rPr lang="en-US" dirty="0" smtClean="0">
                <a:solidFill>
                  <a:srgbClr val="FF0000"/>
                </a:solidFill>
              </a:rPr>
              <a:t>all or nothing</a:t>
            </a:r>
            <a:r>
              <a:rPr lang="en-US" dirty="0" smtClean="0"/>
              <a:t>” process.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According to the principle of energy conservation expressed by the</a:t>
            </a:r>
            <a:r>
              <a:rPr lang="en-US" sz="2800" dirty="0" smtClean="0">
                <a:solidFill>
                  <a:srgbClr val="FF0000"/>
                </a:solidFill>
              </a:rPr>
              <a:t> first law of thermodynamics</a:t>
            </a:r>
            <a:r>
              <a:rPr lang="en-US" sz="2800" dirty="0" smtClean="0"/>
              <a:t>, the</a:t>
            </a:r>
            <a:br>
              <a:rPr lang="en-US" sz="2800" dirty="0" smtClean="0"/>
            </a:br>
            <a:r>
              <a:rPr lang="en-US" sz="2800" dirty="0" smtClean="0"/>
              <a:t>energy of the </a:t>
            </a:r>
            <a:r>
              <a:rPr lang="en-US" sz="2800" dirty="0" err="1" smtClean="0"/>
              <a:t>chromophore</a:t>
            </a:r>
            <a:r>
              <a:rPr lang="en-US" sz="2800" dirty="0" smtClean="0"/>
              <a:t> is increased by the energy of the photon, which results in an </a:t>
            </a:r>
            <a:r>
              <a:rPr lang="en-US" sz="2800" b="1" dirty="0" smtClean="0"/>
              <a:t>excited state </a:t>
            </a:r>
            <a:r>
              <a:rPr lang="en-US" sz="2800" dirty="0" smtClean="0"/>
              <a:t>of the </a:t>
            </a:r>
            <a:r>
              <a:rPr lang="en-US" sz="2800" dirty="0" err="1" smtClean="0"/>
              <a:t>chromophore</a:t>
            </a:r>
            <a:r>
              <a:rPr lang="en-US" sz="2800" dirty="0" smtClean="0"/>
              <a:t> molecule. The energy is absorbed only in discrete quanta, resulting in discrete excitation states. </a:t>
            </a:r>
          </a:p>
          <a:p>
            <a:pPr algn="just"/>
            <a:r>
              <a:rPr lang="en-US" sz="2800" dirty="0" smtClean="0"/>
              <a:t>The energy required to excite a </a:t>
            </a:r>
            <a:r>
              <a:rPr lang="en-US" sz="2800" dirty="0" err="1" smtClean="0"/>
              <a:t>chromophore</a:t>
            </a:r>
            <a:r>
              <a:rPr lang="en-US" sz="2800" dirty="0" smtClean="0"/>
              <a:t> molecule depends on the </a:t>
            </a:r>
            <a:r>
              <a:rPr lang="en-US" sz="2800" dirty="0" err="1" smtClean="0">
                <a:solidFill>
                  <a:srgbClr val="FF0000"/>
                </a:solidFill>
              </a:rPr>
              <a:t>chromophore</a:t>
            </a:r>
            <a:r>
              <a:rPr lang="en-US" sz="2800" dirty="0" smtClean="0">
                <a:solidFill>
                  <a:srgbClr val="FF0000"/>
                </a:solidFill>
              </a:rPr>
              <a:t> structure</a:t>
            </a:r>
            <a:r>
              <a:rPr lang="en-US" sz="2800" dirty="0" smtClean="0"/>
              <a:t>. A general property of </a:t>
            </a:r>
            <a:r>
              <a:rPr lang="en-US" sz="2800" dirty="0" err="1" smtClean="0"/>
              <a:t>chromophores</a:t>
            </a:r>
            <a:r>
              <a:rPr lang="en-US" sz="2800" dirty="0" smtClean="0"/>
              <a:t> is that they contain many </a:t>
            </a:r>
            <a:r>
              <a:rPr lang="en-US" sz="2800" b="1" dirty="0" smtClean="0"/>
              <a:t>conjugated double bonds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10</a:t>
            </a:r>
            <a:r>
              <a:rPr lang="en-US" sz="2800" dirty="0" smtClean="0"/>
              <a:t> in the case of the </a:t>
            </a:r>
            <a:r>
              <a:rPr lang="en-US" sz="2800" dirty="0" err="1" smtClean="0"/>
              <a:t>tetrapyrrole</a:t>
            </a:r>
            <a:r>
              <a:rPr lang="en-US" sz="2800" dirty="0" smtClean="0"/>
              <a:t> ring of </a:t>
            </a:r>
            <a:r>
              <a:rPr lang="en-US" sz="2800" dirty="0" err="1" smtClean="0"/>
              <a:t>chl</a:t>
            </a:r>
            <a:r>
              <a:rPr lang="en-US" sz="2800" dirty="0" smtClean="0"/>
              <a:t>-</a:t>
            </a:r>
            <a:r>
              <a:rPr lang="en-US" sz="2800" i="1" dirty="0" smtClean="0"/>
              <a:t>a</a:t>
            </a:r>
            <a:r>
              <a:rPr lang="en-US" sz="2800" dirty="0" smtClean="0"/>
              <a:t>. These double bonds are delocalized. </a:t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2.5 shows two possible resonance forms</a:t>
            </a:r>
            <a:endParaRPr lang="en-US" dirty="0"/>
          </a:p>
        </p:txBody>
      </p:sp>
      <p:pic>
        <p:nvPicPr>
          <p:cNvPr id="4" name="Picture 2" descr="C:\Users\Asma\Pictures\picsss\zzjZ9k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2025" y="2277269"/>
            <a:ext cx="7219950" cy="317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After absorption of energy, an electron of the conjugated system is elevated to a higher orbit. This excitation state is termed a </a:t>
            </a:r>
            <a:r>
              <a:rPr lang="en-US" sz="2400" b="1" dirty="0" smtClean="0"/>
              <a:t>singlet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 Figure 2.6 shows a scheme of the excitation process.</a:t>
            </a:r>
          </a:p>
          <a:p>
            <a:pPr algn="just"/>
            <a:r>
              <a:rPr lang="en-US" sz="2400" dirty="0" smtClean="0"/>
              <a:t> As a rule, the higher the number of double bonds in the conjugated system, the lower the amount of energy required to produce a first singlet state.</a:t>
            </a:r>
          </a:p>
          <a:p>
            <a:pPr algn="just"/>
            <a:r>
              <a:rPr lang="en-US" sz="2400" dirty="0" smtClean="0"/>
              <a:t> For the excitation of chlorophyll,  dark red light is sufficient, whereas </a:t>
            </a:r>
            <a:r>
              <a:rPr lang="en-US" sz="2400" dirty="0" smtClean="0">
                <a:solidFill>
                  <a:srgbClr val="FF0000"/>
                </a:solidFill>
              </a:rPr>
              <a:t>butadiene</a:t>
            </a:r>
            <a:r>
              <a:rPr lang="en-US" sz="2400" dirty="0" smtClean="0"/>
              <a:t>, with only two conjugated double bonds, requires </a:t>
            </a:r>
            <a:r>
              <a:rPr lang="en-US" sz="2400" dirty="0" smtClean="0">
                <a:solidFill>
                  <a:srgbClr val="FF0000"/>
                </a:solidFill>
              </a:rPr>
              <a:t>energy-rich ultraviolet light</a:t>
            </a:r>
            <a:r>
              <a:rPr lang="en-US" sz="2400" dirty="0" smtClean="0"/>
              <a:t> for excitation.</a:t>
            </a:r>
          </a:p>
          <a:p>
            <a:pPr algn="just"/>
            <a:r>
              <a:rPr lang="en-US" sz="2400" dirty="0" smtClean="0"/>
              <a:t> The light absorption of the conjugated system of the </a:t>
            </a:r>
            <a:r>
              <a:rPr lang="en-US" sz="2400" dirty="0" err="1" smtClean="0"/>
              <a:t>tetrapyrrole</a:t>
            </a:r>
            <a:r>
              <a:rPr lang="en-US" sz="2400" dirty="0" smtClean="0"/>
              <a:t> ring is influenced by the </a:t>
            </a:r>
            <a:r>
              <a:rPr lang="en-US" sz="2400" dirty="0" smtClean="0">
                <a:solidFill>
                  <a:srgbClr val="FF0000"/>
                </a:solidFill>
              </a:rPr>
              <a:t>side chains</a:t>
            </a:r>
            <a:r>
              <a:rPr lang="en-US" sz="2400" dirty="0" smtClean="0"/>
              <a:t>. Thus, the differences in the absorption maxima of </a:t>
            </a:r>
            <a:r>
              <a:rPr lang="en-US" sz="2400" dirty="0" err="1" smtClean="0"/>
              <a:t>chl</a:t>
            </a:r>
            <a:r>
              <a:rPr lang="en-US" sz="2400" dirty="0" smtClean="0"/>
              <a:t>-</a:t>
            </a:r>
            <a:r>
              <a:rPr lang="en-US" sz="2400" i="1" dirty="0" smtClean="0"/>
              <a:t>a </a:t>
            </a:r>
            <a:r>
              <a:rPr lang="en-US" sz="2400" dirty="0" smtClean="0"/>
              <a:t>and </a:t>
            </a:r>
            <a:r>
              <a:rPr lang="en-US" sz="2400" dirty="0" err="1" smtClean="0"/>
              <a:t>chl</a:t>
            </a:r>
            <a:r>
              <a:rPr lang="en-US" sz="2400" dirty="0" smtClean="0"/>
              <a:t>-</a:t>
            </a:r>
            <a:r>
              <a:rPr lang="en-US" sz="2400" i="1" dirty="0" smtClean="0"/>
              <a:t>b </a:t>
            </a:r>
            <a:r>
              <a:rPr lang="en-US" sz="2400" dirty="0" smtClean="0"/>
              <a:t>mentioned previously can be explained by an electron attracting effect of the carbonyl side chain in ring b of </a:t>
            </a:r>
            <a:r>
              <a:rPr lang="en-US" sz="2400" dirty="0" err="1" smtClean="0"/>
              <a:t>chl</a:t>
            </a:r>
            <a:r>
              <a:rPr lang="en-US" sz="2400" dirty="0" smtClean="0"/>
              <a:t>-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ma\Pictures\picsss\Pictu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photosynthetic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types of photosynthetic processes: oxygenic photosynthesis and </a:t>
            </a:r>
            <a:r>
              <a:rPr lang="en-US" dirty="0" err="1" smtClean="0"/>
              <a:t>anoxygenic</a:t>
            </a:r>
            <a:r>
              <a:rPr lang="en-US" dirty="0" smtClean="0"/>
              <a:t> photosynthesis. </a:t>
            </a:r>
          </a:p>
          <a:p>
            <a:r>
              <a:rPr lang="en-US" dirty="0" smtClean="0"/>
              <a:t>The general principles of </a:t>
            </a:r>
            <a:r>
              <a:rPr lang="en-US" dirty="0" err="1" smtClean="0">
                <a:solidFill>
                  <a:srgbClr val="FF0000"/>
                </a:solidFill>
              </a:rPr>
              <a:t>anoxygenic</a:t>
            </a:r>
            <a:r>
              <a:rPr lang="en-US" dirty="0" smtClean="0">
                <a:solidFill>
                  <a:srgbClr val="FF0000"/>
                </a:solidFill>
              </a:rPr>
              <a:t> and oxygenic photosynthesis are very similar</a:t>
            </a:r>
            <a:r>
              <a:rPr lang="en-US" dirty="0" smtClean="0"/>
              <a:t>, but oxygenic photosynthesis is the most common and is seen in </a:t>
            </a:r>
            <a:r>
              <a:rPr lang="en-US" dirty="0" smtClean="0">
                <a:solidFill>
                  <a:srgbClr val="FF0000"/>
                </a:solidFill>
              </a:rPr>
              <a:t>plants, algae and </a:t>
            </a:r>
            <a:r>
              <a:rPr lang="en-US" dirty="0" err="1" smtClean="0">
                <a:solidFill>
                  <a:srgbClr val="FF0000"/>
                </a:solidFill>
              </a:rPr>
              <a:t>cyanobacteria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ma\Pictures\picsss\chloro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838200"/>
            <a:ext cx="64008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spectra of </a:t>
            </a:r>
            <a:r>
              <a:rPr lang="en-US" dirty="0" err="1" smtClean="0"/>
              <a:t>chl</a:t>
            </a:r>
            <a:r>
              <a:rPr lang="en-US" dirty="0" smtClean="0"/>
              <a:t>-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dirty="0" err="1" smtClean="0"/>
              <a:t>chl</a:t>
            </a:r>
            <a:r>
              <a:rPr lang="en-US" dirty="0" smtClean="0"/>
              <a:t>-</a:t>
            </a:r>
            <a:r>
              <a:rPr lang="en-US" i="1" dirty="0" smtClean="0"/>
              <a:t>b </a:t>
            </a:r>
            <a:r>
              <a:rPr lang="en-US" dirty="0" smtClean="0"/>
              <a:t>(Fig. 2.3) each have two main absorption maxima, showing that each chlorophyll has two main excitation states. </a:t>
            </a:r>
          </a:p>
          <a:p>
            <a:pPr algn="just"/>
            <a:r>
              <a:rPr lang="en-US" dirty="0" smtClean="0"/>
              <a:t>The two main excitation states of</a:t>
            </a:r>
            <a:br>
              <a:rPr lang="en-US" dirty="0" smtClean="0"/>
            </a:br>
            <a:r>
              <a:rPr lang="en-US" dirty="0" smtClean="0"/>
              <a:t>chlorophyll are known as the first and second singlet (Fig. 2.6). </a:t>
            </a:r>
          </a:p>
          <a:p>
            <a:pPr algn="just"/>
            <a:r>
              <a:rPr lang="en-US" dirty="0" smtClean="0"/>
              <a:t>The absorption maxima in the spectra are relatively broad. At a higher resolution the spectra can be shown to consist of many separate absorption lines.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ma\Pictures\picsss\slide_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a chlorophyll molecule absorbs light in the region of its absorption maximum in blue light, one of its electrons is elevated to the </a:t>
            </a:r>
            <a:r>
              <a:rPr lang="en-US" b="1" dirty="0" smtClean="0">
                <a:solidFill>
                  <a:srgbClr val="FF0000"/>
                </a:solidFill>
              </a:rPr>
              <a:t>second </a:t>
            </a:r>
            <a:r>
              <a:rPr lang="en-US" b="1" dirty="0" smtClean="0">
                <a:solidFill>
                  <a:srgbClr val="FF0000"/>
                </a:solidFill>
              </a:rPr>
              <a:t>singlet </a:t>
            </a:r>
            <a:r>
              <a:rPr lang="en-US" dirty="0" smtClean="0">
                <a:solidFill>
                  <a:srgbClr val="FF0000"/>
                </a:solidFill>
              </a:rPr>
              <a:t>state</a:t>
            </a:r>
            <a:r>
              <a:rPr lang="en-US" dirty="0" smtClean="0"/>
              <a:t>. This second singlet state with a half-life of only </a:t>
            </a:r>
            <a:r>
              <a:rPr lang="en-US" dirty="0" smtClean="0">
                <a:solidFill>
                  <a:srgbClr val="FF0000"/>
                </a:solidFill>
              </a:rPr>
              <a:t>10-</a:t>
            </a:r>
            <a:r>
              <a:rPr lang="en-US" sz="1900" dirty="0" smtClean="0">
                <a:solidFill>
                  <a:srgbClr val="FF0000"/>
                </a:solidFill>
              </a:rPr>
              <a:t>12</a:t>
            </a:r>
            <a:r>
              <a:rPr lang="en-US" dirty="0" smtClean="0"/>
              <a:t> s is too unstable to use its </a:t>
            </a:r>
            <a:r>
              <a:rPr lang="en-US" dirty="0" smtClean="0">
                <a:solidFill>
                  <a:srgbClr val="FF0000"/>
                </a:solidFill>
              </a:rPr>
              <a:t>energy for chemical work</a:t>
            </a:r>
            <a:r>
              <a:rPr lang="en-US" dirty="0" smtClean="0"/>
              <a:t>. </a:t>
            </a:r>
            <a:r>
              <a:rPr lang="en-US" dirty="0" smtClean="0"/>
              <a:t> The </a:t>
            </a:r>
            <a:r>
              <a:rPr lang="en-US" dirty="0" smtClean="0"/>
              <a:t>excited molecules lose energy in form of heat by rotations and vibrations until the first singlet state is reached. </a:t>
            </a:r>
          </a:p>
          <a:p>
            <a:pPr algn="just"/>
            <a:r>
              <a:rPr lang="en-US" dirty="0" smtClean="0"/>
              <a:t>This first singlet state can also be attained by absorption of a photon of red light, which contains less energy. The first singlet state is </a:t>
            </a:r>
            <a:r>
              <a:rPr lang="en-US" dirty="0" smtClean="0"/>
              <a:t>much more </a:t>
            </a:r>
            <a:r>
              <a:rPr lang="en-US" dirty="0" smtClean="0"/>
              <a:t>stable than the second one; its half-life amounts to 4 × 10-9 s.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 smtClean="0"/>
              <a:t>return of the chlorophyll molecule from the first singlet state to the ground state can proceed in different ways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/>
              <a:t>1. The </a:t>
            </a:r>
            <a:r>
              <a:rPr lang="en-US" sz="2400" dirty="0" smtClean="0"/>
              <a:t>most important path for conversion of the energy released when the first singlet state returns to the ground state is its utilization for </a:t>
            </a:r>
            <a:r>
              <a:rPr lang="en-US" sz="2400" b="1" dirty="0" smtClean="0"/>
              <a:t>chemical work</a:t>
            </a:r>
            <a:r>
              <a:rPr lang="en-US" sz="2400" dirty="0" smtClean="0"/>
              <a:t>. </a:t>
            </a:r>
          </a:p>
          <a:p>
            <a:pPr algn="just"/>
            <a:r>
              <a:rPr lang="en-US" sz="2400" dirty="0" smtClean="0"/>
              <a:t>The chlorophyll molecule transfers the excited electron from the first singlet state to an electron acceptor and a positively charged chlorophyll radical </a:t>
            </a:r>
            <a:r>
              <a:rPr lang="en-US" sz="2400" dirty="0" err="1" smtClean="0"/>
              <a:t>chl</a:t>
            </a:r>
            <a:r>
              <a:rPr lang="en-US" sz="2400" dirty="0" smtClean="0"/>
              <a:t>+• remains. This is possible since the excited electron is bound </a:t>
            </a:r>
            <a:r>
              <a:rPr lang="en-US" sz="2400" dirty="0" smtClean="0"/>
              <a:t>less strongly </a:t>
            </a:r>
            <a:r>
              <a:rPr lang="en-US" sz="2400" dirty="0" smtClean="0"/>
              <a:t>to the </a:t>
            </a:r>
            <a:r>
              <a:rPr lang="en-US" sz="2400" dirty="0" err="1" smtClean="0"/>
              <a:t>chromophore</a:t>
            </a:r>
            <a:r>
              <a:rPr lang="en-US" sz="2400" dirty="0" smtClean="0"/>
              <a:t> molecule than in the ground state. </a:t>
            </a:r>
          </a:p>
          <a:p>
            <a:pPr algn="just"/>
            <a:r>
              <a:rPr lang="en-US" sz="2400" dirty="0" smtClean="0"/>
              <a:t>As an alternative, the electron deficit in the </a:t>
            </a:r>
            <a:r>
              <a:rPr lang="en-US" sz="2400" dirty="0" err="1" smtClean="0"/>
              <a:t>chl</a:t>
            </a:r>
            <a:r>
              <a:rPr lang="en-US" sz="2400" dirty="0" smtClean="0"/>
              <a:t>+• radical may be replenished by another electron donor [</a:t>
            </a:r>
            <a:r>
              <a:rPr lang="en-US" sz="2400" dirty="0" err="1" smtClean="0"/>
              <a:t>e.g.,water</a:t>
            </a:r>
            <a:r>
              <a:rPr lang="en-US" sz="2400" dirty="0" smtClean="0"/>
              <a:t>]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r>
              <a:rPr lang="en-US" dirty="0" smtClean="0"/>
              <a:t>2. The excited chlorophyll can return to the ground state by releasing excitation energy in the form of light; this light </a:t>
            </a:r>
            <a:r>
              <a:rPr lang="en-US" dirty="0" err="1" smtClean="0"/>
              <a:t>emittance</a:t>
            </a:r>
            <a:r>
              <a:rPr lang="en-US" dirty="0" smtClean="0"/>
              <a:t> is named </a:t>
            </a:r>
            <a:r>
              <a:rPr lang="en-US" b="1" dirty="0" smtClean="0"/>
              <a:t>fluorescence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2" descr="C:\Users\Asma\Pictures\picsss\slide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90800"/>
            <a:ext cx="9143999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3. It is also possible that the return from the first singlet to the ground </a:t>
            </a:r>
            <a:r>
              <a:rPr lang="en-US" dirty="0" smtClean="0"/>
              <a:t>state proceeds </a:t>
            </a:r>
            <a:r>
              <a:rPr lang="en-US" dirty="0" smtClean="0"/>
              <a:t>in a stepwise fashion via the various levels of </a:t>
            </a:r>
            <a:r>
              <a:rPr lang="en-US" dirty="0" smtClean="0">
                <a:solidFill>
                  <a:srgbClr val="FF0000"/>
                </a:solidFill>
              </a:rPr>
              <a:t>vibration and </a:t>
            </a:r>
            <a:r>
              <a:rPr lang="en-US" dirty="0" smtClean="0">
                <a:solidFill>
                  <a:srgbClr val="FF0000"/>
                </a:solidFill>
              </a:rPr>
              <a:t>rotation energy</a:t>
            </a:r>
            <a:r>
              <a:rPr lang="en-US" dirty="0" smtClean="0"/>
              <a:t>, by which the energy difference is completely converted to </a:t>
            </a:r>
            <a:r>
              <a:rPr lang="en-US" dirty="0" smtClean="0">
                <a:solidFill>
                  <a:srgbClr val="FF0000"/>
                </a:solidFill>
              </a:rPr>
              <a:t>heat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4. By releasing part of the excitation energy in the form of heat, the chlorophyll molecule can attain an excited state of lower energy, called the first </a:t>
            </a:r>
            <a:r>
              <a:rPr lang="en-US" b="1" dirty="0" smtClean="0"/>
              <a:t>triplet state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 smtClean="0"/>
              <a:t>triplet state cannot be reached directly from the </a:t>
            </a:r>
            <a:r>
              <a:rPr lang="en-US" dirty="0" smtClean="0"/>
              <a:t>ground </a:t>
            </a:r>
            <a:r>
              <a:rPr lang="en-US" dirty="0" smtClean="0"/>
              <a:t>state by excitation. In the triplet state the spin of the excited electrons has been reversed. </a:t>
            </a:r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 smtClean="0"/>
              <a:t>the probability of a spin reversal is low, the</a:t>
            </a:r>
            <a:br>
              <a:rPr lang="en-US" dirty="0" smtClean="0"/>
            </a:br>
            <a:r>
              <a:rPr lang="en-US" dirty="0" smtClean="0"/>
              <a:t>triplet state does not occur frequently, but in the case of a very high excitation, part of the chlorophyll can reach this state.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229600" cy="4525963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 smtClean="0"/>
              <a:t>emitting so-called </a:t>
            </a:r>
            <a:r>
              <a:rPr lang="en-US" b="1" dirty="0" smtClean="0"/>
              <a:t>phosphorescent light</a:t>
            </a:r>
            <a:r>
              <a:rPr lang="en-US" dirty="0" smtClean="0"/>
              <a:t>, the molecule can return from the triplet state to the </a:t>
            </a:r>
            <a:r>
              <a:rPr lang="en-US" dirty="0" smtClean="0"/>
              <a:t>ground state</a:t>
            </a:r>
            <a:r>
              <a:rPr lang="en-US" dirty="0" smtClean="0"/>
              <a:t>. Phosphorescent light is again lower in energy than the light required to attain the first singlet state.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return from the triplet state to the ground state requires a reversal of the </a:t>
            </a:r>
            <a:r>
              <a:rPr lang="en-US" b="1" dirty="0" smtClean="0"/>
              <a:t>electron spin</a:t>
            </a:r>
            <a:r>
              <a:rPr lang="en-US" dirty="0" smtClean="0"/>
              <a:t>. As this is rather improbable, the triplet state, in comparison to the first singlet state, has a relatively long </a:t>
            </a:r>
            <a:r>
              <a:rPr lang="en-US" dirty="0" smtClean="0"/>
              <a:t>life (half-life </a:t>
            </a:r>
            <a:r>
              <a:rPr lang="en-US" dirty="0" smtClean="0"/>
              <a:t>10-4 to 10-2 s.).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Oxygenic 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During oxygenic photosynthesis, light energy transfers electrons from water (H</a:t>
            </a:r>
            <a:r>
              <a:rPr lang="en-US" baseline="-25000" dirty="0" smtClean="0"/>
              <a:t>2</a:t>
            </a:r>
            <a:r>
              <a:rPr lang="en-US" dirty="0" smtClean="0"/>
              <a:t>O) to carbon dioxide (CO</a:t>
            </a:r>
            <a:r>
              <a:rPr lang="en-US" baseline="-25000" dirty="0" smtClean="0"/>
              <a:t>2</a:t>
            </a:r>
            <a:r>
              <a:rPr lang="en-US" dirty="0" smtClean="0"/>
              <a:t>), to produce carbohydrates.</a:t>
            </a:r>
          </a:p>
          <a:p>
            <a:r>
              <a:rPr lang="en-US" dirty="0" smtClean="0"/>
              <a:t> In this transfer, the CO</a:t>
            </a:r>
            <a:r>
              <a:rPr lang="en-US" baseline="-25000" dirty="0" smtClean="0"/>
              <a:t>2</a:t>
            </a:r>
            <a:r>
              <a:rPr lang="en-US" dirty="0" smtClean="0"/>
              <a:t> is "reduced," or receives electrons, and the water becomes "oxidized," or loses electrons. Ultimately, oxygen is produced along with carbohydrates.</a:t>
            </a:r>
          </a:p>
          <a:p>
            <a:r>
              <a:rPr lang="en-US" dirty="0" smtClean="0"/>
              <a:t>Oxygenic photosynthesis functions as a </a:t>
            </a:r>
            <a:r>
              <a:rPr lang="en-US" dirty="0" smtClean="0">
                <a:solidFill>
                  <a:srgbClr val="FF0000"/>
                </a:solidFill>
              </a:rPr>
              <a:t>counterbalance to respiration</a:t>
            </a:r>
            <a:r>
              <a:rPr lang="en-US" dirty="0" smtClean="0"/>
              <a:t> by taking in the carbon dioxide produced by all breathing organisms and reintroducing oxygen to the atmosphere.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Anoxygenic</a:t>
            </a:r>
            <a:r>
              <a:rPr lang="en-US" dirty="0" smtClean="0"/>
              <a:t> 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Anoxygenic</a:t>
            </a:r>
            <a:r>
              <a:rPr lang="en-US" dirty="0" smtClean="0"/>
              <a:t> photosynthesis uses electron donors other than water. The process typically occurs in bacteria such as </a:t>
            </a:r>
            <a:r>
              <a:rPr lang="en-US" dirty="0" smtClean="0">
                <a:solidFill>
                  <a:srgbClr val="FF0000"/>
                </a:solidFill>
              </a:rPr>
              <a:t>purple bacteria and green sulfur bacteria</a:t>
            </a:r>
            <a:r>
              <a:rPr lang="en-US" dirty="0" smtClean="0"/>
              <a:t>, which are primarily found in various aquatic habitats.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Anoxygenic</a:t>
            </a:r>
            <a:r>
              <a:rPr lang="en-US" dirty="0" smtClean="0"/>
              <a:t> 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</a:t>
            </a:r>
            <a:r>
              <a:rPr lang="en-US" dirty="0" err="1" smtClean="0"/>
              <a:t>Anoxygenic</a:t>
            </a:r>
            <a:r>
              <a:rPr lang="en-US" dirty="0" smtClean="0"/>
              <a:t> photosynthesis does not produce </a:t>
            </a:r>
            <a:r>
              <a:rPr lang="en-US" dirty="0" smtClean="0">
                <a:solidFill>
                  <a:srgbClr val="FF0000"/>
                </a:solidFill>
              </a:rPr>
              <a:t>oxygen</a:t>
            </a:r>
            <a:r>
              <a:rPr lang="en-US" dirty="0" smtClean="0"/>
              <a:t> — hence the name," said </a:t>
            </a:r>
            <a:r>
              <a:rPr lang="en-US" dirty="0" smtClean="0">
                <a:solidFill>
                  <a:srgbClr val="FF0000"/>
                </a:solidFill>
              </a:rPr>
              <a:t>David Baum</a:t>
            </a:r>
            <a:r>
              <a:rPr lang="en-US" dirty="0" smtClean="0"/>
              <a:t>, professor of botany at the </a:t>
            </a:r>
            <a:r>
              <a:rPr lang="en-US" dirty="0" smtClean="0">
                <a:solidFill>
                  <a:srgbClr val="FF0000"/>
                </a:solidFill>
              </a:rPr>
              <a:t>University of Wisconsin-Madison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"What is produced depends on the electron donor. For example, many </a:t>
            </a:r>
            <a:r>
              <a:rPr lang="en-US" dirty="0" smtClean="0">
                <a:solidFill>
                  <a:srgbClr val="FF0000"/>
                </a:solidFill>
              </a:rPr>
              <a:t>bacteria use the bad-eggs-smelling gas hydrogen sulfide</a:t>
            </a:r>
            <a:r>
              <a:rPr lang="en-US" dirty="0" smtClean="0"/>
              <a:t>, producing </a:t>
            </a:r>
            <a:r>
              <a:rPr lang="en-US" dirty="0" smtClean="0">
                <a:solidFill>
                  <a:srgbClr val="FF0000"/>
                </a:solidFill>
              </a:rPr>
              <a:t>solid sulfur</a:t>
            </a:r>
            <a:r>
              <a:rPr lang="en-US" dirty="0" smtClean="0"/>
              <a:t> as a byproduct."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Oxygenic photosynthesis is written as follows: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 smtClean="0"/>
              <a:t> 6CO</a:t>
            </a:r>
            <a:r>
              <a:rPr lang="en-US" baseline="-25000" dirty="0" smtClean="0"/>
              <a:t>2</a:t>
            </a:r>
            <a:r>
              <a:rPr lang="en-US" dirty="0" smtClean="0"/>
              <a:t> + 12H</a:t>
            </a:r>
            <a:r>
              <a:rPr lang="en-US" baseline="-25000" dirty="0" smtClean="0"/>
              <a:t>2</a:t>
            </a:r>
            <a:r>
              <a:rPr lang="en-US" dirty="0" smtClean="0"/>
              <a:t>O + Light Energy →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r>
              <a:rPr lang="en-US" dirty="0" smtClean="0"/>
              <a:t> + 6O</a:t>
            </a:r>
            <a:r>
              <a:rPr lang="en-US" baseline="-25000" dirty="0" smtClean="0"/>
              <a:t>2</a:t>
            </a:r>
            <a:r>
              <a:rPr lang="en-US" dirty="0" smtClean="0"/>
              <a:t> + 6H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fontAlgn="base"/>
            <a:r>
              <a:rPr lang="en-US" dirty="0" smtClean="0"/>
              <a:t>Here, six molecules of carbon dioxide (CO</a:t>
            </a:r>
            <a:r>
              <a:rPr lang="en-US" baseline="-25000" dirty="0" smtClean="0"/>
              <a:t>2</a:t>
            </a:r>
            <a:r>
              <a:rPr lang="en-US" dirty="0" smtClean="0"/>
              <a:t>) combine with 12 molecules of water (H</a:t>
            </a:r>
            <a:r>
              <a:rPr lang="en-US" baseline="-25000" dirty="0" smtClean="0"/>
              <a:t>2</a:t>
            </a:r>
            <a:r>
              <a:rPr lang="en-US" dirty="0" smtClean="0"/>
              <a:t>O) using light energy. </a:t>
            </a:r>
          </a:p>
          <a:p>
            <a:pPr fontAlgn="base"/>
            <a:r>
              <a:rPr lang="en-US" dirty="0" smtClean="0"/>
              <a:t>The end result is the formation of a single carbohydrate molecule (C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r>
              <a:rPr lang="en-US" dirty="0" smtClean="0"/>
              <a:t>, or glucose) along with six molecules each of breathable oxygen and water.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Similarly, the various </a:t>
            </a:r>
            <a:r>
              <a:rPr lang="en-US" b="1" dirty="0" err="1" smtClean="0">
                <a:solidFill>
                  <a:srgbClr val="FF0000"/>
                </a:solidFill>
              </a:rPr>
              <a:t>anoxygenic</a:t>
            </a:r>
            <a:r>
              <a:rPr lang="en-US" b="1" dirty="0" smtClean="0">
                <a:solidFill>
                  <a:srgbClr val="FF0000"/>
                </a:solidFill>
              </a:rPr>
              <a:t> photosynthesis reactions</a:t>
            </a:r>
            <a:r>
              <a:rPr lang="en-US" dirty="0" smtClean="0"/>
              <a:t> can be represented as a single generalized formula:</a:t>
            </a:r>
          </a:p>
          <a:p>
            <a:pPr fontAlgn="base"/>
            <a:r>
              <a:rPr lang="en-US" dirty="0" smtClean="0"/>
              <a:t>CO</a:t>
            </a:r>
            <a:r>
              <a:rPr lang="en-US" baseline="-25000" dirty="0" smtClean="0"/>
              <a:t>2 </a:t>
            </a:r>
            <a:r>
              <a:rPr lang="en-US" dirty="0" smtClean="0"/>
              <a:t>+ 2H</a:t>
            </a:r>
            <a:r>
              <a:rPr lang="en-US" baseline="-25000" dirty="0" smtClean="0"/>
              <a:t>2</a:t>
            </a:r>
            <a:r>
              <a:rPr lang="en-US" dirty="0" smtClean="0"/>
              <a:t>A + Light Energy → [CH</a:t>
            </a:r>
            <a:r>
              <a:rPr lang="en-US" baseline="-25000" dirty="0" smtClean="0"/>
              <a:t>2</a:t>
            </a:r>
            <a:r>
              <a:rPr lang="en-US" dirty="0" smtClean="0"/>
              <a:t>O] + 2A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fontAlgn="base"/>
            <a:r>
              <a:rPr lang="en-US" dirty="0" smtClean="0"/>
              <a:t>The letter A in the equation is a variable and H</a:t>
            </a:r>
            <a:r>
              <a:rPr lang="en-US" baseline="-25000" dirty="0" smtClean="0"/>
              <a:t>2</a:t>
            </a:r>
            <a:r>
              <a:rPr lang="en-US" dirty="0" smtClean="0"/>
              <a:t>A represents the potential electron donor. For example, A may represent sulfur in the electron donor hydrogen sulfide (H</a:t>
            </a:r>
            <a:r>
              <a:rPr lang="en-US" baseline="-25000" dirty="0" smtClean="0"/>
              <a:t>2</a:t>
            </a:r>
            <a:r>
              <a:rPr lang="en-US" dirty="0" smtClean="0"/>
              <a:t>S),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There are three basic classes of pigments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Chlorophyll</a:t>
            </a:r>
          </a:p>
          <a:p>
            <a:r>
              <a:rPr lang="en-US" dirty="0" err="1" smtClean="0"/>
              <a:t>Carotenoids</a:t>
            </a:r>
            <a:endParaRPr lang="en-US" dirty="0" smtClean="0"/>
          </a:p>
          <a:p>
            <a:r>
              <a:rPr lang="en-US" b="1" dirty="0" err="1" smtClean="0"/>
              <a:t>Phycobilins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Chlorophyll is the main photosynthetic pigment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photosynthesis of a green plant, light is collected primarily by </a:t>
            </a:r>
            <a:r>
              <a:rPr lang="en-US" b="1" dirty="0" smtClean="0"/>
              <a:t>chlorophylls</a:t>
            </a:r>
            <a:r>
              <a:rPr lang="en-US" dirty="0" smtClean="0"/>
              <a:t>, pigments that absorb light at a wavelength </a:t>
            </a:r>
            <a:r>
              <a:rPr lang="en-US" dirty="0" smtClean="0">
                <a:solidFill>
                  <a:srgbClr val="FF0000"/>
                </a:solidFill>
              </a:rPr>
              <a:t>below 480 nm and between 550 and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700 nm </a:t>
            </a:r>
          </a:p>
          <a:p>
            <a:r>
              <a:rPr lang="en-US" dirty="0" smtClean="0"/>
              <a:t>When white sunlight falls on a chlorophyll layer, the green light with a wavelength between </a:t>
            </a:r>
            <a:r>
              <a:rPr lang="en-US" dirty="0" smtClean="0">
                <a:solidFill>
                  <a:srgbClr val="FF0000"/>
                </a:solidFill>
              </a:rPr>
              <a:t>480 and 550 nm </a:t>
            </a:r>
            <a:r>
              <a:rPr lang="en-US" dirty="0" smtClean="0"/>
              <a:t>is not absorbed, but is reflected. This is why plant </a:t>
            </a:r>
            <a:r>
              <a:rPr lang="en-US" dirty="0" smtClean="0">
                <a:solidFill>
                  <a:srgbClr val="FF0000"/>
                </a:solidFill>
              </a:rPr>
              <a:t>chlorophylls and whole leaves are green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952</Words>
  <Application>Microsoft Office PowerPoint</Application>
  <PresentationFormat>On-screen Show (4:3)</PresentationFormat>
  <Paragraphs>77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Photosynthesis</vt:lpstr>
      <vt:lpstr>Two types of photosynthetic</vt:lpstr>
      <vt:lpstr>Oxygenic photosynthesis</vt:lpstr>
      <vt:lpstr>Anoxygenic photosynthesis</vt:lpstr>
      <vt:lpstr>Anoxygenic photosynthesis</vt:lpstr>
      <vt:lpstr>Oxygenic photosynthesis is written as follows:</vt:lpstr>
      <vt:lpstr>Slide 7</vt:lpstr>
      <vt:lpstr>There are three basic classes of pigments </vt:lpstr>
      <vt:lpstr>Chlorophyll is the main photosynthetic pigment </vt:lpstr>
      <vt:lpstr>Slide 10</vt:lpstr>
      <vt:lpstr>Slide 11</vt:lpstr>
      <vt:lpstr>Chromophore and Pigments</vt:lpstr>
      <vt:lpstr>Carotenoids</vt:lpstr>
      <vt:lpstr>Phycobilins </vt:lpstr>
      <vt:lpstr>Light absorption excites the chlorophyll molecule </vt:lpstr>
      <vt:lpstr>Slide 16</vt:lpstr>
      <vt:lpstr>Figure 2.5 shows two possible resonance forms</vt:lpstr>
      <vt:lpstr>Slide 18</vt:lpstr>
      <vt:lpstr>Slide 19</vt:lpstr>
      <vt:lpstr>Slide 20</vt:lpstr>
      <vt:lpstr>Slide 21</vt:lpstr>
      <vt:lpstr>Slide 22</vt:lpstr>
      <vt:lpstr>Slide 23</vt:lpstr>
      <vt:lpstr> The return of the chlorophyll molecule from the first singlet state to the ground state can proceed in different ways  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Ashfaq</dc:creator>
  <cp:lastModifiedBy>Asma</cp:lastModifiedBy>
  <cp:revision>45</cp:revision>
  <dcterms:created xsi:type="dcterms:W3CDTF">2006-08-16T00:00:00Z</dcterms:created>
  <dcterms:modified xsi:type="dcterms:W3CDTF">2020-02-13T03:35:36Z</dcterms:modified>
</cp:coreProperties>
</file>