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60" r:id="rId4"/>
    <p:sldId id="257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2" r:id="rId14"/>
    <p:sldId id="273" r:id="rId15"/>
    <p:sldId id="274" r:id="rId16"/>
    <p:sldId id="269" r:id="rId17"/>
    <p:sldId id="270" r:id="rId18"/>
    <p:sldId id="27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588655"/>
            <a:ext cx="7445202" cy="978794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Variance and Standard Deviation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004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335" y="193183"/>
            <a:ext cx="8990667" cy="6259131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variance and standard deviation from the given data.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Weights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65-84                                                 9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85-104                                               10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105-124                                              17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125-144                                              10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145-164                                               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165-184                                              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185-204                                               5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572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41668" y="244699"/>
                <a:ext cx="11758411" cy="6375042"/>
              </a:xfrm>
            </p:spPr>
            <p:txBody>
              <a:bodyPr>
                <a:normAutofit/>
              </a:bodyPr>
              <a:lstStyle/>
              <a:p>
                <a:pPr marL="571500" indent="-571500">
                  <a:buFont typeface="Wingdings" panose="05000000000000000000" pitchFamily="2" charset="2"/>
                  <a:buChar char="Ø"/>
                </a:pP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Weights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u="sng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b="1" i="1" u="sng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a:rPr lang="en-US" sz="2400" b="1" i="1" u="sng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4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:r>
                  <a:rPr lang="en-US" sz="2400" b="1" i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u="sng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b="1" i="1" u="sng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a:rPr lang="en-US" sz="2400" b="1" i="1" u="sng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  <m:sSub>
                      <m:sSubPr>
                        <m:ctrlP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400" b="1" i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</a:t>
                </a:r>
                <a:r>
                  <a:rPr lang="en-US" sz="2400" b="1" i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u="sng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b="1" i="1" u="sng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a:rPr lang="en-US" sz="2400" b="1" i="1" u="sng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  <m:sSub>
                      <m:sSubPr>
                        <m:ctrlP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400" b="1" i="1" u="sng" baseline="38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b>
                        <m: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400" b="1" i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i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65-84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74.5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670.5             49952.25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85-104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94.5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10            945.0             89302.50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105-124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114.5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17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1946.5            22.874.25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125-144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134.5            10           1345.0            180902.50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145-164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154.5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772.5             119351.25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165-184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174.5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698.0             121801.00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185-204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194.5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972.5              189151.25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------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60           7350.0             973335.00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𝑓𝑥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7350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60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=122.5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41668" y="244699"/>
                <a:ext cx="11758411" cy="6375042"/>
              </a:xfrm>
              <a:blipFill rotWithShape="0">
                <a:blip r:embed="rId2"/>
                <a:stretch>
                  <a:fillRect l="-674" t="-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1463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4" y="609600"/>
                <a:ext cx="8596668" cy="6087414"/>
              </a:xfrm>
            </p:spPr>
            <p:txBody>
              <a:bodyPr>
                <a:normAutofit/>
              </a:bodyPr>
              <a:lstStyle/>
              <a:p>
                <a:r>
                  <a:rPr lang="en-US" sz="2800" b="1" dirty="0" smtClean="0"/>
                  <a:t>                  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800" b="1" baseline="56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𝒇𝒙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den>
                    </m:f>
                    <m:r>
                      <a:rPr lang="en-US" sz="2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d>
                      <m:dPr>
                        <m:ctrlP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Ʃ</m:t>
                                </m:r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𝒇𝒙</m:t>
                                </m:r>
                              </m:e>
                              <m:sub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800" b="1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           </a:t>
                </a:r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56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973335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60</m:t>
                        </m:r>
                      </m:den>
                    </m:f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7350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60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              </a:t>
                </a:r>
                <a:b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56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16222.25-15006.25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56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= 1216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</a:t>
                </a:r>
                <a:r>
                  <a:rPr lang="en-US" sz="2800" b="1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 </a:t>
                </a:r>
                <a:r>
                  <a:rPr lang="en-US" sz="2800" b="1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Ʃ</m:t>
                                </m:r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𝒇𝒙</m:t>
                                </m:r>
                              </m:e>
                              <m:sup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den>
                        </m:f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8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Ʃ</m:t>
                                    </m:r>
                                    <m:r>
                                      <a:rPr lang="en-US" sz="28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𝒇𝒙</m:t>
                                    </m:r>
                                  </m:e>
                                  <m:sub>
                                    <m:r>
                                      <a:rPr lang="en-US" sz="28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𝒊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den>
                            </m:f>
                          </m:e>
                        </m:d>
                      </m:e>
                    </m:rad>
                  </m:oMath>
                </a14:m>
                <a:r>
                  <a:rPr lang="en-US" sz="2800" b="1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     </a:t>
                </a:r>
                <a:br>
                  <a:rPr lang="en-US" sz="2800" b="1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b="1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b="1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b="1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</a:t>
                </a:r>
                <a:r>
                  <a:rPr lang="en-US" sz="28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 </a:t>
                </a:r>
                <a:r>
                  <a:rPr lang="en-US" sz="28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1216</m:t>
                        </m:r>
                      </m:e>
                    </m:rad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 = 34.87</a:t>
                </a:r>
                <a:endParaRPr lang="en-US" sz="28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4" y="609600"/>
                <a:ext cx="8596668" cy="6087414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2480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335" y="231819"/>
            <a:ext cx="8990667" cy="6362164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 the Coefficients of variation for the given data.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Prices in rupees: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8,13,18,23,30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Life in hours: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130,150,180,250,345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Prices </a:t>
            </a:r>
            <a: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rupees(X)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Life in hours(Y)           </a:t>
            </a:r>
            <a:b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X         X</a:t>
            </a:r>
            <a:r>
              <a:rPr lang="en-US" sz="2400" b="1" baseline="30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Y           Y</a:t>
            </a:r>
            <a:r>
              <a:rPr lang="en-US" sz="2400" b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baseline="30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8          64                            130       16900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13        169                           150        22500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18        324                           180       32400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23        529                           250       62500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30        900                           345       119025      </a:t>
            </a:r>
            <a:r>
              <a:rPr lang="en-US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92       1986                          1055     253325</a:t>
            </a:r>
            <a:endParaRPr lang="en-US" sz="24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731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093" y="244698"/>
            <a:ext cx="8964909" cy="6426557"/>
          </a:xfrm>
        </p:spPr>
        <p:txBody>
          <a:bodyPr/>
          <a:lstStyle/>
          <a:p>
            <a:r>
              <a:rPr lang="en-US" dirty="0" smtClean="0"/>
              <a:t>  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/>
              <a:t> </a:t>
            </a:r>
            <a:r>
              <a:rPr lang="en-US" u="sng" dirty="0" smtClean="0"/>
              <a:t>      </a:t>
            </a:r>
            <a:endParaRPr lang="en-US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40912" y="244698"/>
                <a:ext cx="8733089" cy="113885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b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b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Prices </a:t>
                </a:r>
                <a:r>
                  <a:rPr lang="en-US" sz="24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rupees(X)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:r>
                  <a:rPr lang="en-US" sz="24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Life in hours(Y</a:t>
                </a:r>
                <a:r>
                  <a:rPr lang="en-US" sz="2400" b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</a:t>
                </a:r>
              </a:p>
              <a:p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</a:p>
              <a:p>
                <a:r>
                  <a:rPr lang="en-US" sz="2400" dirty="0" smtClean="0">
                    <a:cs typeface="Times New Roman" panose="02020603050405020304" pitchFamily="18" charset="0"/>
                  </a:rPr>
                  <a:t>   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a:rPr lang="en-US" sz="2400" b="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sz="2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</a:t>
                </a:r>
                <a:r>
                  <a:rPr lang="en-US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𝑌</m:t>
                        </m:r>
                      </m:e>
                    </m:acc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a:rPr lang="en-US" sz="2400" b="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sz="2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92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=18.4                   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𝑌</m:t>
                        </m:r>
                      </m:e>
                    </m:acc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1055</m:t>
                        </m:r>
                      </m:num>
                      <m:den>
                        <m:r>
                          <a:rPr lang="en-US" sz="2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211</a:t>
                </a:r>
              </a:p>
              <a:p>
                <a:endParaRPr lang="en-US" sz="2400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58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Ʃ</m:t>
                                </m:r>
                                <m:r>
                                  <a:rPr lang="en-US" sz="2400" b="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400" b="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den>
                        </m:f>
                        <m:r>
                          <a:rPr lang="en-US" sz="2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Ʃ</m:t>
                                    </m:r>
                                    <m:r>
                                      <a:rPr lang="en-US" sz="2400" b="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400" b="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2400" b="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</m:e>
                    </m:rad>
                  </m:oMath>
                </a14:m>
                <a:r>
                  <a:rPr lang="en-US" sz="2400" baseline="5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                       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baseline="5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Ʃ</m:t>
                                </m:r>
                                <m:r>
                                  <a:rPr lang="en-US" sz="2400" b="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400" b="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den>
                        </m:f>
                        <m:r>
                          <a:rPr lang="en-US" sz="2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Ʃ</m:t>
                                    </m:r>
                                    <m:r>
                                      <a:rPr lang="en-US" sz="2400" b="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400" b="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2400" b="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</m:e>
                    </m:rad>
                  </m:oMath>
                </a14:m>
                <a:r>
                  <a:rPr lang="en-US" sz="2400" baseline="58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S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1986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US" sz="2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92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</m:den>
                            </m:f>
                          </m:e>
                        </m:d>
                      </m:e>
                    </m:rad>
                  </m:oMath>
                </a14:m>
                <a:r>
                  <a:rPr lang="en-US" sz="2400" baseline="58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2400" baseline="5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baseline="5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253325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US" sz="2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1055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</m:den>
                            </m:f>
                          </m:e>
                        </m:d>
                      </m:e>
                    </m:rad>
                  </m:oMath>
                </a14:m>
                <a:r>
                  <a:rPr lang="en-US" sz="2400" baseline="58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397.2−338.56</m:t>
                        </m:r>
                      </m:e>
                    </m:rad>
                  </m:oMath>
                </a14:m>
                <a:r>
                  <a:rPr lang="en-US" sz="2400" baseline="5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baseline="58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50665−44521</m:t>
                        </m:r>
                      </m:e>
                    </m:rad>
                  </m:oMath>
                </a14:m>
                <a:endParaRPr lang="en-US" sz="24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12" y="244698"/>
                <a:ext cx="8733089" cy="11388502"/>
              </a:xfrm>
              <a:prstGeom prst="rect">
                <a:avLst/>
              </a:prstGeom>
              <a:blipFill rotWithShape="0">
                <a:blip r:embed="rId2"/>
                <a:stretch>
                  <a:fillRect t="-4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159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4" y="609599"/>
                <a:ext cx="8596668" cy="5598017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>
                    <a:solidFill>
                      <a:schemeClr val="tx1"/>
                    </a:solidFill>
                  </a:rPr>
                  <a:t>   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58.44</m:t>
                        </m:r>
                      </m:e>
                    </m:rad>
                  </m:oMath>
                </a14:m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-25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6144</m:t>
                        </m:r>
                      </m:e>
                    </m:rad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= 7.66                         = 78.38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C.V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num>
                      <m:den>
                        <m:acc>
                          <m:accPr>
                            <m:chr m:val="̅"/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𝑿</m:t>
                            </m:r>
                          </m:e>
                        </m:acc>
                      </m:den>
                    </m:f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C.V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num>
                      <m:den>
                        <m:acc>
                          <m:accPr>
                            <m:chr m:val="̅"/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𝒀</m:t>
                            </m:r>
                          </m:e>
                        </m:acc>
                      </m:den>
                    </m:f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C.V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7.66</m:t>
                        </m:r>
                      </m:num>
                      <m:den>
                        <m:acc>
                          <m:accPr>
                            <m:chr m:val="̅"/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18.4</m:t>
                            </m:r>
                          </m:e>
                        </m:acc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C.V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78.38</m:t>
                        </m:r>
                      </m:num>
                      <m:den>
                        <m: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C.V = 41.63%                     C.V = 37.15%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4" y="609599"/>
                <a:ext cx="8596668" cy="5598017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8842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25003"/>
            <a:ext cx="8596668" cy="6143221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Assignment :</a:t>
            </a:r>
            <a:b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01:</a:t>
            </a:r>
            <a:b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Variance and Standard deviation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following data.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Weekly Income</a:t>
            </a:r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sz="27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No.workers</a:t>
            </a:r>
            <a:br>
              <a:rPr lang="en-US" sz="27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35-39                                        15</a:t>
            </a:r>
            <a:b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40-44                                         13</a:t>
            </a:r>
            <a:b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45-49                                         17</a:t>
            </a:r>
            <a:b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50-54                                         29</a:t>
            </a:r>
            <a:b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55-59                                         11</a:t>
            </a:r>
            <a:b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60-64                                         10</a:t>
            </a:r>
            <a:b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65-69                                           5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418109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003" y="257577"/>
            <a:ext cx="8848999" cy="628489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02:</a:t>
            </a:r>
            <a:b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Variance and Standard deviation.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Weights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Frequency/ No. of students</a:t>
            </a:r>
            <a:b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20-24                                                  5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25-29                                                  8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30-34                                                 13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35-39                                                 22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40-44                                                 15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45-49                                                 10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50-54                                                  8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49260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302" y="532326"/>
            <a:ext cx="8840153" cy="5379076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Question:03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population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variance and standard deviation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Rs.60,80,90,96,120,150,200,360,480,520,1060,1200,1450,2500,7200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Question:04</a:t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variance and standard deviation.</a:t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14,42,53,27,53,78,38,52,92,29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067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577" y="283336"/>
            <a:ext cx="9016425" cy="592428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Variance: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577" y="875765"/>
            <a:ext cx="9016425" cy="516559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variance of a set of observation is defined as the mean of the squares of deviation of all the observations from their mean.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Variance is another absolute measure of dispersion</a:t>
            </a: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variance is also denoted by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(X).</a:t>
            </a:r>
          </a:p>
        </p:txBody>
      </p:sp>
    </p:spTree>
    <p:extLst>
      <p:ext uri="{BB962C8B-B14F-4D97-AF65-F5344CB8AC3E}">
        <p14:creationId xmlns:p14="http://schemas.microsoft.com/office/powerpoint/2010/main" val="112704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67425" y="180305"/>
                <a:ext cx="9106577" cy="6503830"/>
              </a:xfrm>
            </p:spPr>
            <p:txBody>
              <a:bodyPr/>
              <a:lstStyle/>
              <a:p>
                <a:pPr marL="571500" indent="-571500">
                  <a:buFont typeface="Wingdings" panose="05000000000000000000" pitchFamily="2" charset="2"/>
                  <a:buChar char="Ø"/>
                </a:pP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Formulas :</a:t>
                </a:r>
                <a:b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(for ungrouped data)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en-US" sz="2400" b="0" i="1" baseline="54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den>
                    </m:f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Ʃ</m:t>
                                </m:r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32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Population 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S</a:t>
                </a:r>
                <a:r>
                  <a:rPr lang="en-US" sz="2400" baseline="5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Ʃ</m:t>
                                </m:r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aseline="6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Sample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(for grouped data) </a:t>
                </a:r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56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Ʃ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𝑓</m:t>
                                </m:r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        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Sample</a:t>
                </a:r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b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Coefficients of variation =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num>
                      <m:den>
                        <m:acc>
                          <m:accPr>
                            <m:chr m:val="̅"/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</m:e>
                        </m:acc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 </a:t>
                </a: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7425" y="180305"/>
                <a:ext cx="9106577" cy="6503830"/>
              </a:xfrm>
              <a:blipFill rotWithShape="0">
                <a:blip r:embed="rId2"/>
                <a:stretch>
                  <a:fillRect l="-1807" t="-1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5765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062" y="206062"/>
            <a:ext cx="9067940" cy="721217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 Deviation: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062" y="1017430"/>
            <a:ext cx="9067940" cy="56538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Deviation (S.D) is the most commonly used measure of dispersion . It is a measure of spread of data about the mean.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Deviation is a number that measures how far away each number in a set of data is from their mean.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Deviation is the square root of the variance.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835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67425" y="180305"/>
                <a:ext cx="9106577" cy="6503830"/>
              </a:xfrm>
            </p:spPr>
            <p:txBody>
              <a:bodyPr/>
              <a:lstStyle/>
              <a:p>
                <a:pPr marL="571500" indent="-571500">
                  <a:buFont typeface="Wingdings" panose="05000000000000000000" pitchFamily="2" charset="2"/>
                  <a:buChar char="Ø"/>
                </a:pP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Formulas :</a:t>
                </a:r>
                <a:b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(for ungrouped data)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𝜎</m:t>
                    </m:r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Ʃ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den>
                        </m:f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4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Ʃ</m:t>
                                    </m:r>
                                    <m:r>
                                      <a:rPr lang="en-US" sz="24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𝑁</m:t>
                                </m:r>
                              </m:den>
                            </m:f>
                          </m:e>
                        </m:d>
                      </m:e>
                    </m:rad>
                  </m:oMath>
                </a14:m>
                <a:r>
                  <a:rPr lang="en-US" sz="32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Population 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S</a:t>
                </a:r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Ʃ</m:t>
                                </m:r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den>
                        </m:f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Ʃ</m:t>
                                    </m:r>
                                    <m:r>
                                      <a:rPr lang="en-US" sz="2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</m:e>
                    </m:rad>
                  </m:oMath>
                </a14:m>
                <a:r>
                  <a:rPr lang="en-US" sz="24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Sample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(for grouped data) </a:t>
                </a:r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 </a:t>
                </a:r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Ʃ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𝑓</m:t>
                                </m:r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den>
                        </m:f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Ʃ</m:t>
                                    </m:r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𝑓</m:t>
                                    </m:r>
                                    <m:r>
                                      <a:rPr lang="en-US" sz="2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</m:e>
                    </m:rad>
                  </m:oMath>
                </a14:m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          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Sample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Coefficients of variation =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num>
                      <m:den>
                        <m:acc>
                          <m:accPr>
                            <m:chr m:val="̅"/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</m:e>
                        </m:acc>
                      </m:den>
                    </m:f>
                  </m:oMath>
                </a14:m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7425" y="180305"/>
                <a:ext cx="9106577" cy="6503830"/>
              </a:xfrm>
              <a:blipFill rotWithShape="0">
                <a:blip r:embed="rId2"/>
                <a:stretch>
                  <a:fillRect l="-1807" t="-1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6463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" y="244698"/>
                <a:ext cx="9274002" cy="6613302"/>
              </a:xfrm>
            </p:spPr>
            <p:txBody>
              <a:bodyPr/>
              <a:lstStyle/>
              <a:p>
                <a:pPr marL="571500" indent="-571500">
                  <a:buFont typeface="Wingdings" panose="05000000000000000000" pitchFamily="2" charset="2"/>
                  <a:buChar char="Ø"/>
                </a:pP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Example: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population of N=10 has the observation 7,8,10,13,14,19,20,25,26,28.Find the variance and standard deviation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ungrouped data.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b="1" u="sng" baseline="4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7               49             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µ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𝑥𝑖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170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=17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8               64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10             100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13             169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14             196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19             361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20             400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25             625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26             676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28             784  </a:t>
                </a:r>
                <a:b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Ʃ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170          3424</a:t>
                </a: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" y="244698"/>
                <a:ext cx="9274002" cy="6613302"/>
              </a:xfrm>
              <a:blipFill rotWithShape="0">
                <a:blip r:embed="rId2"/>
                <a:stretch>
                  <a:fillRect l="-1775" t="-1475" r="-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1574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231820" y="223234"/>
                <a:ext cx="8964909" cy="6248400"/>
              </a:xfrm>
            </p:spPr>
            <p:txBody>
              <a:bodyPr>
                <a:normAutofit/>
              </a:bodyPr>
              <a:lstStyle/>
              <a:p>
                <a:r>
                  <a:rPr lang="en-US" sz="2400" b="1" dirty="0" smtClean="0">
                    <a:solidFill>
                      <a:schemeClr val="tx1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                         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𝝈</m:t>
                    </m:r>
                    <m:r>
                      <a:rPr lang="en-US" sz="2800" b="1" i="1" baseline="54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𝑵</m:t>
                        </m:r>
                      </m:den>
                    </m:f>
                    <m:r>
                      <a:rPr lang="en-US" sz="2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d>
                      <m:dPr>
                        <m:ctrlP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Ʃ</m:t>
                                </m:r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𝑵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800" b="1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</a:t>
                </a:r>
                <a:r>
                  <a:rPr lang="en-US" sz="2800" b="1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b="1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en-US" sz="2400" i="1" baseline="54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3424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170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32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en-US" sz="2400" i="1" baseline="54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342.4 – 289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en-US" sz="2400" i="1" baseline="54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53.4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𝝈</m:t>
                    </m:r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Ʃ</m:t>
                                </m:r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𝑵</m:t>
                            </m:r>
                          </m:den>
                        </m:f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8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Ʃ</m:t>
                                    </m:r>
                                    <m:r>
                                      <a:rPr lang="en-US" sz="28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z="28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𝒊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𝑵</m:t>
                                </m:r>
                              </m:den>
                            </m:f>
                          </m:e>
                        </m:d>
                      </m:e>
                    </m:rad>
                  </m:oMath>
                </a14:m>
                <a:r>
                  <a:rPr lang="en-US" sz="2800" b="1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2800" b="1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b="1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b="1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b="1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𝜎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53.4</m:t>
                        </m:r>
                      </m:e>
                    </m:rad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</a:t>
                </a:r>
                <a14:m>
                  <m:oMath xmlns:m="http://schemas.openxmlformats.org/officeDocument/2006/math">
                    <m:r>
                      <a:rPr lang="en-US" sz="24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𝜎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7.31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24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31820" y="223234"/>
                <a:ext cx="8964909" cy="6248400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7840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0" y="103032"/>
                <a:ext cx="10354613" cy="6478072"/>
              </a:xfrm>
            </p:spPr>
            <p:txBody>
              <a:bodyPr/>
              <a:lstStyle/>
              <a:p>
                <a:pPr marL="571500" indent="-571500">
                  <a:buFont typeface="Wingdings" panose="05000000000000000000" pitchFamily="2" charset="2"/>
                  <a:buChar char="Ø"/>
                </a:pP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Example:</a:t>
                </a:r>
                <a:b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Calculate the sample variance and standard deviation for ungrouped data from the following marks obtained by students.45,32,37,46,39,36,41,48,36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 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b="1" u="sng" baseline="4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45              2025                             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32              1024               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acc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num>
                      <m:den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37              1369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46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2116                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360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39              1521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36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1296                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40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41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1681                 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48              2304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36              1296</a:t>
                </a:r>
                <a:b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Ʃ 360            14632</a:t>
                </a:r>
                <a:endParaRPr lang="en-US" sz="2400" b="1" u="sng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103032"/>
                <a:ext cx="10354613" cy="6478072"/>
              </a:xfrm>
              <a:blipFill rotWithShape="0">
                <a:blip r:embed="rId2"/>
                <a:stretch>
                  <a:fillRect l="-1589" t="-1599" r="-10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3303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399245" y="347730"/>
                <a:ext cx="8874757" cy="6233374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 smtClean="0"/>
                  <a:t>                      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800" b="1" baseline="5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b="1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den>
                    </m:f>
                    <m:r>
                      <a:rPr lang="en-US" sz="2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d>
                      <m:dPr>
                        <m:ctrlP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Ʃ</m:t>
                                </m:r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800" b="1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baseline="6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br>
                  <a:rPr lang="en-US" sz="2800" b="1" baseline="6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6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aseline="6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</a:t>
                </a:r>
                <a:br>
                  <a:rPr lang="en-US" sz="2400" baseline="6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6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aseline="6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</a:t>
                </a:r>
                <a:br>
                  <a:rPr lang="en-US" sz="2400" baseline="6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6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aseline="6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5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14632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360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aseline="6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                   </a:t>
                </a:r>
                <a:br>
                  <a:rPr lang="en-US" sz="2400" baseline="6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6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6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6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5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1625.78 – 1600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5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25.78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800" b="1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Ʃ</m:t>
                                </m:r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den>
                        </m:f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2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8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Ʃ</m:t>
                                    </m:r>
                                    <m:r>
                                      <a:rPr lang="en-US" sz="28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z="28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𝒊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den>
                            </m:f>
                          </m:e>
                        </m:d>
                      </m:e>
                    </m:rad>
                  </m:oMath>
                </a14:m>
                <a:r>
                  <a:rPr lang="en-US" sz="2800" b="1" baseline="58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S</a:t>
                </a:r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25.78</m:t>
                        </m:r>
                      </m:e>
                    </m:rad>
                  </m:oMath>
                </a14:m>
                <a:r>
                  <a:rPr lang="en-US" sz="2400" dirty="0" smtClean="0"/>
                  <a:t>             </a:t>
                </a:r>
                <a:br>
                  <a:rPr lang="en-US" sz="2400" dirty="0" smtClean="0"/>
                </a:br>
                <a:r>
                  <a:rPr lang="en-US" sz="2400" dirty="0"/>
                  <a:t> </a:t>
                </a:r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:r>
                  <a:rPr lang="en-US" sz="2400" dirty="0"/>
                  <a:t> </a:t>
                </a:r>
                <a:r>
                  <a:rPr lang="en-US" sz="2400" dirty="0" smtClean="0"/>
                  <a:t>       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5.08</a:t>
                </a:r>
                <a:endParaRPr lang="en-US" sz="24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99245" y="347730"/>
                <a:ext cx="8874757" cy="6233374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399538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178</TotalTime>
  <Words>192</Words>
  <Application>Microsoft Office PowerPoint</Application>
  <PresentationFormat>Widescreen</PresentationFormat>
  <Paragraphs>53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Cambria Math</vt:lpstr>
      <vt:lpstr>Times New Roman</vt:lpstr>
      <vt:lpstr>Trebuchet MS</vt:lpstr>
      <vt:lpstr>Wingdings</vt:lpstr>
      <vt:lpstr>Wingdings 3</vt:lpstr>
      <vt:lpstr>Facet</vt:lpstr>
      <vt:lpstr>Variance and Standard Deviation</vt:lpstr>
      <vt:lpstr>Variance:</vt:lpstr>
      <vt:lpstr>Formulas :                                                              (for ungrouped data)     σ2  =  〖Ʃx〗^2/N-(〖Ʃx〗_i/N) 2           Population       S2 =  〖Ʃx〗^2/n-(〖Ʃx〗_i/n) 2                 Sample                                                                  (for grouped data)      s2  =  〖Ʃfx〗^2/n-(〖Ʃfx〗_i/n)2                         Sample     Coefficients of variation =  =  S/X ̅   ×100  </vt:lpstr>
      <vt:lpstr>Standard Deviation:</vt:lpstr>
      <vt:lpstr>Formulas :                                                              (for ungrouped data)     σ  = √(〖Ʃx〗^2/N-(〖Ʃx〗_i/N) )2           Population       S =  √(〖Ʃx〗^2/n-(〖Ʃx〗_i/n) )2            Sample                                                                  (for grouped data)      s   =  √(〖Ʃfx〗^2/n-(〖Ʃfx〗_i/n) )2                           Sample   Coefficients of variation =    S/X ̅     </vt:lpstr>
      <vt:lpstr>Example: A population of N=10 has the observation 7,8,10,13,14,19,20,25,26,28.Find the variance and standard deviation for ungrouped data. Solution:      x               x2        7               49                              µ = Ʃxi/N  = 170/10=17      8               64     10             100     13             169     14             196     19             361     20             400     25             625     26             676     28             784   Ʃ 170          3424</vt:lpstr>
      <vt:lpstr>                          σ2  =  〖Ʃx〗^2/N-(〖Ʃx〗_i/N) 2                                                 σ2  =  3424/10-(170/10) 2                                  σ2 = 342.4 – 289                                 σ2  = 53.4                            σ  = √(〖Ʃx〗^2/N-(〖Ʃx〗_i/N) )2                                       σ  = √53.4                                    σ =  7.31 </vt:lpstr>
      <vt:lpstr>Example: Calculate the sample variance and standard deviation for ungrouped data from the following marks obtained by students.45,32,37,46,39,36,41,48,36 Solution:       x                 x2       45              2025                                    32              1024                              x ̅ = 〖Ʃx〗_i/n      37              1369     46              2116                               x ̅ = 360/9      39              1521     36              1296                               x ̅ = 40      41              1681                                    48              2304     36              1296 Ʃ 360            14632</vt:lpstr>
      <vt:lpstr>                      S2 =  〖Ʃx〗^2/n-(〖Ʃx〗_i/n) 2                                                                                                                              S2 =  14632/9-(360/9) 2                                                                      S2 = 1625.78 – 1600                                                       S2 = 25.78                                  S =  √(〖Ʃx〗^2/n-(〖Ʃx〗_i/n) )2                                              S =  √25.78                                          S = 5.08</vt:lpstr>
      <vt:lpstr>Example: Calculate the variance and standard deviation from the given data.   Weights                                         Frequency                                       65-84                                                 9   85-104                                               10  105-124                                              17  125-144                                              10  145-164                                               5  165-184                                               4  185-204                                               5      </vt:lpstr>
      <vt:lpstr>Solution: Weights           x_i                "f" _i             "f" _i x_i                  "f" _i 〖x2〗_i   65-84            74.5              9             670.5             49952.25   85-104          94.5             10            945.0             89302.50  105-124        114.5            17           1946.5            22.874.25  125-144        134.5            10           1345.0            180902.50  145-164        154.5             5             772.5             119351.25  165-184        174.5             4             698.0             121801.00  185-204        194.5             5             972.5              189151.25     Total          ------             60           7350.0             973335.00    x ̅ = Ʃfx/Ʃf  = 7350/60 =122.5   </vt:lpstr>
      <vt:lpstr>                   s2  =  〖Ʃfx〗^2/n-(〖Ʃfx〗_i/n)2                                                        s2  =  973335/60-(7350/60)2                                                           s2  = 16222.25-15006.25                            s2    = 1216                          s   =  √(〖Ʃfx〗^2/n-(〖Ʃfx〗_i/n) )2                                             s   =  √1216                            s  = 34.87</vt:lpstr>
      <vt:lpstr>Example: Compute the Coefficients of variation for the given data. Prices in rupees: 8,13,18,23,30 Life in hours: 130,150,180,250,345 Solution:     Prices in rupees(X)              Life in hours(Y)                      X         X2                               Y           Y2                   8          64                            130       16900          13        169                           150        22500          18        324                           180       32400          23        529                           250       62500          30        900                           345       119025       Total 92       1986                          1055     253325</vt:lpstr>
      <vt:lpstr>             </vt:lpstr>
      <vt:lpstr>     SX=  √58.44                      SY =  √6144                 = 7.66                         = 78.38         C.V =  S/X ̅   ×100               C.V =  S/Y ̅   ×100       C.V =  7.66/(18.4) ̅   ×100                 C.V =  78.38/211  ×100        C.V = 41.63%                     C.V = 37.15%</vt:lpstr>
      <vt:lpstr>Assignment : Question 01: Find the Variance and Standard deviation of the following data.     Weekly Income                      No.workers         35-39                                        15         40-44                                         13         45-49                                         17         50-54                                         29         55-59                                         11         60-64                                         10         65-69                                           5</vt:lpstr>
      <vt:lpstr>Question 02: Find the Variance and Standard deviation.       Weights                    Frequency/ No. of students      20-24                                                  5      25-29                                                  8      30-34                                                 13      35-39                                                 22      40-44                                                 15      45-49                                                 10      50-54                                                  8 </vt:lpstr>
      <vt:lpstr>Question:03 Calculate the population variance and standard deviation.  Rs.60,80,90,96,120,150,200,360,480,520,1060,1200,1450,2500,7200. Question:04 Calculate the sample variance and standard deviation.  14,42,53,27,53,78,38,52,92,29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Variance and Standard Deviation</dc:title>
  <dc:creator>Computer</dc:creator>
  <cp:lastModifiedBy>Computer</cp:lastModifiedBy>
  <cp:revision>139</cp:revision>
  <dcterms:created xsi:type="dcterms:W3CDTF">2020-04-21T07:18:44Z</dcterms:created>
  <dcterms:modified xsi:type="dcterms:W3CDTF">2020-04-22T08:24:12Z</dcterms:modified>
</cp:coreProperties>
</file>