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36"/>
  </p:notesMasterIdLst>
  <p:sldIdLst>
    <p:sldId id="256" r:id="rId2"/>
    <p:sldId id="300" r:id="rId3"/>
    <p:sldId id="323" r:id="rId4"/>
    <p:sldId id="349" r:id="rId5"/>
    <p:sldId id="345" r:id="rId6"/>
    <p:sldId id="347" r:id="rId7"/>
    <p:sldId id="311" r:id="rId8"/>
    <p:sldId id="326" r:id="rId9"/>
    <p:sldId id="325" r:id="rId10"/>
    <p:sldId id="327" r:id="rId11"/>
    <p:sldId id="328" r:id="rId12"/>
    <p:sldId id="329" r:id="rId13"/>
    <p:sldId id="330" r:id="rId14"/>
    <p:sldId id="331" r:id="rId15"/>
    <p:sldId id="333" r:id="rId16"/>
    <p:sldId id="334" r:id="rId17"/>
    <p:sldId id="335" r:id="rId18"/>
    <p:sldId id="314" r:id="rId19"/>
    <p:sldId id="315" r:id="rId20"/>
    <p:sldId id="316" r:id="rId21"/>
    <p:sldId id="317" r:id="rId22"/>
    <p:sldId id="336" r:id="rId23"/>
    <p:sldId id="337" r:id="rId24"/>
    <p:sldId id="318" r:id="rId25"/>
    <p:sldId id="319" r:id="rId26"/>
    <p:sldId id="338" r:id="rId27"/>
    <p:sldId id="339" r:id="rId28"/>
    <p:sldId id="320" r:id="rId29"/>
    <p:sldId id="340" r:id="rId30"/>
    <p:sldId id="321" r:id="rId31"/>
    <p:sldId id="341" r:id="rId32"/>
    <p:sldId id="342" r:id="rId33"/>
    <p:sldId id="322" r:id="rId34"/>
    <p:sldId id="343"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DC47E54-8D7F-4AAF-8425-6D128A348C04}" type="datetimeFigureOut">
              <a:rPr lang="en-US" smtClean="0"/>
              <a:pPr/>
              <a:t>4/12/2020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0BD9C6-C0BE-4626-A4F9-469315B26D11}" type="slidenum">
              <a:rPr lang="en-US" smtClean="0"/>
              <a:pPr/>
              <a:t>‹#›</a:t>
            </a:fld>
            <a:endParaRPr lang="en-US"/>
          </a:p>
        </p:txBody>
      </p:sp>
    </p:spTree>
    <p:extLst>
      <p:ext uri="{BB962C8B-B14F-4D97-AF65-F5344CB8AC3E}">
        <p14:creationId xmlns:p14="http://schemas.microsoft.com/office/powerpoint/2010/main" val="1861873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0FA100-370D-46E9-930D-129BF0EAB423}" type="datetime1">
              <a:rPr lang="en-US" smtClean="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1B102-2120-4FAB-AEAC-632DBE866906}" type="datetime1">
              <a:rPr lang="en-US" smtClean="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86B1EC-5CF5-435A-9A28-B28CA6E765E6}" type="datetime1">
              <a:rPr lang="en-US" smtClean="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EB3F72-641B-4E72-9D72-65ADBCF82337}" type="datetime1">
              <a:rPr lang="en-US" smtClean="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6F63D6-357D-4443-9E09-DD3FFFBA6DE0}" type="datetime1">
              <a:rPr lang="en-US" smtClean="0"/>
              <a:pPr/>
              <a:t>4/12/2020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8A36FD-D05C-4E7C-8C2D-D2D9A2B86C5E}" type="datetime1">
              <a:rPr lang="en-US" smtClean="0"/>
              <a:pPr/>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BA2B9F-2F3F-4C4E-8B20-9286E094A7C0}" type="datetime1">
              <a:rPr lang="en-US" smtClean="0"/>
              <a:pPr/>
              <a:t>4/12/2020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6F0F1C-97EF-4A0A-9B8F-F02F71C7E93B}" type="datetime1">
              <a:rPr lang="en-US" smtClean="0"/>
              <a:pPr/>
              <a:t>4/12/2020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AC9663-CEC9-4E70-ABBA-ABF75A751892}" type="datetime1">
              <a:rPr lang="en-US" smtClean="0"/>
              <a:pPr/>
              <a:t>4/12/2020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144200-D460-4B28-B07C-080C6C465299}" type="datetime1">
              <a:rPr lang="en-US" smtClean="0"/>
              <a:pPr/>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A9548-C86D-44D0-856A-A5E6999FFCF6}" type="datetime1">
              <a:rPr lang="en-US" smtClean="0"/>
              <a:pPr/>
              <a:t>4/12/2020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BAE7063-8E91-4C16-8F2C-DAA400425A2D}"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C07D37-DC60-4703-8CCF-D02B0797B0A7}" type="datetime1">
              <a:rPr lang="en-US" smtClean="0"/>
              <a:pPr/>
              <a:t>4/12/2020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AE7063-8E91-4C16-8F2C-DAA400425A2D}"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4"/>
          <p:cNvGraphicFramePr>
            <a:graphicFrameLocks noChangeAspect="1"/>
          </p:cNvGraphicFramePr>
          <p:nvPr>
            <p:extLst>
              <p:ext uri="{D42A27DB-BD31-4B8C-83A1-F6EECF244321}">
                <p14:modId xmlns:p14="http://schemas.microsoft.com/office/powerpoint/2010/main" val="207319006"/>
              </p:ext>
            </p:extLst>
          </p:nvPr>
        </p:nvGraphicFramePr>
        <p:xfrm>
          <a:off x="228600" y="0"/>
          <a:ext cx="9144000" cy="6858000"/>
        </p:xfrm>
        <a:graphic>
          <a:graphicData uri="http://schemas.openxmlformats.org/presentationml/2006/ole">
            <mc:AlternateContent xmlns:mc="http://schemas.openxmlformats.org/markup-compatibility/2006">
              <mc:Choice xmlns:v="urn:schemas-microsoft-com:vml" Requires="v">
                <p:oleObj spid="_x0000_s2112" name="CorelDRAW" r:id="rId3" imgW="6180480" imgH="5950800" progId="">
                  <p:embed/>
                </p:oleObj>
              </mc:Choice>
              <mc:Fallback>
                <p:oleObj name="CorelDRAW" r:id="rId3" imgW="6180480" imgH="595080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 name="Slide Number Placeholder 2"/>
          <p:cNvSpPr>
            <a:spLocks noGrp="1"/>
          </p:cNvSpPr>
          <p:nvPr>
            <p:ph type="sldNum" sz="quarter" idx="12"/>
          </p:nvPr>
        </p:nvSpPr>
        <p:spPr/>
        <p:txBody>
          <a:bodyPr/>
          <a:lstStyle/>
          <a:p>
            <a:fld id="{DBAE7063-8E91-4C16-8F2C-DAA400425A2D}"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Complete extinction of all human beings.</a:t>
            </a:r>
            <a:endParaRPr lang="en-US" dirty="0"/>
          </a:p>
        </p:txBody>
      </p:sp>
      <p:sp>
        <p:nvSpPr>
          <p:cNvPr id="3" name="Content Placeholder 2"/>
          <p:cNvSpPr>
            <a:spLocks noGrp="1"/>
          </p:cNvSpPr>
          <p:nvPr>
            <p:ph idx="1"/>
          </p:nvPr>
        </p:nvSpPr>
        <p:spPr/>
        <p:txBody>
          <a:bodyPr/>
          <a:lstStyle/>
          <a:p>
            <a:pPr algn="just"/>
            <a:r>
              <a:rPr lang="en-GB" dirty="0"/>
              <a:t>And if any man would miraculously be able to escape from death, he may consider himself to be the emperor of the whole world, but his reign would not be long and his subjects would be only dead bodies and Russell says</a:t>
            </a:r>
            <a:r>
              <a:rPr lang="en-GB" dirty="0" smtClean="0"/>
              <a:t>:</a:t>
            </a:r>
          </a:p>
          <a:p>
            <a:pPr marL="0" indent="0" algn="just">
              <a:buNone/>
            </a:pPr>
            <a:r>
              <a:rPr lang="en-GB" b="1" dirty="0"/>
              <a:t>“With his death the uneasy episode of life will end, and the peaceful rocks will revolve unchanged, until the sun explodes.”</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10</a:t>
            </a:fld>
            <a:endParaRPr lang="en-US" dirty="0"/>
          </a:p>
        </p:txBody>
      </p:sp>
    </p:spTree>
    <p:extLst>
      <p:ext uri="{BB962C8B-B14F-4D97-AF65-F5344CB8AC3E}">
        <p14:creationId xmlns:p14="http://schemas.microsoft.com/office/powerpoint/2010/main" val="619767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reversal of civilization to its primitive conditions.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GB" dirty="0" smtClean="0"/>
              <a:t>The</a:t>
            </a:r>
            <a:r>
              <a:rPr lang="en-GB" dirty="0"/>
              <a:t> </a:t>
            </a:r>
            <a:r>
              <a:rPr lang="en-GB" i="1" dirty="0"/>
              <a:t>second </a:t>
            </a:r>
            <a:r>
              <a:rPr lang="en-GB" dirty="0"/>
              <a:t>possibility, which Russell discusses, is </a:t>
            </a:r>
            <a:r>
              <a:rPr lang="en-GB" i="1" dirty="0"/>
              <a:t>the reversal of civilization to its primitive conditions. </a:t>
            </a:r>
            <a:r>
              <a:rPr lang="en-GB" dirty="0"/>
              <a:t>Russell suggests if the Second World War fails to eliminate all signs of life, still that destruction would take world to the age </a:t>
            </a:r>
            <a:r>
              <a:rPr lang="en-GB" i="1" dirty="0"/>
              <a:t>of “barbarism”. </a:t>
            </a:r>
            <a:r>
              <a:rPr lang="en-GB" dirty="0"/>
              <a:t>For in the war, the major cities and industrial areas would be destroyed and the bacteriological warfare would destroy crops and cause famine. Russell says there may be a few libraries and laboratories and scientists. </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11</a:t>
            </a:fld>
            <a:endParaRPr lang="en-US" dirty="0"/>
          </a:p>
        </p:txBody>
      </p:sp>
    </p:spTree>
    <p:extLst>
      <p:ext uri="{BB962C8B-B14F-4D97-AF65-F5344CB8AC3E}">
        <p14:creationId xmlns:p14="http://schemas.microsoft.com/office/powerpoint/2010/main" val="1100302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reversal of civilization to its primitive conditions.</a:t>
            </a:r>
            <a:endParaRPr lang="en-US" dirty="0"/>
          </a:p>
        </p:txBody>
      </p:sp>
      <p:sp>
        <p:nvSpPr>
          <p:cNvPr id="3" name="Content Placeholder 2"/>
          <p:cNvSpPr>
            <a:spLocks noGrp="1"/>
          </p:cNvSpPr>
          <p:nvPr>
            <p:ph idx="1"/>
          </p:nvPr>
        </p:nvSpPr>
        <p:spPr/>
        <p:txBody>
          <a:bodyPr/>
          <a:lstStyle/>
          <a:p>
            <a:pPr algn="just"/>
            <a:r>
              <a:rPr lang="en-GB" dirty="0"/>
              <a:t>But the people might kill the remaining few scientists, in hope of some “Golden Age”, for:</a:t>
            </a:r>
            <a:endParaRPr lang="en-US" dirty="0"/>
          </a:p>
          <a:p>
            <a:pPr algn="just"/>
            <a:r>
              <a:rPr lang="en-GB" dirty="0"/>
              <a:t>“Extreme hopes are born of extreme misery and in such a world hopes could only be irrational.”</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12</a:t>
            </a:fld>
            <a:endParaRPr lang="en-US" dirty="0"/>
          </a:p>
        </p:txBody>
      </p:sp>
    </p:spTree>
    <p:extLst>
      <p:ext uri="{BB962C8B-B14F-4D97-AF65-F5344CB8AC3E}">
        <p14:creationId xmlns:p14="http://schemas.microsoft.com/office/powerpoint/2010/main" val="26162664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Establishment of a universal government.</a:t>
            </a:r>
            <a:endParaRPr lang="en-US" dirty="0"/>
          </a:p>
        </p:txBody>
      </p:sp>
      <p:sp>
        <p:nvSpPr>
          <p:cNvPr id="3" name="Content Placeholder 2"/>
          <p:cNvSpPr>
            <a:spLocks noGrp="1"/>
          </p:cNvSpPr>
          <p:nvPr>
            <p:ph idx="1"/>
          </p:nvPr>
        </p:nvSpPr>
        <p:spPr/>
        <p:txBody>
          <a:bodyPr>
            <a:normAutofit lnSpcReduction="10000"/>
          </a:bodyPr>
          <a:lstStyle/>
          <a:p>
            <a:pPr algn="just"/>
            <a:r>
              <a:rPr lang="en-GB" dirty="0"/>
              <a:t>The </a:t>
            </a:r>
            <a:r>
              <a:rPr lang="en-GB" i="1" dirty="0"/>
              <a:t>third </a:t>
            </a:r>
            <a:r>
              <a:rPr lang="en-GB" dirty="0"/>
              <a:t>possibility, according to Russell, is the </a:t>
            </a:r>
            <a:r>
              <a:rPr lang="en-GB" i="1" dirty="0"/>
              <a:t>establishment of a universal government </a:t>
            </a:r>
            <a:r>
              <a:rPr lang="en-GB" dirty="0"/>
              <a:t>all over the world. He discusses this idea in more than one ways in which it could occur. The one is the victory of America, in the Second World War. Other is the victory of Russia, or the world government, would emerge as a result of mutual agreement. The best among these ways is the idea of mutual agreement.</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13</a:t>
            </a:fld>
            <a:endParaRPr lang="en-US" dirty="0"/>
          </a:p>
        </p:txBody>
      </p:sp>
    </p:spTree>
    <p:extLst>
      <p:ext uri="{BB962C8B-B14F-4D97-AF65-F5344CB8AC3E}">
        <p14:creationId xmlns:p14="http://schemas.microsoft.com/office/powerpoint/2010/main" val="2185092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World government an utopian idea.</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GB" dirty="0"/>
              <a:t>Russell’s view of the world government has been criticized greatly. People have raised arguments considering it as a </a:t>
            </a:r>
            <a:r>
              <a:rPr lang="en-GB" i="1" dirty="0"/>
              <a:t>“Utopian ideal”. </a:t>
            </a:r>
            <a:r>
              <a:rPr lang="en-GB" dirty="0"/>
              <a:t>Most of the people think that such an alliance cannot be brought peacefully, for no nation would surrender her liberty. Russell also admits that the chances of world government in a formal ways are extremely remote. He thinks that a world government would not be formed voluntarily, but it would have to be brought about by force.</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14</a:t>
            </a:fld>
            <a:endParaRPr lang="en-US" dirty="0"/>
          </a:p>
        </p:txBody>
      </p:sp>
    </p:spTree>
    <p:extLst>
      <p:ext uri="{BB962C8B-B14F-4D97-AF65-F5344CB8AC3E}">
        <p14:creationId xmlns:p14="http://schemas.microsoft.com/office/powerpoint/2010/main" val="3047600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Objection to “World Government</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Some object that there is no need of a ‘world government’, because the wars are a part of human history and civilization but still humanity has survived from them. Wars create heroism and are necessity of life, without which human beings would feel frustrated. To refute this argument, Russell has given his logical reasoning, that the present condition of cold war would certainly lead to a dreadful atomic war and eventually it would bring a complete devastation. And now modern wars are very different from the wars in the past. </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15</a:t>
            </a:fld>
            <a:endParaRPr lang="en-US" dirty="0"/>
          </a:p>
        </p:txBody>
      </p:sp>
    </p:spTree>
    <p:extLst>
      <p:ext uri="{BB962C8B-B14F-4D97-AF65-F5344CB8AC3E}">
        <p14:creationId xmlns:p14="http://schemas.microsoft.com/office/powerpoint/2010/main" val="3836841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Objection to “World Government</a:t>
            </a:r>
            <a:endParaRPr lang="en-US" dirty="0"/>
          </a:p>
        </p:txBody>
      </p:sp>
      <p:sp>
        <p:nvSpPr>
          <p:cNvPr id="3" name="Content Placeholder 2"/>
          <p:cNvSpPr>
            <a:spLocks noGrp="1"/>
          </p:cNvSpPr>
          <p:nvPr>
            <p:ph idx="1"/>
          </p:nvPr>
        </p:nvSpPr>
        <p:spPr/>
        <p:txBody>
          <a:bodyPr/>
          <a:lstStyle/>
          <a:p>
            <a:r>
              <a:rPr lang="en-GB" dirty="0"/>
              <a:t>Russell says;</a:t>
            </a:r>
            <a:endParaRPr lang="en-US" dirty="0"/>
          </a:p>
          <a:p>
            <a:r>
              <a:rPr lang="en-GB" b="1" dirty="0"/>
              <a:t>“There lies before us, if we choose continual progress in happiness, knowledge and wisdom. Shall we instead choose death, because we cannot forget our quarrels?</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16</a:t>
            </a:fld>
            <a:endParaRPr lang="en-US" dirty="0"/>
          </a:p>
        </p:txBody>
      </p:sp>
    </p:spTree>
    <p:extLst>
      <p:ext uri="{BB962C8B-B14F-4D97-AF65-F5344CB8AC3E}">
        <p14:creationId xmlns:p14="http://schemas.microsoft.com/office/powerpoint/2010/main" val="2409992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Two super powers of Russia and America.</a:t>
            </a:r>
            <a:endParaRPr lang="en-US" dirty="0"/>
          </a:p>
        </p:txBody>
      </p:sp>
      <p:sp>
        <p:nvSpPr>
          <p:cNvPr id="3" name="Content Placeholder 2"/>
          <p:cNvSpPr>
            <a:spLocks noGrp="1"/>
          </p:cNvSpPr>
          <p:nvPr>
            <p:ph idx="1"/>
          </p:nvPr>
        </p:nvSpPr>
        <p:spPr/>
        <p:txBody>
          <a:bodyPr/>
          <a:lstStyle/>
          <a:p>
            <a:pPr algn="just"/>
            <a:r>
              <a:rPr lang="en-GB" dirty="0"/>
              <a:t>Then he visualizes the “new world” after the emergence of either of the two super powers i.e. Russia and America, as a victor of the war. Russell perceives a secure peace prevailing in the long run. Though there would be occasional murders and minor revolts but in such a state, any large scale rebellion would be out of question.</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17</a:t>
            </a:fld>
            <a:endParaRPr lang="en-US" dirty="0"/>
          </a:p>
        </p:txBody>
      </p:sp>
    </p:spTree>
    <p:extLst>
      <p:ext uri="{BB962C8B-B14F-4D97-AF65-F5344CB8AC3E}">
        <p14:creationId xmlns:p14="http://schemas.microsoft.com/office/powerpoint/2010/main" val="8651863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Text:p.47</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A single world government might arise if either the US or Russia wins the next war, or if nations voluntarily agree to such a government. A common argument against a world government is that the prospect is utopian, but those commentators are only considering the voluntary means of achieving one. Russell concurs that as things now stand, the hopes for agreement between the two main sides are negligible; therefore, it would have to be “imposed by force [p. 47].”</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18</a:t>
            </a:fld>
            <a:endParaRPr lang="en-US" dirty="0"/>
          </a:p>
        </p:txBody>
      </p:sp>
    </p:spTree>
    <p:extLst>
      <p:ext uri="{BB962C8B-B14F-4D97-AF65-F5344CB8AC3E}">
        <p14:creationId xmlns:p14="http://schemas.microsoft.com/office/powerpoint/2010/main" val="3091083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Criticism against War</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GB" dirty="0"/>
              <a:t>Why can’t the world continue as before, with the occasional war? Technological development in weaponry has brought a level of destruction such that soon, any major world war would result in either extermination or depopulation and barbarism. (Russell foresees that the USSR will soon have lots of nuclear weapons.) Nor can it be hoped that for some reason, within the existing nation-state structure, war itself will become history.</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19</a:t>
            </a:fld>
            <a:endParaRPr lang="en-US" dirty="0"/>
          </a:p>
        </p:txBody>
      </p:sp>
    </p:spTree>
    <p:extLst>
      <p:ext uri="{BB962C8B-B14F-4D97-AF65-F5344CB8AC3E}">
        <p14:creationId xmlns:p14="http://schemas.microsoft.com/office/powerpoint/2010/main" val="178070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Unpopular </a:t>
            </a:r>
            <a:r>
              <a:rPr lang="en-GB" dirty="0" smtClean="0"/>
              <a:t>Essays</a:t>
            </a:r>
            <a:r>
              <a:rPr lang="en-GB" dirty="0"/>
              <a:t/>
            </a:r>
            <a:br>
              <a:rPr lang="en-GB" dirty="0"/>
            </a:br>
            <a:r>
              <a:rPr lang="en-GB" dirty="0"/>
              <a:t>Chapter 3 (pages 45-55), “The Future of Mankind”</a:t>
            </a:r>
            <a:br>
              <a:rPr lang="en-GB" dirty="0"/>
            </a:br>
            <a:endParaRPr lang="en-US" dirty="0"/>
          </a:p>
        </p:txBody>
      </p:sp>
      <p:sp>
        <p:nvSpPr>
          <p:cNvPr id="3" name="Subtitle 2"/>
          <p:cNvSpPr>
            <a:spLocks noGrp="1"/>
          </p:cNvSpPr>
          <p:nvPr>
            <p:ph type="subTitle" idx="1"/>
          </p:nvPr>
        </p:nvSpPr>
        <p:spPr>
          <a:xfrm>
            <a:off x="1371600" y="4267200"/>
            <a:ext cx="6400800" cy="1371600"/>
          </a:xfrm>
        </p:spPr>
        <p:txBody>
          <a:bodyPr>
            <a:normAutofit fontScale="70000" lnSpcReduction="20000"/>
          </a:bodyPr>
          <a:lstStyle/>
          <a:p>
            <a:r>
              <a:rPr lang="en-US" b="1" dirty="0" smtClean="0">
                <a:solidFill>
                  <a:schemeClr val="tx1"/>
                </a:solidFill>
              </a:rPr>
              <a:t>MS.IQRA JABEEN</a:t>
            </a:r>
          </a:p>
          <a:p>
            <a:r>
              <a:rPr lang="en-US" b="1" dirty="0" smtClean="0">
                <a:solidFill>
                  <a:schemeClr val="tx1"/>
                </a:solidFill>
              </a:rPr>
              <a:t>Lecturer</a:t>
            </a:r>
          </a:p>
          <a:p>
            <a:r>
              <a:rPr lang="en-US" b="1" dirty="0" smtClean="0">
                <a:solidFill>
                  <a:schemeClr val="tx1"/>
                </a:solidFill>
              </a:rPr>
              <a:t>       Department of English</a:t>
            </a:r>
          </a:p>
          <a:p>
            <a:r>
              <a:rPr lang="en-US" b="1" dirty="0" smtClean="0">
                <a:solidFill>
                  <a:schemeClr val="tx1"/>
                </a:solidFill>
              </a:rPr>
              <a:t>       University of Sargodha</a:t>
            </a:r>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DBAE7063-8E91-4C16-8F2C-DAA400425A2D}" type="slidenum">
              <a:rPr lang="en-US" smtClean="0"/>
              <a:pPr/>
              <a:t>2</a:t>
            </a:fld>
            <a:endParaRPr lang="en-US" dirty="0"/>
          </a:p>
        </p:txBody>
      </p:sp>
    </p:spTree>
    <p:extLst>
      <p:ext uri="{BB962C8B-B14F-4D97-AF65-F5344CB8AC3E}">
        <p14:creationId xmlns:p14="http://schemas.microsoft.com/office/powerpoint/2010/main" val="26628723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Text:p.49</a:t>
            </a:r>
            <a:endParaRPr lang="en-US" dirty="0"/>
          </a:p>
        </p:txBody>
      </p:sp>
      <p:sp>
        <p:nvSpPr>
          <p:cNvPr id="3" name="Content Placeholder 2"/>
          <p:cNvSpPr>
            <a:spLocks noGrp="1"/>
          </p:cNvSpPr>
          <p:nvPr>
            <p:ph idx="1"/>
          </p:nvPr>
        </p:nvSpPr>
        <p:spPr/>
        <p:txBody>
          <a:bodyPr/>
          <a:lstStyle/>
          <a:p>
            <a:pPr algn="just"/>
            <a:r>
              <a:rPr lang="en-GB" dirty="0"/>
              <a:t>Russell claims that a poll indicates that a majority of Americans support world government – but they do not understand the need for it to be established via force or the threat of force. The side that prevails in an armed struggle will have an irresistible monopoly of force, leading to a “secure peace [p. 49].”</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20</a:t>
            </a:fld>
            <a:endParaRPr lang="en-US" dirty="0"/>
          </a:p>
        </p:txBody>
      </p:sp>
    </p:spTree>
    <p:extLst>
      <p:ext uri="{BB962C8B-B14F-4D97-AF65-F5344CB8AC3E}">
        <p14:creationId xmlns:p14="http://schemas.microsoft.com/office/powerpoint/2010/main" val="1819858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Text:p.50</a:t>
            </a:r>
            <a:endParaRPr lang="en-US" dirty="0"/>
          </a:p>
        </p:txBody>
      </p:sp>
      <p:sp>
        <p:nvSpPr>
          <p:cNvPr id="3" name="Content Placeholder 2"/>
          <p:cNvSpPr>
            <a:spLocks noGrp="1"/>
          </p:cNvSpPr>
          <p:nvPr>
            <p:ph idx="1"/>
          </p:nvPr>
        </p:nvSpPr>
        <p:spPr/>
        <p:txBody>
          <a:bodyPr/>
          <a:lstStyle/>
          <a:p>
            <a:pPr algn="just"/>
            <a:r>
              <a:rPr lang="en-GB" dirty="0"/>
              <a:t>The leaders of that society will be rich and secure, allowing them to be generous to others. So a world government, of American or Soviet origin, will be preferable to the current “international anarchy [p. 50].” </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21</a:t>
            </a:fld>
            <a:endParaRPr lang="en-US" dirty="0"/>
          </a:p>
        </p:txBody>
      </p:sp>
    </p:spTree>
    <p:extLst>
      <p:ext uri="{BB962C8B-B14F-4D97-AF65-F5344CB8AC3E}">
        <p14:creationId xmlns:p14="http://schemas.microsoft.com/office/powerpoint/2010/main" val="1360720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Russell’s preference for American domination.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i="1" dirty="0"/>
              <a:t>Russell prefers America to </a:t>
            </a:r>
            <a:r>
              <a:rPr lang="en-GB" dirty="0"/>
              <a:t>control the world government and he has given many reasons for his preference to America but his preference has no political or ideological basis, but it totally depends on the probable condition of people under these states. The major reason to prefer America is that, she respects the </a:t>
            </a:r>
            <a:r>
              <a:rPr lang="en-GB" i="1" dirty="0"/>
              <a:t>values of civilized life like freedom of thought, freedom of inquiry and humaneness. </a:t>
            </a:r>
            <a:r>
              <a:rPr lang="en-GB" dirty="0"/>
              <a:t>But on the other hand, in </a:t>
            </a:r>
            <a:r>
              <a:rPr lang="en-GB" i="1" dirty="0"/>
              <a:t>communistic countries </a:t>
            </a:r>
            <a:r>
              <a:rPr lang="en-GB" dirty="0"/>
              <a:t>like Russia, </a:t>
            </a:r>
            <a:r>
              <a:rPr lang="en-GB" i="1" dirty="0"/>
              <a:t>there is not liberty for individuals </a:t>
            </a:r>
            <a:r>
              <a:rPr lang="en-GB" dirty="0"/>
              <a:t>and the government has a strict hold on the common masses. </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22</a:t>
            </a:fld>
            <a:endParaRPr lang="en-US" dirty="0"/>
          </a:p>
        </p:txBody>
      </p:sp>
    </p:spTree>
    <p:extLst>
      <p:ext uri="{BB962C8B-B14F-4D97-AF65-F5344CB8AC3E}">
        <p14:creationId xmlns:p14="http://schemas.microsoft.com/office/powerpoint/2010/main" val="3718199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Russell’s preference for American domination.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GB" dirty="0" smtClean="0"/>
              <a:t>Thus Russell  says:</a:t>
            </a:r>
          </a:p>
          <a:p>
            <a:pPr marL="0" indent="0" algn="just">
              <a:buNone/>
            </a:pPr>
            <a:r>
              <a:rPr lang="en-GB" b="1" dirty="0" smtClean="0"/>
              <a:t>“</a:t>
            </a:r>
            <a:r>
              <a:rPr lang="en-GB" b="1" dirty="0"/>
              <a:t>It’s only aim is to promote the mindless repetition of party slogans and to have the ability of shifting sides rapidly, so as to be always on the side </a:t>
            </a:r>
            <a:r>
              <a:rPr lang="en-GB" b="1" dirty="0" smtClean="0"/>
              <a:t>of </a:t>
            </a:r>
            <a:r>
              <a:rPr lang="en-GB" b="1" dirty="0"/>
              <a:t>received opinions</a:t>
            </a:r>
            <a:r>
              <a:rPr lang="en-GB" b="1" dirty="0" smtClean="0"/>
              <a:t>.”</a:t>
            </a:r>
            <a:r>
              <a:rPr lang="en-GB" dirty="0"/>
              <a:t> Moreover, there is considerably less orthodoxy in America than in Russia. There, scientist, authors and philosophers can choose any subject regardless of state interest. While in Russia such things are also influenced by official views</a:t>
            </a:r>
            <a:endParaRPr lang="en-GB" dirty="0" smtClean="0"/>
          </a:p>
          <a:p>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23</a:t>
            </a:fld>
            <a:endParaRPr lang="en-US" dirty="0"/>
          </a:p>
        </p:txBody>
      </p:sp>
    </p:spTree>
    <p:extLst>
      <p:ext uri="{BB962C8B-B14F-4D97-AF65-F5344CB8AC3E}">
        <p14:creationId xmlns:p14="http://schemas.microsoft.com/office/powerpoint/2010/main" val="18434746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Text:p.51</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But an American-constructed world government will be better, because of the freedoms that are valued in America. We can see what sort of civilisation the Soviets would install by looking at what happened to the education system and the middle class in Poland once it fell under Soviet domination. Within a generation, all independent thought in Poland could be replaced with jejune communist orthodoxy, and this will also be the global fate within a Soviet </a:t>
            </a:r>
            <a:r>
              <a:rPr lang="en-GB" dirty="0" err="1"/>
              <a:t>uni</a:t>
            </a:r>
            <a:r>
              <a:rPr lang="en-GB" dirty="0"/>
              <a:t>-polar world – so a Russian victory in the bi-polar struggle would be “an appalling disaster [p. 51].” </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24</a:t>
            </a:fld>
            <a:endParaRPr lang="en-US" dirty="0"/>
          </a:p>
        </p:txBody>
      </p:sp>
    </p:spTree>
    <p:extLst>
      <p:ext uri="{BB962C8B-B14F-4D97-AF65-F5344CB8AC3E}">
        <p14:creationId xmlns:p14="http://schemas.microsoft.com/office/powerpoint/2010/main" val="787861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Text:p.51</a:t>
            </a:r>
            <a:endParaRPr lang="en-US" dirty="0"/>
          </a:p>
        </p:txBody>
      </p:sp>
      <p:sp>
        <p:nvSpPr>
          <p:cNvPr id="3" name="Content Placeholder 2"/>
          <p:cNvSpPr>
            <a:spLocks noGrp="1"/>
          </p:cNvSpPr>
          <p:nvPr>
            <p:ph idx="1"/>
          </p:nvPr>
        </p:nvSpPr>
        <p:spPr/>
        <p:txBody>
          <a:bodyPr/>
          <a:lstStyle/>
          <a:p>
            <a:r>
              <a:rPr lang="en-GB" dirty="0"/>
              <a:t>If America emerges as the victor, European cultures will not be crushed, nor will be freedom of expression. Soviet control of the press allows the ruling oligarchy to oppress the masses much more severely than in the US, so Soviet social inequalities worsen and harden.</a:t>
            </a:r>
            <a:r>
              <a:rPr lang="en-GB" dirty="0"/>
              <a:t/>
            </a:r>
            <a:br>
              <a:rPr lang="en-GB" dirty="0"/>
            </a:b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25</a:t>
            </a:fld>
            <a:endParaRPr lang="en-US" dirty="0"/>
          </a:p>
        </p:txBody>
      </p:sp>
    </p:spTree>
    <p:extLst>
      <p:ext uri="{BB962C8B-B14F-4D97-AF65-F5344CB8AC3E}">
        <p14:creationId xmlns:p14="http://schemas.microsoft.com/office/powerpoint/2010/main" val="20393746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Alliance with British common wealth</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GB" dirty="0"/>
              <a:t>Russell suggests yet another way to prevent a horrible war. In his opinion, America would make an alliance with the British common wealth nations and with other European nations who want to join them. All the military power, of these countries, and weapons should be united and then they should declare war on the nation. In this way Russia might also be agreed to join the alliance just by the threat of war. But still he does not leave the possibility of Russian refusal.</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26</a:t>
            </a:fld>
            <a:endParaRPr lang="en-US" dirty="0"/>
          </a:p>
        </p:txBody>
      </p:sp>
    </p:spTree>
    <p:extLst>
      <p:ext uri="{BB962C8B-B14F-4D97-AF65-F5344CB8AC3E}">
        <p14:creationId xmlns:p14="http://schemas.microsoft.com/office/powerpoint/2010/main" val="38803728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Alliance with British common wealth</a:t>
            </a:r>
            <a:endParaRPr lang="en-US" dirty="0"/>
          </a:p>
        </p:txBody>
      </p:sp>
      <p:sp>
        <p:nvSpPr>
          <p:cNvPr id="3" name="Content Placeholder 2"/>
          <p:cNvSpPr>
            <a:spLocks noGrp="1"/>
          </p:cNvSpPr>
          <p:nvPr>
            <p:ph idx="1"/>
          </p:nvPr>
        </p:nvSpPr>
        <p:spPr/>
        <p:txBody>
          <a:bodyPr>
            <a:normAutofit lnSpcReduction="10000"/>
          </a:bodyPr>
          <a:lstStyle/>
          <a:p>
            <a:pPr algn="just"/>
            <a:r>
              <a:rPr lang="en-GB" dirty="0"/>
              <a:t>In such an alliance, there should also be a legal check on the power of the leader, by other nations, so there would not be a “chance of corruption”, which is sure to accompany </a:t>
            </a:r>
            <a:r>
              <a:rPr lang="en-GB" i="1" dirty="0"/>
              <a:t>Tower”. </a:t>
            </a:r>
            <a:r>
              <a:rPr lang="en-GB" dirty="0"/>
              <a:t>In other cases, it would be such a </a:t>
            </a:r>
            <a:r>
              <a:rPr lang="en-GB" dirty="0" smtClean="0"/>
              <a:t>combination </a:t>
            </a:r>
            <a:r>
              <a:rPr lang="en-GB" dirty="0"/>
              <a:t>of states</a:t>
            </a:r>
            <a:r>
              <a:rPr lang="en-GB" dirty="0" smtClean="0"/>
              <a:t>...</a:t>
            </a:r>
            <a:r>
              <a:rPr lang="en-GB" b="1" dirty="0"/>
              <a:t> “Where force is not a prerogative of private individuals or nations, but is exercised only by a neutral authority in accordance with rules laid down in advance”.</a:t>
            </a:r>
            <a:endParaRPr lang="en-GB" dirty="0" smtClean="0"/>
          </a:p>
          <a:p>
            <a:pPr algn="just"/>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27</a:t>
            </a:fld>
            <a:endParaRPr lang="en-US" dirty="0"/>
          </a:p>
        </p:txBody>
      </p:sp>
    </p:spTree>
    <p:extLst>
      <p:ext uri="{BB962C8B-B14F-4D97-AF65-F5344CB8AC3E}">
        <p14:creationId xmlns:p14="http://schemas.microsoft.com/office/powerpoint/2010/main" val="15772445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Alliance with </a:t>
            </a:r>
            <a:r>
              <a:rPr lang="en-GB" dirty="0" smtClean="0"/>
              <a:t>British : Text.p54</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GB" dirty="0"/>
              <a:t>The third alternative future outlined above, that of world government, can almost be as bad as the first two if it involves Soviet domination. The next step is for Britain and the US to start a military unification, with invitations and inducements to other nations to join. Once the alliance is large enough, any country that refused to join should be given an ultimatum: either join or be named an outlaw. Presumably Russia would receive such an ultimatum, and the war to follow – provided it happens quickly enough – should still leave US power intact, and then the military unification can be completed. We could hope that the ultimatum alone would work, that war would not be necessary – but we cannot rely upon that.</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28</a:t>
            </a:fld>
            <a:endParaRPr lang="en-US" dirty="0"/>
          </a:p>
        </p:txBody>
      </p:sp>
    </p:spTree>
    <p:extLst>
      <p:ext uri="{BB962C8B-B14F-4D97-AF65-F5344CB8AC3E}">
        <p14:creationId xmlns:p14="http://schemas.microsoft.com/office/powerpoint/2010/main" val="37792767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Defence expenditures will be diminished.</a:t>
            </a:r>
            <a:endParaRPr lang="en-US" dirty="0"/>
          </a:p>
        </p:txBody>
      </p:sp>
      <p:sp>
        <p:nvSpPr>
          <p:cNvPr id="3" name="Content Placeholder 2"/>
          <p:cNvSpPr>
            <a:spLocks noGrp="1"/>
          </p:cNvSpPr>
          <p:nvPr>
            <p:ph idx="1"/>
          </p:nvPr>
        </p:nvSpPr>
        <p:spPr/>
        <p:txBody>
          <a:bodyPr/>
          <a:lstStyle/>
          <a:p>
            <a:r>
              <a:rPr lang="en-GB" dirty="0"/>
              <a:t>Among the many advantages, of a single world government is that the </a:t>
            </a:r>
            <a:r>
              <a:rPr lang="en-GB" i="1" dirty="0"/>
              <a:t>defence expenditures of every nation would diminish </a:t>
            </a:r>
            <a:r>
              <a:rPr lang="en-GB" dirty="0"/>
              <a:t>and by this way human beings would be more happy than before.</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29</a:t>
            </a:fld>
            <a:endParaRPr lang="en-US" dirty="0"/>
          </a:p>
        </p:txBody>
      </p:sp>
    </p:spTree>
    <p:extLst>
      <p:ext uri="{BB962C8B-B14F-4D97-AF65-F5344CB8AC3E}">
        <p14:creationId xmlns:p14="http://schemas.microsoft.com/office/powerpoint/2010/main" val="2522094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Russell’s General  View</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Russell surely disproves the common established notion about philosophers, that, they are absent-minded and always busy their heads in making speculations, when he meditates on the possibilities regarding “The Future of Mankind”. He has done so, because of his high sensitivity and deep concern towards human beings. He was called as a traitor to his country because of his anti-war stand during the First World War. But his only concern was towards ‘humanity’. Later he was awarded a Noble Prize for his contribution towards peace. </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3</a:t>
            </a:fld>
            <a:endParaRPr lang="en-US" dirty="0"/>
          </a:p>
        </p:txBody>
      </p:sp>
    </p:spTree>
    <p:extLst>
      <p:ext uri="{BB962C8B-B14F-4D97-AF65-F5344CB8AC3E}">
        <p14:creationId xmlns:p14="http://schemas.microsoft.com/office/powerpoint/2010/main" val="28801292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Text:p.54 (Fear  </a:t>
            </a:r>
            <a:r>
              <a:rPr lang="en-GB" dirty="0"/>
              <a:t>will be </a:t>
            </a:r>
            <a:r>
              <a:rPr lang="en-GB" dirty="0" smtClean="0"/>
              <a:t>diminished)</a:t>
            </a:r>
            <a:endParaRPr lang="en-US" dirty="0"/>
          </a:p>
        </p:txBody>
      </p:sp>
      <p:sp>
        <p:nvSpPr>
          <p:cNvPr id="3" name="Content Placeholder 2"/>
          <p:cNvSpPr>
            <a:spLocks noGrp="1"/>
          </p:cNvSpPr>
          <p:nvPr>
            <p:ph idx="1"/>
          </p:nvPr>
        </p:nvSpPr>
        <p:spPr/>
        <p:txBody>
          <a:bodyPr/>
          <a:lstStyle/>
          <a:p>
            <a:pPr algn="just"/>
            <a:r>
              <a:rPr lang="en-GB" dirty="0"/>
              <a:t>This all sounds gloomy, and it is, but the prospect of a world without wars also holds great promise; for the first time in 6000 years: “a weight will be lifted from the human spirit, deep collective fears will be exorcised, and as fear diminishes we may hope that cruelty also will grow less [p. 54].” </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30</a:t>
            </a:fld>
            <a:endParaRPr lang="en-US" dirty="0"/>
          </a:p>
        </p:txBody>
      </p:sp>
    </p:spTree>
    <p:extLst>
      <p:ext uri="{BB962C8B-B14F-4D97-AF65-F5344CB8AC3E}">
        <p14:creationId xmlns:p14="http://schemas.microsoft.com/office/powerpoint/2010/main" val="27208533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Emerging Prospects</a:t>
            </a:r>
            <a:endParaRPr lang="en-US" dirty="0"/>
          </a:p>
        </p:txBody>
      </p:sp>
      <p:sp>
        <p:nvSpPr>
          <p:cNvPr id="3" name="Content Placeholder 2"/>
          <p:cNvSpPr>
            <a:spLocks noGrp="1"/>
          </p:cNvSpPr>
          <p:nvPr>
            <p:ph idx="1"/>
          </p:nvPr>
        </p:nvSpPr>
        <p:spPr/>
        <p:txBody>
          <a:bodyPr/>
          <a:lstStyle/>
          <a:p>
            <a:pPr algn="just"/>
            <a:r>
              <a:rPr lang="en-GB" dirty="0"/>
              <a:t>But a little earlier than this, Russell’s suggestions did not seem to be implemented to the world. For, China has emerged, as a world power with nuclear weapons and it would certainly not like America as the only dominant nation to control both, East and West.</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31</a:t>
            </a:fld>
            <a:endParaRPr lang="en-US" dirty="0"/>
          </a:p>
        </p:txBody>
      </p:sp>
    </p:spTree>
    <p:extLst>
      <p:ext uri="{BB962C8B-B14F-4D97-AF65-F5344CB8AC3E}">
        <p14:creationId xmlns:p14="http://schemas.microsoft.com/office/powerpoint/2010/main" val="8543524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New Emerging Prospects</a:t>
            </a:r>
            <a:endParaRPr lang="en-US" dirty="0"/>
          </a:p>
        </p:txBody>
      </p:sp>
      <p:sp>
        <p:nvSpPr>
          <p:cNvPr id="3" name="Content Placeholder 2"/>
          <p:cNvSpPr>
            <a:spLocks noGrp="1"/>
          </p:cNvSpPr>
          <p:nvPr>
            <p:ph idx="1"/>
          </p:nvPr>
        </p:nvSpPr>
        <p:spPr/>
        <p:txBody>
          <a:bodyPr/>
          <a:lstStyle/>
          <a:p>
            <a:pPr algn="just"/>
            <a:r>
              <a:rPr lang="en-GB" dirty="0"/>
              <a:t>But now, after, nine-eleven, once again Russell’s idea of the world government seems to be possible, for, America and Britain has started to dominate the poor nations of the world, only in order to establish their hold on the world.</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32</a:t>
            </a:fld>
            <a:endParaRPr lang="en-US" dirty="0"/>
          </a:p>
        </p:txBody>
      </p:sp>
    </p:spTree>
    <p:extLst>
      <p:ext uri="{BB962C8B-B14F-4D97-AF65-F5344CB8AC3E}">
        <p14:creationId xmlns:p14="http://schemas.microsoft.com/office/powerpoint/2010/main" val="36462818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Text:p.55</a:t>
            </a:r>
            <a:endParaRPr lang="en-US" dirty="0"/>
          </a:p>
        </p:txBody>
      </p:sp>
      <p:sp>
        <p:nvSpPr>
          <p:cNvPr id="3" name="Content Placeholder 2"/>
          <p:cNvSpPr>
            <a:spLocks noGrp="1"/>
          </p:cNvSpPr>
          <p:nvPr>
            <p:ph idx="1"/>
          </p:nvPr>
        </p:nvSpPr>
        <p:spPr/>
        <p:txBody>
          <a:bodyPr/>
          <a:lstStyle/>
          <a:p>
            <a:r>
              <a:rPr lang="en-GB" dirty="0"/>
              <a:t>Without war, poverty could be ended on a global scale “within a generation [p. 55].”</a:t>
            </a:r>
            <a:r>
              <a:rPr lang="en-GB" dirty="0"/>
              <a:t/>
            </a:r>
            <a:br>
              <a:rPr lang="en-GB" dirty="0"/>
            </a:br>
            <a:r>
              <a:rPr lang="en-GB" dirty="0"/>
              <a:t/>
            </a:r>
            <a:br>
              <a:rPr lang="en-GB" dirty="0"/>
            </a:br>
            <a:r>
              <a:rPr lang="en-GB" dirty="0"/>
              <a:t>The global monopolization of force is a means, not an end; the end is to set up a system of laws to govern international relations. If we succeed in establishing such a system, we will enter a golden age; if we fail, “we face utter disaster [p. 55].”</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33</a:t>
            </a:fld>
            <a:endParaRPr lang="en-US" dirty="0"/>
          </a:p>
        </p:txBody>
      </p:sp>
    </p:spTree>
    <p:extLst>
      <p:ext uri="{BB962C8B-B14F-4D97-AF65-F5344CB8AC3E}">
        <p14:creationId xmlns:p14="http://schemas.microsoft.com/office/powerpoint/2010/main" val="18005259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US" dirty="0"/>
          </a:p>
        </p:txBody>
      </p:sp>
      <p:sp>
        <p:nvSpPr>
          <p:cNvPr id="3" name="Content Placeholder 2"/>
          <p:cNvSpPr>
            <a:spLocks noGrp="1"/>
          </p:cNvSpPr>
          <p:nvPr>
            <p:ph idx="1"/>
          </p:nvPr>
        </p:nvSpPr>
        <p:spPr/>
        <p:txBody>
          <a:bodyPr/>
          <a:lstStyle/>
          <a:p>
            <a:pPr algn="just"/>
            <a:r>
              <a:rPr lang="en-GB" dirty="0"/>
              <a:t>However, Russell’s chief concern in all this discussion was his good will and sincere concern towards peace and survival of mankind. We can surely conclude that he was a true optimist, pacifist and humanist.</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34</a:t>
            </a:fld>
            <a:endParaRPr lang="en-US" dirty="0"/>
          </a:p>
        </p:txBody>
      </p:sp>
    </p:spTree>
    <p:extLst>
      <p:ext uri="{BB962C8B-B14F-4D97-AF65-F5344CB8AC3E}">
        <p14:creationId xmlns:p14="http://schemas.microsoft.com/office/powerpoint/2010/main" val="980952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In the words of Erich From:</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algn="just"/>
            <a:r>
              <a:rPr lang="en-GB" sz="4800" b="1" dirty="0"/>
              <a:t>“Bertrand Russell fights against the threatening slaughter- because he is a man who loves life.”</a:t>
            </a:r>
            <a:endParaRPr lang="en-US" sz="4800"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4</a:t>
            </a:fld>
            <a:endParaRPr lang="en-US" dirty="0"/>
          </a:p>
        </p:txBody>
      </p:sp>
    </p:spTree>
    <p:extLst>
      <p:ext uri="{BB962C8B-B14F-4D97-AF65-F5344CB8AC3E}">
        <p14:creationId xmlns:p14="http://schemas.microsoft.com/office/powerpoint/2010/main" val="711727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Text:page.45-46 (</a:t>
            </a:r>
            <a:r>
              <a:rPr lang="en-GB" sz="2700" dirty="0" smtClean="0"/>
              <a:t>The </a:t>
            </a:r>
            <a:r>
              <a:rPr lang="en-GB" sz="2700" dirty="0"/>
              <a:t>effects of Second World </a:t>
            </a:r>
            <a:r>
              <a:rPr lang="en-GB" sz="2700" dirty="0" smtClean="0"/>
              <a:t>War)</a:t>
            </a:r>
            <a:endParaRPr lang="en-US" sz="2700" dirty="0"/>
          </a:p>
        </p:txBody>
      </p:sp>
      <p:sp>
        <p:nvSpPr>
          <p:cNvPr id="3" name="Content Placeholder 2"/>
          <p:cNvSpPr>
            <a:spLocks noGrp="1"/>
          </p:cNvSpPr>
          <p:nvPr>
            <p:ph idx="1"/>
          </p:nvPr>
        </p:nvSpPr>
        <p:spPr/>
        <p:txBody>
          <a:bodyPr>
            <a:normAutofit/>
          </a:bodyPr>
          <a:lstStyle/>
          <a:p>
            <a:pPr algn="just"/>
            <a:r>
              <a:rPr lang="en-GB" dirty="0"/>
              <a:t>The next world war won’t finish off humanity, but the post-war arms race and further instability might, through radioactivity. “Although the last survivor may proclaim himself universal Emperor, his reign will be brief and his subjects will all be corpses. With his death the uneasy episode of life will end, and the peaceful rocks will revolve unchanged until the sun explodes [pages 45-46</a:t>
            </a:r>
            <a:r>
              <a:rPr lang="en-GB" dirty="0" smtClean="0"/>
              <a:t>].”</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5</a:t>
            </a:fld>
            <a:endParaRPr lang="en-US" dirty="0"/>
          </a:p>
        </p:txBody>
      </p:sp>
    </p:spTree>
    <p:extLst>
      <p:ext uri="{BB962C8B-B14F-4D97-AF65-F5344CB8AC3E}">
        <p14:creationId xmlns:p14="http://schemas.microsoft.com/office/powerpoint/2010/main" val="914181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Text.p45-46</a:t>
            </a:r>
            <a:endParaRPr lang="en-US" dirty="0"/>
          </a:p>
        </p:txBody>
      </p:sp>
      <p:sp>
        <p:nvSpPr>
          <p:cNvPr id="3" name="Content Placeholder 2"/>
          <p:cNvSpPr>
            <a:spLocks noGrp="1"/>
          </p:cNvSpPr>
          <p:nvPr>
            <p:ph idx="1"/>
          </p:nvPr>
        </p:nvSpPr>
        <p:spPr/>
        <p:txBody>
          <a:bodyPr/>
          <a:lstStyle/>
          <a:p>
            <a:pPr algn="just"/>
            <a:r>
              <a:rPr lang="en-GB" dirty="0"/>
              <a:t>Maybe this is not such a bad turn of events, but people don’t really believe that – even if they say they would rather see the world end than communism (or capitalism) take over. Such spoken sentiments are harmful, as they lessen our commitment to working to avoid the apocalypse.</a:t>
            </a:r>
            <a:endParaRPr lang="en-US" dirty="0"/>
          </a:p>
          <a:p>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6</a:t>
            </a:fld>
            <a:endParaRPr lang="en-US" dirty="0"/>
          </a:p>
        </p:txBody>
      </p:sp>
    </p:spTree>
    <p:extLst>
      <p:ext uri="{BB962C8B-B14F-4D97-AF65-F5344CB8AC3E}">
        <p14:creationId xmlns:p14="http://schemas.microsoft.com/office/powerpoint/2010/main" val="732454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Possibilities in Text</a:t>
            </a:r>
            <a:endParaRPr lang="en-US" dirty="0"/>
          </a:p>
        </p:txBody>
      </p:sp>
      <p:sp>
        <p:nvSpPr>
          <p:cNvPr id="3" name="Content Placeholder 2"/>
          <p:cNvSpPr>
            <a:spLocks noGrp="1"/>
          </p:cNvSpPr>
          <p:nvPr>
            <p:ph idx="1"/>
          </p:nvPr>
        </p:nvSpPr>
        <p:spPr/>
        <p:txBody>
          <a:bodyPr/>
          <a:lstStyle/>
          <a:p>
            <a:pPr algn="just"/>
            <a:r>
              <a:rPr lang="en-GB" dirty="0"/>
              <a:t>Barring major unforeseen events, there are three possible fates for the earth by the end of the 20th Century: (1) human life, and possibly all life, exterminated; (2) return to the stone age after a massive depopulation; (3) a single world government controlling weapons of </a:t>
            </a:r>
            <a:r>
              <a:rPr lang="en-GB" dirty="0" smtClean="0"/>
              <a:t>mass destruction</a:t>
            </a:r>
            <a:r>
              <a:rPr lang="en-GB" dirty="0"/>
              <a:t>.</a:t>
            </a:r>
            <a:r>
              <a:rPr lang="en-GB" dirty="0"/>
              <a:t/>
            </a:r>
            <a:br>
              <a:rPr lang="en-GB" dirty="0"/>
            </a:b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7</a:t>
            </a:fld>
            <a:endParaRPr lang="en-US" dirty="0"/>
          </a:p>
        </p:txBody>
      </p:sp>
    </p:spTree>
    <p:extLst>
      <p:ext uri="{BB962C8B-B14F-4D97-AF65-F5344CB8AC3E}">
        <p14:creationId xmlns:p14="http://schemas.microsoft.com/office/powerpoint/2010/main" val="2367386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Explanation</a:t>
            </a:r>
            <a:endParaRPr lang="en-US" dirty="0"/>
          </a:p>
        </p:txBody>
      </p:sp>
      <p:sp>
        <p:nvSpPr>
          <p:cNvPr id="3" name="Content Placeholder 2"/>
          <p:cNvSpPr>
            <a:spLocks noGrp="1"/>
          </p:cNvSpPr>
          <p:nvPr>
            <p:ph idx="1"/>
          </p:nvPr>
        </p:nvSpPr>
        <p:spPr/>
        <p:txBody>
          <a:bodyPr/>
          <a:lstStyle/>
          <a:p>
            <a:pPr algn="just"/>
            <a:r>
              <a:rPr lang="en-GB" dirty="0"/>
              <a:t>Russell discuses three possibilities about </a:t>
            </a:r>
            <a:r>
              <a:rPr lang="en-GB" i="1" dirty="0"/>
              <a:t>“The Future of Mankind.” </a:t>
            </a:r>
            <a:r>
              <a:rPr lang="en-GB" dirty="0"/>
              <a:t>According to him, one is the </a:t>
            </a:r>
            <a:r>
              <a:rPr lang="en-GB" i="1" dirty="0"/>
              <a:t>complete extinction of human life on earth, </a:t>
            </a:r>
            <a:r>
              <a:rPr lang="en-GB" dirty="0"/>
              <a:t>the second is that </a:t>
            </a:r>
            <a:r>
              <a:rPr lang="en-GB" i="1" dirty="0"/>
              <a:t>human life will be reduced to barbarism </a:t>
            </a:r>
            <a:r>
              <a:rPr lang="en-GB" dirty="0"/>
              <a:t>and the final is that </a:t>
            </a:r>
            <a:r>
              <a:rPr lang="en-GB" i="1" dirty="0"/>
              <a:t>there will be a world government that will control all nations and countries. </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8</a:t>
            </a:fld>
            <a:endParaRPr lang="en-US" dirty="0"/>
          </a:p>
        </p:txBody>
      </p:sp>
    </p:spTree>
    <p:extLst>
      <p:ext uri="{BB962C8B-B14F-4D97-AF65-F5344CB8AC3E}">
        <p14:creationId xmlns:p14="http://schemas.microsoft.com/office/powerpoint/2010/main" val="3500442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Complete extinction of all human beings.</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GB" dirty="0"/>
              <a:t>the </a:t>
            </a:r>
            <a:r>
              <a:rPr lang="en-GB" i="1" dirty="0"/>
              <a:t>first </a:t>
            </a:r>
            <a:r>
              <a:rPr lang="en-GB" dirty="0"/>
              <a:t>possibility, which he describes, is the </a:t>
            </a:r>
            <a:r>
              <a:rPr lang="en-GB" i="1" dirty="0"/>
              <a:t>complete extinction of all human beings. </a:t>
            </a:r>
            <a:r>
              <a:rPr lang="en-GB" dirty="0"/>
              <a:t>This might happen after the Second World War in which the atomic weapons will be used. Russell deals it logically, for he says, if still there will be some life after the end of that war, there would soon be another war, for there would such </a:t>
            </a:r>
            <a:r>
              <a:rPr lang="en-GB" i="1" dirty="0"/>
              <a:t>“diehards” </a:t>
            </a:r>
            <a:r>
              <a:rPr lang="en-GB" dirty="0"/>
              <a:t>in the super powers, who would prefer the extermination of life, than surrendering to the victory of the other power.</a:t>
            </a:r>
            <a:endParaRPr lang="en-US" dirty="0"/>
          </a:p>
        </p:txBody>
      </p:sp>
      <p:sp>
        <p:nvSpPr>
          <p:cNvPr id="4" name="Slide Number Placeholder 3"/>
          <p:cNvSpPr>
            <a:spLocks noGrp="1"/>
          </p:cNvSpPr>
          <p:nvPr>
            <p:ph type="sldNum" sz="quarter" idx="12"/>
          </p:nvPr>
        </p:nvSpPr>
        <p:spPr/>
        <p:txBody>
          <a:bodyPr/>
          <a:lstStyle/>
          <a:p>
            <a:fld id="{DBAE7063-8E91-4C16-8F2C-DAA400425A2D}" type="slidenum">
              <a:rPr lang="en-US" smtClean="0"/>
              <a:pPr/>
              <a:t>9</a:t>
            </a:fld>
            <a:endParaRPr lang="en-US" dirty="0"/>
          </a:p>
        </p:txBody>
      </p:sp>
    </p:spTree>
    <p:extLst>
      <p:ext uri="{BB962C8B-B14F-4D97-AF65-F5344CB8AC3E}">
        <p14:creationId xmlns:p14="http://schemas.microsoft.com/office/powerpoint/2010/main" val="29169773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1927</TotalTime>
  <Words>1788</Words>
  <Application>Microsoft Office PowerPoint</Application>
  <PresentationFormat>On-screen Show (4:3)</PresentationFormat>
  <Paragraphs>107</Paragraphs>
  <Slides>34</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8" baseType="lpstr">
      <vt:lpstr>Arial</vt:lpstr>
      <vt:lpstr>Calibri</vt:lpstr>
      <vt:lpstr>Office Theme</vt:lpstr>
      <vt:lpstr>CorelDRAW</vt:lpstr>
      <vt:lpstr>PowerPoint Presentation</vt:lpstr>
      <vt:lpstr>Unpopular Essays Chapter 3 (pages 45-55), “The Future of Mankind” </vt:lpstr>
      <vt:lpstr>Russell’s General  View</vt:lpstr>
      <vt:lpstr>In the words of Erich From: </vt:lpstr>
      <vt:lpstr>Text:page.45-46 (The effects of Second World War)</vt:lpstr>
      <vt:lpstr>Text.p45-46</vt:lpstr>
      <vt:lpstr>Three Possibilities in Text</vt:lpstr>
      <vt:lpstr>Further Explanation</vt:lpstr>
      <vt:lpstr>Complete extinction of all human beings.</vt:lpstr>
      <vt:lpstr>Complete extinction of all human beings.</vt:lpstr>
      <vt:lpstr>The reversal of civilization to its primitive conditions.</vt:lpstr>
      <vt:lpstr>The reversal of civilization to its primitive conditions.</vt:lpstr>
      <vt:lpstr>Establishment of a universal government.</vt:lpstr>
      <vt:lpstr>World government an utopian idea.</vt:lpstr>
      <vt:lpstr>Objection to “World Government</vt:lpstr>
      <vt:lpstr>Objection to “World Government</vt:lpstr>
      <vt:lpstr>Two super powers of Russia and America.</vt:lpstr>
      <vt:lpstr>Text:p.47</vt:lpstr>
      <vt:lpstr>Criticism against War</vt:lpstr>
      <vt:lpstr>Text:p.49</vt:lpstr>
      <vt:lpstr>Text:p.50</vt:lpstr>
      <vt:lpstr>Russell’s preference for American domination.</vt:lpstr>
      <vt:lpstr>Russell’s preference for American domination.</vt:lpstr>
      <vt:lpstr>Text:p.51</vt:lpstr>
      <vt:lpstr>Text:p.51</vt:lpstr>
      <vt:lpstr> Alliance with British common wealth</vt:lpstr>
      <vt:lpstr> Alliance with British common wealth</vt:lpstr>
      <vt:lpstr>Alliance with British : Text.p54</vt:lpstr>
      <vt:lpstr>Defence expenditures will be diminished.</vt:lpstr>
      <vt:lpstr>Text:p.54 (Fear  will be diminished)</vt:lpstr>
      <vt:lpstr>New Emerging Prospects</vt:lpstr>
      <vt:lpstr>New Emerging Prospects</vt:lpstr>
      <vt:lpstr>Text:p.55</vt:lpstr>
      <vt:lpstr>Conclusion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Amjad</dc:creator>
  <cp:lastModifiedBy>IQRA</cp:lastModifiedBy>
  <cp:revision>126</cp:revision>
  <dcterms:created xsi:type="dcterms:W3CDTF">2011-05-11T04:32:13Z</dcterms:created>
  <dcterms:modified xsi:type="dcterms:W3CDTF">2020-04-12T16:50:17Z</dcterms:modified>
</cp:coreProperties>
</file>