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1"/>
  </p:notesMasterIdLst>
  <p:sldIdLst>
    <p:sldId id="256" r:id="rId2"/>
    <p:sldId id="257" r:id="rId3"/>
    <p:sldId id="258" r:id="rId4"/>
    <p:sldId id="259" r:id="rId5"/>
    <p:sldId id="263" r:id="rId6"/>
    <p:sldId id="261" r:id="rId7"/>
    <p:sldId id="260" r:id="rId8"/>
    <p:sldId id="262" r:id="rId9"/>
    <p:sldId id="283" r:id="rId10"/>
    <p:sldId id="284" r:id="rId11"/>
    <p:sldId id="264" r:id="rId12"/>
    <p:sldId id="265" r:id="rId13"/>
    <p:sldId id="266" r:id="rId14"/>
    <p:sldId id="268" r:id="rId15"/>
    <p:sldId id="269" r:id="rId16"/>
    <p:sldId id="270" r:id="rId17"/>
    <p:sldId id="285"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entury Schoolbook" panose="02040604050505020304" pitchFamily="18" charset="0"/>
      <p:regular r:id="rId36"/>
      <p:bold r:id="rId37"/>
      <p:italic r:id="rId38"/>
      <p:boldItalic r:id="rId39"/>
    </p:embeddedFont>
    <p:embeddedFont>
      <p:font typeface="Wingdings 2" panose="050201020105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65" autoAdjust="0"/>
  </p:normalViewPr>
  <p:slideViewPr>
    <p:cSldViewPr>
      <p:cViewPr>
        <p:scale>
          <a:sx n="96" d="100"/>
          <a:sy n="96" d="100"/>
        </p:scale>
        <p:origin x="636"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E8551-E475-49FC-932F-2DB3AD86FE25}"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06DB0-B899-4D47-81A8-194F1DEE62BF}" type="slidenum">
              <a:rPr lang="en-US" smtClean="0"/>
              <a:pPr/>
              <a:t>‹#›</a:t>
            </a:fld>
            <a:endParaRPr lang="en-US"/>
          </a:p>
        </p:txBody>
      </p:sp>
    </p:spTree>
    <p:extLst>
      <p:ext uri="{BB962C8B-B14F-4D97-AF65-F5344CB8AC3E}">
        <p14:creationId xmlns:p14="http://schemas.microsoft.com/office/powerpoint/2010/main" val="95603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06DB0-B899-4D47-81A8-194F1DEE62BF}" type="slidenum">
              <a:rPr lang="en-US" smtClean="0"/>
              <a:pPr/>
              <a:t>5</a:t>
            </a:fld>
            <a:endParaRPr lang="en-US"/>
          </a:p>
        </p:txBody>
      </p:sp>
    </p:spTree>
    <p:extLst>
      <p:ext uri="{BB962C8B-B14F-4D97-AF65-F5344CB8AC3E}">
        <p14:creationId xmlns:p14="http://schemas.microsoft.com/office/powerpoint/2010/main" val="398453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06DB0-B899-4D47-81A8-194F1DEE62BF}" type="slidenum">
              <a:rPr lang="en-US" smtClean="0"/>
              <a:pPr/>
              <a:t>7</a:t>
            </a:fld>
            <a:endParaRPr lang="en-US"/>
          </a:p>
        </p:txBody>
      </p:sp>
    </p:spTree>
    <p:extLst>
      <p:ext uri="{BB962C8B-B14F-4D97-AF65-F5344CB8AC3E}">
        <p14:creationId xmlns:p14="http://schemas.microsoft.com/office/powerpoint/2010/main" val="50169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6BAAA36-6BAA-41D1-96AB-F18921BC4065}" type="datetimeFigureOut">
              <a:rPr lang="en-US" smtClean="0"/>
              <a:pPr/>
              <a:t>4/27/2020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4954425-A867-4A6A-B50B-56684AECB2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BAAA36-6BAA-41D1-96AB-F18921BC4065}"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54425-A867-4A6A-B50B-56684AECB2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BAAA36-6BAA-41D1-96AB-F18921BC4065}"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954425-A867-4A6A-B50B-56684AECB2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6BAAA36-6BAA-41D1-96AB-F18921BC4065}" type="datetimeFigureOut">
              <a:rPr lang="en-US" smtClean="0"/>
              <a:pPr/>
              <a:t>4/27/2020</a:t>
            </a:fld>
            <a:endParaRPr lang="en-US"/>
          </a:p>
        </p:txBody>
      </p:sp>
      <p:sp>
        <p:nvSpPr>
          <p:cNvPr id="9" name="Slide Number Placeholder 8"/>
          <p:cNvSpPr>
            <a:spLocks noGrp="1"/>
          </p:cNvSpPr>
          <p:nvPr>
            <p:ph type="sldNum" sz="quarter" idx="15"/>
          </p:nvPr>
        </p:nvSpPr>
        <p:spPr/>
        <p:txBody>
          <a:bodyPr rtlCol="0"/>
          <a:lstStyle/>
          <a:p>
            <a:fld id="{C4954425-A867-4A6A-B50B-56684AECB21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6BAAA36-6BAA-41D1-96AB-F18921BC4065}" type="datetimeFigureOut">
              <a:rPr lang="en-US" smtClean="0"/>
              <a:pPr/>
              <a:t>4/27/2020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4954425-A867-4A6A-B50B-56684AECB2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6BAAA36-6BAA-41D1-96AB-F18921BC4065}"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954425-A867-4A6A-B50B-56684AECB21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6BAAA36-6BAA-41D1-96AB-F18921BC4065}"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954425-A867-4A6A-B50B-56684AECB21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6BAAA36-6BAA-41D1-96AB-F18921BC4065}" type="datetimeFigureOut">
              <a:rPr lang="en-US" smtClean="0"/>
              <a:pPr/>
              <a:t>4/27/2020</a:t>
            </a:fld>
            <a:endParaRPr lang="en-US"/>
          </a:p>
        </p:txBody>
      </p:sp>
      <p:sp>
        <p:nvSpPr>
          <p:cNvPr id="7" name="Slide Number Placeholder 6"/>
          <p:cNvSpPr>
            <a:spLocks noGrp="1"/>
          </p:cNvSpPr>
          <p:nvPr>
            <p:ph type="sldNum" sz="quarter" idx="11"/>
          </p:nvPr>
        </p:nvSpPr>
        <p:spPr/>
        <p:txBody>
          <a:bodyPr rtlCol="0"/>
          <a:lstStyle/>
          <a:p>
            <a:fld id="{C4954425-A867-4A6A-B50B-56684AECB21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AAA36-6BAA-41D1-96AB-F18921BC4065}"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954425-A867-4A6A-B50B-56684AECB2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6BAAA36-6BAA-41D1-96AB-F18921BC4065}" type="datetimeFigureOut">
              <a:rPr lang="en-US" smtClean="0"/>
              <a:pPr/>
              <a:t>4/27/2020</a:t>
            </a:fld>
            <a:endParaRPr lang="en-US"/>
          </a:p>
        </p:txBody>
      </p:sp>
      <p:sp>
        <p:nvSpPr>
          <p:cNvPr id="22" name="Slide Number Placeholder 21"/>
          <p:cNvSpPr>
            <a:spLocks noGrp="1"/>
          </p:cNvSpPr>
          <p:nvPr>
            <p:ph type="sldNum" sz="quarter" idx="15"/>
          </p:nvPr>
        </p:nvSpPr>
        <p:spPr/>
        <p:txBody>
          <a:bodyPr rtlCol="0"/>
          <a:lstStyle/>
          <a:p>
            <a:fld id="{C4954425-A867-4A6A-B50B-56684AECB21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6BAAA36-6BAA-41D1-96AB-F18921BC4065}" type="datetimeFigureOut">
              <a:rPr lang="en-US" smtClean="0"/>
              <a:pPr/>
              <a:t>4/27/2020</a:t>
            </a:fld>
            <a:endParaRPr lang="en-US"/>
          </a:p>
        </p:txBody>
      </p:sp>
      <p:sp>
        <p:nvSpPr>
          <p:cNvPr id="18" name="Slide Number Placeholder 17"/>
          <p:cNvSpPr>
            <a:spLocks noGrp="1"/>
          </p:cNvSpPr>
          <p:nvPr>
            <p:ph type="sldNum" sz="quarter" idx="11"/>
          </p:nvPr>
        </p:nvSpPr>
        <p:spPr/>
        <p:txBody>
          <a:bodyPr rtlCol="0"/>
          <a:lstStyle/>
          <a:p>
            <a:fld id="{C4954425-A867-4A6A-B50B-56684AECB21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6BAAA36-6BAA-41D1-96AB-F18921BC4065}" type="datetimeFigureOut">
              <a:rPr lang="en-US" smtClean="0"/>
              <a:pPr/>
              <a:t>4/27/2020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954425-A867-4A6A-B50B-56684AECB2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86000" y="3124200"/>
            <a:ext cx="6324600" cy="1894362"/>
          </a:xfrm>
        </p:spPr>
        <p:txBody>
          <a:bodyPr>
            <a:normAutofit/>
          </a:bodyPr>
          <a:lstStyle/>
          <a:p>
            <a:r>
              <a:rPr lang="en-US" sz="2800" dirty="0"/>
              <a:t>Design &amp; Analysis of Algorithm</a:t>
            </a:r>
            <a:br>
              <a:rPr lang="en-US" sz="2800" dirty="0"/>
            </a:br>
            <a:r>
              <a:rPr lang="en-US" sz="2000" dirty="0"/>
              <a:t>13 – Dynamic Programming</a:t>
            </a:r>
            <a:endParaRPr lang="en-US" sz="2800" dirty="0"/>
          </a:p>
        </p:txBody>
      </p:sp>
      <p:sp>
        <p:nvSpPr>
          <p:cNvPr id="6" name="Subtitle 2"/>
          <p:cNvSpPr>
            <a:spLocks noGrp="1"/>
          </p:cNvSpPr>
          <p:nvPr>
            <p:ph type="subTitle" idx="1"/>
          </p:nvPr>
        </p:nvSpPr>
        <p:spPr>
          <a:xfrm>
            <a:off x="2286000" y="5562600"/>
            <a:ext cx="6172200" cy="812322"/>
          </a:xfrm>
        </p:spPr>
        <p:txBody>
          <a:bodyPr>
            <a:normAutofit/>
          </a:bodyPr>
          <a:lstStyle/>
          <a:p>
            <a:r>
              <a:rPr lang="en-US" sz="1600" b="0" i="1" dirty="0"/>
              <a:t>Informatics Department</a:t>
            </a:r>
          </a:p>
          <a:p>
            <a:r>
              <a:rPr lang="en-US" sz="1600" b="0" i="1" dirty="0" err="1"/>
              <a:t>Parahyangan</a:t>
            </a:r>
            <a:r>
              <a:rPr lang="en-US" sz="1600" b="0" i="1" dirty="0"/>
              <a:t> Catholic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Time complexity</a:t>
            </a:r>
          </a:p>
        </p:txBody>
      </p:sp>
      <p:grpSp>
        <p:nvGrpSpPr>
          <p:cNvPr id="27" name="Group 26"/>
          <p:cNvGrpSpPr/>
          <p:nvPr/>
        </p:nvGrpSpPr>
        <p:grpSpPr>
          <a:xfrm>
            <a:off x="609600" y="1143000"/>
            <a:ext cx="7239000" cy="2412325"/>
            <a:chOff x="609600" y="3276600"/>
            <a:chExt cx="7239000" cy="2412325"/>
          </a:xfrm>
        </p:grpSpPr>
        <p:sp>
          <p:nvSpPr>
            <p:cNvPr id="28" name="TextBox 27"/>
            <p:cNvSpPr txBox="1"/>
            <p:nvPr/>
          </p:nvSpPr>
          <p:spPr>
            <a:xfrm>
              <a:off x="609600" y="3657600"/>
              <a:ext cx="7239000" cy="2031325"/>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Courier New" pitchFamily="49" charset="0"/>
                  <a:cs typeface="Courier New" pitchFamily="49" charset="0"/>
                </a:rPr>
                <a:t>FIBONACCI (n)</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[0] = 0</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[1] = 1</a:t>
              </a:r>
            </a:p>
            <a:p>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(n&gt;1)	</a:t>
              </a:r>
            </a:p>
            <a:p>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=2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a:t>
              </a:r>
              <a:r>
                <a:rPr lang="en-US" dirty="0" err="1">
                  <a:latin typeface="Courier New" pitchFamily="49" charset="0"/>
                  <a:cs typeface="Courier New" pitchFamily="49" charset="0"/>
                </a:rPr>
                <a:t>i</a:t>
              </a:r>
              <a:r>
                <a:rPr lang="en-US" dirty="0">
                  <a:latin typeface="Courier New" pitchFamily="49" charset="0"/>
                  <a:cs typeface="Courier New" pitchFamily="49" charset="0"/>
                </a:rPr>
                <a:t>] = </a:t>
              </a:r>
              <a:r>
                <a:rPr lang="en-US" dirty="0" err="1">
                  <a:latin typeface="Courier New" pitchFamily="49" charset="0"/>
                  <a:cs typeface="Courier New" pitchFamily="49" charset="0"/>
                </a:rPr>
                <a:t>Arr</a:t>
              </a:r>
              <a:r>
                <a:rPr lang="en-US" dirty="0">
                  <a:latin typeface="Courier New" pitchFamily="49" charset="0"/>
                  <a:cs typeface="Courier New" pitchFamily="49" charset="0"/>
                </a:rPr>
                <a:t>[i-1] + </a:t>
              </a:r>
              <a:r>
                <a:rPr lang="en-US" dirty="0" err="1">
                  <a:latin typeface="Courier New" pitchFamily="49" charset="0"/>
                  <a:cs typeface="Courier New" pitchFamily="49" charset="0"/>
                </a:rPr>
                <a:t>Arr</a:t>
              </a:r>
              <a:r>
                <a:rPr lang="en-US" dirty="0">
                  <a:latin typeface="Courier New" pitchFamily="49" charset="0"/>
                  <a:cs typeface="Courier New" pitchFamily="49" charset="0"/>
                </a:rPr>
                <a:t>[i-2]</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a:t>
              </a:r>
            </a:p>
          </p:txBody>
        </p:sp>
        <p:sp>
          <p:nvSpPr>
            <p:cNvPr id="33" name="TextBox 32"/>
            <p:cNvSpPr txBox="1"/>
            <p:nvPr/>
          </p:nvSpPr>
          <p:spPr>
            <a:xfrm>
              <a:off x="609600" y="3276600"/>
              <a:ext cx="2732543" cy="369332"/>
            </a:xfrm>
            <a:prstGeom prst="rect">
              <a:avLst/>
            </a:prstGeom>
            <a:noFill/>
          </p:spPr>
          <p:txBody>
            <a:bodyPr wrap="none" rtlCol="0">
              <a:spAutoFit/>
            </a:bodyPr>
            <a:lstStyle/>
            <a:p>
              <a:r>
                <a:rPr lang="en-US" b="1" dirty="0">
                  <a:solidFill>
                    <a:schemeClr val="accent1"/>
                  </a:solidFill>
                </a:rPr>
                <a:t>Bottom-up solution:</a:t>
              </a:r>
            </a:p>
          </p:txBody>
        </p:sp>
      </p:grpSp>
      <p:sp>
        <p:nvSpPr>
          <p:cNvPr id="34" name="Rounded Rectangular Callout 33"/>
          <p:cNvSpPr/>
          <p:nvPr/>
        </p:nvSpPr>
        <p:spPr>
          <a:xfrm>
            <a:off x="2514600" y="3886200"/>
            <a:ext cx="5715000" cy="1447800"/>
          </a:xfrm>
          <a:prstGeom prst="wedgeRoundRectCallout">
            <a:avLst>
              <a:gd name="adj1" fmla="val -63292"/>
              <a:gd name="adj2" fmla="val -5254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There is a loop that iterates </a:t>
            </a:r>
            <a:r>
              <a:rPr lang="en-US" dirty="0">
                <a:latin typeface="Courier New"/>
                <a:cs typeface="Courier New"/>
              </a:rPr>
              <a:t>≤ </a:t>
            </a:r>
            <a:r>
              <a:rPr lang="en-US" dirty="0"/>
              <a:t>n times, each doing a constant amount of work. </a:t>
            </a:r>
            <a:br>
              <a:rPr lang="en-US" dirty="0"/>
            </a:br>
            <a:r>
              <a:rPr lang="en-US" dirty="0"/>
              <a:t>So the time complexity is </a:t>
            </a:r>
            <a:r>
              <a:rPr lang="en-US" b="1" dirty="0"/>
              <a: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Rod Cutting Problem</a:t>
            </a:r>
          </a:p>
        </p:txBody>
      </p:sp>
      <p:sp>
        <p:nvSpPr>
          <p:cNvPr id="3" name="Content Placeholder 2"/>
          <p:cNvSpPr>
            <a:spLocks noGrp="1"/>
          </p:cNvSpPr>
          <p:nvPr>
            <p:ph sz="quarter" idx="1"/>
          </p:nvPr>
        </p:nvSpPr>
        <p:spPr/>
        <p:txBody>
          <a:bodyPr>
            <a:normAutofit/>
          </a:bodyPr>
          <a:lstStyle/>
          <a:p>
            <a:pPr marL="0">
              <a:buNone/>
            </a:pPr>
            <a:r>
              <a:rPr lang="en-US" sz="2000" dirty="0" err="1"/>
              <a:t>Serling</a:t>
            </a:r>
            <a:r>
              <a:rPr lang="en-US" sz="2000" dirty="0"/>
              <a:t> Enterprises buys long steel rods and cuts them into shorter rods, which it then sells. Each cut is free, however different rod length sells for different price. The management of Sterling Enterprises wants to know the best way to cut up the rods.</a:t>
            </a:r>
          </a:p>
          <a:p>
            <a:pPr marL="0">
              <a:buNone/>
            </a:pPr>
            <a:endParaRPr lang="en-US" sz="2000" dirty="0"/>
          </a:p>
          <a:p>
            <a:pPr marL="0">
              <a:buNone/>
            </a:pPr>
            <a:r>
              <a:rPr lang="en-US" sz="2000" dirty="0"/>
              <a:t>We assume that we know :</a:t>
            </a:r>
          </a:p>
          <a:p>
            <a:pPr marL="0">
              <a:buNone/>
            </a:pPr>
            <a:endParaRPr lang="en-US" sz="2000" dirty="0"/>
          </a:p>
          <a:p>
            <a:pPr marL="0">
              <a:buNone/>
            </a:pPr>
            <a:endParaRPr lang="en-US" sz="2000" dirty="0"/>
          </a:p>
        </p:txBody>
      </p:sp>
      <p:graphicFrame>
        <p:nvGraphicFramePr>
          <p:cNvPr id="4" name="Table 3"/>
          <p:cNvGraphicFramePr>
            <a:graphicFrameLocks noGrp="1"/>
          </p:cNvGraphicFramePr>
          <p:nvPr/>
        </p:nvGraphicFramePr>
        <p:xfrm>
          <a:off x="533400" y="3962400"/>
          <a:ext cx="6583680" cy="7416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tblGrid>
              <a:tr h="370840">
                <a:tc>
                  <a:txBody>
                    <a:bodyPr/>
                    <a:lstStyle/>
                    <a:p>
                      <a:r>
                        <a:rPr lang="en-US" b="0" i="1" dirty="0"/>
                        <a:t>length</a:t>
                      </a:r>
                    </a:p>
                  </a:txBody>
                  <a:tcPr/>
                </a:tc>
                <a:tc>
                  <a:txBody>
                    <a:bodyPr/>
                    <a:lstStyle/>
                    <a:p>
                      <a:r>
                        <a:rPr lang="en-US" b="0" dirty="0"/>
                        <a:t>1</a:t>
                      </a:r>
                    </a:p>
                  </a:txBody>
                  <a:tcPr/>
                </a:tc>
                <a:tc>
                  <a:txBody>
                    <a:bodyPr/>
                    <a:lstStyle/>
                    <a:p>
                      <a:r>
                        <a:rPr lang="en-US" b="0" dirty="0"/>
                        <a:t>2</a:t>
                      </a:r>
                    </a:p>
                  </a:txBody>
                  <a:tcPr/>
                </a:tc>
                <a:tc>
                  <a:txBody>
                    <a:bodyPr/>
                    <a:lstStyle/>
                    <a:p>
                      <a:r>
                        <a:rPr lang="en-US" b="0" dirty="0"/>
                        <a:t>3</a:t>
                      </a:r>
                    </a:p>
                  </a:txBody>
                  <a:tcPr/>
                </a:tc>
                <a:tc>
                  <a:txBody>
                    <a:bodyPr/>
                    <a:lstStyle/>
                    <a:p>
                      <a:r>
                        <a:rPr lang="en-US" b="0" dirty="0"/>
                        <a:t>4</a:t>
                      </a:r>
                    </a:p>
                  </a:txBody>
                  <a:tcPr/>
                </a:tc>
                <a:tc>
                  <a:txBody>
                    <a:bodyPr/>
                    <a:lstStyle/>
                    <a:p>
                      <a:r>
                        <a:rPr lang="en-US" b="0" dirty="0"/>
                        <a:t>5</a:t>
                      </a:r>
                    </a:p>
                  </a:txBody>
                  <a:tcPr/>
                </a:tc>
                <a:tc>
                  <a:txBody>
                    <a:bodyPr/>
                    <a:lstStyle/>
                    <a:p>
                      <a:r>
                        <a:rPr lang="en-US" b="0" dirty="0"/>
                        <a:t>6</a:t>
                      </a:r>
                    </a:p>
                  </a:txBody>
                  <a:tcPr/>
                </a:tc>
                <a:tc>
                  <a:txBody>
                    <a:bodyPr/>
                    <a:lstStyle/>
                    <a:p>
                      <a:r>
                        <a:rPr lang="en-US" b="0" dirty="0"/>
                        <a:t>7</a:t>
                      </a:r>
                    </a:p>
                  </a:txBody>
                  <a:tcPr/>
                </a:tc>
                <a:tc>
                  <a:txBody>
                    <a:bodyPr/>
                    <a:lstStyle/>
                    <a:p>
                      <a:r>
                        <a:rPr lang="en-US" b="0" dirty="0"/>
                        <a:t>8</a:t>
                      </a:r>
                    </a:p>
                  </a:txBody>
                  <a:tcPr/>
                </a:tc>
                <a:tc>
                  <a:txBody>
                    <a:bodyPr/>
                    <a:lstStyle/>
                    <a:p>
                      <a:r>
                        <a:rPr lang="en-US" b="0" dirty="0"/>
                        <a:t>9</a:t>
                      </a:r>
                    </a:p>
                  </a:txBody>
                  <a:tcPr/>
                </a:tc>
                <a:tc>
                  <a:txBody>
                    <a:bodyPr/>
                    <a:lstStyle/>
                    <a:p>
                      <a:r>
                        <a:rPr lang="en-US" b="0" dirty="0"/>
                        <a:t>10</a:t>
                      </a:r>
                    </a:p>
                  </a:txBody>
                  <a:tcPr/>
                </a:tc>
                <a:extLst>
                  <a:ext uri="{0D108BD9-81ED-4DB2-BD59-A6C34878D82A}">
                    <a16:rowId xmlns:a16="http://schemas.microsoft.com/office/drawing/2014/main" val="10000"/>
                  </a:ext>
                </a:extLst>
              </a:tr>
              <a:tr h="370840">
                <a:tc>
                  <a:txBody>
                    <a:bodyPr/>
                    <a:lstStyle/>
                    <a:p>
                      <a:r>
                        <a:rPr lang="en-US" i="1" dirty="0"/>
                        <a:t>price</a:t>
                      </a:r>
                    </a:p>
                  </a:txBody>
                  <a:tcPr/>
                </a:tc>
                <a:tc>
                  <a:txBody>
                    <a:bodyPr/>
                    <a:lstStyle/>
                    <a:p>
                      <a:r>
                        <a:rPr lang="en-US" dirty="0"/>
                        <a:t>1</a:t>
                      </a:r>
                    </a:p>
                  </a:txBody>
                  <a:tcPr/>
                </a:tc>
                <a:tc>
                  <a:txBody>
                    <a:bodyPr/>
                    <a:lstStyle/>
                    <a:p>
                      <a:r>
                        <a:rPr lang="en-US" dirty="0"/>
                        <a:t>5</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17</a:t>
                      </a:r>
                    </a:p>
                  </a:txBody>
                  <a:tcPr/>
                </a:tc>
                <a:tc>
                  <a:txBody>
                    <a:bodyPr/>
                    <a:lstStyle/>
                    <a:p>
                      <a:r>
                        <a:rPr lang="en-US" dirty="0"/>
                        <a:t>17</a:t>
                      </a:r>
                    </a:p>
                  </a:txBody>
                  <a:tcPr/>
                </a:tc>
                <a:tc>
                  <a:txBody>
                    <a:bodyPr/>
                    <a:lstStyle/>
                    <a:p>
                      <a:r>
                        <a:rPr lang="en-US" dirty="0"/>
                        <a:t>20</a:t>
                      </a:r>
                    </a:p>
                  </a:txBody>
                  <a:tcPr/>
                </a:tc>
                <a:tc>
                  <a:txBody>
                    <a:bodyPr/>
                    <a:lstStyle/>
                    <a:p>
                      <a:r>
                        <a:rPr lang="en-US" dirty="0"/>
                        <a:t>24</a:t>
                      </a:r>
                    </a:p>
                  </a:txBody>
                  <a:tcPr/>
                </a:tc>
                <a:tc>
                  <a:txBody>
                    <a:bodyPr/>
                    <a:lstStyle/>
                    <a:p>
                      <a:r>
                        <a:rPr lang="en-US" dirty="0"/>
                        <a:t>30</a:t>
                      </a:r>
                    </a:p>
                  </a:txBody>
                  <a:tcPr/>
                </a:tc>
                <a:extLst>
                  <a:ext uri="{0D108BD9-81ED-4DB2-BD59-A6C34878D82A}">
                    <a16:rowId xmlns:a16="http://schemas.microsoft.com/office/drawing/2014/main" val="10001"/>
                  </a:ext>
                </a:extLst>
              </a:tr>
            </a:tbl>
          </a:graphicData>
        </a:graphic>
      </p:graphicFrame>
      <p:grpSp>
        <p:nvGrpSpPr>
          <p:cNvPr id="25" name="Group 24"/>
          <p:cNvGrpSpPr/>
          <p:nvPr/>
        </p:nvGrpSpPr>
        <p:grpSpPr>
          <a:xfrm>
            <a:off x="533400" y="5029200"/>
            <a:ext cx="7467600" cy="1066800"/>
            <a:chOff x="533400" y="5029200"/>
            <a:chExt cx="7467600" cy="1066800"/>
          </a:xfrm>
        </p:grpSpPr>
        <p:sp>
          <p:nvSpPr>
            <p:cNvPr id="5" name="Content Placeholder 2"/>
            <p:cNvSpPr txBox="1">
              <a:spLocks/>
            </p:cNvSpPr>
            <p:nvPr/>
          </p:nvSpPr>
          <p:spPr>
            <a:xfrm>
              <a:off x="533400" y="5029200"/>
              <a:ext cx="7467600" cy="4572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Example : n=4</a:t>
              </a:r>
            </a:p>
          </p:txBody>
        </p:sp>
        <p:grpSp>
          <p:nvGrpSpPr>
            <p:cNvPr id="7" name="Group 9"/>
            <p:cNvGrpSpPr/>
            <p:nvPr/>
          </p:nvGrpSpPr>
          <p:grpSpPr>
            <a:xfrm>
              <a:off x="609600" y="5867400"/>
              <a:ext cx="2362200" cy="228600"/>
              <a:chOff x="609600" y="3200400"/>
              <a:chExt cx="2362200" cy="228600"/>
            </a:xfrm>
          </p:grpSpPr>
          <p:sp>
            <p:nvSpPr>
              <p:cNvPr id="10" name="Flowchart: Direct Access Storage 9"/>
              <p:cNvSpPr/>
              <p:nvPr/>
            </p:nvSpPr>
            <p:spPr>
              <a:xfrm flipH="1">
                <a:off x="2133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irect Access Storage 10"/>
              <p:cNvSpPr/>
              <p:nvPr/>
            </p:nvSpPr>
            <p:spPr>
              <a:xfrm flipH="1">
                <a:off x="16002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irect Access Storage 11"/>
              <p:cNvSpPr/>
              <p:nvPr/>
            </p:nvSpPr>
            <p:spPr>
              <a:xfrm flipH="1">
                <a:off x="1066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irect Access Storage 12"/>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1447800" y="5562600"/>
            <a:ext cx="7057465" cy="1066800"/>
            <a:chOff x="1447800" y="5562600"/>
            <a:chExt cx="7057465" cy="1066800"/>
          </a:xfrm>
        </p:grpSpPr>
        <p:cxnSp>
          <p:nvCxnSpPr>
            <p:cNvPr id="20" name="Straight Connector 19"/>
            <p:cNvCxnSpPr/>
            <p:nvPr/>
          </p:nvCxnSpPr>
          <p:spPr>
            <a:xfrm flipV="1">
              <a:off x="1447800" y="5562600"/>
              <a:ext cx="0" cy="1066800"/>
            </a:xfrm>
            <a:prstGeom prst="line">
              <a:avLst/>
            </a:prstGeom>
            <a:ln>
              <a:prstDash val="dash"/>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V="1">
              <a:off x="1905000" y="5562600"/>
              <a:ext cx="0" cy="1066800"/>
            </a:xfrm>
            <a:prstGeom prst="line">
              <a:avLst/>
            </a:prstGeom>
            <a:ln>
              <a:prstDash val="dash"/>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V="1">
              <a:off x="2438400" y="5562600"/>
              <a:ext cx="0" cy="1066800"/>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2667000" y="6248400"/>
              <a:ext cx="5838265" cy="369332"/>
            </a:xfrm>
            <a:prstGeom prst="rect">
              <a:avLst/>
            </a:prstGeom>
            <a:noFill/>
          </p:spPr>
          <p:txBody>
            <a:bodyPr wrap="none" rtlCol="0">
              <a:spAutoFit/>
            </a:bodyPr>
            <a:lstStyle/>
            <a:p>
              <a:r>
                <a:rPr lang="en-US" dirty="0">
                  <a:solidFill>
                    <a:schemeClr val="accent2"/>
                  </a:solidFill>
                </a:rPr>
                <a:t>(n-1) possible cut locations </a:t>
              </a:r>
              <a:r>
                <a:rPr lang="en-US" dirty="0">
                  <a:solidFill>
                    <a:schemeClr val="accent2"/>
                  </a:solidFill>
                  <a:sym typeface="Wingdings" pitchFamily="2" charset="2"/>
                </a:rPr>
                <a:t> 2</a:t>
              </a:r>
              <a:r>
                <a:rPr lang="en-US" baseline="30000" dirty="0">
                  <a:solidFill>
                    <a:schemeClr val="accent2"/>
                  </a:solidFill>
                  <a:sym typeface="Wingdings" pitchFamily="2" charset="2"/>
                </a:rPr>
                <a:t>n-1</a:t>
              </a:r>
              <a:r>
                <a:rPr lang="en-US" dirty="0">
                  <a:solidFill>
                    <a:schemeClr val="accent2"/>
                  </a:solidFill>
                  <a:sym typeface="Wingdings" pitchFamily="2" charset="2"/>
                </a:rPr>
                <a:t> ways of cutting</a:t>
              </a:r>
              <a:endParaRPr lang="en-US" dirty="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a:xfrm>
            <a:off x="8041944" y="5715000"/>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Rod Cutting Problem</a:t>
            </a:r>
          </a:p>
        </p:txBody>
      </p:sp>
      <p:sp>
        <p:nvSpPr>
          <p:cNvPr id="3" name="Content Placeholder 2"/>
          <p:cNvSpPr>
            <a:spLocks noGrp="1"/>
          </p:cNvSpPr>
          <p:nvPr>
            <p:ph sz="quarter" idx="1"/>
          </p:nvPr>
        </p:nvSpPr>
        <p:spPr>
          <a:xfrm>
            <a:off x="457200" y="2590800"/>
            <a:ext cx="7467600" cy="457200"/>
          </a:xfrm>
        </p:spPr>
        <p:txBody>
          <a:bodyPr/>
          <a:lstStyle/>
          <a:p>
            <a:pPr>
              <a:buNone/>
            </a:pPr>
            <a:r>
              <a:rPr lang="en-US" dirty="0"/>
              <a:t>Example : n=4</a:t>
            </a:r>
          </a:p>
        </p:txBody>
      </p:sp>
      <p:graphicFrame>
        <p:nvGraphicFramePr>
          <p:cNvPr id="4" name="Table 3"/>
          <p:cNvGraphicFramePr>
            <a:graphicFrameLocks noGrp="1"/>
          </p:cNvGraphicFramePr>
          <p:nvPr/>
        </p:nvGraphicFramePr>
        <p:xfrm>
          <a:off x="533400" y="1600200"/>
          <a:ext cx="6583680" cy="74168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tblGrid>
              <a:tr h="370840">
                <a:tc>
                  <a:txBody>
                    <a:bodyPr/>
                    <a:lstStyle/>
                    <a:p>
                      <a:r>
                        <a:rPr lang="en-US" b="0" i="1" dirty="0"/>
                        <a:t>length</a:t>
                      </a:r>
                    </a:p>
                  </a:txBody>
                  <a:tcPr/>
                </a:tc>
                <a:tc>
                  <a:txBody>
                    <a:bodyPr/>
                    <a:lstStyle/>
                    <a:p>
                      <a:r>
                        <a:rPr lang="en-US" b="0" dirty="0"/>
                        <a:t>1</a:t>
                      </a:r>
                    </a:p>
                  </a:txBody>
                  <a:tcPr/>
                </a:tc>
                <a:tc>
                  <a:txBody>
                    <a:bodyPr/>
                    <a:lstStyle/>
                    <a:p>
                      <a:r>
                        <a:rPr lang="en-US" b="0" dirty="0"/>
                        <a:t>2</a:t>
                      </a:r>
                    </a:p>
                  </a:txBody>
                  <a:tcPr/>
                </a:tc>
                <a:tc>
                  <a:txBody>
                    <a:bodyPr/>
                    <a:lstStyle/>
                    <a:p>
                      <a:r>
                        <a:rPr lang="en-US" b="0" dirty="0"/>
                        <a:t>3</a:t>
                      </a:r>
                    </a:p>
                  </a:txBody>
                  <a:tcPr/>
                </a:tc>
                <a:tc>
                  <a:txBody>
                    <a:bodyPr/>
                    <a:lstStyle/>
                    <a:p>
                      <a:r>
                        <a:rPr lang="en-US" b="0" dirty="0"/>
                        <a:t>4</a:t>
                      </a:r>
                    </a:p>
                  </a:txBody>
                  <a:tcPr/>
                </a:tc>
                <a:tc>
                  <a:txBody>
                    <a:bodyPr/>
                    <a:lstStyle/>
                    <a:p>
                      <a:r>
                        <a:rPr lang="en-US" b="0" dirty="0"/>
                        <a:t>5</a:t>
                      </a:r>
                    </a:p>
                  </a:txBody>
                  <a:tcPr/>
                </a:tc>
                <a:tc>
                  <a:txBody>
                    <a:bodyPr/>
                    <a:lstStyle/>
                    <a:p>
                      <a:r>
                        <a:rPr lang="en-US" b="0" dirty="0"/>
                        <a:t>6</a:t>
                      </a:r>
                    </a:p>
                  </a:txBody>
                  <a:tcPr/>
                </a:tc>
                <a:tc>
                  <a:txBody>
                    <a:bodyPr/>
                    <a:lstStyle/>
                    <a:p>
                      <a:r>
                        <a:rPr lang="en-US" b="0" dirty="0"/>
                        <a:t>7</a:t>
                      </a:r>
                    </a:p>
                  </a:txBody>
                  <a:tcPr/>
                </a:tc>
                <a:tc>
                  <a:txBody>
                    <a:bodyPr/>
                    <a:lstStyle/>
                    <a:p>
                      <a:r>
                        <a:rPr lang="en-US" b="0" dirty="0"/>
                        <a:t>8</a:t>
                      </a:r>
                    </a:p>
                  </a:txBody>
                  <a:tcPr/>
                </a:tc>
                <a:tc>
                  <a:txBody>
                    <a:bodyPr/>
                    <a:lstStyle/>
                    <a:p>
                      <a:r>
                        <a:rPr lang="en-US" b="0" dirty="0"/>
                        <a:t>9</a:t>
                      </a:r>
                    </a:p>
                  </a:txBody>
                  <a:tcPr/>
                </a:tc>
                <a:tc>
                  <a:txBody>
                    <a:bodyPr/>
                    <a:lstStyle/>
                    <a:p>
                      <a:r>
                        <a:rPr lang="en-US" b="0" dirty="0"/>
                        <a:t>10</a:t>
                      </a:r>
                    </a:p>
                  </a:txBody>
                  <a:tcPr/>
                </a:tc>
                <a:extLst>
                  <a:ext uri="{0D108BD9-81ED-4DB2-BD59-A6C34878D82A}">
                    <a16:rowId xmlns:a16="http://schemas.microsoft.com/office/drawing/2014/main" val="10000"/>
                  </a:ext>
                </a:extLst>
              </a:tr>
              <a:tr h="370840">
                <a:tc>
                  <a:txBody>
                    <a:bodyPr/>
                    <a:lstStyle/>
                    <a:p>
                      <a:r>
                        <a:rPr lang="en-US" i="1" dirty="0"/>
                        <a:t>price</a:t>
                      </a:r>
                    </a:p>
                  </a:txBody>
                  <a:tcPr/>
                </a:tc>
                <a:tc>
                  <a:txBody>
                    <a:bodyPr/>
                    <a:lstStyle/>
                    <a:p>
                      <a:r>
                        <a:rPr lang="en-US" dirty="0"/>
                        <a:t>1</a:t>
                      </a:r>
                    </a:p>
                  </a:txBody>
                  <a:tcPr/>
                </a:tc>
                <a:tc>
                  <a:txBody>
                    <a:bodyPr/>
                    <a:lstStyle/>
                    <a:p>
                      <a:r>
                        <a:rPr lang="en-US" dirty="0"/>
                        <a:t>5</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17</a:t>
                      </a:r>
                    </a:p>
                  </a:txBody>
                  <a:tcPr/>
                </a:tc>
                <a:tc>
                  <a:txBody>
                    <a:bodyPr/>
                    <a:lstStyle/>
                    <a:p>
                      <a:r>
                        <a:rPr lang="en-US" dirty="0"/>
                        <a:t>17</a:t>
                      </a:r>
                    </a:p>
                  </a:txBody>
                  <a:tcPr/>
                </a:tc>
                <a:tc>
                  <a:txBody>
                    <a:bodyPr/>
                    <a:lstStyle/>
                    <a:p>
                      <a:r>
                        <a:rPr lang="en-US" dirty="0"/>
                        <a:t>20</a:t>
                      </a:r>
                    </a:p>
                  </a:txBody>
                  <a:tcPr/>
                </a:tc>
                <a:tc>
                  <a:txBody>
                    <a:bodyPr/>
                    <a:lstStyle/>
                    <a:p>
                      <a:r>
                        <a:rPr lang="en-US" dirty="0"/>
                        <a:t>24</a:t>
                      </a:r>
                    </a:p>
                  </a:txBody>
                  <a:tcPr/>
                </a:tc>
                <a:tc>
                  <a:txBody>
                    <a:bodyPr/>
                    <a:lstStyle/>
                    <a:p>
                      <a:r>
                        <a:rPr lang="en-US" dirty="0"/>
                        <a:t>30</a:t>
                      </a:r>
                    </a:p>
                  </a:txBody>
                  <a:tcPr/>
                </a:tc>
                <a:extLst>
                  <a:ext uri="{0D108BD9-81ED-4DB2-BD59-A6C34878D82A}">
                    <a16:rowId xmlns:a16="http://schemas.microsoft.com/office/drawing/2014/main" val="10001"/>
                  </a:ext>
                </a:extLst>
              </a:tr>
            </a:tbl>
          </a:graphicData>
        </a:graphic>
      </p:graphicFrame>
      <p:grpSp>
        <p:nvGrpSpPr>
          <p:cNvPr id="81" name="Group 80"/>
          <p:cNvGrpSpPr/>
          <p:nvPr/>
        </p:nvGrpSpPr>
        <p:grpSpPr>
          <a:xfrm>
            <a:off x="457200" y="3200400"/>
            <a:ext cx="2951682" cy="674132"/>
            <a:chOff x="457200" y="3200400"/>
            <a:chExt cx="2951682" cy="674132"/>
          </a:xfrm>
        </p:grpSpPr>
        <p:grpSp>
          <p:nvGrpSpPr>
            <p:cNvPr id="10" name="Group 9"/>
            <p:cNvGrpSpPr/>
            <p:nvPr/>
          </p:nvGrpSpPr>
          <p:grpSpPr>
            <a:xfrm>
              <a:off x="457200" y="3581400"/>
              <a:ext cx="2362200" cy="228600"/>
              <a:chOff x="609600" y="3200400"/>
              <a:chExt cx="2362200" cy="228600"/>
            </a:xfrm>
          </p:grpSpPr>
          <p:sp>
            <p:nvSpPr>
              <p:cNvPr id="6" name="Flowchart: Direct Access Storage 5"/>
              <p:cNvSpPr/>
              <p:nvPr/>
            </p:nvSpPr>
            <p:spPr>
              <a:xfrm flipH="1">
                <a:off x="2133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irect Access Storage 6"/>
              <p:cNvSpPr/>
              <p:nvPr/>
            </p:nvSpPr>
            <p:spPr>
              <a:xfrm flipH="1">
                <a:off x="16002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irect Access Storage 7"/>
              <p:cNvSpPr/>
              <p:nvPr/>
            </p:nvSpPr>
            <p:spPr>
              <a:xfrm flipH="1">
                <a:off x="1066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irect Access Storage 8"/>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1524000" y="3200400"/>
              <a:ext cx="327334" cy="369332"/>
            </a:xfrm>
            <a:prstGeom prst="rect">
              <a:avLst/>
            </a:prstGeom>
            <a:noFill/>
          </p:spPr>
          <p:txBody>
            <a:bodyPr wrap="none" rtlCol="0">
              <a:spAutoFit/>
            </a:bodyPr>
            <a:lstStyle/>
            <a:p>
              <a:r>
                <a:rPr lang="en-US" dirty="0"/>
                <a:t>9</a:t>
              </a:r>
            </a:p>
          </p:txBody>
        </p:sp>
        <p:sp>
          <p:nvSpPr>
            <p:cNvPr id="73" name="TextBox 72"/>
            <p:cNvSpPr txBox="1"/>
            <p:nvPr/>
          </p:nvSpPr>
          <p:spPr>
            <a:xfrm>
              <a:off x="2895600" y="3505200"/>
              <a:ext cx="513282" cy="369332"/>
            </a:xfrm>
            <a:prstGeom prst="rect">
              <a:avLst/>
            </a:prstGeom>
            <a:noFill/>
          </p:spPr>
          <p:txBody>
            <a:bodyPr wrap="none" rtlCol="0">
              <a:spAutoFit/>
            </a:bodyPr>
            <a:lstStyle/>
            <a:p>
              <a:r>
                <a:rPr lang="en-US" dirty="0">
                  <a:solidFill>
                    <a:schemeClr val="accent2"/>
                  </a:solidFill>
                </a:rPr>
                <a:t>=9</a:t>
              </a:r>
            </a:p>
          </p:txBody>
        </p:sp>
      </p:grpSp>
      <p:grpSp>
        <p:nvGrpSpPr>
          <p:cNvPr id="82" name="Group 81"/>
          <p:cNvGrpSpPr/>
          <p:nvPr/>
        </p:nvGrpSpPr>
        <p:grpSpPr>
          <a:xfrm>
            <a:off x="457200" y="4038600"/>
            <a:ext cx="3561282" cy="674132"/>
            <a:chOff x="457200" y="4038600"/>
            <a:chExt cx="3561282" cy="674132"/>
          </a:xfrm>
        </p:grpSpPr>
        <p:grpSp>
          <p:nvGrpSpPr>
            <p:cNvPr id="11" name="Group 10"/>
            <p:cNvGrpSpPr/>
            <p:nvPr/>
          </p:nvGrpSpPr>
          <p:grpSpPr>
            <a:xfrm>
              <a:off x="457200" y="4419600"/>
              <a:ext cx="2971800" cy="228600"/>
              <a:chOff x="609600" y="3200400"/>
              <a:chExt cx="2971800" cy="228600"/>
            </a:xfrm>
          </p:grpSpPr>
          <p:sp>
            <p:nvSpPr>
              <p:cNvPr id="12" name="Flowchart: Direct Access Storage 11"/>
              <p:cNvSpPr/>
              <p:nvPr/>
            </p:nvSpPr>
            <p:spPr>
              <a:xfrm flipH="1">
                <a:off x="27432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irect Access Storage 12"/>
              <p:cNvSpPr/>
              <p:nvPr/>
            </p:nvSpPr>
            <p:spPr>
              <a:xfrm flipH="1">
                <a:off x="2209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irect Access Storage 13"/>
              <p:cNvSpPr/>
              <p:nvPr/>
            </p:nvSpPr>
            <p:spPr>
              <a:xfrm flipH="1">
                <a:off x="16764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irect Access Storage 14"/>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685800" y="4038600"/>
              <a:ext cx="327334" cy="369332"/>
            </a:xfrm>
            <a:prstGeom prst="rect">
              <a:avLst/>
            </a:prstGeom>
            <a:noFill/>
          </p:spPr>
          <p:txBody>
            <a:bodyPr wrap="none" rtlCol="0">
              <a:spAutoFit/>
            </a:bodyPr>
            <a:lstStyle/>
            <a:p>
              <a:r>
                <a:rPr lang="en-US" dirty="0"/>
                <a:t>1</a:t>
              </a:r>
            </a:p>
          </p:txBody>
        </p:sp>
        <p:sp>
          <p:nvSpPr>
            <p:cNvPr id="70" name="TextBox 69"/>
            <p:cNvSpPr txBox="1"/>
            <p:nvPr/>
          </p:nvSpPr>
          <p:spPr>
            <a:xfrm>
              <a:off x="2362200" y="4038600"/>
              <a:ext cx="327334" cy="369332"/>
            </a:xfrm>
            <a:prstGeom prst="rect">
              <a:avLst/>
            </a:prstGeom>
            <a:noFill/>
          </p:spPr>
          <p:txBody>
            <a:bodyPr wrap="none" rtlCol="0">
              <a:spAutoFit/>
            </a:bodyPr>
            <a:lstStyle/>
            <a:p>
              <a:r>
                <a:rPr lang="en-US" dirty="0"/>
                <a:t>8</a:t>
              </a:r>
            </a:p>
          </p:txBody>
        </p:sp>
        <p:sp>
          <p:nvSpPr>
            <p:cNvPr id="74" name="TextBox 73"/>
            <p:cNvSpPr txBox="1"/>
            <p:nvPr/>
          </p:nvSpPr>
          <p:spPr>
            <a:xfrm>
              <a:off x="3505200" y="4343400"/>
              <a:ext cx="513282" cy="369332"/>
            </a:xfrm>
            <a:prstGeom prst="rect">
              <a:avLst/>
            </a:prstGeom>
            <a:noFill/>
          </p:spPr>
          <p:txBody>
            <a:bodyPr wrap="none" rtlCol="0">
              <a:spAutoFit/>
            </a:bodyPr>
            <a:lstStyle/>
            <a:p>
              <a:r>
                <a:rPr lang="en-US" dirty="0">
                  <a:solidFill>
                    <a:schemeClr val="accent2"/>
                  </a:solidFill>
                </a:rPr>
                <a:t>=9</a:t>
              </a:r>
            </a:p>
          </p:txBody>
        </p:sp>
      </p:grpSp>
      <p:grpSp>
        <p:nvGrpSpPr>
          <p:cNvPr id="83" name="Group 82"/>
          <p:cNvGrpSpPr/>
          <p:nvPr/>
        </p:nvGrpSpPr>
        <p:grpSpPr>
          <a:xfrm>
            <a:off x="457200" y="4876800"/>
            <a:ext cx="3703949" cy="674132"/>
            <a:chOff x="457200" y="4876800"/>
            <a:chExt cx="3703949" cy="674132"/>
          </a:xfrm>
        </p:grpSpPr>
        <p:grpSp>
          <p:nvGrpSpPr>
            <p:cNvPr id="16" name="Group 15"/>
            <p:cNvGrpSpPr/>
            <p:nvPr/>
          </p:nvGrpSpPr>
          <p:grpSpPr>
            <a:xfrm>
              <a:off x="457200" y="5257800"/>
              <a:ext cx="2895600" cy="228600"/>
              <a:chOff x="609600" y="3200400"/>
              <a:chExt cx="2895600" cy="228600"/>
            </a:xfrm>
          </p:grpSpPr>
          <p:sp>
            <p:nvSpPr>
              <p:cNvPr id="17" name="Flowchart: Direct Access Storage 16"/>
              <p:cNvSpPr/>
              <p:nvPr/>
            </p:nvSpPr>
            <p:spPr>
              <a:xfrm flipH="1">
                <a:off x="26670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irect Access Storage 17"/>
              <p:cNvSpPr/>
              <p:nvPr/>
            </p:nvSpPr>
            <p:spPr>
              <a:xfrm flipH="1">
                <a:off x="2133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irect Access Storage 18"/>
              <p:cNvSpPr/>
              <p:nvPr/>
            </p:nvSpPr>
            <p:spPr>
              <a:xfrm flipH="1">
                <a:off x="1066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irect Access Storage 19"/>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914400" y="4876800"/>
              <a:ext cx="327334" cy="369332"/>
            </a:xfrm>
            <a:prstGeom prst="rect">
              <a:avLst/>
            </a:prstGeom>
            <a:noFill/>
          </p:spPr>
          <p:txBody>
            <a:bodyPr wrap="none" rtlCol="0">
              <a:spAutoFit/>
            </a:bodyPr>
            <a:lstStyle/>
            <a:p>
              <a:r>
                <a:rPr lang="en-US" dirty="0"/>
                <a:t>5</a:t>
              </a:r>
            </a:p>
          </p:txBody>
        </p:sp>
        <p:sp>
          <p:nvSpPr>
            <p:cNvPr id="66" name="TextBox 65"/>
            <p:cNvSpPr txBox="1"/>
            <p:nvPr/>
          </p:nvSpPr>
          <p:spPr>
            <a:xfrm>
              <a:off x="2514600" y="4876800"/>
              <a:ext cx="327334" cy="369332"/>
            </a:xfrm>
            <a:prstGeom prst="rect">
              <a:avLst/>
            </a:prstGeom>
            <a:noFill/>
          </p:spPr>
          <p:txBody>
            <a:bodyPr wrap="none" rtlCol="0">
              <a:spAutoFit/>
            </a:bodyPr>
            <a:lstStyle/>
            <a:p>
              <a:r>
                <a:rPr lang="en-US" dirty="0"/>
                <a:t>5</a:t>
              </a:r>
            </a:p>
          </p:txBody>
        </p:sp>
        <p:sp>
          <p:nvSpPr>
            <p:cNvPr id="75" name="TextBox 74"/>
            <p:cNvSpPr txBox="1"/>
            <p:nvPr/>
          </p:nvSpPr>
          <p:spPr>
            <a:xfrm>
              <a:off x="3505200" y="5181600"/>
              <a:ext cx="655949" cy="369332"/>
            </a:xfrm>
            <a:prstGeom prst="rect">
              <a:avLst/>
            </a:prstGeom>
            <a:noFill/>
          </p:spPr>
          <p:txBody>
            <a:bodyPr wrap="none" rtlCol="0">
              <a:spAutoFit/>
            </a:bodyPr>
            <a:lstStyle/>
            <a:p>
              <a:r>
                <a:rPr lang="en-US" dirty="0">
                  <a:solidFill>
                    <a:schemeClr val="accent2"/>
                  </a:solidFill>
                </a:rPr>
                <a:t>=10</a:t>
              </a:r>
            </a:p>
          </p:txBody>
        </p:sp>
      </p:grpSp>
      <p:grpSp>
        <p:nvGrpSpPr>
          <p:cNvPr id="84" name="Group 83"/>
          <p:cNvGrpSpPr/>
          <p:nvPr/>
        </p:nvGrpSpPr>
        <p:grpSpPr>
          <a:xfrm>
            <a:off x="457200" y="5715000"/>
            <a:ext cx="3485082" cy="674132"/>
            <a:chOff x="457200" y="5715000"/>
            <a:chExt cx="3485082" cy="674132"/>
          </a:xfrm>
        </p:grpSpPr>
        <p:grpSp>
          <p:nvGrpSpPr>
            <p:cNvPr id="21" name="Group 20"/>
            <p:cNvGrpSpPr/>
            <p:nvPr/>
          </p:nvGrpSpPr>
          <p:grpSpPr>
            <a:xfrm>
              <a:off x="457200" y="6096000"/>
              <a:ext cx="2895600" cy="228600"/>
              <a:chOff x="609600" y="3200400"/>
              <a:chExt cx="2895600" cy="228600"/>
            </a:xfrm>
          </p:grpSpPr>
          <p:sp>
            <p:nvSpPr>
              <p:cNvPr id="22" name="Flowchart: Direct Access Storage 21"/>
              <p:cNvSpPr/>
              <p:nvPr/>
            </p:nvSpPr>
            <p:spPr>
              <a:xfrm flipH="1">
                <a:off x="26670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irect Access Storage 22"/>
              <p:cNvSpPr/>
              <p:nvPr/>
            </p:nvSpPr>
            <p:spPr>
              <a:xfrm flipH="1">
                <a:off x="16002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irect Access Storage 23"/>
              <p:cNvSpPr/>
              <p:nvPr/>
            </p:nvSpPr>
            <p:spPr>
              <a:xfrm flipH="1">
                <a:off x="1066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irect Access Storage 24"/>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2819400" y="5715000"/>
              <a:ext cx="327334" cy="369332"/>
            </a:xfrm>
            <a:prstGeom prst="rect">
              <a:avLst/>
            </a:prstGeom>
            <a:noFill/>
          </p:spPr>
          <p:txBody>
            <a:bodyPr wrap="none" rtlCol="0">
              <a:spAutoFit/>
            </a:bodyPr>
            <a:lstStyle/>
            <a:p>
              <a:r>
                <a:rPr lang="en-US" dirty="0"/>
                <a:t>1</a:t>
              </a:r>
            </a:p>
          </p:txBody>
        </p:sp>
        <p:sp>
          <p:nvSpPr>
            <p:cNvPr id="71" name="TextBox 70"/>
            <p:cNvSpPr txBox="1"/>
            <p:nvPr/>
          </p:nvSpPr>
          <p:spPr>
            <a:xfrm>
              <a:off x="1219200" y="5715000"/>
              <a:ext cx="327334" cy="369332"/>
            </a:xfrm>
            <a:prstGeom prst="rect">
              <a:avLst/>
            </a:prstGeom>
            <a:noFill/>
          </p:spPr>
          <p:txBody>
            <a:bodyPr wrap="none" rtlCol="0">
              <a:spAutoFit/>
            </a:bodyPr>
            <a:lstStyle/>
            <a:p>
              <a:r>
                <a:rPr lang="en-US" dirty="0"/>
                <a:t>8</a:t>
              </a:r>
            </a:p>
          </p:txBody>
        </p:sp>
        <p:sp>
          <p:nvSpPr>
            <p:cNvPr id="76" name="TextBox 75"/>
            <p:cNvSpPr txBox="1"/>
            <p:nvPr/>
          </p:nvSpPr>
          <p:spPr>
            <a:xfrm>
              <a:off x="3429000" y="6019800"/>
              <a:ext cx="513282" cy="369332"/>
            </a:xfrm>
            <a:prstGeom prst="rect">
              <a:avLst/>
            </a:prstGeom>
            <a:noFill/>
          </p:spPr>
          <p:txBody>
            <a:bodyPr wrap="none" rtlCol="0">
              <a:spAutoFit/>
            </a:bodyPr>
            <a:lstStyle/>
            <a:p>
              <a:r>
                <a:rPr lang="en-US" dirty="0">
                  <a:solidFill>
                    <a:schemeClr val="accent2"/>
                  </a:solidFill>
                </a:rPr>
                <a:t>=9</a:t>
              </a:r>
            </a:p>
          </p:txBody>
        </p:sp>
      </p:grpSp>
      <p:grpSp>
        <p:nvGrpSpPr>
          <p:cNvPr id="85" name="Group 84"/>
          <p:cNvGrpSpPr/>
          <p:nvPr/>
        </p:nvGrpSpPr>
        <p:grpSpPr>
          <a:xfrm>
            <a:off x="4495800" y="3124200"/>
            <a:ext cx="4094682" cy="674132"/>
            <a:chOff x="4495800" y="3124200"/>
            <a:chExt cx="4094682" cy="674132"/>
          </a:xfrm>
        </p:grpSpPr>
        <p:grpSp>
          <p:nvGrpSpPr>
            <p:cNvPr id="26" name="Group 25"/>
            <p:cNvGrpSpPr/>
            <p:nvPr/>
          </p:nvGrpSpPr>
          <p:grpSpPr>
            <a:xfrm>
              <a:off x="4495800" y="3505200"/>
              <a:ext cx="3505200" cy="228600"/>
              <a:chOff x="609600" y="3200400"/>
              <a:chExt cx="3505200" cy="228600"/>
            </a:xfrm>
          </p:grpSpPr>
          <p:sp>
            <p:nvSpPr>
              <p:cNvPr id="27" name="Flowchart: Direct Access Storage 26"/>
              <p:cNvSpPr/>
              <p:nvPr/>
            </p:nvSpPr>
            <p:spPr>
              <a:xfrm flipH="1">
                <a:off x="3276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irect Access Storage 27"/>
              <p:cNvSpPr/>
              <p:nvPr/>
            </p:nvSpPr>
            <p:spPr>
              <a:xfrm flipH="1">
                <a:off x="27432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irect Access Storage 28"/>
              <p:cNvSpPr/>
              <p:nvPr/>
            </p:nvSpPr>
            <p:spPr>
              <a:xfrm flipH="1">
                <a:off x="16764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irect Access Storage 29"/>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4876800" y="3124200"/>
              <a:ext cx="327334" cy="369332"/>
            </a:xfrm>
            <a:prstGeom prst="rect">
              <a:avLst/>
            </a:prstGeom>
            <a:noFill/>
          </p:spPr>
          <p:txBody>
            <a:bodyPr wrap="none" rtlCol="0">
              <a:spAutoFit/>
            </a:bodyPr>
            <a:lstStyle/>
            <a:p>
              <a:r>
                <a:rPr lang="en-US" dirty="0"/>
                <a:t>1</a:t>
              </a:r>
            </a:p>
          </p:txBody>
        </p:sp>
        <p:sp>
          <p:nvSpPr>
            <p:cNvPr id="55" name="TextBox 54"/>
            <p:cNvSpPr txBox="1"/>
            <p:nvPr/>
          </p:nvSpPr>
          <p:spPr>
            <a:xfrm>
              <a:off x="5943600" y="3124200"/>
              <a:ext cx="327334" cy="369332"/>
            </a:xfrm>
            <a:prstGeom prst="rect">
              <a:avLst/>
            </a:prstGeom>
            <a:noFill/>
          </p:spPr>
          <p:txBody>
            <a:bodyPr wrap="none" rtlCol="0">
              <a:spAutoFit/>
            </a:bodyPr>
            <a:lstStyle/>
            <a:p>
              <a:r>
                <a:rPr lang="en-US" dirty="0"/>
                <a:t>1</a:t>
              </a:r>
            </a:p>
          </p:txBody>
        </p:sp>
        <p:sp>
          <p:nvSpPr>
            <p:cNvPr id="68" name="TextBox 67"/>
            <p:cNvSpPr txBox="1"/>
            <p:nvPr/>
          </p:nvSpPr>
          <p:spPr>
            <a:xfrm>
              <a:off x="7315200" y="3124200"/>
              <a:ext cx="327334" cy="369332"/>
            </a:xfrm>
            <a:prstGeom prst="rect">
              <a:avLst/>
            </a:prstGeom>
            <a:noFill/>
          </p:spPr>
          <p:txBody>
            <a:bodyPr wrap="none" rtlCol="0">
              <a:spAutoFit/>
            </a:bodyPr>
            <a:lstStyle/>
            <a:p>
              <a:r>
                <a:rPr lang="en-US" dirty="0"/>
                <a:t>5</a:t>
              </a:r>
            </a:p>
          </p:txBody>
        </p:sp>
        <p:sp>
          <p:nvSpPr>
            <p:cNvPr id="77" name="TextBox 76"/>
            <p:cNvSpPr txBox="1"/>
            <p:nvPr/>
          </p:nvSpPr>
          <p:spPr>
            <a:xfrm>
              <a:off x="8077200" y="3429000"/>
              <a:ext cx="513282" cy="369332"/>
            </a:xfrm>
            <a:prstGeom prst="rect">
              <a:avLst/>
            </a:prstGeom>
            <a:noFill/>
          </p:spPr>
          <p:txBody>
            <a:bodyPr wrap="none" rtlCol="0">
              <a:spAutoFit/>
            </a:bodyPr>
            <a:lstStyle/>
            <a:p>
              <a:r>
                <a:rPr lang="en-US" dirty="0">
                  <a:solidFill>
                    <a:schemeClr val="accent2"/>
                  </a:solidFill>
                </a:rPr>
                <a:t>=7</a:t>
              </a:r>
            </a:p>
          </p:txBody>
        </p:sp>
      </p:grpSp>
      <p:grpSp>
        <p:nvGrpSpPr>
          <p:cNvPr id="86" name="Group 85"/>
          <p:cNvGrpSpPr/>
          <p:nvPr/>
        </p:nvGrpSpPr>
        <p:grpSpPr>
          <a:xfrm>
            <a:off x="4495800" y="4038600"/>
            <a:ext cx="4170882" cy="674132"/>
            <a:chOff x="4495800" y="4038600"/>
            <a:chExt cx="4170882" cy="674132"/>
          </a:xfrm>
        </p:grpSpPr>
        <p:grpSp>
          <p:nvGrpSpPr>
            <p:cNvPr id="31" name="Group 30"/>
            <p:cNvGrpSpPr/>
            <p:nvPr/>
          </p:nvGrpSpPr>
          <p:grpSpPr>
            <a:xfrm>
              <a:off x="4495800" y="4419600"/>
              <a:ext cx="3505200" cy="228600"/>
              <a:chOff x="609600" y="3200400"/>
              <a:chExt cx="3505200" cy="228600"/>
            </a:xfrm>
          </p:grpSpPr>
          <p:sp>
            <p:nvSpPr>
              <p:cNvPr id="32" name="Flowchart: Direct Access Storage 31"/>
              <p:cNvSpPr/>
              <p:nvPr/>
            </p:nvSpPr>
            <p:spPr>
              <a:xfrm flipH="1">
                <a:off x="3276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irect Access Storage 32"/>
              <p:cNvSpPr/>
              <p:nvPr/>
            </p:nvSpPr>
            <p:spPr>
              <a:xfrm flipH="1">
                <a:off x="2209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Direct Access Storage 33"/>
              <p:cNvSpPr/>
              <p:nvPr/>
            </p:nvSpPr>
            <p:spPr>
              <a:xfrm flipH="1">
                <a:off x="16764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irect Access Storage 34"/>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4800600" y="4038600"/>
              <a:ext cx="327334" cy="369332"/>
            </a:xfrm>
            <a:prstGeom prst="rect">
              <a:avLst/>
            </a:prstGeom>
            <a:noFill/>
          </p:spPr>
          <p:txBody>
            <a:bodyPr wrap="none" rtlCol="0">
              <a:spAutoFit/>
            </a:bodyPr>
            <a:lstStyle/>
            <a:p>
              <a:r>
                <a:rPr lang="en-US" dirty="0"/>
                <a:t>1</a:t>
              </a:r>
            </a:p>
          </p:txBody>
        </p:sp>
        <p:sp>
          <p:nvSpPr>
            <p:cNvPr id="57" name="TextBox 56"/>
            <p:cNvSpPr txBox="1"/>
            <p:nvPr/>
          </p:nvSpPr>
          <p:spPr>
            <a:xfrm>
              <a:off x="7467600" y="4038600"/>
              <a:ext cx="327334" cy="369332"/>
            </a:xfrm>
            <a:prstGeom prst="rect">
              <a:avLst/>
            </a:prstGeom>
            <a:noFill/>
          </p:spPr>
          <p:txBody>
            <a:bodyPr wrap="none" rtlCol="0">
              <a:spAutoFit/>
            </a:bodyPr>
            <a:lstStyle/>
            <a:p>
              <a:r>
                <a:rPr lang="en-US" dirty="0"/>
                <a:t>1</a:t>
              </a:r>
            </a:p>
          </p:txBody>
        </p:sp>
        <p:sp>
          <p:nvSpPr>
            <p:cNvPr id="67" name="TextBox 66"/>
            <p:cNvSpPr txBox="1"/>
            <p:nvPr/>
          </p:nvSpPr>
          <p:spPr>
            <a:xfrm>
              <a:off x="6172200" y="4038600"/>
              <a:ext cx="327334" cy="369332"/>
            </a:xfrm>
            <a:prstGeom prst="rect">
              <a:avLst/>
            </a:prstGeom>
            <a:noFill/>
          </p:spPr>
          <p:txBody>
            <a:bodyPr wrap="none" rtlCol="0">
              <a:spAutoFit/>
            </a:bodyPr>
            <a:lstStyle/>
            <a:p>
              <a:r>
                <a:rPr lang="en-US" dirty="0"/>
                <a:t>5</a:t>
              </a:r>
            </a:p>
          </p:txBody>
        </p:sp>
        <p:sp>
          <p:nvSpPr>
            <p:cNvPr id="78" name="TextBox 77"/>
            <p:cNvSpPr txBox="1"/>
            <p:nvPr/>
          </p:nvSpPr>
          <p:spPr>
            <a:xfrm>
              <a:off x="8153400" y="4343400"/>
              <a:ext cx="513282" cy="369332"/>
            </a:xfrm>
            <a:prstGeom prst="rect">
              <a:avLst/>
            </a:prstGeom>
            <a:noFill/>
          </p:spPr>
          <p:txBody>
            <a:bodyPr wrap="none" rtlCol="0">
              <a:spAutoFit/>
            </a:bodyPr>
            <a:lstStyle/>
            <a:p>
              <a:r>
                <a:rPr lang="en-US" dirty="0">
                  <a:solidFill>
                    <a:schemeClr val="accent2"/>
                  </a:solidFill>
                </a:rPr>
                <a:t>=7</a:t>
              </a:r>
            </a:p>
          </p:txBody>
        </p:sp>
      </p:grpSp>
      <p:grpSp>
        <p:nvGrpSpPr>
          <p:cNvPr id="87" name="Group 86"/>
          <p:cNvGrpSpPr/>
          <p:nvPr/>
        </p:nvGrpSpPr>
        <p:grpSpPr>
          <a:xfrm>
            <a:off x="4495800" y="4953000"/>
            <a:ext cx="4247082" cy="674132"/>
            <a:chOff x="4495800" y="4953000"/>
            <a:chExt cx="4247082" cy="674132"/>
          </a:xfrm>
        </p:grpSpPr>
        <p:grpSp>
          <p:nvGrpSpPr>
            <p:cNvPr id="41" name="Group 40"/>
            <p:cNvGrpSpPr/>
            <p:nvPr/>
          </p:nvGrpSpPr>
          <p:grpSpPr>
            <a:xfrm>
              <a:off x="4495800" y="5334000"/>
              <a:ext cx="3581400" cy="228600"/>
              <a:chOff x="609600" y="3200400"/>
              <a:chExt cx="3581400" cy="228600"/>
            </a:xfrm>
          </p:grpSpPr>
          <p:sp>
            <p:nvSpPr>
              <p:cNvPr id="42" name="Flowchart: Direct Access Storage 41"/>
              <p:cNvSpPr/>
              <p:nvPr/>
            </p:nvSpPr>
            <p:spPr>
              <a:xfrm flipH="1">
                <a:off x="3352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Direct Access Storage 42"/>
              <p:cNvSpPr/>
              <p:nvPr/>
            </p:nvSpPr>
            <p:spPr>
              <a:xfrm flipH="1">
                <a:off x="2209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irect Access Storage 43"/>
              <p:cNvSpPr/>
              <p:nvPr/>
            </p:nvSpPr>
            <p:spPr>
              <a:xfrm flipH="1">
                <a:off x="1066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irect Access Storage 44"/>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p:cNvSpPr txBox="1"/>
            <p:nvPr/>
          </p:nvSpPr>
          <p:spPr>
            <a:xfrm>
              <a:off x="6324600" y="4953000"/>
              <a:ext cx="327334" cy="369332"/>
            </a:xfrm>
            <a:prstGeom prst="rect">
              <a:avLst/>
            </a:prstGeom>
            <a:noFill/>
          </p:spPr>
          <p:txBody>
            <a:bodyPr wrap="none" rtlCol="0">
              <a:spAutoFit/>
            </a:bodyPr>
            <a:lstStyle/>
            <a:p>
              <a:r>
                <a:rPr lang="en-US" dirty="0"/>
                <a:t>1</a:t>
              </a:r>
            </a:p>
          </p:txBody>
        </p:sp>
        <p:sp>
          <p:nvSpPr>
            <p:cNvPr id="60" name="TextBox 59"/>
            <p:cNvSpPr txBox="1"/>
            <p:nvPr/>
          </p:nvSpPr>
          <p:spPr>
            <a:xfrm>
              <a:off x="7543800" y="4953000"/>
              <a:ext cx="327334" cy="369332"/>
            </a:xfrm>
            <a:prstGeom prst="rect">
              <a:avLst/>
            </a:prstGeom>
            <a:noFill/>
          </p:spPr>
          <p:txBody>
            <a:bodyPr wrap="none" rtlCol="0">
              <a:spAutoFit/>
            </a:bodyPr>
            <a:lstStyle/>
            <a:p>
              <a:r>
                <a:rPr lang="en-US" dirty="0"/>
                <a:t>1</a:t>
              </a:r>
            </a:p>
          </p:txBody>
        </p:sp>
        <p:sp>
          <p:nvSpPr>
            <p:cNvPr id="69" name="TextBox 68"/>
            <p:cNvSpPr txBox="1"/>
            <p:nvPr/>
          </p:nvSpPr>
          <p:spPr>
            <a:xfrm>
              <a:off x="4953000" y="4953000"/>
              <a:ext cx="327334" cy="369332"/>
            </a:xfrm>
            <a:prstGeom prst="rect">
              <a:avLst/>
            </a:prstGeom>
            <a:noFill/>
          </p:spPr>
          <p:txBody>
            <a:bodyPr wrap="none" rtlCol="0">
              <a:spAutoFit/>
            </a:bodyPr>
            <a:lstStyle/>
            <a:p>
              <a:r>
                <a:rPr lang="en-US" dirty="0"/>
                <a:t>5</a:t>
              </a:r>
            </a:p>
          </p:txBody>
        </p:sp>
        <p:sp>
          <p:nvSpPr>
            <p:cNvPr id="79" name="TextBox 78"/>
            <p:cNvSpPr txBox="1"/>
            <p:nvPr/>
          </p:nvSpPr>
          <p:spPr>
            <a:xfrm>
              <a:off x="8229600" y="5257800"/>
              <a:ext cx="513282" cy="369332"/>
            </a:xfrm>
            <a:prstGeom prst="rect">
              <a:avLst/>
            </a:prstGeom>
            <a:noFill/>
          </p:spPr>
          <p:txBody>
            <a:bodyPr wrap="none" rtlCol="0">
              <a:spAutoFit/>
            </a:bodyPr>
            <a:lstStyle/>
            <a:p>
              <a:r>
                <a:rPr lang="en-US" dirty="0">
                  <a:solidFill>
                    <a:schemeClr val="accent2"/>
                  </a:solidFill>
                </a:rPr>
                <a:t>=7</a:t>
              </a:r>
            </a:p>
          </p:txBody>
        </p:sp>
      </p:grpSp>
      <p:grpSp>
        <p:nvGrpSpPr>
          <p:cNvPr id="88" name="Group 87"/>
          <p:cNvGrpSpPr/>
          <p:nvPr/>
        </p:nvGrpSpPr>
        <p:grpSpPr>
          <a:xfrm>
            <a:off x="4495800" y="5715000"/>
            <a:ext cx="4323282" cy="674132"/>
            <a:chOff x="4495800" y="5715000"/>
            <a:chExt cx="4323282" cy="674132"/>
          </a:xfrm>
        </p:grpSpPr>
        <p:grpSp>
          <p:nvGrpSpPr>
            <p:cNvPr id="46" name="Group 45"/>
            <p:cNvGrpSpPr/>
            <p:nvPr/>
          </p:nvGrpSpPr>
          <p:grpSpPr>
            <a:xfrm>
              <a:off x="4495800" y="6096000"/>
              <a:ext cx="3810000" cy="228600"/>
              <a:chOff x="609600" y="3200400"/>
              <a:chExt cx="3810000" cy="228600"/>
            </a:xfrm>
          </p:grpSpPr>
          <p:sp>
            <p:nvSpPr>
              <p:cNvPr id="47" name="Flowchart: Direct Access Storage 46"/>
              <p:cNvSpPr/>
              <p:nvPr/>
            </p:nvSpPr>
            <p:spPr>
              <a:xfrm flipH="1">
                <a:off x="35814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irect Access Storage 47"/>
              <p:cNvSpPr/>
              <p:nvPr/>
            </p:nvSpPr>
            <p:spPr>
              <a:xfrm flipH="1">
                <a:off x="25908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irect Access Storage 48"/>
              <p:cNvSpPr/>
              <p:nvPr/>
            </p:nvSpPr>
            <p:spPr>
              <a:xfrm flipH="1">
                <a:off x="16002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irect Access Storage 49"/>
              <p:cNvSpPr/>
              <p:nvPr/>
            </p:nvSpPr>
            <p:spPr>
              <a:xfrm flipH="1">
                <a:off x="609600" y="3200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4800600" y="5715000"/>
              <a:ext cx="327334" cy="369332"/>
            </a:xfrm>
            <a:prstGeom prst="rect">
              <a:avLst/>
            </a:prstGeom>
            <a:noFill/>
          </p:spPr>
          <p:txBody>
            <a:bodyPr wrap="none" rtlCol="0">
              <a:spAutoFit/>
            </a:bodyPr>
            <a:lstStyle/>
            <a:p>
              <a:r>
                <a:rPr lang="en-US" dirty="0"/>
                <a:t>1</a:t>
              </a:r>
            </a:p>
          </p:txBody>
        </p:sp>
        <p:sp>
          <p:nvSpPr>
            <p:cNvPr id="62" name="TextBox 61"/>
            <p:cNvSpPr txBox="1"/>
            <p:nvPr/>
          </p:nvSpPr>
          <p:spPr>
            <a:xfrm>
              <a:off x="5715000" y="5715000"/>
              <a:ext cx="327334" cy="369332"/>
            </a:xfrm>
            <a:prstGeom prst="rect">
              <a:avLst/>
            </a:prstGeom>
            <a:noFill/>
          </p:spPr>
          <p:txBody>
            <a:bodyPr wrap="none" rtlCol="0">
              <a:spAutoFit/>
            </a:bodyPr>
            <a:lstStyle/>
            <a:p>
              <a:r>
                <a:rPr lang="en-US" dirty="0"/>
                <a:t>1</a:t>
              </a:r>
            </a:p>
          </p:txBody>
        </p:sp>
        <p:sp>
          <p:nvSpPr>
            <p:cNvPr id="63" name="TextBox 62"/>
            <p:cNvSpPr txBox="1"/>
            <p:nvPr/>
          </p:nvSpPr>
          <p:spPr>
            <a:xfrm>
              <a:off x="6781800" y="5715000"/>
              <a:ext cx="327334" cy="369332"/>
            </a:xfrm>
            <a:prstGeom prst="rect">
              <a:avLst/>
            </a:prstGeom>
            <a:noFill/>
          </p:spPr>
          <p:txBody>
            <a:bodyPr wrap="none" rtlCol="0">
              <a:spAutoFit/>
            </a:bodyPr>
            <a:lstStyle/>
            <a:p>
              <a:r>
                <a:rPr lang="en-US" dirty="0"/>
                <a:t>1</a:t>
              </a:r>
            </a:p>
          </p:txBody>
        </p:sp>
        <p:sp>
          <p:nvSpPr>
            <p:cNvPr id="64" name="TextBox 63"/>
            <p:cNvSpPr txBox="1"/>
            <p:nvPr/>
          </p:nvSpPr>
          <p:spPr>
            <a:xfrm>
              <a:off x="7772400" y="5715000"/>
              <a:ext cx="327334" cy="369332"/>
            </a:xfrm>
            <a:prstGeom prst="rect">
              <a:avLst/>
            </a:prstGeom>
            <a:noFill/>
          </p:spPr>
          <p:txBody>
            <a:bodyPr wrap="none" rtlCol="0">
              <a:spAutoFit/>
            </a:bodyPr>
            <a:lstStyle/>
            <a:p>
              <a:r>
                <a:rPr lang="en-US" dirty="0"/>
                <a:t>1</a:t>
              </a:r>
            </a:p>
          </p:txBody>
        </p:sp>
        <p:sp>
          <p:nvSpPr>
            <p:cNvPr id="80" name="TextBox 79"/>
            <p:cNvSpPr txBox="1"/>
            <p:nvPr/>
          </p:nvSpPr>
          <p:spPr>
            <a:xfrm>
              <a:off x="8305800" y="6019800"/>
              <a:ext cx="513282" cy="369332"/>
            </a:xfrm>
            <a:prstGeom prst="rect">
              <a:avLst/>
            </a:prstGeom>
            <a:noFill/>
          </p:spPr>
          <p:txBody>
            <a:bodyPr wrap="none" rtlCol="0">
              <a:spAutoFit/>
            </a:bodyPr>
            <a:lstStyle/>
            <a:p>
              <a:r>
                <a:rPr lang="en-US" dirty="0">
                  <a:solidFill>
                    <a:schemeClr val="accent2"/>
                  </a:solidFill>
                </a:rPr>
                <a:t>=4</a:t>
              </a:r>
            </a:p>
          </p:txBody>
        </p:sp>
      </p:grpSp>
      <p:grpSp>
        <p:nvGrpSpPr>
          <p:cNvPr id="91" name="Group 90"/>
          <p:cNvGrpSpPr/>
          <p:nvPr/>
        </p:nvGrpSpPr>
        <p:grpSpPr>
          <a:xfrm>
            <a:off x="228600" y="4800600"/>
            <a:ext cx="4114800" cy="914400"/>
            <a:chOff x="228600" y="4800600"/>
            <a:chExt cx="4114800" cy="914400"/>
          </a:xfrm>
        </p:grpSpPr>
        <p:sp>
          <p:nvSpPr>
            <p:cNvPr id="89" name="Rectangle 88"/>
            <p:cNvSpPr/>
            <p:nvPr/>
          </p:nvSpPr>
          <p:spPr>
            <a:xfrm>
              <a:off x="228600" y="4800600"/>
              <a:ext cx="4114800" cy="9144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0" name="TextBox 89"/>
            <p:cNvSpPr txBox="1"/>
            <p:nvPr/>
          </p:nvSpPr>
          <p:spPr>
            <a:xfrm>
              <a:off x="228600" y="4800600"/>
              <a:ext cx="776175" cy="369332"/>
            </a:xfrm>
            <a:prstGeom prst="rect">
              <a:avLst/>
            </a:prstGeom>
            <a:noFill/>
          </p:spPr>
          <p:txBody>
            <a:bodyPr wrap="none" rtlCol="0">
              <a:spAutoFit/>
            </a:bodyPr>
            <a:lstStyle/>
            <a:p>
              <a:r>
                <a:rPr lang="en-US" dirty="0">
                  <a:solidFill>
                    <a:schemeClr val="accent2"/>
                  </a:solidFill>
                </a:rPr>
                <a:t>BEST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dissolve">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dissolve">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dissolve">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dissolve">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dissolv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 calcmode="lin" valueType="num">
                                      <p:cBhvr>
                                        <p:cTn id="47" dur="1000" fill="hold"/>
                                        <p:tgtEl>
                                          <p:spTgt spid="91"/>
                                        </p:tgtEl>
                                        <p:attrNameLst>
                                          <p:attrName>ppt_w</p:attrName>
                                        </p:attrNameLst>
                                      </p:cBhvr>
                                      <p:tavLst>
                                        <p:tav tm="0">
                                          <p:val>
                                            <p:strVal val="#ppt_w+.3"/>
                                          </p:val>
                                        </p:tav>
                                        <p:tav tm="100000">
                                          <p:val>
                                            <p:strVal val="#ppt_w"/>
                                          </p:val>
                                        </p:tav>
                                      </p:tavLst>
                                    </p:anim>
                                    <p:anim calcmode="lin" valueType="num">
                                      <p:cBhvr>
                                        <p:cTn id="48" dur="1000" fill="hold"/>
                                        <p:tgtEl>
                                          <p:spTgt spid="91"/>
                                        </p:tgtEl>
                                        <p:attrNameLst>
                                          <p:attrName>ppt_h</p:attrName>
                                        </p:attrNameLst>
                                      </p:cBhvr>
                                      <p:tavLst>
                                        <p:tav tm="0">
                                          <p:val>
                                            <p:strVal val="#ppt_h"/>
                                          </p:val>
                                        </p:tav>
                                        <p:tav tm="100000">
                                          <p:val>
                                            <p:strVal val="#ppt_h"/>
                                          </p:val>
                                        </p:tav>
                                      </p:tavLst>
                                    </p:anim>
                                    <p:animEffect transition="in" filter="fade">
                                      <p:cBhvr>
                                        <p:cTn id="4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Rod Cutting Problem</a:t>
            </a:r>
          </a:p>
        </p:txBody>
      </p:sp>
      <p:sp>
        <p:nvSpPr>
          <p:cNvPr id="3" name="Content Placeholder 2"/>
          <p:cNvSpPr>
            <a:spLocks noGrp="1"/>
          </p:cNvSpPr>
          <p:nvPr>
            <p:ph sz="quarter" idx="1"/>
          </p:nvPr>
        </p:nvSpPr>
        <p:spPr>
          <a:xfrm>
            <a:off x="685800" y="2971800"/>
            <a:ext cx="7467600" cy="3502152"/>
          </a:xfrm>
        </p:spPr>
        <p:txBody>
          <a:bodyPr>
            <a:normAutofit/>
          </a:bodyPr>
          <a:lstStyle/>
          <a:p>
            <a:r>
              <a:rPr lang="en-US" dirty="0"/>
              <a:t>Consider a rod of length </a:t>
            </a:r>
            <a:r>
              <a:rPr lang="en-US" i="1" dirty="0">
                <a:solidFill>
                  <a:schemeClr val="accent1"/>
                </a:solidFill>
              </a:rPr>
              <a:t>n</a:t>
            </a:r>
            <a:r>
              <a:rPr lang="en-US" dirty="0"/>
              <a:t>, and we cut a rod of length </a:t>
            </a:r>
            <a:r>
              <a:rPr lang="en-US" i="1" dirty="0" err="1">
                <a:solidFill>
                  <a:schemeClr val="accent1"/>
                </a:solidFill>
              </a:rPr>
              <a:t>i</a:t>
            </a:r>
            <a:endParaRPr lang="en-US" i="1" dirty="0">
              <a:solidFill>
                <a:schemeClr val="accent1"/>
              </a:solidFill>
            </a:endParaRPr>
          </a:p>
          <a:p>
            <a:endParaRPr lang="en-US" i="1" dirty="0">
              <a:solidFill>
                <a:schemeClr val="accent1"/>
              </a:solidFill>
            </a:endParaRPr>
          </a:p>
          <a:p>
            <a:r>
              <a:rPr lang="en-US" dirty="0"/>
              <a:t>Then we left with a rod of length </a:t>
            </a:r>
            <a:r>
              <a:rPr lang="en-US" i="1" dirty="0">
                <a:solidFill>
                  <a:schemeClr val="accent1"/>
                </a:solidFill>
              </a:rPr>
              <a:t>n-</a:t>
            </a:r>
            <a:r>
              <a:rPr lang="en-US" i="1" dirty="0" err="1">
                <a:solidFill>
                  <a:schemeClr val="accent1"/>
                </a:solidFill>
              </a:rPr>
              <a:t>i</a:t>
            </a:r>
            <a:endParaRPr lang="en-US" i="1" dirty="0">
              <a:solidFill>
                <a:schemeClr val="accent1"/>
              </a:solidFill>
            </a:endParaRPr>
          </a:p>
          <a:p>
            <a:endParaRPr lang="en-US" i="1" dirty="0">
              <a:solidFill>
                <a:schemeClr val="accent1"/>
              </a:solidFill>
            </a:endParaRPr>
          </a:p>
          <a:p>
            <a:r>
              <a:rPr lang="en-US" dirty="0"/>
              <a:t>Naturally, we want to optimize the selling price of the remaining rod</a:t>
            </a:r>
          </a:p>
        </p:txBody>
      </p:sp>
      <p:sp>
        <p:nvSpPr>
          <p:cNvPr id="4" name="Flowchart: Direct Access Storage 3"/>
          <p:cNvSpPr/>
          <p:nvPr/>
        </p:nvSpPr>
        <p:spPr>
          <a:xfrm flipH="1">
            <a:off x="71628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irect Access Storage 4"/>
          <p:cNvSpPr/>
          <p:nvPr/>
        </p:nvSpPr>
        <p:spPr>
          <a:xfrm flipH="1">
            <a:off x="66294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Direct Access Storage 5"/>
          <p:cNvSpPr/>
          <p:nvPr/>
        </p:nvSpPr>
        <p:spPr>
          <a:xfrm flipH="1">
            <a:off x="60960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irect Access Storage 6"/>
          <p:cNvSpPr/>
          <p:nvPr/>
        </p:nvSpPr>
        <p:spPr>
          <a:xfrm flipH="1">
            <a:off x="56388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Direct Access Storage 7"/>
          <p:cNvSpPr/>
          <p:nvPr/>
        </p:nvSpPr>
        <p:spPr>
          <a:xfrm flipH="1">
            <a:off x="51054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irect Access Storage 8"/>
          <p:cNvSpPr/>
          <p:nvPr/>
        </p:nvSpPr>
        <p:spPr>
          <a:xfrm flipH="1">
            <a:off x="45720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irect Access Storage 9"/>
          <p:cNvSpPr/>
          <p:nvPr/>
        </p:nvSpPr>
        <p:spPr>
          <a:xfrm flipH="1">
            <a:off x="40386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irect Access Storage 10"/>
          <p:cNvSpPr/>
          <p:nvPr/>
        </p:nvSpPr>
        <p:spPr>
          <a:xfrm flipH="1">
            <a:off x="35814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irect Access Storage 11"/>
          <p:cNvSpPr/>
          <p:nvPr/>
        </p:nvSpPr>
        <p:spPr>
          <a:xfrm flipH="1">
            <a:off x="30480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irect Access Storage 12"/>
          <p:cNvSpPr/>
          <p:nvPr/>
        </p:nvSpPr>
        <p:spPr>
          <a:xfrm flipH="1">
            <a:off x="20574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irect Access Storage 13"/>
          <p:cNvSpPr/>
          <p:nvPr/>
        </p:nvSpPr>
        <p:spPr>
          <a:xfrm flipH="1">
            <a:off x="15240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irect Access Storage 14"/>
          <p:cNvSpPr/>
          <p:nvPr/>
        </p:nvSpPr>
        <p:spPr>
          <a:xfrm flipH="1">
            <a:off x="9906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irect Access Storage 15"/>
          <p:cNvSpPr/>
          <p:nvPr/>
        </p:nvSpPr>
        <p:spPr>
          <a:xfrm flipH="1">
            <a:off x="533400" y="2057400"/>
            <a:ext cx="838200" cy="2286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2984936" y="1600200"/>
            <a:ext cx="0" cy="1066800"/>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7543800" y="1600200"/>
            <a:ext cx="343364" cy="400110"/>
          </a:xfrm>
          <a:prstGeom prst="rect">
            <a:avLst/>
          </a:prstGeom>
          <a:noFill/>
        </p:spPr>
        <p:txBody>
          <a:bodyPr wrap="none" rtlCol="0">
            <a:spAutoFit/>
          </a:bodyPr>
          <a:lstStyle/>
          <a:p>
            <a:r>
              <a:rPr lang="en-US" sz="2000" i="1" dirty="0" err="1">
                <a:solidFill>
                  <a:schemeClr val="accent1"/>
                </a:solidFill>
              </a:rPr>
              <a:t>n</a:t>
            </a:r>
            <a:endParaRPr lang="en-US" sz="2000" i="1" dirty="0">
              <a:solidFill>
                <a:schemeClr val="accent1"/>
              </a:solidFill>
            </a:endParaRPr>
          </a:p>
        </p:txBody>
      </p:sp>
      <p:sp>
        <p:nvSpPr>
          <p:cNvPr id="19" name="TextBox 18"/>
          <p:cNvSpPr txBox="1"/>
          <p:nvPr/>
        </p:nvSpPr>
        <p:spPr>
          <a:xfrm>
            <a:off x="2438400" y="1600200"/>
            <a:ext cx="250390" cy="400110"/>
          </a:xfrm>
          <a:prstGeom prst="rect">
            <a:avLst/>
          </a:prstGeom>
          <a:noFill/>
        </p:spPr>
        <p:txBody>
          <a:bodyPr wrap="none" rtlCol="0">
            <a:spAutoFit/>
          </a:bodyPr>
          <a:lstStyle/>
          <a:p>
            <a:r>
              <a:rPr lang="en-US" sz="2000" i="1" dirty="0" err="1">
                <a:solidFill>
                  <a:schemeClr val="accent1"/>
                </a:solidFill>
              </a:rPr>
              <a:t>i</a:t>
            </a:r>
            <a:endParaRPr lang="en-US" sz="2000" i="1" dirty="0">
              <a:solidFill>
                <a:schemeClr val="accent1"/>
              </a:solidFill>
            </a:endParaRPr>
          </a:p>
        </p:txBody>
      </p:sp>
      <p:sp>
        <p:nvSpPr>
          <p:cNvPr id="20" name="TextBox 19"/>
          <p:cNvSpPr txBox="1"/>
          <p:nvPr/>
        </p:nvSpPr>
        <p:spPr>
          <a:xfrm>
            <a:off x="838200" y="1600200"/>
            <a:ext cx="343364" cy="400110"/>
          </a:xfrm>
          <a:prstGeom prst="rect">
            <a:avLst/>
          </a:prstGeom>
          <a:noFill/>
        </p:spPr>
        <p:txBody>
          <a:bodyPr wrap="none" rtlCol="0">
            <a:spAutoFit/>
          </a:bodyPr>
          <a:lstStyle/>
          <a:p>
            <a:r>
              <a:rPr lang="en-US" sz="2000" i="1" dirty="0" err="1">
                <a:solidFill>
                  <a:schemeClr val="accent1"/>
                </a:solidFill>
              </a:rPr>
              <a:t>1</a:t>
            </a:r>
            <a:endParaRPr lang="en-US" sz="2000" i="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Rod Cutting Problem</a:t>
            </a:r>
          </a:p>
        </p:txBody>
      </p:sp>
      <p:sp>
        <p:nvSpPr>
          <p:cNvPr id="4" name="TextBox 3"/>
          <p:cNvSpPr txBox="1"/>
          <p:nvPr/>
        </p:nvSpPr>
        <p:spPr>
          <a:xfrm>
            <a:off x="533400" y="1981200"/>
            <a:ext cx="7239000" cy="2308324"/>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365760" algn="l"/>
                <a:tab pos="731520" algn="l"/>
                <a:tab pos="1097280" algn="l"/>
                <a:tab pos="1463040" algn="l"/>
                <a:tab pos="1828800" algn="l"/>
              </a:tabLst>
            </a:pPr>
            <a:r>
              <a:rPr lang="en-US" dirty="0">
                <a:latin typeface="Courier New" pitchFamily="49" charset="0"/>
                <a:cs typeface="Courier New" pitchFamily="49" charset="0"/>
              </a:rPr>
              <a:t>ROD-CUTTING (n)</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(n==0)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else</a:t>
            </a:r>
          </a:p>
          <a:p>
            <a:pPr>
              <a:tabLst>
                <a:tab pos="365760" algn="l"/>
                <a:tab pos="731520" algn="l"/>
                <a:tab pos="1097280" algn="l"/>
                <a:tab pos="1463040" algn="l"/>
                <a:tab pos="1828800" algn="l"/>
              </a:tabLst>
            </a:pPr>
            <a:r>
              <a:rPr lang="en-US" dirty="0">
                <a:latin typeface="Courier New" pitchFamily="49" charset="0"/>
                <a:cs typeface="Courier New" pitchFamily="49" charset="0"/>
              </a:rPr>
              <a:t>		best = -∞</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=1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pPr>
              <a:tabLst>
                <a:tab pos="365760" algn="l"/>
                <a:tab pos="731520" algn="l"/>
                <a:tab pos="1097280" algn="l"/>
                <a:tab pos="1463040" algn="l"/>
                <a:tab pos="1828800" algn="l"/>
              </a:tabLst>
            </a:pPr>
            <a:r>
              <a:rPr lang="en-US" dirty="0">
                <a:latin typeface="Courier New" pitchFamily="49" charset="0"/>
                <a:cs typeface="Courier New" pitchFamily="49" charset="0"/>
              </a:rPr>
              <a:t>			best = MAX(best, price[</a:t>
            </a:r>
            <a:r>
              <a:rPr lang="en-US" dirty="0" err="1">
                <a:latin typeface="Courier New" pitchFamily="49" charset="0"/>
                <a:cs typeface="Courier New" pitchFamily="49" charset="0"/>
              </a:rPr>
              <a:t>i</a:t>
            </a:r>
            <a:r>
              <a:rPr lang="en-US" dirty="0">
                <a:latin typeface="Courier New" pitchFamily="49" charset="0"/>
                <a:cs typeface="Courier New" pitchFamily="49" charset="0"/>
              </a:rPr>
              <a:t>]+ROD-CUTTING(n-</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best</a:t>
            </a:r>
          </a:p>
        </p:txBody>
      </p:sp>
      <p:sp>
        <p:nvSpPr>
          <p:cNvPr id="5" name="TextBox 4"/>
          <p:cNvSpPr txBox="1"/>
          <p:nvPr/>
        </p:nvSpPr>
        <p:spPr>
          <a:xfrm>
            <a:off x="533400" y="1600200"/>
            <a:ext cx="2595775" cy="369332"/>
          </a:xfrm>
          <a:prstGeom prst="rect">
            <a:avLst/>
          </a:prstGeom>
          <a:noFill/>
        </p:spPr>
        <p:txBody>
          <a:bodyPr wrap="none" rtlCol="0">
            <a:spAutoFit/>
          </a:bodyPr>
          <a:lstStyle/>
          <a:p>
            <a:r>
              <a:rPr lang="en-US" b="1" dirty="0">
                <a:solidFill>
                  <a:schemeClr val="accent1"/>
                </a:solidFill>
              </a:rPr>
              <a:t>Recursive solution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Rod Cutting Problem</a:t>
            </a:r>
          </a:p>
        </p:txBody>
      </p:sp>
      <p:sp>
        <p:nvSpPr>
          <p:cNvPr id="5" name="TextBox 4"/>
          <p:cNvSpPr txBox="1"/>
          <p:nvPr/>
        </p:nvSpPr>
        <p:spPr>
          <a:xfrm>
            <a:off x="533400" y="1600200"/>
            <a:ext cx="2595775" cy="369332"/>
          </a:xfrm>
          <a:prstGeom prst="rect">
            <a:avLst/>
          </a:prstGeom>
          <a:noFill/>
        </p:spPr>
        <p:txBody>
          <a:bodyPr wrap="none" rtlCol="0">
            <a:spAutoFit/>
          </a:bodyPr>
          <a:lstStyle/>
          <a:p>
            <a:r>
              <a:rPr lang="en-US" b="1" dirty="0">
                <a:solidFill>
                  <a:schemeClr val="accent1"/>
                </a:solidFill>
              </a:rPr>
              <a:t>Recursive solution :</a:t>
            </a:r>
          </a:p>
        </p:txBody>
      </p:sp>
      <p:sp>
        <p:nvSpPr>
          <p:cNvPr id="6" name="TextBox 5"/>
          <p:cNvSpPr txBox="1"/>
          <p:nvPr/>
        </p:nvSpPr>
        <p:spPr>
          <a:xfrm>
            <a:off x="5109097" y="1981200"/>
            <a:ext cx="841897" cy="369332"/>
          </a:xfrm>
          <a:prstGeom prst="rect">
            <a:avLst/>
          </a:prstGeom>
          <a:noFill/>
        </p:spPr>
        <p:txBody>
          <a:bodyPr wrap="none" rtlCol="0">
            <a:spAutoFit/>
          </a:bodyPr>
          <a:lstStyle/>
          <a:p>
            <a:r>
              <a:rPr lang="en-US" dirty="0"/>
              <a:t>RC(4)</a:t>
            </a:r>
          </a:p>
        </p:txBody>
      </p:sp>
      <p:sp>
        <p:nvSpPr>
          <p:cNvPr id="7" name="TextBox 6"/>
          <p:cNvSpPr txBox="1"/>
          <p:nvPr/>
        </p:nvSpPr>
        <p:spPr>
          <a:xfrm>
            <a:off x="2365897" y="3276600"/>
            <a:ext cx="841897" cy="369332"/>
          </a:xfrm>
          <a:prstGeom prst="rect">
            <a:avLst/>
          </a:prstGeom>
          <a:noFill/>
        </p:spPr>
        <p:txBody>
          <a:bodyPr wrap="none" rtlCol="0">
            <a:spAutoFit/>
          </a:bodyPr>
          <a:lstStyle/>
          <a:p>
            <a:r>
              <a:rPr lang="en-US" dirty="0"/>
              <a:t>RC(3)</a:t>
            </a:r>
          </a:p>
        </p:txBody>
      </p:sp>
      <p:sp>
        <p:nvSpPr>
          <p:cNvPr id="8" name="TextBox 7"/>
          <p:cNvSpPr txBox="1"/>
          <p:nvPr/>
        </p:nvSpPr>
        <p:spPr>
          <a:xfrm>
            <a:off x="689497" y="4126468"/>
            <a:ext cx="841897" cy="369332"/>
          </a:xfrm>
          <a:prstGeom prst="rect">
            <a:avLst/>
          </a:prstGeom>
          <a:noFill/>
        </p:spPr>
        <p:txBody>
          <a:bodyPr wrap="none" rtlCol="0">
            <a:spAutoFit/>
          </a:bodyPr>
          <a:lstStyle/>
          <a:p>
            <a:r>
              <a:rPr lang="en-US" dirty="0"/>
              <a:t>RC(2)</a:t>
            </a:r>
          </a:p>
        </p:txBody>
      </p:sp>
      <p:sp>
        <p:nvSpPr>
          <p:cNvPr id="9" name="TextBox 8"/>
          <p:cNvSpPr txBox="1"/>
          <p:nvPr/>
        </p:nvSpPr>
        <p:spPr>
          <a:xfrm>
            <a:off x="2289697" y="4138136"/>
            <a:ext cx="841897" cy="369332"/>
          </a:xfrm>
          <a:prstGeom prst="rect">
            <a:avLst/>
          </a:prstGeom>
          <a:noFill/>
        </p:spPr>
        <p:txBody>
          <a:bodyPr wrap="none" rtlCol="0">
            <a:spAutoFit/>
          </a:bodyPr>
          <a:lstStyle/>
          <a:p>
            <a:r>
              <a:rPr lang="en-US" dirty="0"/>
              <a:t>RC(1)</a:t>
            </a:r>
          </a:p>
        </p:txBody>
      </p:sp>
      <p:sp>
        <p:nvSpPr>
          <p:cNvPr id="10" name="TextBox 9"/>
          <p:cNvSpPr txBox="1"/>
          <p:nvPr/>
        </p:nvSpPr>
        <p:spPr>
          <a:xfrm>
            <a:off x="3356497" y="4126468"/>
            <a:ext cx="841897" cy="369332"/>
          </a:xfrm>
          <a:prstGeom prst="rect">
            <a:avLst/>
          </a:prstGeom>
          <a:noFill/>
        </p:spPr>
        <p:txBody>
          <a:bodyPr wrap="none" rtlCol="0">
            <a:spAutoFit/>
          </a:bodyPr>
          <a:lstStyle/>
          <a:p>
            <a:r>
              <a:rPr lang="en-US" dirty="0"/>
              <a:t>RC(0)</a:t>
            </a:r>
          </a:p>
        </p:txBody>
      </p:sp>
      <p:sp>
        <p:nvSpPr>
          <p:cNvPr id="11" name="TextBox 10"/>
          <p:cNvSpPr txBox="1"/>
          <p:nvPr/>
        </p:nvSpPr>
        <p:spPr>
          <a:xfrm>
            <a:off x="4419600" y="4126468"/>
            <a:ext cx="841897" cy="369332"/>
          </a:xfrm>
          <a:prstGeom prst="rect">
            <a:avLst/>
          </a:prstGeom>
          <a:noFill/>
        </p:spPr>
        <p:txBody>
          <a:bodyPr wrap="none" rtlCol="0">
            <a:spAutoFit/>
          </a:bodyPr>
          <a:lstStyle/>
          <a:p>
            <a:r>
              <a:rPr lang="en-US" dirty="0"/>
              <a:t>RC(1)</a:t>
            </a:r>
          </a:p>
        </p:txBody>
      </p:sp>
      <p:sp>
        <p:nvSpPr>
          <p:cNvPr id="12" name="TextBox 11"/>
          <p:cNvSpPr txBox="1"/>
          <p:nvPr/>
        </p:nvSpPr>
        <p:spPr>
          <a:xfrm>
            <a:off x="5490097" y="4126468"/>
            <a:ext cx="841897" cy="369332"/>
          </a:xfrm>
          <a:prstGeom prst="rect">
            <a:avLst/>
          </a:prstGeom>
          <a:noFill/>
        </p:spPr>
        <p:txBody>
          <a:bodyPr wrap="none" rtlCol="0">
            <a:spAutoFit/>
          </a:bodyPr>
          <a:lstStyle/>
          <a:p>
            <a:r>
              <a:rPr lang="en-US" dirty="0"/>
              <a:t>RC(0)</a:t>
            </a:r>
          </a:p>
        </p:txBody>
      </p:sp>
      <p:sp>
        <p:nvSpPr>
          <p:cNvPr id="13" name="TextBox 12"/>
          <p:cNvSpPr txBox="1"/>
          <p:nvPr/>
        </p:nvSpPr>
        <p:spPr>
          <a:xfrm>
            <a:off x="6785497" y="4126468"/>
            <a:ext cx="841897" cy="369332"/>
          </a:xfrm>
          <a:prstGeom prst="rect">
            <a:avLst/>
          </a:prstGeom>
          <a:noFill/>
        </p:spPr>
        <p:txBody>
          <a:bodyPr wrap="none" rtlCol="0">
            <a:spAutoFit/>
          </a:bodyPr>
          <a:lstStyle/>
          <a:p>
            <a:r>
              <a:rPr lang="en-US" dirty="0"/>
              <a:t>RC(0)</a:t>
            </a:r>
          </a:p>
        </p:txBody>
      </p:sp>
      <p:sp>
        <p:nvSpPr>
          <p:cNvPr id="14" name="TextBox 13"/>
          <p:cNvSpPr txBox="1"/>
          <p:nvPr/>
        </p:nvSpPr>
        <p:spPr>
          <a:xfrm>
            <a:off x="79897" y="4964668"/>
            <a:ext cx="841897" cy="369332"/>
          </a:xfrm>
          <a:prstGeom prst="rect">
            <a:avLst/>
          </a:prstGeom>
          <a:noFill/>
        </p:spPr>
        <p:txBody>
          <a:bodyPr wrap="none" rtlCol="0">
            <a:spAutoFit/>
          </a:bodyPr>
          <a:lstStyle/>
          <a:p>
            <a:r>
              <a:rPr lang="en-US" dirty="0"/>
              <a:t>RC(1)</a:t>
            </a:r>
          </a:p>
        </p:txBody>
      </p:sp>
      <p:sp>
        <p:nvSpPr>
          <p:cNvPr id="15" name="TextBox 14"/>
          <p:cNvSpPr txBox="1"/>
          <p:nvPr/>
        </p:nvSpPr>
        <p:spPr>
          <a:xfrm>
            <a:off x="1222897" y="4964668"/>
            <a:ext cx="841897" cy="369332"/>
          </a:xfrm>
          <a:prstGeom prst="rect">
            <a:avLst/>
          </a:prstGeom>
          <a:noFill/>
        </p:spPr>
        <p:txBody>
          <a:bodyPr wrap="none" rtlCol="0">
            <a:spAutoFit/>
          </a:bodyPr>
          <a:lstStyle/>
          <a:p>
            <a:r>
              <a:rPr lang="en-US" dirty="0"/>
              <a:t>RC(0)</a:t>
            </a:r>
          </a:p>
        </p:txBody>
      </p:sp>
      <p:sp>
        <p:nvSpPr>
          <p:cNvPr id="16" name="TextBox 15"/>
          <p:cNvSpPr txBox="1"/>
          <p:nvPr/>
        </p:nvSpPr>
        <p:spPr>
          <a:xfrm>
            <a:off x="76200" y="5802868"/>
            <a:ext cx="841897" cy="369332"/>
          </a:xfrm>
          <a:prstGeom prst="rect">
            <a:avLst/>
          </a:prstGeom>
          <a:noFill/>
        </p:spPr>
        <p:txBody>
          <a:bodyPr wrap="none" rtlCol="0">
            <a:spAutoFit/>
          </a:bodyPr>
          <a:lstStyle/>
          <a:p>
            <a:r>
              <a:rPr lang="en-US" dirty="0"/>
              <a:t>RC(0)</a:t>
            </a:r>
          </a:p>
        </p:txBody>
      </p:sp>
      <p:sp>
        <p:nvSpPr>
          <p:cNvPr id="17" name="TextBox 16"/>
          <p:cNvSpPr txBox="1"/>
          <p:nvPr/>
        </p:nvSpPr>
        <p:spPr>
          <a:xfrm>
            <a:off x="2289697" y="4976336"/>
            <a:ext cx="841897" cy="369332"/>
          </a:xfrm>
          <a:prstGeom prst="rect">
            <a:avLst/>
          </a:prstGeom>
          <a:noFill/>
        </p:spPr>
        <p:txBody>
          <a:bodyPr wrap="none" rtlCol="0">
            <a:spAutoFit/>
          </a:bodyPr>
          <a:lstStyle/>
          <a:p>
            <a:r>
              <a:rPr lang="en-US" dirty="0"/>
              <a:t>RC(0)</a:t>
            </a:r>
          </a:p>
        </p:txBody>
      </p:sp>
      <p:sp>
        <p:nvSpPr>
          <p:cNvPr id="18" name="TextBox 17"/>
          <p:cNvSpPr txBox="1"/>
          <p:nvPr/>
        </p:nvSpPr>
        <p:spPr>
          <a:xfrm>
            <a:off x="5109097" y="3124200"/>
            <a:ext cx="841897" cy="369332"/>
          </a:xfrm>
          <a:prstGeom prst="rect">
            <a:avLst/>
          </a:prstGeom>
          <a:noFill/>
        </p:spPr>
        <p:txBody>
          <a:bodyPr wrap="none" rtlCol="0">
            <a:spAutoFit/>
          </a:bodyPr>
          <a:lstStyle/>
          <a:p>
            <a:r>
              <a:rPr lang="en-US" dirty="0"/>
              <a:t>RC(2)</a:t>
            </a:r>
          </a:p>
        </p:txBody>
      </p:sp>
      <p:sp>
        <p:nvSpPr>
          <p:cNvPr id="19" name="TextBox 18"/>
          <p:cNvSpPr txBox="1"/>
          <p:nvPr/>
        </p:nvSpPr>
        <p:spPr>
          <a:xfrm>
            <a:off x="6789194" y="3200400"/>
            <a:ext cx="841897" cy="369332"/>
          </a:xfrm>
          <a:prstGeom prst="rect">
            <a:avLst/>
          </a:prstGeom>
          <a:noFill/>
        </p:spPr>
        <p:txBody>
          <a:bodyPr wrap="none" rtlCol="0">
            <a:spAutoFit/>
          </a:bodyPr>
          <a:lstStyle/>
          <a:p>
            <a:r>
              <a:rPr lang="en-US" dirty="0"/>
              <a:t>RC(1)</a:t>
            </a:r>
          </a:p>
        </p:txBody>
      </p:sp>
      <p:sp>
        <p:nvSpPr>
          <p:cNvPr id="20" name="TextBox 19"/>
          <p:cNvSpPr txBox="1"/>
          <p:nvPr/>
        </p:nvSpPr>
        <p:spPr>
          <a:xfrm>
            <a:off x="4423297" y="4964668"/>
            <a:ext cx="841897" cy="369332"/>
          </a:xfrm>
          <a:prstGeom prst="rect">
            <a:avLst/>
          </a:prstGeom>
          <a:noFill/>
        </p:spPr>
        <p:txBody>
          <a:bodyPr wrap="none" rtlCol="0">
            <a:spAutoFit/>
          </a:bodyPr>
          <a:lstStyle/>
          <a:p>
            <a:r>
              <a:rPr lang="en-US" dirty="0"/>
              <a:t>RC(0)</a:t>
            </a:r>
          </a:p>
        </p:txBody>
      </p:sp>
      <p:sp>
        <p:nvSpPr>
          <p:cNvPr id="21" name="TextBox 20"/>
          <p:cNvSpPr txBox="1"/>
          <p:nvPr/>
        </p:nvSpPr>
        <p:spPr>
          <a:xfrm>
            <a:off x="7928497" y="3200400"/>
            <a:ext cx="841897" cy="369332"/>
          </a:xfrm>
          <a:prstGeom prst="rect">
            <a:avLst/>
          </a:prstGeom>
          <a:noFill/>
        </p:spPr>
        <p:txBody>
          <a:bodyPr wrap="none" rtlCol="0">
            <a:spAutoFit/>
          </a:bodyPr>
          <a:lstStyle/>
          <a:p>
            <a:r>
              <a:rPr lang="en-US" dirty="0"/>
              <a:t>RC(0)</a:t>
            </a:r>
          </a:p>
        </p:txBody>
      </p:sp>
      <p:cxnSp>
        <p:nvCxnSpPr>
          <p:cNvPr id="22" name="Straight Arrow Connector 21"/>
          <p:cNvCxnSpPr>
            <a:stCxn id="6" idx="2"/>
            <a:endCxn id="7" idx="0"/>
          </p:cNvCxnSpPr>
          <p:nvPr/>
        </p:nvCxnSpPr>
        <p:spPr>
          <a:xfrm flipH="1">
            <a:off x="2786846" y="2350532"/>
            <a:ext cx="2743200" cy="926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18" idx="0"/>
          </p:cNvCxnSpPr>
          <p:nvPr/>
        </p:nvCxnSpPr>
        <p:spPr>
          <a:xfrm>
            <a:off x="5530046" y="2350532"/>
            <a:ext cx="0" cy="7736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2"/>
            <a:endCxn id="19" idx="0"/>
          </p:cNvCxnSpPr>
          <p:nvPr/>
        </p:nvCxnSpPr>
        <p:spPr>
          <a:xfrm>
            <a:off x="5530046" y="2350532"/>
            <a:ext cx="1680097" cy="84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a:endCxn id="21" idx="0"/>
          </p:cNvCxnSpPr>
          <p:nvPr/>
        </p:nvCxnSpPr>
        <p:spPr>
          <a:xfrm>
            <a:off x="5530046" y="2350532"/>
            <a:ext cx="2819400" cy="84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8" idx="0"/>
          </p:cNvCxnSpPr>
          <p:nvPr/>
        </p:nvCxnSpPr>
        <p:spPr>
          <a:xfrm flipH="1">
            <a:off x="1110446" y="3645932"/>
            <a:ext cx="1676400" cy="48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2"/>
            <a:endCxn id="10" idx="0"/>
          </p:cNvCxnSpPr>
          <p:nvPr/>
        </p:nvCxnSpPr>
        <p:spPr>
          <a:xfrm>
            <a:off x="2786846" y="3645932"/>
            <a:ext cx="990600" cy="48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7" idx="2"/>
            <a:endCxn id="9" idx="0"/>
          </p:cNvCxnSpPr>
          <p:nvPr/>
        </p:nvCxnSpPr>
        <p:spPr>
          <a:xfrm flipH="1">
            <a:off x="2710646" y="3645932"/>
            <a:ext cx="76200" cy="492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15" idx="0"/>
          </p:cNvCxnSpPr>
          <p:nvPr/>
        </p:nvCxnSpPr>
        <p:spPr>
          <a:xfrm>
            <a:off x="1110446" y="4495800"/>
            <a:ext cx="533400"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2"/>
            <a:endCxn id="14" idx="0"/>
          </p:cNvCxnSpPr>
          <p:nvPr/>
        </p:nvCxnSpPr>
        <p:spPr>
          <a:xfrm flipH="1">
            <a:off x="500846" y="4495800"/>
            <a:ext cx="609600"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8" idx="2"/>
            <a:endCxn id="11" idx="0"/>
          </p:cNvCxnSpPr>
          <p:nvPr/>
        </p:nvCxnSpPr>
        <p:spPr>
          <a:xfrm flipH="1">
            <a:off x="4840549" y="3493532"/>
            <a:ext cx="689497" cy="632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8" idx="2"/>
            <a:endCxn id="12" idx="0"/>
          </p:cNvCxnSpPr>
          <p:nvPr/>
        </p:nvCxnSpPr>
        <p:spPr>
          <a:xfrm>
            <a:off x="5530046" y="3493532"/>
            <a:ext cx="381000" cy="632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4" idx="2"/>
            <a:endCxn id="16" idx="0"/>
          </p:cNvCxnSpPr>
          <p:nvPr/>
        </p:nvCxnSpPr>
        <p:spPr>
          <a:xfrm flipH="1">
            <a:off x="497149" y="5334000"/>
            <a:ext cx="3697"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2"/>
            <a:endCxn id="17" idx="0"/>
          </p:cNvCxnSpPr>
          <p:nvPr/>
        </p:nvCxnSpPr>
        <p:spPr>
          <a:xfrm>
            <a:off x="2710646" y="4507468"/>
            <a:ext cx="0"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1" idx="2"/>
            <a:endCxn id="20" idx="0"/>
          </p:cNvCxnSpPr>
          <p:nvPr/>
        </p:nvCxnSpPr>
        <p:spPr>
          <a:xfrm>
            <a:off x="4840549" y="4495800"/>
            <a:ext cx="3697" cy="468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9" idx="2"/>
            <a:endCxn id="13" idx="0"/>
          </p:cNvCxnSpPr>
          <p:nvPr/>
        </p:nvCxnSpPr>
        <p:spPr>
          <a:xfrm flipH="1">
            <a:off x="7206446" y="3569732"/>
            <a:ext cx="3697" cy="556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Snip Diagonal Corner Rectangle 70"/>
          <p:cNvSpPr/>
          <p:nvPr/>
        </p:nvSpPr>
        <p:spPr>
          <a:xfrm>
            <a:off x="3429000" y="5562600"/>
            <a:ext cx="4495800" cy="9144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Same problem as recursive Fibonacci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1000" fill="hold"/>
                                        <p:tgtEl>
                                          <p:spTgt spid="71"/>
                                        </p:tgtEl>
                                        <p:attrNameLst>
                                          <p:attrName>ppt_w</p:attrName>
                                        </p:attrNameLst>
                                      </p:cBhvr>
                                      <p:tavLst>
                                        <p:tav tm="0">
                                          <p:val>
                                            <p:strVal val="#ppt_w+.3"/>
                                          </p:val>
                                        </p:tav>
                                        <p:tav tm="100000">
                                          <p:val>
                                            <p:strVal val="#ppt_w"/>
                                          </p:val>
                                        </p:tav>
                                      </p:tavLst>
                                    </p:anim>
                                    <p:anim calcmode="lin" valueType="num">
                                      <p:cBhvr>
                                        <p:cTn id="8" dur="1000" fill="hold"/>
                                        <p:tgtEl>
                                          <p:spTgt spid="71"/>
                                        </p:tgtEl>
                                        <p:attrNameLst>
                                          <p:attrName>ppt_h</p:attrName>
                                        </p:attrNameLst>
                                      </p:cBhvr>
                                      <p:tavLst>
                                        <p:tav tm="0">
                                          <p:val>
                                            <p:strVal val="#ppt_h"/>
                                          </p:val>
                                        </p:tav>
                                        <p:tav tm="100000">
                                          <p:val>
                                            <p:strVal val="#ppt_h"/>
                                          </p:val>
                                        </p:tav>
                                      </p:tavLst>
                                    </p:anim>
                                    <p:animEffect transition="in" filter="fade">
                                      <p:cBhvr>
                                        <p:cTn id="9"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Rod Cutting Problem</a:t>
            </a:r>
          </a:p>
        </p:txBody>
      </p:sp>
      <p:sp>
        <p:nvSpPr>
          <p:cNvPr id="4" name="TextBox 3"/>
          <p:cNvSpPr txBox="1"/>
          <p:nvPr/>
        </p:nvSpPr>
        <p:spPr>
          <a:xfrm>
            <a:off x="533400" y="1981200"/>
            <a:ext cx="7239000" cy="3139321"/>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365760" algn="l"/>
                <a:tab pos="731520" algn="l"/>
                <a:tab pos="1097280" algn="l"/>
                <a:tab pos="1463040" algn="l"/>
                <a:tab pos="1828800" algn="l"/>
              </a:tabLst>
            </a:pPr>
            <a:r>
              <a:rPr lang="en-US" dirty="0">
                <a:latin typeface="Courier New" pitchFamily="49" charset="0"/>
                <a:cs typeface="Courier New" pitchFamily="49" charset="0"/>
              </a:rPr>
              <a:t>// Initially : </a:t>
            </a:r>
            <a:r>
              <a:rPr lang="en-US" dirty="0" err="1">
                <a:latin typeface="Courier New" pitchFamily="49" charset="0"/>
                <a:cs typeface="Courier New" pitchFamily="49" charset="0"/>
              </a:rPr>
              <a:t>Arr</a:t>
            </a:r>
            <a:r>
              <a:rPr lang="en-US" dirty="0">
                <a:latin typeface="Courier New" pitchFamily="49" charset="0"/>
                <a:cs typeface="Courier New" pitchFamily="49" charset="0"/>
              </a:rPr>
              <a:t>[0] = 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[1..n] = -∞</a:t>
            </a:r>
          </a:p>
          <a:p>
            <a:pPr>
              <a:tabLst>
                <a:tab pos="365760" algn="l"/>
                <a:tab pos="731520" algn="l"/>
                <a:tab pos="1097280" algn="l"/>
                <a:tab pos="1463040" algn="l"/>
                <a:tab pos="1828800" algn="l"/>
              </a:tabLst>
            </a:pPr>
            <a:r>
              <a:rPr lang="en-US" dirty="0">
                <a:latin typeface="Courier New" pitchFamily="49" charset="0"/>
                <a:cs typeface="Courier New" pitchFamily="49" charset="0"/>
              </a:rPr>
              <a:t>ROD-CUTTING (n)</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 ≥ 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else</a:t>
            </a:r>
          </a:p>
          <a:p>
            <a:pPr>
              <a:tabLst>
                <a:tab pos="365760" algn="l"/>
                <a:tab pos="731520" algn="l"/>
                <a:tab pos="1097280" algn="l"/>
                <a:tab pos="1463040" algn="l"/>
                <a:tab pos="1828800" algn="l"/>
              </a:tabLst>
            </a:pPr>
            <a:r>
              <a:rPr lang="en-US" dirty="0">
                <a:latin typeface="Courier New" pitchFamily="49" charset="0"/>
                <a:cs typeface="Courier New" pitchFamily="49" charset="0"/>
              </a:rPr>
              <a:t>		best = -∞</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=1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pPr>
              <a:tabLst>
                <a:tab pos="365760" algn="l"/>
                <a:tab pos="731520" algn="l"/>
                <a:tab pos="1097280" algn="l"/>
                <a:tab pos="1463040" algn="l"/>
                <a:tab pos="1828800" algn="l"/>
              </a:tabLst>
            </a:pPr>
            <a:r>
              <a:rPr lang="en-US" dirty="0">
                <a:latin typeface="Courier New" pitchFamily="49" charset="0"/>
                <a:cs typeface="Courier New" pitchFamily="49" charset="0"/>
              </a:rPr>
              <a:t>			best = MAX(best, price[</a:t>
            </a:r>
            <a:r>
              <a:rPr lang="en-US" dirty="0" err="1">
                <a:latin typeface="Courier New" pitchFamily="49" charset="0"/>
                <a:cs typeface="Courier New" pitchFamily="49" charset="0"/>
              </a:rPr>
              <a:t>i</a:t>
            </a:r>
            <a:r>
              <a:rPr lang="en-US" dirty="0">
                <a:latin typeface="Courier New" pitchFamily="49" charset="0"/>
                <a:cs typeface="Courier New" pitchFamily="49" charset="0"/>
              </a:rPr>
              <a:t>]+ROD-CUTTING(n-</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 = best</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best</a:t>
            </a:r>
          </a:p>
        </p:txBody>
      </p:sp>
      <p:sp>
        <p:nvSpPr>
          <p:cNvPr id="5" name="TextBox 4"/>
          <p:cNvSpPr txBox="1"/>
          <p:nvPr/>
        </p:nvSpPr>
        <p:spPr>
          <a:xfrm>
            <a:off x="533400" y="1600200"/>
            <a:ext cx="3565400" cy="369332"/>
          </a:xfrm>
          <a:prstGeom prst="rect">
            <a:avLst/>
          </a:prstGeom>
          <a:noFill/>
        </p:spPr>
        <p:txBody>
          <a:bodyPr wrap="none" rtlCol="0">
            <a:spAutoFit/>
          </a:bodyPr>
          <a:lstStyle/>
          <a:p>
            <a:r>
              <a:rPr lang="en-US" b="1" dirty="0">
                <a:solidFill>
                  <a:schemeClr val="accent1"/>
                </a:solidFill>
              </a:rPr>
              <a:t>Solution with </a:t>
            </a:r>
            <a:r>
              <a:rPr lang="en-US" b="1" dirty="0" err="1">
                <a:solidFill>
                  <a:schemeClr val="accent1"/>
                </a:solidFill>
              </a:rPr>
              <a:t>memoization</a:t>
            </a:r>
            <a:r>
              <a:rPr lang="en-US" b="1" dirty="0">
                <a:solidFill>
                  <a:schemeClr val="accent1"/>
                </a:solidFill>
              </a:rPr>
              <a:t>:</a:t>
            </a:r>
          </a:p>
        </p:txBody>
      </p:sp>
      <p:sp>
        <p:nvSpPr>
          <p:cNvPr id="6" name="TextBox 5"/>
          <p:cNvSpPr txBox="1"/>
          <p:nvPr/>
        </p:nvSpPr>
        <p:spPr>
          <a:xfrm>
            <a:off x="533400" y="5562600"/>
            <a:ext cx="7540141" cy="769441"/>
          </a:xfrm>
          <a:prstGeom prst="rect">
            <a:avLst/>
          </a:prstGeom>
          <a:noFill/>
        </p:spPr>
        <p:txBody>
          <a:bodyPr wrap="none" rtlCol="0">
            <a:spAutoFit/>
          </a:bodyPr>
          <a:lstStyle/>
          <a:p>
            <a:r>
              <a:rPr lang="en-US" sz="2200" b="1" dirty="0"/>
              <a:t>Exercise</a:t>
            </a:r>
          </a:p>
          <a:p>
            <a:r>
              <a:rPr lang="en-US" sz="2200" dirty="0"/>
              <a:t>Write a bottom-up solution for Rod Cutting problem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4" name="TextBox 3"/>
          <p:cNvSpPr txBox="1"/>
          <p:nvPr/>
        </p:nvSpPr>
        <p:spPr>
          <a:xfrm>
            <a:off x="533400" y="1981200"/>
            <a:ext cx="7239000" cy="2308324"/>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365760" algn="l"/>
                <a:tab pos="731520" algn="l"/>
                <a:tab pos="1097280" algn="l"/>
                <a:tab pos="1463040" algn="l"/>
                <a:tab pos="1828800" algn="l"/>
              </a:tabLst>
            </a:pPr>
            <a:r>
              <a:rPr lang="en-US" dirty="0">
                <a:latin typeface="Courier New" pitchFamily="49" charset="0"/>
                <a:cs typeface="Courier New" pitchFamily="49" charset="0"/>
              </a:rPr>
              <a:t>ROD-CUTTING (n)</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(n==0)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else</a:t>
            </a:r>
          </a:p>
          <a:p>
            <a:pPr>
              <a:tabLst>
                <a:tab pos="365760" algn="l"/>
                <a:tab pos="731520" algn="l"/>
                <a:tab pos="1097280" algn="l"/>
                <a:tab pos="1463040" algn="l"/>
                <a:tab pos="1828800" algn="l"/>
              </a:tabLst>
            </a:pPr>
            <a:r>
              <a:rPr lang="en-US" dirty="0">
                <a:latin typeface="Courier New" pitchFamily="49" charset="0"/>
                <a:cs typeface="Courier New" pitchFamily="49" charset="0"/>
              </a:rPr>
              <a:t>		best = -∞</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=1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pPr>
              <a:tabLst>
                <a:tab pos="365760" algn="l"/>
                <a:tab pos="731520" algn="l"/>
                <a:tab pos="1097280" algn="l"/>
                <a:tab pos="1463040" algn="l"/>
                <a:tab pos="1828800" algn="l"/>
              </a:tabLst>
            </a:pPr>
            <a:r>
              <a:rPr lang="en-US" dirty="0">
                <a:latin typeface="Courier New" pitchFamily="49" charset="0"/>
                <a:cs typeface="Courier New" pitchFamily="49" charset="0"/>
              </a:rPr>
              <a:t>			best = MAX(best, price[</a:t>
            </a:r>
            <a:r>
              <a:rPr lang="en-US" dirty="0" err="1">
                <a:latin typeface="Courier New" pitchFamily="49" charset="0"/>
                <a:cs typeface="Courier New" pitchFamily="49" charset="0"/>
              </a:rPr>
              <a:t>i</a:t>
            </a:r>
            <a:r>
              <a:rPr lang="en-US" dirty="0">
                <a:latin typeface="Courier New" pitchFamily="49" charset="0"/>
                <a:cs typeface="Courier New" pitchFamily="49" charset="0"/>
              </a:rPr>
              <a:t>]+ROD-CUTTING(n-</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best</a:t>
            </a:r>
          </a:p>
        </p:txBody>
      </p:sp>
      <p:sp>
        <p:nvSpPr>
          <p:cNvPr id="5" name="TextBox 4"/>
          <p:cNvSpPr txBox="1"/>
          <p:nvPr/>
        </p:nvSpPr>
        <p:spPr>
          <a:xfrm>
            <a:off x="533400" y="1600200"/>
            <a:ext cx="2595775" cy="369332"/>
          </a:xfrm>
          <a:prstGeom prst="rect">
            <a:avLst/>
          </a:prstGeom>
          <a:noFill/>
        </p:spPr>
        <p:txBody>
          <a:bodyPr wrap="none" rtlCol="0">
            <a:spAutoFit/>
          </a:bodyPr>
          <a:lstStyle/>
          <a:p>
            <a:r>
              <a:rPr lang="en-US" b="1" dirty="0">
                <a:solidFill>
                  <a:schemeClr val="accent1"/>
                </a:solidFill>
              </a:rPr>
              <a:t>Recursive solution :</a:t>
            </a:r>
          </a:p>
        </p:txBody>
      </p:sp>
      <p:sp>
        <p:nvSpPr>
          <p:cNvPr id="7" name="Rectangle 6"/>
          <p:cNvSpPr/>
          <p:nvPr/>
        </p:nvSpPr>
        <p:spPr>
          <a:xfrm>
            <a:off x="1295400" y="3352800"/>
            <a:ext cx="6400800" cy="609600"/>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ounded Rectangular Callout 7"/>
          <p:cNvSpPr/>
          <p:nvPr/>
        </p:nvSpPr>
        <p:spPr>
          <a:xfrm>
            <a:off x="2514600" y="4572000"/>
            <a:ext cx="5410200" cy="1143000"/>
          </a:xfrm>
          <a:prstGeom prst="wedgeRoundRectCallout">
            <a:avLst>
              <a:gd name="adj1" fmla="val -37962"/>
              <a:gd name="adj2" fmla="val -9162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Every instance has </a:t>
            </a:r>
            <a:r>
              <a:rPr lang="en-US" dirty="0">
                <a:latin typeface="Courier New"/>
                <a:cs typeface="Courier New"/>
              </a:rPr>
              <a:t>≤ n </a:t>
            </a:r>
            <a:r>
              <a:rPr lang="en-US" dirty="0"/>
              <a:t>recursive calls, and the depth of the recursive tree is O(n). </a:t>
            </a:r>
            <a:br>
              <a:rPr lang="en-US" dirty="0"/>
            </a:br>
            <a:r>
              <a:rPr lang="en-US" dirty="0"/>
              <a:t>So the time complexity is </a:t>
            </a:r>
            <a:r>
              <a:rPr lang="en-US" b="1" dirty="0"/>
              <a:t>O(</a:t>
            </a:r>
            <a:r>
              <a:rPr lang="en-US" b="1" dirty="0" err="1"/>
              <a:t>n</a:t>
            </a:r>
            <a:r>
              <a:rPr lang="en-US" b="1" baseline="30000" dirty="0" err="1"/>
              <a:t>n</a:t>
            </a:r>
            <a:r>
              <a:rPr lang="en-US" b="1" dirty="0"/>
              <a:t>)</a:t>
            </a:r>
          </a:p>
        </p:txBody>
      </p:sp>
      <p:sp>
        <p:nvSpPr>
          <p:cNvPr id="9" name="Rounded Rectangular Callout 8"/>
          <p:cNvSpPr/>
          <p:nvPr/>
        </p:nvSpPr>
        <p:spPr>
          <a:xfrm>
            <a:off x="3962400" y="5867400"/>
            <a:ext cx="3886200" cy="765048"/>
          </a:xfrm>
          <a:prstGeom prst="wedgeRoundRectCallout">
            <a:avLst>
              <a:gd name="adj1" fmla="val -36285"/>
              <a:gd name="adj2" fmla="val -819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is the time complexity for the bottom-up solution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 in DAG</a:t>
            </a:r>
          </a:p>
        </p:txBody>
      </p:sp>
      <p:sp>
        <p:nvSpPr>
          <p:cNvPr id="3" name="Content Placeholder 2"/>
          <p:cNvSpPr>
            <a:spLocks noGrp="1"/>
          </p:cNvSpPr>
          <p:nvPr>
            <p:ph sz="quarter" idx="1"/>
          </p:nvPr>
        </p:nvSpPr>
        <p:spPr>
          <a:xfrm>
            <a:off x="457200" y="1600200"/>
            <a:ext cx="7467600" cy="1524000"/>
          </a:xfrm>
        </p:spPr>
        <p:txBody>
          <a:bodyPr/>
          <a:lstStyle/>
          <a:p>
            <a:r>
              <a:rPr lang="en-US" dirty="0"/>
              <a:t>DAG = Directed Acyclic Graph</a:t>
            </a:r>
          </a:p>
          <a:p>
            <a:endParaRPr lang="en-US" dirty="0"/>
          </a:p>
          <a:p>
            <a:r>
              <a:rPr lang="en-US" dirty="0"/>
              <a:t>Example : </a:t>
            </a:r>
          </a:p>
        </p:txBody>
      </p:sp>
      <p:grpSp>
        <p:nvGrpSpPr>
          <p:cNvPr id="48" name="Group 47"/>
          <p:cNvGrpSpPr/>
          <p:nvPr/>
        </p:nvGrpSpPr>
        <p:grpSpPr>
          <a:xfrm>
            <a:off x="838200" y="2895600"/>
            <a:ext cx="7010400" cy="2514600"/>
            <a:chOff x="838200" y="2895600"/>
            <a:chExt cx="7010400" cy="2514600"/>
          </a:xfrm>
        </p:grpSpPr>
        <p:sp>
          <p:nvSpPr>
            <p:cNvPr id="4" name="Oval 3"/>
            <p:cNvSpPr/>
            <p:nvPr/>
          </p:nvSpPr>
          <p:spPr>
            <a:xfrm>
              <a:off x="838200" y="4038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t>
              </a:r>
            </a:p>
          </p:txBody>
        </p:sp>
        <p:sp>
          <p:nvSpPr>
            <p:cNvPr id="5" name="Oval 4"/>
            <p:cNvSpPr/>
            <p:nvPr/>
          </p:nvSpPr>
          <p:spPr>
            <a:xfrm>
              <a:off x="28956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6" name="Oval 5"/>
            <p:cNvSpPr/>
            <p:nvPr/>
          </p:nvSpPr>
          <p:spPr>
            <a:xfrm>
              <a:off x="28956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Oval 6"/>
            <p:cNvSpPr/>
            <p:nvPr/>
          </p:nvSpPr>
          <p:spPr>
            <a:xfrm>
              <a:off x="52578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8" name="Oval 7"/>
            <p:cNvSpPr/>
            <p:nvPr/>
          </p:nvSpPr>
          <p:spPr>
            <a:xfrm>
              <a:off x="52578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9" name="Oval 8"/>
            <p:cNvSpPr/>
            <p:nvPr/>
          </p:nvSpPr>
          <p:spPr>
            <a:xfrm>
              <a:off x="7315200" y="4038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11" name="Straight Arrow Connector 10"/>
            <p:cNvCxnSpPr>
              <a:stCxn id="4" idx="7"/>
              <a:endCxn id="5" idx="2"/>
            </p:cNvCxnSpPr>
            <p:nvPr/>
          </p:nvCxnSpPr>
          <p:spPr>
            <a:xfrm flipV="1">
              <a:off x="1293485" y="3314700"/>
              <a:ext cx="1602115" cy="8020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4" idx="5"/>
              <a:endCxn id="6" idx="2"/>
            </p:cNvCxnSpPr>
            <p:nvPr/>
          </p:nvCxnSpPr>
          <p:spPr>
            <a:xfrm>
              <a:off x="1293485" y="4493885"/>
              <a:ext cx="1602115" cy="6496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5" idx="6"/>
              <a:endCxn id="7" idx="2"/>
            </p:cNvCxnSpPr>
            <p:nvPr/>
          </p:nvCxnSpPr>
          <p:spPr>
            <a:xfrm>
              <a:off x="3429000" y="3314700"/>
              <a:ext cx="1828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6" idx="6"/>
              <a:endCxn id="8" idx="2"/>
            </p:cNvCxnSpPr>
            <p:nvPr/>
          </p:nvCxnSpPr>
          <p:spPr>
            <a:xfrm>
              <a:off x="3429000" y="5143500"/>
              <a:ext cx="1828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a:stCxn id="6" idx="0"/>
              <a:endCxn id="5" idx="4"/>
            </p:cNvCxnSpPr>
            <p:nvPr/>
          </p:nvCxnSpPr>
          <p:spPr>
            <a:xfrm flipV="1">
              <a:off x="3162300" y="3581400"/>
              <a:ext cx="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a:stCxn id="7" idx="4"/>
              <a:endCxn id="8" idx="0"/>
            </p:cNvCxnSpPr>
            <p:nvPr/>
          </p:nvCxnSpPr>
          <p:spPr>
            <a:xfrm>
              <a:off x="5524500" y="3581400"/>
              <a:ext cx="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stCxn id="7" idx="6"/>
              <a:endCxn id="9" idx="1"/>
            </p:cNvCxnSpPr>
            <p:nvPr/>
          </p:nvCxnSpPr>
          <p:spPr>
            <a:xfrm>
              <a:off x="5791200" y="3314700"/>
              <a:ext cx="1602115" cy="8020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8" idx="6"/>
              <a:endCxn id="9" idx="3"/>
            </p:cNvCxnSpPr>
            <p:nvPr/>
          </p:nvCxnSpPr>
          <p:spPr>
            <a:xfrm flipV="1">
              <a:off x="5791200" y="4493885"/>
              <a:ext cx="1602115" cy="6496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0" name="TextBox 39"/>
            <p:cNvSpPr txBox="1"/>
            <p:nvPr/>
          </p:nvSpPr>
          <p:spPr>
            <a:xfrm>
              <a:off x="1828800" y="4800600"/>
              <a:ext cx="327334" cy="369332"/>
            </a:xfrm>
            <a:prstGeom prst="rect">
              <a:avLst/>
            </a:prstGeom>
            <a:noFill/>
          </p:spPr>
          <p:txBody>
            <a:bodyPr wrap="none" rtlCol="0">
              <a:spAutoFit/>
            </a:bodyPr>
            <a:lstStyle/>
            <a:p>
              <a:r>
                <a:rPr lang="en-US" dirty="0"/>
                <a:t>2</a:t>
              </a:r>
            </a:p>
          </p:txBody>
        </p:sp>
        <p:sp>
          <p:nvSpPr>
            <p:cNvPr id="41" name="TextBox 40"/>
            <p:cNvSpPr txBox="1"/>
            <p:nvPr/>
          </p:nvSpPr>
          <p:spPr>
            <a:xfrm>
              <a:off x="5562600" y="3962400"/>
              <a:ext cx="327334" cy="369332"/>
            </a:xfrm>
            <a:prstGeom prst="rect">
              <a:avLst/>
            </a:prstGeom>
            <a:noFill/>
          </p:spPr>
          <p:txBody>
            <a:bodyPr wrap="none" rtlCol="0">
              <a:spAutoFit/>
            </a:bodyPr>
            <a:lstStyle/>
            <a:p>
              <a:r>
                <a:rPr lang="en-US" dirty="0"/>
                <a:t>1</a:t>
              </a:r>
            </a:p>
          </p:txBody>
        </p:sp>
        <p:sp>
          <p:nvSpPr>
            <p:cNvPr id="42" name="TextBox 41"/>
            <p:cNvSpPr txBox="1"/>
            <p:nvPr/>
          </p:nvSpPr>
          <p:spPr>
            <a:xfrm>
              <a:off x="6477000" y="4800600"/>
              <a:ext cx="327334" cy="369332"/>
            </a:xfrm>
            <a:prstGeom prst="rect">
              <a:avLst/>
            </a:prstGeom>
            <a:noFill/>
          </p:spPr>
          <p:txBody>
            <a:bodyPr wrap="none" rtlCol="0">
              <a:spAutoFit/>
            </a:bodyPr>
            <a:lstStyle/>
            <a:p>
              <a:r>
                <a:rPr lang="en-US" dirty="0"/>
                <a:t>1</a:t>
              </a:r>
            </a:p>
          </p:txBody>
        </p:sp>
        <p:sp>
          <p:nvSpPr>
            <p:cNvPr id="43" name="TextBox 42"/>
            <p:cNvSpPr txBox="1"/>
            <p:nvPr/>
          </p:nvSpPr>
          <p:spPr>
            <a:xfrm>
              <a:off x="1828800" y="3352800"/>
              <a:ext cx="327334" cy="369332"/>
            </a:xfrm>
            <a:prstGeom prst="rect">
              <a:avLst/>
            </a:prstGeom>
            <a:noFill/>
          </p:spPr>
          <p:txBody>
            <a:bodyPr wrap="none" rtlCol="0">
              <a:spAutoFit/>
            </a:bodyPr>
            <a:lstStyle/>
            <a:p>
              <a:r>
                <a:rPr lang="en-US" dirty="0"/>
                <a:t>1</a:t>
              </a:r>
            </a:p>
          </p:txBody>
        </p:sp>
        <p:sp>
          <p:nvSpPr>
            <p:cNvPr id="44" name="TextBox 43"/>
            <p:cNvSpPr txBox="1"/>
            <p:nvPr/>
          </p:nvSpPr>
          <p:spPr>
            <a:xfrm>
              <a:off x="6400800" y="3352800"/>
              <a:ext cx="327334" cy="369332"/>
            </a:xfrm>
            <a:prstGeom prst="rect">
              <a:avLst/>
            </a:prstGeom>
            <a:noFill/>
          </p:spPr>
          <p:txBody>
            <a:bodyPr wrap="none" rtlCol="0">
              <a:spAutoFit/>
            </a:bodyPr>
            <a:lstStyle/>
            <a:p>
              <a:r>
                <a:rPr lang="en-US" dirty="0"/>
                <a:t>2</a:t>
              </a:r>
            </a:p>
          </p:txBody>
        </p:sp>
        <p:sp>
          <p:nvSpPr>
            <p:cNvPr id="45" name="TextBox 44"/>
            <p:cNvSpPr txBox="1"/>
            <p:nvPr/>
          </p:nvSpPr>
          <p:spPr>
            <a:xfrm>
              <a:off x="3200400" y="4038600"/>
              <a:ext cx="327334" cy="369332"/>
            </a:xfrm>
            <a:prstGeom prst="rect">
              <a:avLst/>
            </a:prstGeom>
            <a:noFill/>
          </p:spPr>
          <p:txBody>
            <a:bodyPr wrap="none" rtlCol="0">
              <a:spAutoFit/>
            </a:bodyPr>
            <a:lstStyle/>
            <a:p>
              <a:r>
                <a:rPr lang="en-US" dirty="0"/>
                <a:t>4</a:t>
              </a:r>
            </a:p>
          </p:txBody>
        </p:sp>
        <p:sp>
          <p:nvSpPr>
            <p:cNvPr id="46" name="TextBox 45"/>
            <p:cNvSpPr txBox="1"/>
            <p:nvPr/>
          </p:nvSpPr>
          <p:spPr>
            <a:xfrm>
              <a:off x="4114800" y="2895600"/>
              <a:ext cx="327334" cy="369332"/>
            </a:xfrm>
            <a:prstGeom prst="rect">
              <a:avLst/>
            </a:prstGeom>
            <a:noFill/>
          </p:spPr>
          <p:txBody>
            <a:bodyPr wrap="none" rtlCol="0">
              <a:spAutoFit/>
            </a:bodyPr>
            <a:lstStyle/>
            <a:p>
              <a:r>
                <a:rPr lang="en-US" dirty="0"/>
                <a:t>6</a:t>
              </a:r>
            </a:p>
          </p:txBody>
        </p:sp>
        <p:sp>
          <p:nvSpPr>
            <p:cNvPr id="47" name="TextBox 46"/>
            <p:cNvSpPr txBox="1"/>
            <p:nvPr/>
          </p:nvSpPr>
          <p:spPr>
            <a:xfrm>
              <a:off x="4191000" y="4724400"/>
              <a:ext cx="327334" cy="369332"/>
            </a:xfrm>
            <a:prstGeom prst="rect">
              <a:avLst/>
            </a:prstGeom>
            <a:noFill/>
          </p:spPr>
          <p:txBody>
            <a:bodyPr wrap="none" rtlCol="0">
              <a:spAutoFit/>
            </a:bodyPr>
            <a:lstStyle/>
            <a:p>
              <a:r>
                <a:rPr lang="en-US" dirty="0"/>
                <a:t>3</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Shortest Path in DAG</a:t>
            </a:r>
          </a:p>
        </p:txBody>
      </p:sp>
      <p:sp>
        <p:nvSpPr>
          <p:cNvPr id="21" name="Oval 20"/>
          <p:cNvSpPr/>
          <p:nvPr/>
        </p:nvSpPr>
        <p:spPr>
          <a:xfrm>
            <a:off x="838200" y="5410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t>
            </a:r>
          </a:p>
        </p:txBody>
      </p:sp>
      <p:sp>
        <p:nvSpPr>
          <p:cNvPr id="23" name="Oval 22"/>
          <p:cNvSpPr/>
          <p:nvPr/>
        </p:nvSpPr>
        <p:spPr>
          <a:xfrm>
            <a:off x="3581400" y="5410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4" name="Oval 23"/>
          <p:cNvSpPr/>
          <p:nvPr/>
        </p:nvSpPr>
        <p:spPr>
          <a:xfrm>
            <a:off x="2133600" y="5410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6" name="Oval 25"/>
          <p:cNvSpPr/>
          <p:nvPr/>
        </p:nvSpPr>
        <p:spPr>
          <a:xfrm>
            <a:off x="4648200" y="5410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7" name="Oval 26"/>
          <p:cNvSpPr/>
          <p:nvPr/>
        </p:nvSpPr>
        <p:spPr>
          <a:xfrm>
            <a:off x="6019800" y="5410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9" name="Oval 28"/>
          <p:cNvSpPr/>
          <p:nvPr/>
        </p:nvSpPr>
        <p:spPr>
          <a:xfrm>
            <a:off x="7315200" y="5410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32" name="Straight Arrow Connector 31"/>
          <p:cNvCxnSpPr>
            <a:stCxn id="21" idx="6"/>
            <a:endCxn id="24" idx="2"/>
          </p:cNvCxnSpPr>
          <p:nvPr/>
        </p:nvCxnSpPr>
        <p:spPr>
          <a:xfrm>
            <a:off x="1371600" y="5676900"/>
            <a:ext cx="762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a:stCxn id="23" idx="6"/>
            <a:endCxn id="26" idx="2"/>
          </p:cNvCxnSpPr>
          <p:nvPr/>
        </p:nvCxnSpPr>
        <p:spPr>
          <a:xfrm>
            <a:off x="4114800" y="56769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24" idx="6"/>
            <a:endCxn id="23" idx="2"/>
          </p:cNvCxnSpPr>
          <p:nvPr/>
        </p:nvCxnSpPr>
        <p:spPr>
          <a:xfrm>
            <a:off x="2667000" y="5676900"/>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stCxn id="26" idx="6"/>
            <a:endCxn id="27" idx="2"/>
          </p:cNvCxnSpPr>
          <p:nvPr/>
        </p:nvCxnSpPr>
        <p:spPr>
          <a:xfrm>
            <a:off x="5181600" y="5676900"/>
            <a:ext cx="838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a:stCxn id="27" idx="6"/>
            <a:endCxn id="29" idx="2"/>
          </p:cNvCxnSpPr>
          <p:nvPr/>
        </p:nvCxnSpPr>
        <p:spPr>
          <a:xfrm>
            <a:off x="6553200" y="5676900"/>
            <a:ext cx="762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7" name="Arc 66"/>
          <p:cNvSpPr/>
          <p:nvPr/>
        </p:nvSpPr>
        <p:spPr>
          <a:xfrm flipV="1">
            <a:off x="1066800" y="5181600"/>
            <a:ext cx="2819400" cy="13716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8" name="Arc 67"/>
          <p:cNvSpPr/>
          <p:nvPr/>
        </p:nvSpPr>
        <p:spPr>
          <a:xfrm>
            <a:off x="2362200" y="4800600"/>
            <a:ext cx="3886200" cy="14478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9" name="Arc 68"/>
          <p:cNvSpPr/>
          <p:nvPr/>
        </p:nvSpPr>
        <p:spPr>
          <a:xfrm flipV="1">
            <a:off x="4953000" y="5181600"/>
            <a:ext cx="2667000" cy="13716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nvGrpSpPr>
          <p:cNvPr id="93" name="Group 92"/>
          <p:cNvGrpSpPr/>
          <p:nvPr/>
        </p:nvGrpSpPr>
        <p:grpSpPr>
          <a:xfrm>
            <a:off x="838200" y="1143000"/>
            <a:ext cx="7010400" cy="2514600"/>
            <a:chOff x="838200" y="2895600"/>
            <a:chExt cx="7010400" cy="2514600"/>
          </a:xfrm>
        </p:grpSpPr>
        <p:sp>
          <p:nvSpPr>
            <p:cNvPr id="94" name="Oval 93"/>
            <p:cNvSpPr/>
            <p:nvPr/>
          </p:nvSpPr>
          <p:spPr>
            <a:xfrm>
              <a:off x="838200" y="4038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t>
              </a:r>
            </a:p>
          </p:txBody>
        </p:sp>
        <p:sp>
          <p:nvSpPr>
            <p:cNvPr id="95" name="Oval 94"/>
            <p:cNvSpPr/>
            <p:nvPr/>
          </p:nvSpPr>
          <p:spPr>
            <a:xfrm>
              <a:off x="28956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96" name="Oval 95"/>
            <p:cNvSpPr/>
            <p:nvPr/>
          </p:nvSpPr>
          <p:spPr>
            <a:xfrm>
              <a:off x="28956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7" name="Oval 96"/>
            <p:cNvSpPr/>
            <p:nvPr/>
          </p:nvSpPr>
          <p:spPr>
            <a:xfrm>
              <a:off x="52578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98" name="Oval 97"/>
            <p:cNvSpPr/>
            <p:nvPr/>
          </p:nvSpPr>
          <p:spPr>
            <a:xfrm>
              <a:off x="5257800" y="4876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99" name="Oval 98"/>
            <p:cNvSpPr/>
            <p:nvPr/>
          </p:nvSpPr>
          <p:spPr>
            <a:xfrm>
              <a:off x="7315200" y="4038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100" name="Straight Arrow Connector 99"/>
            <p:cNvCxnSpPr>
              <a:stCxn id="94" idx="7"/>
              <a:endCxn id="95" idx="2"/>
            </p:cNvCxnSpPr>
            <p:nvPr/>
          </p:nvCxnSpPr>
          <p:spPr>
            <a:xfrm flipV="1">
              <a:off x="1293485" y="3314700"/>
              <a:ext cx="1602115" cy="8020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1" name="Straight Arrow Connector 100"/>
            <p:cNvCxnSpPr>
              <a:stCxn id="94" idx="5"/>
              <a:endCxn id="96" idx="2"/>
            </p:cNvCxnSpPr>
            <p:nvPr/>
          </p:nvCxnSpPr>
          <p:spPr>
            <a:xfrm>
              <a:off x="1293485" y="4493885"/>
              <a:ext cx="1602115" cy="6496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2" name="Straight Arrow Connector 101"/>
            <p:cNvCxnSpPr>
              <a:stCxn id="95" idx="6"/>
              <a:endCxn id="97" idx="2"/>
            </p:cNvCxnSpPr>
            <p:nvPr/>
          </p:nvCxnSpPr>
          <p:spPr>
            <a:xfrm>
              <a:off x="3429000" y="3314700"/>
              <a:ext cx="1828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a:stCxn id="96" idx="6"/>
              <a:endCxn id="98" idx="2"/>
            </p:cNvCxnSpPr>
            <p:nvPr/>
          </p:nvCxnSpPr>
          <p:spPr>
            <a:xfrm>
              <a:off x="3429000" y="5143500"/>
              <a:ext cx="1828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4" name="Straight Arrow Connector 103"/>
            <p:cNvCxnSpPr>
              <a:stCxn id="96" idx="0"/>
              <a:endCxn id="95" idx="4"/>
            </p:cNvCxnSpPr>
            <p:nvPr/>
          </p:nvCxnSpPr>
          <p:spPr>
            <a:xfrm flipV="1">
              <a:off x="3162300" y="3581400"/>
              <a:ext cx="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5" name="Straight Arrow Connector 104"/>
            <p:cNvCxnSpPr>
              <a:stCxn id="97" idx="4"/>
              <a:endCxn id="98" idx="0"/>
            </p:cNvCxnSpPr>
            <p:nvPr/>
          </p:nvCxnSpPr>
          <p:spPr>
            <a:xfrm>
              <a:off x="5524500" y="3581400"/>
              <a:ext cx="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6" name="Straight Arrow Connector 105"/>
            <p:cNvCxnSpPr>
              <a:stCxn id="97" idx="6"/>
              <a:endCxn id="99" idx="1"/>
            </p:cNvCxnSpPr>
            <p:nvPr/>
          </p:nvCxnSpPr>
          <p:spPr>
            <a:xfrm>
              <a:off x="5791200" y="3314700"/>
              <a:ext cx="1602115" cy="8020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7" name="Straight Arrow Connector 106"/>
            <p:cNvCxnSpPr>
              <a:stCxn id="98" idx="6"/>
              <a:endCxn id="99" idx="3"/>
            </p:cNvCxnSpPr>
            <p:nvPr/>
          </p:nvCxnSpPr>
          <p:spPr>
            <a:xfrm flipV="1">
              <a:off x="5791200" y="4493885"/>
              <a:ext cx="1602115" cy="6496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8" name="TextBox 107"/>
            <p:cNvSpPr txBox="1"/>
            <p:nvPr/>
          </p:nvSpPr>
          <p:spPr>
            <a:xfrm>
              <a:off x="1828800" y="4800600"/>
              <a:ext cx="327334" cy="369332"/>
            </a:xfrm>
            <a:prstGeom prst="rect">
              <a:avLst/>
            </a:prstGeom>
            <a:noFill/>
          </p:spPr>
          <p:txBody>
            <a:bodyPr wrap="none" rtlCol="0">
              <a:spAutoFit/>
            </a:bodyPr>
            <a:lstStyle/>
            <a:p>
              <a:r>
                <a:rPr lang="en-US" dirty="0"/>
                <a:t>2</a:t>
              </a:r>
            </a:p>
          </p:txBody>
        </p:sp>
        <p:sp>
          <p:nvSpPr>
            <p:cNvPr id="109" name="TextBox 108"/>
            <p:cNvSpPr txBox="1"/>
            <p:nvPr/>
          </p:nvSpPr>
          <p:spPr>
            <a:xfrm>
              <a:off x="5562600" y="3962400"/>
              <a:ext cx="327334" cy="369332"/>
            </a:xfrm>
            <a:prstGeom prst="rect">
              <a:avLst/>
            </a:prstGeom>
            <a:noFill/>
          </p:spPr>
          <p:txBody>
            <a:bodyPr wrap="none" rtlCol="0">
              <a:spAutoFit/>
            </a:bodyPr>
            <a:lstStyle/>
            <a:p>
              <a:r>
                <a:rPr lang="en-US" dirty="0"/>
                <a:t>1</a:t>
              </a:r>
            </a:p>
          </p:txBody>
        </p:sp>
        <p:sp>
          <p:nvSpPr>
            <p:cNvPr id="110" name="TextBox 109"/>
            <p:cNvSpPr txBox="1"/>
            <p:nvPr/>
          </p:nvSpPr>
          <p:spPr>
            <a:xfrm>
              <a:off x="6477000" y="4800600"/>
              <a:ext cx="327334" cy="369332"/>
            </a:xfrm>
            <a:prstGeom prst="rect">
              <a:avLst/>
            </a:prstGeom>
            <a:noFill/>
          </p:spPr>
          <p:txBody>
            <a:bodyPr wrap="none" rtlCol="0">
              <a:spAutoFit/>
            </a:bodyPr>
            <a:lstStyle/>
            <a:p>
              <a:r>
                <a:rPr lang="en-US" dirty="0"/>
                <a:t>1</a:t>
              </a:r>
            </a:p>
          </p:txBody>
        </p:sp>
        <p:sp>
          <p:nvSpPr>
            <p:cNvPr id="111" name="TextBox 110"/>
            <p:cNvSpPr txBox="1"/>
            <p:nvPr/>
          </p:nvSpPr>
          <p:spPr>
            <a:xfrm>
              <a:off x="1828800" y="3352800"/>
              <a:ext cx="327334" cy="369332"/>
            </a:xfrm>
            <a:prstGeom prst="rect">
              <a:avLst/>
            </a:prstGeom>
            <a:noFill/>
          </p:spPr>
          <p:txBody>
            <a:bodyPr wrap="none" rtlCol="0">
              <a:spAutoFit/>
            </a:bodyPr>
            <a:lstStyle/>
            <a:p>
              <a:r>
                <a:rPr lang="en-US" dirty="0"/>
                <a:t>1</a:t>
              </a:r>
            </a:p>
          </p:txBody>
        </p:sp>
        <p:sp>
          <p:nvSpPr>
            <p:cNvPr id="112" name="TextBox 111"/>
            <p:cNvSpPr txBox="1"/>
            <p:nvPr/>
          </p:nvSpPr>
          <p:spPr>
            <a:xfrm>
              <a:off x="6400800" y="3352800"/>
              <a:ext cx="327334" cy="369332"/>
            </a:xfrm>
            <a:prstGeom prst="rect">
              <a:avLst/>
            </a:prstGeom>
            <a:noFill/>
          </p:spPr>
          <p:txBody>
            <a:bodyPr wrap="none" rtlCol="0">
              <a:spAutoFit/>
            </a:bodyPr>
            <a:lstStyle/>
            <a:p>
              <a:r>
                <a:rPr lang="en-US" dirty="0"/>
                <a:t>2</a:t>
              </a:r>
            </a:p>
          </p:txBody>
        </p:sp>
        <p:sp>
          <p:nvSpPr>
            <p:cNvPr id="113" name="TextBox 112"/>
            <p:cNvSpPr txBox="1"/>
            <p:nvPr/>
          </p:nvSpPr>
          <p:spPr>
            <a:xfrm>
              <a:off x="3200400" y="4038600"/>
              <a:ext cx="327334" cy="369332"/>
            </a:xfrm>
            <a:prstGeom prst="rect">
              <a:avLst/>
            </a:prstGeom>
            <a:noFill/>
          </p:spPr>
          <p:txBody>
            <a:bodyPr wrap="none" rtlCol="0">
              <a:spAutoFit/>
            </a:bodyPr>
            <a:lstStyle/>
            <a:p>
              <a:r>
                <a:rPr lang="en-US" dirty="0"/>
                <a:t>4</a:t>
              </a:r>
            </a:p>
          </p:txBody>
        </p:sp>
        <p:sp>
          <p:nvSpPr>
            <p:cNvPr id="114" name="TextBox 113"/>
            <p:cNvSpPr txBox="1"/>
            <p:nvPr/>
          </p:nvSpPr>
          <p:spPr>
            <a:xfrm>
              <a:off x="4114800" y="2895600"/>
              <a:ext cx="327334" cy="369332"/>
            </a:xfrm>
            <a:prstGeom prst="rect">
              <a:avLst/>
            </a:prstGeom>
            <a:noFill/>
          </p:spPr>
          <p:txBody>
            <a:bodyPr wrap="none" rtlCol="0">
              <a:spAutoFit/>
            </a:bodyPr>
            <a:lstStyle/>
            <a:p>
              <a:r>
                <a:rPr lang="en-US" dirty="0"/>
                <a:t>6</a:t>
              </a:r>
            </a:p>
          </p:txBody>
        </p:sp>
        <p:sp>
          <p:nvSpPr>
            <p:cNvPr id="115" name="TextBox 114"/>
            <p:cNvSpPr txBox="1"/>
            <p:nvPr/>
          </p:nvSpPr>
          <p:spPr>
            <a:xfrm>
              <a:off x="4191000" y="4724400"/>
              <a:ext cx="327334" cy="369332"/>
            </a:xfrm>
            <a:prstGeom prst="rect">
              <a:avLst/>
            </a:prstGeom>
            <a:noFill/>
          </p:spPr>
          <p:txBody>
            <a:bodyPr wrap="none" rtlCol="0">
              <a:spAutoFit/>
            </a:bodyPr>
            <a:lstStyle/>
            <a:p>
              <a:r>
                <a:rPr lang="en-US" dirty="0"/>
                <a:t>3</a:t>
              </a:r>
            </a:p>
          </p:txBody>
        </p:sp>
      </p:grpSp>
      <p:sp>
        <p:nvSpPr>
          <p:cNvPr id="116" name="TextBox 115"/>
          <p:cNvSpPr txBox="1"/>
          <p:nvPr/>
        </p:nvSpPr>
        <p:spPr>
          <a:xfrm>
            <a:off x="1524000" y="5257800"/>
            <a:ext cx="327334" cy="369332"/>
          </a:xfrm>
          <a:prstGeom prst="rect">
            <a:avLst/>
          </a:prstGeom>
          <a:noFill/>
        </p:spPr>
        <p:txBody>
          <a:bodyPr wrap="none" rtlCol="0">
            <a:spAutoFit/>
          </a:bodyPr>
          <a:lstStyle/>
          <a:p>
            <a:r>
              <a:rPr lang="en-US" dirty="0"/>
              <a:t>2</a:t>
            </a:r>
          </a:p>
        </p:txBody>
      </p:sp>
      <p:sp>
        <p:nvSpPr>
          <p:cNvPr id="117" name="TextBox 116"/>
          <p:cNvSpPr txBox="1"/>
          <p:nvPr/>
        </p:nvSpPr>
        <p:spPr>
          <a:xfrm>
            <a:off x="5410200" y="5257800"/>
            <a:ext cx="327334" cy="369332"/>
          </a:xfrm>
          <a:prstGeom prst="rect">
            <a:avLst/>
          </a:prstGeom>
          <a:noFill/>
        </p:spPr>
        <p:txBody>
          <a:bodyPr wrap="none" rtlCol="0">
            <a:spAutoFit/>
          </a:bodyPr>
          <a:lstStyle/>
          <a:p>
            <a:r>
              <a:rPr lang="en-US" dirty="0"/>
              <a:t>1</a:t>
            </a:r>
          </a:p>
        </p:txBody>
      </p:sp>
      <p:sp>
        <p:nvSpPr>
          <p:cNvPr id="118" name="TextBox 117"/>
          <p:cNvSpPr txBox="1"/>
          <p:nvPr/>
        </p:nvSpPr>
        <p:spPr>
          <a:xfrm>
            <a:off x="6705600" y="5257800"/>
            <a:ext cx="327334" cy="369332"/>
          </a:xfrm>
          <a:prstGeom prst="rect">
            <a:avLst/>
          </a:prstGeom>
          <a:noFill/>
        </p:spPr>
        <p:txBody>
          <a:bodyPr wrap="none" rtlCol="0">
            <a:spAutoFit/>
          </a:bodyPr>
          <a:lstStyle/>
          <a:p>
            <a:r>
              <a:rPr lang="en-US" dirty="0"/>
              <a:t>1</a:t>
            </a:r>
          </a:p>
        </p:txBody>
      </p:sp>
      <p:sp>
        <p:nvSpPr>
          <p:cNvPr id="119" name="TextBox 118"/>
          <p:cNvSpPr txBox="1"/>
          <p:nvPr/>
        </p:nvSpPr>
        <p:spPr>
          <a:xfrm>
            <a:off x="2286000" y="6172200"/>
            <a:ext cx="327334" cy="369332"/>
          </a:xfrm>
          <a:prstGeom prst="rect">
            <a:avLst/>
          </a:prstGeom>
          <a:noFill/>
        </p:spPr>
        <p:txBody>
          <a:bodyPr wrap="none" rtlCol="0">
            <a:spAutoFit/>
          </a:bodyPr>
          <a:lstStyle/>
          <a:p>
            <a:r>
              <a:rPr lang="en-US" dirty="0"/>
              <a:t>1</a:t>
            </a:r>
          </a:p>
        </p:txBody>
      </p:sp>
      <p:sp>
        <p:nvSpPr>
          <p:cNvPr id="120" name="TextBox 119"/>
          <p:cNvSpPr txBox="1"/>
          <p:nvPr/>
        </p:nvSpPr>
        <p:spPr>
          <a:xfrm>
            <a:off x="6172200" y="6172200"/>
            <a:ext cx="327334" cy="369332"/>
          </a:xfrm>
          <a:prstGeom prst="rect">
            <a:avLst/>
          </a:prstGeom>
          <a:noFill/>
        </p:spPr>
        <p:txBody>
          <a:bodyPr wrap="none" rtlCol="0">
            <a:spAutoFit/>
          </a:bodyPr>
          <a:lstStyle/>
          <a:p>
            <a:r>
              <a:rPr lang="en-US" dirty="0"/>
              <a:t>2</a:t>
            </a:r>
          </a:p>
        </p:txBody>
      </p:sp>
      <p:sp>
        <p:nvSpPr>
          <p:cNvPr id="121" name="TextBox 120"/>
          <p:cNvSpPr txBox="1"/>
          <p:nvPr/>
        </p:nvSpPr>
        <p:spPr>
          <a:xfrm>
            <a:off x="2895600" y="5257800"/>
            <a:ext cx="327334" cy="369332"/>
          </a:xfrm>
          <a:prstGeom prst="rect">
            <a:avLst/>
          </a:prstGeom>
          <a:noFill/>
        </p:spPr>
        <p:txBody>
          <a:bodyPr wrap="none" rtlCol="0">
            <a:spAutoFit/>
          </a:bodyPr>
          <a:lstStyle/>
          <a:p>
            <a:r>
              <a:rPr lang="en-US" dirty="0"/>
              <a:t>4</a:t>
            </a:r>
          </a:p>
        </p:txBody>
      </p:sp>
      <p:sp>
        <p:nvSpPr>
          <p:cNvPr id="122" name="TextBox 121"/>
          <p:cNvSpPr txBox="1"/>
          <p:nvPr/>
        </p:nvSpPr>
        <p:spPr>
          <a:xfrm>
            <a:off x="4191000" y="5257800"/>
            <a:ext cx="327334" cy="369332"/>
          </a:xfrm>
          <a:prstGeom prst="rect">
            <a:avLst/>
          </a:prstGeom>
          <a:noFill/>
        </p:spPr>
        <p:txBody>
          <a:bodyPr wrap="none" rtlCol="0">
            <a:spAutoFit/>
          </a:bodyPr>
          <a:lstStyle/>
          <a:p>
            <a:r>
              <a:rPr lang="en-US" dirty="0"/>
              <a:t>6</a:t>
            </a:r>
          </a:p>
        </p:txBody>
      </p:sp>
      <p:sp>
        <p:nvSpPr>
          <p:cNvPr id="123" name="TextBox 122"/>
          <p:cNvSpPr txBox="1"/>
          <p:nvPr/>
        </p:nvSpPr>
        <p:spPr>
          <a:xfrm>
            <a:off x="4114800" y="4419600"/>
            <a:ext cx="327334" cy="369332"/>
          </a:xfrm>
          <a:prstGeom prst="rect">
            <a:avLst/>
          </a:prstGeom>
          <a:noFill/>
        </p:spPr>
        <p:txBody>
          <a:bodyPr wrap="none" rtlCol="0">
            <a:spAutoFit/>
          </a:bodyPr>
          <a:lstStyle/>
          <a:p>
            <a:r>
              <a:rPr lang="en-US" dirty="0"/>
              <a:t>3</a:t>
            </a:r>
          </a:p>
        </p:txBody>
      </p:sp>
      <p:sp>
        <p:nvSpPr>
          <p:cNvPr id="51" name="TextBox 50"/>
          <p:cNvSpPr txBox="1"/>
          <p:nvPr/>
        </p:nvSpPr>
        <p:spPr>
          <a:xfrm>
            <a:off x="2743200" y="3974068"/>
            <a:ext cx="3140732" cy="369332"/>
          </a:xfrm>
          <a:prstGeom prst="rect">
            <a:avLst/>
          </a:prstGeom>
          <a:solidFill>
            <a:schemeClr val="accent4">
              <a:lumMod val="20000"/>
              <a:lumOff val="80000"/>
            </a:schemeClr>
          </a:solidFill>
        </p:spPr>
        <p:txBody>
          <a:bodyPr wrap="none" rtlCol="0">
            <a:spAutoFit/>
          </a:bodyPr>
          <a:lstStyle/>
          <a:p>
            <a:r>
              <a:rPr lang="en-US" dirty="0"/>
              <a:t>Sort using topological sort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050"/>
            <a:ext cx="7467600" cy="868362"/>
          </a:xfrm>
        </p:spPr>
        <p:txBody>
          <a:bodyPr/>
          <a:lstStyle/>
          <a:p>
            <a:r>
              <a:rPr lang="en-US" dirty="0"/>
              <a:t>Introduction</a:t>
            </a:r>
          </a:p>
        </p:txBody>
      </p:sp>
      <p:sp>
        <p:nvSpPr>
          <p:cNvPr id="3" name="Content Placeholder 2"/>
          <p:cNvSpPr>
            <a:spLocks noGrp="1"/>
          </p:cNvSpPr>
          <p:nvPr>
            <p:ph sz="quarter" idx="1"/>
          </p:nvPr>
        </p:nvSpPr>
        <p:spPr>
          <a:xfrm>
            <a:off x="457200" y="1371600"/>
            <a:ext cx="7467600" cy="4873752"/>
          </a:xfrm>
        </p:spPr>
        <p:txBody>
          <a:bodyPr>
            <a:noAutofit/>
          </a:bodyPr>
          <a:lstStyle/>
          <a:p>
            <a:r>
              <a:rPr lang="en-US" dirty="0"/>
              <a:t>We have seen some algorithm design principles, such as </a:t>
            </a:r>
            <a:r>
              <a:rPr lang="en-US" dirty="0">
                <a:solidFill>
                  <a:schemeClr val="accent1"/>
                </a:solidFill>
              </a:rPr>
              <a:t>divide-and-conquer, brute force, and greedy</a:t>
            </a:r>
          </a:p>
          <a:p>
            <a:endParaRPr lang="en-US" dirty="0"/>
          </a:p>
          <a:p>
            <a:r>
              <a:rPr lang="en-US" dirty="0">
                <a:solidFill>
                  <a:schemeClr val="accent1"/>
                </a:solidFill>
              </a:rPr>
              <a:t>Brute force</a:t>
            </a:r>
            <a:r>
              <a:rPr lang="en-US" dirty="0"/>
              <a:t> is widely applicable, but inefficient</a:t>
            </a:r>
          </a:p>
          <a:p>
            <a:endParaRPr lang="en-US" dirty="0"/>
          </a:p>
          <a:p>
            <a:r>
              <a:rPr lang="en-US" dirty="0">
                <a:solidFill>
                  <a:schemeClr val="accent1"/>
                </a:solidFill>
              </a:rPr>
              <a:t>Divide-and-conquer and greedy</a:t>
            </a:r>
            <a:r>
              <a:rPr lang="en-US" dirty="0"/>
              <a:t> are fast, but only applicable on very specific problems.</a:t>
            </a:r>
          </a:p>
          <a:p>
            <a:endParaRPr lang="en-US" dirty="0"/>
          </a:p>
          <a:p>
            <a:r>
              <a:rPr lang="en-US" dirty="0">
                <a:solidFill>
                  <a:schemeClr val="accent1"/>
                </a:solidFill>
              </a:rPr>
              <a:t>Dynamic Programming</a:t>
            </a:r>
            <a:r>
              <a:rPr lang="en-US" dirty="0"/>
              <a:t> is somewhere in between them, while still providing polynomial time complexity, it is widely applicable.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ox(i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 in DAG</a:t>
            </a:r>
          </a:p>
        </p:txBody>
      </p:sp>
      <p:sp>
        <p:nvSpPr>
          <p:cNvPr id="21" name="Oval 20"/>
          <p:cNvSpPr/>
          <p:nvPr/>
        </p:nvSpPr>
        <p:spPr>
          <a:xfrm>
            <a:off x="838200" y="525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t>
            </a:r>
          </a:p>
        </p:txBody>
      </p:sp>
      <p:sp>
        <p:nvSpPr>
          <p:cNvPr id="23" name="Oval 22"/>
          <p:cNvSpPr/>
          <p:nvPr/>
        </p:nvSpPr>
        <p:spPr>
          <a:xfrm>
            <a:off x="3581400" y="525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4" name="Oval 23"/>
          <p:cNvSpPr/>
          <p:nvPr/>
        </p:nvSpPr>
        <p:spPr>
          <a:xfrm>
            <a:off x="2133600" y="525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6" name="Oval 25"/>
          <p:cNvSpPr/>
          <p:nvPr/>
        </p:nvSpPr>
        <p:spPr>
          <a:xfrm>
            <a:off x="4648200" y="525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7" name="Oval 26"/>
          <p:cNvSpPr/>
          <p:nvPr/>
        </p:nvSpPr>
        <p:spPr>
          <a:xfrm>
            <a:off x="6019800" y="5257800"/>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a:t>
            </a:r>
          </a:p>
        </p:txBody>
      </p:sp>
      <p:sp>
        <p:nvSpPr>
          <p:cNvPr id="29" name="Oval 28"/>
          <p:cNvSpPr/>
          <p:nvPr/>
        </p:nvSpPr>
        <p:spPr>
          <a:xfrm>
            <a:off x="7315200" y="5257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32" name="Straight Arrow Connector 31"/>
          <p:cNvCxnSpPr>
            <a:stCxn id="21" idx="6"/>
            <a:endCxn id="24" idx="2"/>
          </p:cNvCxnSpPr>
          <p:nvPr/>
        </p:nvCxnSpPr>
        <p:spPr>
          <a:xfrm>
            <a:off x="1371600" y="5524500"/>
            <a:ext cx="762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a:stCxn id="23" idx="6"/>
            <a:endCxn id="26" idx="2"/>
          </p:cNvCxnSpPr>
          <p:nvPr/>
        </p:nvCxnSpPr>
        <p:spPr>
          <a:xfrm>
            <a:off x="4114800" y="5524500"/>
            <a:ext cx="533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24" idx="6"/>
            <a:endCxn id="23" idx="2"/>
          </p:cNvCxnSpPr>
          <p:nvPr/>
        </p:nvCxnSpPr>
        <p:spPr>
          <a:xfrm>
            <a:off x="2667000" y="5524500"/>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stCxn id="26" idx="6"/>
            <a:endCxn id="27" idx="2"/>
          </p:cNvCxnSpPr>
          <p:nvPr/>
        </p:nvCxnSpPr>
        <p:spPr>
          <a:xfrm>
            <a:off x="5181600" y="5524500"/>
            <a:ext cx="8382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9" name="Straight Arrow Connector 38"/>
          <p:cNvCxnSpPr>
            <a:stCxn id="27" idx="6"/>
            <a:endCxn id="29" idx="2"/>
          </p:cNvCxnSpPr>
          <p:nvPr/>
        </p:nvCxnSpPr>
        <p:spPr>
          <a:xfrm>
            <a:off x="6553200" y="5524500"/>
            <a:ext cx="7620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7" name="Arc 66"/>
          <p:cNvSpPr/>
          <p:nvPr/>
        </p:nvSpPr>
        <p:spPr>
          <a:xfrm flipV="1">
            <a:off x="1066800" y="5029200"/>
            <a:ext cx="2819400" cy="13716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8" name="Arc 67"/>
          <p:cNvSpPr/>
          <p:nvPr/>
        </p:nvSpPr>
        <p:spPr>
          <a:xfrm>
            <a:off x="2362200" y="4648200"/>
            <a:ext cx="3886200" cy="1447800"/>
          </a:xfrm>
          <a:prstGeom prst="arc">
            <a:avLst>
              <a:gd name="adj1" fmla="val 10992242"/>
              <a:gd name="adj2" fmla="val 21459283"/>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9" name="Arc 68"/>
          <p:cNvSpPr/>
          <p:nvPr/>
        </p:nvSpPr>
        <p:spPr>
          <a:xfrm flipV="1">
            <a:off x="4953000" y="5029200"/>
            <a:ext cx="2667000" cy="13716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16" name="TextBox 115"/>
          <p:cNvSpPr txBox="1"/>
          <p:nvPr/>
        </p:nvSpPr>
        <p:spPr>
          <a:xfrm>
            <a:off x="1524000" y="5105400"/>
            <a:ext cx="327334" cy="369332"/>
          </a:xfrm>
          <a:prstGeom prst="rect">
            <a:avLst/>
          </a:prstGeom>
          <a:noFill/>
        </p:spPr>
        <p:txBody>
          <a:bodyPr wrap="none" rtlCol="0">
            <a:spAutoFit/>
          </a:bodyPr>
          <a:lstStyle/>
          <a:p>
            <a:r>
              <a:rPr lang="en-US" dirty="0"/>
              <a:t>2</a:t>
            </a:r>
          </a:p>
        </p:txBody>
      </p:sp>
      <p:sp>
        <p:nvSpPr>
          <p:cNvPr id="117" name="TextBox 116"/>
          <p:cNvSpPr txBox="1"/>
          <p:nvPr/>
        </p:nvSpPr>
        <p:spPr>
          <a:xfrm>
            <a:off x="5410200" y="5105400"/>
            <a:ext cx="327334" cy="369332"/>
          </a:xfrm>
          <a:prstGeom prst="rect">
            <a:avLst/>
          </a:prstGeom>
          <a:noFill/>
        </p:spPr>
        <p:txBody>
          <a:bodyPr wrap="none" rtlCol="0">
            <a:spAutoFit/>
          </a:bodyPr>
          <a:lstStyle/>
          <a:p>
            <a:r>
              <a:rPr lang="en-US" dirty="0"/>
              <a:t>1</a:t>
            </a:r>
          </a:p>
        </p:txBody>
      </p:sp>
      <p:sp>
        <p:nvSpPr>
          <p:cNvPr id="118" name="TextBox 117"/>
          <p:cNvSpPr txBox="1"/>
          <p:nvPr/>
        </p:nvSpPr>
        <p:spPr>
          <a:xfrm>
            <a:off x="6705600" y="5105400"/>
            <a:ext cx="327334" cy="369332"/>
          </a:xfrm>
          <a:prstGeom prst="rect">
            <a:avLst/>
          </a:prstGeom>
          <a:noFill/>
        </p:spPr>
        <p:txBody>
          <a:bodyPr wrap="none" rtlCol="0">
            <a:spAutoFit/>
          </a:bodyPr>
          <a:lstStyle/>
          <a:p>
            <a:r>
              <a:rPr lang="en-US" dirty="0"/>
              <a:t>1</a:t>
            </a:r>
          </a:p>
        </p:txBody>
      </p:sp>
      <p:sp>
        <p:nvSpPr>
          <p:cNvPr id="119" name="TextBox 118"/>
          <p:cNvSpPr txBox="1"/>
          <p:nvPr/>
        </p:nvSpPr>
        <p:spPr>
          <a:xfrm>
            <a:off x="2286000" y="6019800"/>
            <a:ext cx="327334" cy="369332"/>
          </a:xfrm>
          <a:prstGeom prst="rect">
            <a:avLst/>
          </a:prstGeom>
          <a:noFill/>
        </p:spPr>
        <p:txBody>
          <a:bodyPr wrap="none" rtlCol="0">
            <a:spAutoFit/>
          </a:bodyPr>
          <a:lstStyle/>
          <a:p>
            <a:r>
              <a:rPr lang="en-US" dirty="0"/>
              <a:t>1</a:t>
            </a:r>
          </a:p>
        </p:txBody>
      </p:sp>
      <p:sp>
        <p:nvSpPr>
          <p:cNvPr id="120" name="TextBox 119"/>
          <p:cNvSpPr txBox="1"/>
          <p:nvPr/>
        </p:nvSpPr>
        <p:spPr>
          <a:xfrm>
            <a:off x="6172200" y="6019800"/>
            <a:ext cx="327334" cy="369332"/>
          </a:xfrm>
          <a:prstGeom prst="rect">
            <a:avLst/>
          </a:prstGeom>
          <a:noFill/>
        </p:spPr>
        <p:txBody>
          <a:bodyPr wrap="none" rtlCol="0">
            <a:spAutoFit/>
          </a:bodyPr>
          <a:lstStyle/>
          <a:p>
            <a:r>
              <a:rPr lang="en-US" dirty="0"/>
              <a:t>2</a:t>
            </a:r>
          </a:p>
        </p:txBody>
      </p:sp>
      <p:sp>
        <p:nvSpPr>
          <p:cNvPr id="121" name="TextBox 120"/>
          <p:cNvSpPr txBox="1"/>
          <p:nvPr/>
        </p:nvSpPr>
        <p:spPr>
          <a:xfrm>
            <a:off x="2895600" y="5105400"/>
            <a:ext cx="327334" cy="369332"/>
          </a:xfrm>
          <a:prstGeom prst="rect">
            <a:avLst/>
          </a:prstGeom>
          <a:noFill/>
        </p:spPr>
        <p:txBody>
          <a:bodyPr wrap="none" rtlCol="0">
            <a:spAutoFit/>
          </a:bodyPr>
          <a:lstStyle/>
          <a:p>
            <a:r>
              <a:rPr lang="en-US" dirty="0"/>
              <a:t>4</a:t>
            </a:r>
          </a:p>
        </p:txBody>
      </p:sp>
      <p:sp>
        <p:nvSpPr>
          <p:cNvPr id="122" name="TextBox 121"/>
          <p:cNvSpPr txBox="1"/>
          <p:nvPr/>
        </p:nvSpPr>
        <p:spPr>
          <a:xfrm>
            <a:off x="4191000" y="5105400"/>
            <a:ext cx="327334" cy="369332"/>
          </a:xfrm>
          <a:prstGeom prst="rect">
            <a:avLst/>
          </a:prstGeom>
          <a:noFill/>
        </p:spPr>
        <p:txBody>
          <a:bodyPr wrap="none" rtlCol="0">
            <a:spAutoFit/>
          </a:bodyPr>
          <a:lstStyle/>
          <a:p>
            <a:r>
              <a:rPr lang="en-US" dirty="0"/>
              <a:t>6</a:t>
            </a:r>
          </a:p>
        </p:txBody>
      </p:sp>
      <p:sp>
        <p:nvSpPr>
          <p:cNvPr id="123" name="TextBox 122"/>
          <p:cNvSpPr txBox="1"/>
          <p:nvPr/>
        </p:nvSpPr>
        <p:spPr>
          <a:xfrm>
            <a:off x="4114800" y="4267200"/>
            <a:ext cx="327334" cy="369332"/>
          </a:xfrm>
          <a:prstGeom prst="rect">
            <a:avLst/>
          </a:prstGeom>
          <a:noFill/>
        </p:spPr>
        <p:txBody>
          <a:bodyPr wrap="none" rtlCol="0">
            <a:spAutoFit/>
          </a:bodyPr>
          <a:lstStyle/>
          <a:p>
            <a:r>
              <a:rPr lang="en-US" dirty="0"/>
              <a:t>3</a:t>
            </a:r>
          </a:p>
        </p:txBody>
      </p:sp>
      <p:sp>
        <p:nvSpPr>
          <p:cNvPr id="48" name="Content Placeholder 2"/>
          <p:cNvSpPr>
            <a:spLocks noGrp="1"/>
          </p:cNvSpPr>
          <p:nvPr>
            <p:ph sz="quarter" idx="1"/>
          </p:nvPr>
        </p:nvSpPr>
        <p:spPr>
          <a:xfrm>
            <a:off x="457200" y="1600200"/>
            <a:ext cx="8153400" cy="2895600"/>
          </a:xfrm>
        </p:spPr>
        <p:txBody>
          <a:bodyPr/>
          <a:lstStyle/>
          <a:p>
            <a:r>
              <a:rPr lang="en-US" dirty="0"/>
              <a:t>Starting from </a:t>
            </a:r>
            <a:r>
              <a:rPr lang="en-US" dirty="0">
                <a:solidFill>
                  <a:schemeClr val="accent1"/>
                </a:solidFill>
              </a:rPr>
              <a:t>S</a:t>
            </a:r>
            <a:r>
              <a:rPr lang="en-US" dirty="0"/>
              <a:t>, suppose we want to reach node </a:t>
            </a:r>
            <a:r>
              <a:rPr lang="en-US" dirty="0">
                <a:solidFill>
                  <a:schemeClr val="accent1"/>
                </a:solidFill>
              </a:rPr>
              <a:t>D</a:t>
            </a:r>
          </a:p>
          <a:p>
            <a:endParaRPr lang="en-US" dirty="0"/>
          </a:p>
          <a:p>
            <a:r>
              <a:rPr lang="en-US" dirty="0"/>
              <a:t>The only way to reach </a:t>
            </a:r>
            <a:r>
              <a:rPr lang="en-US" dirty="0">
                <a:solidFill>
                  <a:schemeClr val="accent1"/>
                </a:solidFill>
              </a:rPr>
              <a:t>D</a:t>
            </a:r>
            <a:r>
              <a:rPr lang="en-US" dirty="0"/>
              <a:t> is either through </a:t>
            </a:r>
            <a:r>
              <a:rPr lang="en-US" dirty="0">
                <a:solidFill>
                  <a:schemeClr val="accent1"/>
                </a:solidFill>
              </a:rPr>
              <a:t>B</a:t>
            </a:r>
            <a:r>
              <a:rPr lang="en-US" dirty="0"/>
              <a:t> or </a:t>
            </a:r>
            <a:r>
              <a:rPr lang="en-US" dirty="0">
                <a:solidFill>
                  <a:schemeClr val="accent1"/>
                </a:solidFill>
              </a:rPr>
              <a:t>C</a:t>
            </a:r>
          </a:p>
          <a:p>
            <a:endParaRPr lang="en-US" dirty="0">
              <a:solidFill>
                <a:schemeClr val="accent1"/>
              </a:solidFill>
            </a:endParaRPr>
          </a:p>
          <a:p>
            <a:pPr>
              <a:buNone/>
            </a:pPr>
            <a:r>
              <a:rPr lang="en-US" dirty="0"/>
              <a:t>	    </a:t>
            </a:r>
            <a:r>
              <a:rPr lang="en-US" b="1" dirty="0">
                <a:latin typeface="Courier New" pitchFamily="49" charset="0"/>
                <a:cs typeface="Courier New" pitchFamily="49" charset="0"/>
              </a:rPr>
              <a:t>dist(D) = MIN(dist(B)+1 , dist(C)+3)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 in DAG</a:t>
            </a:r>
          </a:p>
        </p:txBody>
      </p:sp>
      <p:sp>
        <p:nvSpPr>
          <p:cNvPr id="3" name="Content Placeholder 2"/>
          <p:cNvSpPr>
            <a:spLocks noGrp="1"/>
          </p:cNvSpPr>
          <p:nvPr>
            <p:ph sz="quarter" idx="1"/>
          </p:nvPr>
        </p:nvSpPr>
        <p:spPr>
          <a:xfrm>
            <a:off x="457200" y="1600200"/>
            <a:ext cx="7620000" cy="4873752"/>
          </a:xfrm>
        </p:spPr>
        <p:txBody>
          <a:bodyPr/>
          <a:lstStyle/>
          <a:p>
            <a:r>
              <a:rPr lang="en-US" dirty="0"/>
              <a:t>A similar relation can be written for every node. </a:t>
            </a:r>
          </a:p>
          <a:p>
            <a:endParaRPr lang="en-US" dirty="0"/>
          </a:p>
          <a:p>
            <a:r>
              <a:rPr lang="en-US" dirty="0"/>
              <a:t>As we have seen before, it is best to use bottom-up way of computing </a:t>
            </a:r>
            <a:r>
              <a:rPr lang="en-US" b="1" dirty="0">
                <a:solidFill>
                  <a:schemeClr val="accent1"/>
                </a:solidFill>
                <a:latin typeface="Courier New" pitchFamily="49" charset="0"/>
                <a:cs typeface="Courier New" pitchFamily="49" charset="0"/>
              </a:rPr>
              <a:t>dist</a:t>
            </a:r>
            <a:r>
              <a:rPr lang="en-US" b="1" dirty="0">
                <a:latin typeface="Courier New" pitchFamily="49" charset="0"/>
                <a:cs typeface="Courier New" pitchFamily="49" charset="0"/>
              </a:rPr>
              <a:t>,</a:t>
            </a:r>
            <a:r>
              <a:rPr lang="en-US" b="1" dirty="0">
                <a:solidFill>
                  <a:schemeClr val="accent1"/>
                </a:solidFill>
                <a:latin typeface="Courier New" pitchFamily="49" charset="0"/>
                <a:cs typeface="Courier New" pitchFamily="49" charset="0"/>
              </a:rPr>
              <a:t> </a:t>
            </a:r>
            <a:r>
              <a:rPr lang="en-US" dirty="0"/>
              <a:t>that is from </a:t>
            </a:r>
            <a:r>
              <a:rPr lang="en-US" dirty="0">
                <a:solidFill>
                  <a:schemeClr val="accent1"/>
                </a:solidFill>
              </a:rPr>
              <a:t>“left most” </a:t>
            </a:r>
            <a:r>
              <a:rPr lang="en-US" dirty="0"/>
              <a:t>node to </a:t>
            </a:r>
            <a:r>
              <a:rPr lang="en-US" dirty="0">
                <a:solidFill>
                  <a:schemeClr val="accent1"/>
                </a:solidFill>
              </a:rPr>
              <a:t>“right most”</a:t>
            </a:r>
            <a:r>
              <a:rPr lang="en-US" dirty="0"/>
              <a:t> node</a:t>
            </a:r>
            <a:endParaRPr lang="en-US" b="1" dirty="0">
              <a:solidFill>
                <a:schemeClr val="accent1"/>
              </a:solidFill>
              <a:latin typeface="Courier New" pitchFamily="49" charset="0"/>
              <a:cs typeface="Courier New" pitchFamily="49" charset="0"/>
            </a:endParaRPr>
          </a:p>
        </p:txBody>
      </p:sp>
      <p:sp>
        <p:nvSpPr>
          <p:cNvPr id="4" name="TextBox 3"/>
          <p:cNvSpPr txBox="1"/>
          <p:nvPr/>
        </p:nvSpPr>
        <p:spPr>
          <a:xfrm>
            <a:off x="457200" y="3886200"/>
            <a:ext cx="7772400" cy="1754326"/>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365760" algn="l"/>
                <a:tab pos="731520" algn="l"/>
                <a:tab pos="1097280" algn="l"/>
                <a:tab pos="1463040" algn="l"/>
                <a:tab pos="1828800" algn="l"/>
              </a:tabLst>
            </a:pPr>
            <a:r>
              <a:rPr lang="en-US" dirty="0">
                <a:latin typeface="Courier New" pitchFamily="49" charset="0"/>
                <a:cs typeface="Courier New" pitchFamily="49" charset="0"/>
              </a:rPr>
              <a:t>DAG-SHORTEST-PATH ()</a:t>
            </a:r>
          </a:p>
          <a:p>
            <a:pPr>
              <a:tabLst>
                <a:tab pos="365760" algn="l"/>
                <a:tab pos="731520" algn="l"/>
                <a:tab pos="1097280" algn="l"/>
                <a:tab pos="1463040" algn="l"/>
                <a:tab pos="1828800" algn="l"/>
              </a:tabLst>
            </a:pPr>
            <a:r>
              <a:rPr lang="en-US" dirty="0">
                <a:latin typeface="Courier New" pitchFamily="49" charset="0"/>
                <a:cs typeface="Courier New" pitchFamily="49" charset="0"/>
              </a:rPr>
              <a:t>	initialize all dist[.] to ∞	</a:t>
            </a:r>
          </a:p>
          <a:p>
            <a:pPr>
              <a:tabLst>
                <a:tab pos="365760" algn="l"/>
                <a:tab pos="731520" algn="l"/>
                <a:tab pos="1097280" algn="l"/>
                <a:tab pos="1463040" algn="l"/>
                <a:tab pos="1828800" algn="l"/>
              </a:tabLst>
            </a:pPr>
            <a:r>
              <a:rPr lang="en-US" dirty="0">
                <a:latin typeface="Courier New" pitchFamily="49" charset="0"/>
                <a:cs typeface="Courier New" pitchFamily="49" charset="0"/>
              </a:rPr>
              <a:t>	dist[S] = 0</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 each </a:t>
            </a:r>
            <a:r>
              <a:rPr lang="en-US" dirty="0">
                <a:latin typeface="Courier New" pitchFamily="49" charset="0"/>
                <a:cs typeface="Courier New" pitchFamily="49" charset="0"/>
              </a:rPr>
              <a:t>vertex v </a:t>
            </a:r>
            <a:r>
              <a:rPr lang="en-US" dirty="0">
                <a:latin typeface="Courier New" pitchFamily="49" charset="0"/>
                <a:cs typeface="Courier New" pitchFamily="49" charset="0"/>
                <a:sym typeface="Symbol"/>
              </a:rPr>
              <a:t>except S in left-to-right order </a:t>
            </a:r>
            <a:r>
              <a:rPr lang="en-US" b="1" dirty="0">
                <a:latin typeface="Courier New" pitchFamily="49" charset="0"/>
                <a:cs typeface="Courier New" pitchFamily="49" charset="0"/>
                <a:sym typeface="Symbol"/>
              </a:rPr>
              <a:t>do</a:t>
            </a:r>
          </a:p>
          <a:p>
            <a:pPr>
              <a:tabLst>
                <a:tab pos="365760" algn="l"/>
                <a:tab pos="731520" algn="l"/>
                <a:tab pos="1097280" algn="l"/>
                <a:tab pos="1463040" algn="l"/>
                <a:tab pos="1828800" algn="l"/>
              </a:tabLst>
            </a:pPr>
            <a:r>
              <a:rPr lang="en-US" dirty="0">
                <a:latin typeface="Courier New" pitchFamily="49" charset="0"/>
                <a:cs typeface="Courier New" pitchFamily="49" charset="0"/>
                <a:sym typeface="Symbol"/>
              </a:rPr>
              <a:t>		</a:t>
            </a:r>
            <a:r>
              <a:rPr lang="en-US" b="1" dirty="0">
                <a:latin typeface="Courier New" pitchFamily="49" charset="0"/>
                <a:cs typeface="Courier New" pitchFamily="49" charset="0"/>
                <a:sym typeface="Symbol"/>
              </a:rPr>
              <a:t>for each </a:t>
            </a:r>
            <a:r>
              <a:rPr lang="en-US" dirty="0">
                <a:latin typeface="Courier New" pitchFamily="49" charset="0"/>
                <a:cs typeface="Courier New" pitchFamily="49" charset="0"/>
                <a:sym typeface="Symbol"/>
              </a:rPr>
              <a:t>edge (</a:t>
            </a:r>
            <a:r>
              <a:rPr lang="en-US" dirty="0" err="1">
                <a:latin typeface="Courier New" pitchFamily="49" charset="0"/>
                <a:cs typeface="Courier New" pitchFamily="49" charset="0"/>
                <a:sym typeface="Symbol"/>
              </a:rPr>
              <a:t>u,v</a:t>
            </a:r>
            <a:r>
              <a:rPr lang="en-US" dirty="0">
                <a:latin typeface="Courier New" pitchFamily="49" charset="0"/>
                <a:cs typeface="Courier New" pitchFamily="49" charset="0"/>
                <a:sym typeface="Symbol"/>
              </a:rPr>
              <a:t>) </a:t>
            </a:r>
            <a:r>
              <a:rPr lang="en-US" b="1" dirty="0">
                <a:latin typeface="Courier New" pitchFamily="49" charset="0"/>
                <a:cs typeface="Courier New" pitchFamily="49" charset="0"/>
                <a:sym typeface="Symbol"/>
              </a:rPr>
              <a:t>do</a:t>
            </a:r>
          </a:p>
          <a:p>
            <a:pPr>
              <a:tabLst>
                <a:tab pos="365760" algn="l"/>
                <a:tab pos="731520" algn="l"/>
                <a:tab pos="1097280" algn="l"/>
                <a:tab pos="1463040" algn="l"/>
                <a:tab pos="1828800" algn="l"/>
              </a:tabLst>
            </a:pPr>
            <a:r>
              <a:rPr lang="en-US" b="1" dirty="0">
                <a:latin typeface="Courier New" pitchFamily="49" charset="0"/>
                <a:cs typeface="Courier New" pitchFamily="49" charset="0"/>
                <a:sym typeface="Symbol"/>
              </a:rPr>
              <a:t>			</a:t>
            </a:r>
            <a:r>
              <a:rPr lang="en-US" dirty="0">
                <a:latin typeface="Courier New" pitchFamily="49" charset="0"/>
                <a:cs typeface="Courier New" pitchFamily="49" charset="0"/>
                <a:sym typeface="Symbol"/>
              </a:rPr>
              <a:t>dist[v] = MIN(dist[v] , dist[u] + weight(</a:t>
            </a:r>
            <a:r>
              <a:rPr lang="en-US" dirty="0" err="1">
                <a:latin typeface="Courier New" pitchFamily="49" charset="0"/>
                <a:cs typeface="Courier New" pitchFamily="49" charset="0"/>
                <a:sym typeface="Symbol"/>
              </a:rPr>
              <a:t>u,v</a:t>
            </a:r>
            <a:r>
              <a:rPr lang="en-US" dirty="0">
                <a:latin typeface="Courier New" pitchFamily="49" charset="0"/>
                <a:cs typeface="Courier New" pitchFamily="49" charset="0"/>
                <a:sym typeface="Symbol"/>
              </a:rPr>
              <a:t>))</a:t>
            </a:r>
            <a:endParaRPr lang="en-US"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a:t>Dynamic Programming</a:t>
            </a:r>
          </a:p>
        </p:txBody>
      </p:sp>
      <p:sp>
        <p:nvSpPr>
          <p:cNvPr id="3" name="Content Placeholder 2"/>
          <p:cNvSpPr>
            <a:spLocks noGrp="1"/>
          </p:cNvSpPr>
          <p:nvPr>
            <p:ph sz="quarter" idx="1"/>
          </p:nvPr>
        </p:nvSpPr>
        <p:spPr>
          <a:xfrm>
            <a:off x="457200" y="1401762"/>
            <a:ext cx="7467600" cy="3429000"/>
          </a:xfrm>
        </p:spPr>
        <p:txBody>
          <a:bodyPr>
            <a:normAutofit/>
          </a:bodyPr>
          <a:lstStyle/>
          <a:p>
            <a:r>
              <a:rPr lang="en-US" sz="2000" dirty="0"/>
              <a:t>DAG’s shortest path is a very general technique. We model many other problems into DAG problem.</a:t>
            </a:r>
          </a:p>
          <a:p>
            <a:endParaRPr lang="en-US" sz="2000" dirty="0"/>
          </a:p>
          <a:p>
            <a:r>
              <a:rPr lang="en-US" sz="2000" dirty="0"/>
              <a:t>Example #1: Fibonacci</a:t>
            </a:r>
          </a:p>
          <a:p>
            <a:endParaRPr lang="en-US" sz="2000" dirty="0"/>
          </a:p>
          <a:p>
            <a:endParaRPr lang="en-US" sz="2000" dirty="0"/>
          </a:p>
          <a:p>
            <a:endParaRPr lang="en-US" sz="2000" dirty="0"/>
          </a:p>
          <a:p>
            <a:endParaRPr lang="en-US" sz="2000" dirty="0"/>
          </a:p>
          <a:p>
            <a:r>
              <a:rPr lang="en-US" sz="2000" dirty="0"/>
              <a:t>Example #2 : Rod Cutting</a:t>
            </a:r>
          </a:p>
        </p:txBody>
      </p:sp>
      <p:grpSp>
        <p:nvGrpSpPr>
          <p:cNvPr id="69" name="Group 68"/>
          <p:cNvGrpSpPr/>
          <p:nvPr/>
        </p:nvGrpSpPr>
        <p:grpSpPr>
          <a:xfrm>
            <a:off x="762000" y="4678362"/>
            <a:ext cx="6019800" cy="1905000"/>
            <a:chOff x="762000" y="4678362"/>
            <a:chExt cx="6019800" cy="1905000"/>
          </a:xfrm>
        </p:grpSpPr>
        <p:sp>
          <p:nvSpPr>
            <p:cNvPr id="48" name="Oval 47"/>
            <p:cNvSpPr/>
            <p:nvPr/>
          </p:nvSpPr>
          <p:spPr>
            <a:xfrm>
              <a:off x="762000" y="52879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49" name="Oval 48"/>
            <p:cNvSpPr/>
            <p:nvPr/>
          </p:nvSpPr>
          <p:spPr>
            <a:xfrm>
              <a:off x="3505200" y="5287962"/>
              <a:ext cx="533400" cy="533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a:t>
              </a:r>
            </a:p>
          </p:txBody>
        </p:sp>
        <p:sp>
          <p:nvSpPr>
            <p:cNvPr id="50" name="Oval 49"/>
            <p:cNvSpPr/>
            <p:nvPr/>
          </p:nvSpPr>
          <p:spPr>
            <a:xfrm>
              <a:off x="2057400" y="5287962"/>
              <a:ext cx="533400" cy="533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a:t>
              </a:r>
            </a:p>
          </p:txBody>
        </p:sp>
        <p:sp>
          <p:nvSpPr>
            <p:cNvPr id="51" name="Oval 50"/>
            <p:cNvSpPr/>
            <p:nvPr/>
          </p:nvSpPr>
          <p:spPr>
            <a:xfrm>
              <a:off x="4876800" y="5287962"/>
              <a:ext cx="533400" cy="533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3</a:t>
              </a:r>
            </a:p>
          </p:txBody>
        </p:sp>
        <p:sp>
          <p:nvSpPr>
            <p:cNvPr id="52" name="Oval 51"/>
            <p:cNvSpPr/>
            <p:nvPr/>
          </p:nvSpPr>
          <p:spPr>
            <a:xfrm>
              <a:off x="6248400" y="5287962"/>
              <a:ext cx="533400" cy="533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4</a:t>
              </a:r>
            </a:p>
          </p:txBody>
        </p:sp>
        <p:cxnSp>
          <p:nvCxnSpPr>
            <p:cNvPr id="54" name="Straight Arrow Connector 53"/>
            <p:cNvCxnSpPr>
              <a:stCxn id="48" idx="6"/>
              <a:endCxn id="50" idx="2"/>
            </p:cNvCxnSpPr>
            <p:nvPr/>
          </p:nvCxnSpPr>
          <p:spPr>
            <a:xfrm>
              <a:off x="1295400" y="5554662"/>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49" idx="6"/>
              <a:endCxn id="51" idx="2"/>
            </p:cNvCxnSpPr>
            <p:nvPr/>
          </p:nvCxnSpPr>
          <p:spPr>
            <a:xfrm>
              <a:off x="4038600" y="5554662"/>
              <a:ext cx="8382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6" name="Straight Arrow Connector 55"/>
            <p:cNvCxnSpPr>
              <a:stCxn id="50" idx="6"/>
              <a:endCxn id="49" idx="2"/>
            </p:cNvCxnSpPr>
            <p:nvPr/>
          </p:nvCxnSpPr>
          <p:spPr>
            <a:xfrm>
              <a:off x="2590800" y="5554662"/>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a:stCxn id="51" idx="6"/>
              <a:endCxn id="52" idx="2"/>
            </p:cNvCxnSpPr>
            <p:nvPr/>
          </p:nvCxnSpPr>
          <p:spPr>
            <a:xfrm>
              <a:off x="5410200" y="5554662"/>
              <a:ext cx="8382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9" name="Arc 58"/>
            <p:cNvSpPr/>
            <p:nvPr/>
          </p:nvSpPr>
          <p:spPr>
            <a:xfrm flipV="1">
              <a:off x="990600" y="5059362"/>
              <a:ext cx="2743200" cy="12954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1" name="Arc 60"/>
            <p:cNvSpPr/>
            <p:nvPr/>
          </p:nvSpPr>
          <p:spPr>
            <a:xfrm>
              <a:off x="2286000" y="5135562"/>
              <a:ext cx="2667000" cy="533400"/>
            </a:xfrm>
            <a:prstGeom prst="arc">
              <a:avLst>
                <a:gd name="adj1" fmla="val 11073503"/>
                <a:gd name="adj2" fmla="val 21459283"/>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2" name="Arc 61"/>
            <p:cNvSpPr/>
            <p:nvPr/>
          </p:nvSpPr>
          <p:spPr>
            <a:xfrm flipV="1">
              <a:off x="3810000" y="5211762"/>
              <a:ext cx="2514600" cy="914400"/>
            </a:xfrm>
            <a:prstGeom prst="arc">
              <a:avLst>
                <a:gd name="adj1" fmla="val 11112771"/>
                <a:gd name="adj2" fmla="val 21459283"/>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4" name="TextBox 63"/>
            <p:cNvSpPr txBox="1"/>
            <p:nvPr/>
          </p:nvSpPr>
          <p:spPr>
            <a:xfrm>
              <a:off x="838200" y="4906962"/>
              <a:ext cx="327334" cy="369332"/>
            </a:xfrm>
            <a:prstGeom prst="rect">
              <a:avLst/>
            </a:prstGeom>
            <a:noFill/>
          </p:spPr>
          <p:txBody>
            <a:bodyPr wrap="none" rtlCol="0">
              <a:spAutoFit/>
            </a:bodyPr>
            <a:lstStyle/>
            <a:p>
              <a:r>
                <a:rPr lang="en-US" dirty="0"/>
                <a:t>0</a:t>
              </a:r>
            </a:p>
          </p:txBody>
        </p:sp>
        <p:sp>
          <p:nvSpPr>
            <p:cNvPr id="65" name="Arc 64"/>
            <p:cNvSpPr/>
            <p:nvPr/>
          </p:nvSpPr>
          <p:spPr>
            <a:xfrm>
              <a:off x="1066800" y="4754562"/>
              <a:ext cx="3886200" cy="1371600"/>
            </a:xfrm>
            <a:prstGeom prst="arc">
              <a:avLst>
                <a:gd name="adj1" fmla="val 11073503"/>
                <a:gd name="adj2" fmla="val 21459283"/>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6" name="Arc 65"/>
            <p:cNvSpPr/>
            <p:nvPr/>
          </p:nvSpPr>
          <p:spPr>
            <a:xfrm flipV="1">
              <a:off x="2286000" y="5059362"/>
              <a:ext cx="4038600" cy="1295400"/>
            </a:xfrm>
            <a:prstGeom prst="arc">
              <a:avLst>
                <a:gd name="adj1" fmla="val 10992242"/>
                <a:gd name="adj2" fmla="val 21459283"/>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7" name="Arc 66"/>
            <p:cNvSpPr/>
            <p:nvPr/>
          </p:nvSpPr>
          <p:spPr>
            <a:xfrm flipV="1">
              <a:off x="838200" y="4678362"/>
              <a:ext cx="5486400" cy="1905000"/>
            </a:xfrm>
            <a:prstGeom prst="arc">
              <a:avLst>
                <a:gd name="adj1" fmla="val 10992242"/>
                <a:gd name="adj2" fmla="val 21459283"/>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grpSp>
        <p:nvGrpSpPr>
          <p:cNvPr id="16" name="Group 15"/>
          <p:cNvGrpSpPr/>
          <p:nvPr/>
        </p:nvGrpSpPr>
        <p:grpSpPr>
          <a:xfrm>
            <a:off x="762000" y="2819400"/>
            <a:ext cx="7467600" cy="1401762"/>
            <a:chOff x="762000" y="2819400"/>
            <a:chExt cx="7467600" cy="1401762"/>
          </a:xfrm>
        </p:grpSpPr>
        <p:sp>
          <p:nvSpPr>
            <p:cNvPr id="4" name="Oval 3"/>
            <p:cNvSpPr/>
            <p:nvPr/>
          </p:nvSpPr>
          <p:spPr>
            <a:xfrm>
              <a:off x="762000" y="32305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5" name="Oval 4"/>
            <p:cNvSpPr/>
            <p:nvPr/>
          </p:nvSpPr>
          <p:spPr>
            <a:xfrm>
              <a:off x="3505200" y="32305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 name="Oval 5"/>
            <p:cNvSpPr/>
            <p:nvPr/>
          </p:nvSpPr>
          <p:spPr>
            <a:xfrm>
              <a:off x="2057400" y="32305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p:cNvSpPr/>
            <p:nvPr/>
          </p:nvSpPr>
          <p:spPr>
            <a:xfrm>
              <a:off x="4876800" y="32305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 name="Oval 7"/>
            <p:cNvSpPr/>
            <p:nvPr/>
          </p:nvSpPr>
          <p:spPr>
            <a:xfrm>
              <a:off x="6248400" y="32305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9" name="Oval 8"/>
            <p:cNvSpPr/>
            <p:nvPr/>
          </p:nvSpPr>
          <p:spPr>
            <a:xfrm>
              <a:off x="7696200" y="3230562"/>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11" name="Straight Arrow Connector 10"/>
            <p:cNvCxnSpPr>
              <a:stCxn id="5" idx="6"/>
              <a:endCxn id="7" idx="2"/>
            </p:cNvCxnSpPr>
            <p:nvPr/>
          </p:nvCxnSpPr>
          <p:spPr>
            <a:xfrm>
              <a:off x="4038600" y="3497262"/>
              <a:ext cx="838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6" idx="6"/>
              <a:endCxn id="5" idx="2"/>
            </p:cNvCxnSpPr>
            <p:nvPr/>
          </p:nvCxnSpPr>
          <p:spPr>
            <a:xfrm>
              <a:off x="2590800" y="3497262"/>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7" idx="6"/>
              <a:endCxn id="8" idx="2"/>
            </p:cNvCxnSpPr>
            <p:nvPr/>
          </p:nvCxnSpPr>
          <p:spPr>
            <a:xfrm>
              <a:off x="5410200" y="3497262"/>
              <a:ext cx="8382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8" idx="6"/>
              <a:endCxn id="9" idx="2"/>
            </p:cNvCxnSpPr>
            <p:nvPr/>
          </p:nvCxnSpPr>
          <p:spPr>
            <a:xfrm>
              <a:off x="6781800" y="3497262"/>
              <a:ext cx="9144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838200" y="2849562"/>
              <a:ext cx="327334" cy="369332"/>
            </a:xfrm>
            <a:prstGeom prst="rect">
              <a:avLst/>
            </a:prstGeom>
            <a:noFill/>
          </p:spPr>
          <p:txBody>
            <a:bodyPr wrap="none" rtlCol="0">
              <a:spAutoFit/>
            </a:bodyPr>
            <a:lstStyle/>
            <a:p>
              <a:r>
                <a:rPr lang="en-US" dirty="0"/>
                <a:t>0</a:t>
              </a:r>
            </a:p>
          </p:txBody>
        </p:sp>
        <p:sp>
          <p:nvSpPr>
            <p:cNvPr id="21" name="TextBox 20"/>
            <p:cNvSpPr txBox="1"/>
            <p:nvPr/>
          </p:nvSpPr>
          <p:spPr>
            <a:xfrm>
              <a:off x="2133600" y="2849562"/>
              <a:ext cx="327334" cy="369332"/>
            </a:xfrm>
            <a:prstGeom prst="rect">
              <a:avLst/>
            </a:prstGeom>
            <a:noFill/>
          </p:spPr>
          <p:txBody>
            <a:bodyPr wrap="none" rtlCol="0">
              <a:spAutoFit/>
            </a:bodyPr>
            <a:lstStyle/>
            <a:p>
              <a:r>
                <a:rPr lang="en-US" dirty="0"/>
                <a:t>1</a:t>
              </a:r>
            </a:p>
          </p:txBody>
        </p:sp>
        <p:sp>
          <p:nvSpPr>
            <p:cNvPr id="26" name="Arc 25"/>
            <p:cNvSpPr/>
            <p:nvPr/>
          </p:nvSpPr>
          <p:spPr>
            <a:xfrm flipV="1">
              <a:off x="1066800" y="3230562"/>
              <a:ext cx="2667000" cy="9906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7" name="Arc 26"/>
            <p:cNvSpPr/>
            <p:nvPr/>
          </p:nvSpPr>
          <p:spPr>
            <a:xfrm>
              <a:off x="2330355" y="2853519"/>
              <a:ext cx="2819400" cy="944562"/>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8" name="Arc 27"/>
            <p:cNvSpPr/>
            <p:nvPr/>
          </p:nvSpPr>
          <p:spPr>
            <a:xfrm flipV="1">
              <a:off x="3740055" y="3230562"/>
              <a:ext cx="2813145" cy="9906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0" name="Arc 39"/>
            <p:cNvSpPr/>
            <p:nvPr/>
          </p:nvSpPr>
          <p:spPr>
            <a:xfrm>
              <a:off x="5105400" y="2819400"/>
              <a:ext cx="2819400" cy="944562"/>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up)">
                                      <p:cBhvr>
                                        <p:cTn id="12" dur="500"/>
                                        <p:tgtEl>
                                          <p:spTgt spid="3">
                                            <p:txEl>
                                              <p:pRg st="7" end="7"/>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dissolve">
                                      <p:cBhvr>
                                        <p:cTn id="1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Dynamic Programming</a:t>
            </a:r>
          </a:p>
        </p:txBody>
      </p:sp>
      <p:sp>
        <p:nvSpPr>
          <p:cNvPr id="3" name="Content Placeholder 2"/>
          <p:cNvSpPr>
            <a:spLocks noGrp="1"/>
          </p:cNvSpPr>
          <p:nvPr>
            <p:ph sz="quarter" idx="1"/>
          </p:nvPr>
        </p:nvSpPr>
        <p:spPr>
          <a:xfrm>
            <a:off x="457200" y="1600200"/>
            <a:ext cx="7848600" cy="4873752"/>
          </a:xfrm>
        </p:spPr>
        <p:txBody>
          <a:bodyPr>
            <a:normAutofit/>
          </a:bodyPr>
          <a:lstStyle/>
          <a:p>
            <a:r>
              <a:rPr lang="en-US" dirty="0"/>
              <a:t>Problem can be divided into smaller </a:t>
            </a:r>
            <a:br>
              <a:rPr lang="en-US" dirty="0"/>
            </a:br>
            <a:r>
              <a:rPr lang="en-US" dirty="0"/>
              <a:t>sub-problems</a:t>
            </a:r>
          </a:p>
          <a:p>
            <a:endParaRPr lang="en-US" dirty="0"/>
          </a:p>
          <a:p>
            <a:r>
              <a:rPr lang="en-US" b="1" i="1" dirty="0">
                <a:solidFill>
                  <a:schemeClr val="accent1"/>
                </a:solidFill>
              </a:rPr>
              <a:t>Optimal substructure:</a:t>
            </a:r>
            <a:br>
              <a:rPr lang="en-US" dirty="0"/>
            </a:br>
            <a:r>
              <a:rPr lang="en-US" dirty="0"/>
              <a:t>an optimal solution to the problem contains within its optimal solutions to sub-problems</a:t>
            </a:r>
          </a:p>
          <a:p>
            <a:endParaRPr lang="en-US" dirty="0"/>
          </a:p>
          <a:p>
            <a:r>
              <a:rPr lang="en-US" b="1" i="1" dirty="0">
                <a:solidFill>
                  <a:schemeClr val="accent1"/>
                </a:solidFill>
              </a:rPr>
              <a:t>Overlapping sub-problems:</a:t>
            </a:r>
            <a:br>
              <a:rPr lang="en-US" dirty="0"/>
            </a:br>
            <a:r>
              <a:rPr lang="en-US" dirty="0"/>
              <a:t>the space of sub-problems is “small”, in the sense that a recursive algorithm for the problem solves the same sub-problems over and over, rather than always generating new sub-problems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Dynamic Programming</a:t>
            </a:r>
            <a:br>
              <a:rPr lang="en-US" dirty="0"/>
            </a:br>
            <a:r>
              <a:rPr lang="en-US" dirty="0"/>
              <a:t>		V.S. Divide-and-Conquer</a:t>
            </a:r>
          </a:p>
        </p:txBody>
      </p:sp>
      <p:sp>
        <p:nvSpPr>
          <p:cNvPr id="3" name="Content Placeholder 2"/>
          <p:cNvSpPr>
            <a:spLocks noGrp="1"/>
          </p:cNvSpPr>
          <p:nvPr>
            <p:ph sz="quarter" idx="1"/>
          </p:nvPr>
        </p:nvSpPr>
        <p:spPr>
          <a:xfrm>
            <a:off x="685800" y="1295400"/>
            <a:ext cx="7467600" cy="4873752"/>
          </a:xfrm>
        </p:spPr>
        <p:txBody>
          <a:bodyPr>
            <a:normAutofit/>
          </a:bodyPr>
          <a:lstStyle/>
          <a:p>
            <a:r>
              <a:rPr lang="en-US" sz="2000" dirty="0"/>
              <a:t>Divide-and-Conquer</a:t>
            </a:r>
          </a:p>
          <a:p>
            <a:endParaRPr lang="en-US" sz="2000" dirty="0"/>
          </a:p>
          <a:p>
            <a:endParaRPr lang="en-US" sz="2000" dirty="0"/>
          </a:p>
          <a:p>
            <a:endParaRPr lang="en-US" sz="2000" dirty="0"/>
          </a:p>
          <a:p>
            <a:pPr>
              <a:buNone/>
            </a:pPr>
            <a:endParaRPr lang="en-US" sz="2000" dirty="0"/>
          </a:p>
          <a:p>
            <a:r>
              <a:rPr lang="en-US" sz="2000" dirty="0"/>
              <a:t>Dynamic Programming</a:t>
            </a:r>
          </a:p>
        </p:txBody>
      </p:sp>
      <p:grpSp>
        <p:nvGrpSpPr>
          <p:cNvPr id="26" name="Group 25"/>
          <p:cNvGrpSpPr/>
          <p:nvPr/>
        </p:nvGrpSpPr>
        <p:grpSpPr>
          <a:xfrm>
            <a:off x="1066800" y="1676400"/>
            <a:ext cx="5334000" cy="1371600"/>
            <a:chOff x="1600200" y="1828800"/>
            <a:chExt cx="5867400" cy="1981200"/>
          </a:xfrm>
        </p:grpSpPr>
        <p:sp>
          <p:nvSpPr>
            <p:cNvPr id="4" name="Rectangle 3"/>
            <p:cNvSpPr/>
            <p:nvPr/>
          </p:nvSpPr>
          <p:spPr>
            <a:xfrm>
              <a:off x="1600200" y="1828800"/>
              <a:ext cx="58674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1600200" y="2362200"/>
              <a:ext cx="2895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0" y="2362200"/>
              <a:ext cx="2895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28956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28956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8956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0" y="2895600"/>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00200" y="3429000"/>
              <a:ext cx="68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62200" y="3429000"/>
              <a:ext cx="68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24200" y="3429000"/>
              <a:ext cx="68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6200" y="34290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34290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57800" y="3429000"/>
              <a:ext cx="762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0" y="34290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81800" y="3429000"/>
              <a:ext cx="685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066800" y="3581400"/>
            <a:ext cx="529974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ectangle 19"/>
          <p:cNvSpPr/>
          <p:nvPr/>
        </p:nvSpPr>
        <p:spPr>
          <a:xfrm>
            <a:off x="1397832" y="3962400"/>
            <a:ext cx="4955601"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95072" y="4343400"/>
            <a:ext cx="4542634"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26104" y="4724400"/>
            <a:ext cx="419849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30904" y="5105400"/>
            <a:ext cx="388162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59504" y="5486400"/>
            <a:ext cx="364397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71799" y="5867400"/>
            <a:ext cx="3327109"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276600" y="6248400"/>
            <a:ext cx="3010242"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00800" y="6260068"/>
            <a:ext cx="1556836" cy="369332"/>
          </a:xfrm>
          <a:prstGeom prst="rect">
            <a:avLst/>
          </a:prstGeom>
          <a:noFill/>
        </p:spPr>
        <p:txBody>
          <a:bodyPr wrap="none" rtlCol="0">
            <a:spAutoFit/>
          </a:bodyPr>
          <a:lstStyle/>
          <a:p>
            <a:r>
              <a:rPr lang="en-US" dirty="0">
                <a:solidFill>
                  <a:schemeClr val="accent1"/>
                </a:solidFill>
              </a:rPr>
              <a:t>And so 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Longest Increasing Subsequence</a:t>
            </a:r>
          </a:p>
        </p:txBody>
      </p:sp>
      <p:sp>
        <p:nvSpPr>
          <p:cNvPr id="3" name="Content Placeholder 2"/>
          <p:cNvSpPr>
            <a:spLocks noGrp="1"/>
          </p:cNvSpPr>
          <p:nvPr>
            <p:ph sz="quarter" idx="1"/>
          </p:nvPr>
        </p:nvSpPr>
        <p:spPr>
          <a:xfrm>
            <a:off x="457200" y="1755648"/>
            <a:ext cx="7696200" cy="4873752"/>
          </a:xfrm>
        </p:spPr>
        <p:txBody>
          <a:bodyPr/>
          <a:lstStyle/>
          <a:p>
            <a:pPr marL="0" algn="just">
              <a:buNone/>
            </a:pPr>
            <a:r>
              <a:rPr lang="en-US" dirty="0"/>
              <a:t>Given a sequence of numbers </a:t>
            </a:r>
            <a:r>
              <a:rPr lang="en-US" i="1" dirty="0"/>
              <a:t>a</a:t>
            </a:r>
            <a:r>
              <a:rPr lang="en-US" i="1" baseline="-25000" dirty="0"/>
              <a:t>1</a:t>
            </a:r>
            <a:r>
              <a:rPr lang="en-US" i="1" dirty="0"/>
              <a:t>, a</a:t>
            </a:r>
            <a:r>
              <a:rPr lang="en-US" i="1" baseline="-25000" dirty="0"/>
              <a:t>2</a:t>
            </a:r>
            <a:r>
              <a:rPr lang="en-US" i="1" dirty="0"/>
              <a:t>, a</a:t>
            </a:r>
            <a:r>
              <a:rPr lang="en-US" i="1" baseline="-25000" dirty="0"/>
              <a:t>3</a:t>
            </a:r>
            <a:r>
              <a:rPr lang="en-US" i="1" dirty="0"/>
              <a:t>, … , a</a:t>
            </a:r>
            <a:r>
              <a:rPr lang="en-US" i="1" baseline="-25000" dirty="0"/>
              <a:t>n.</a:t>
            </a:r>
            <a:r>
              <a:rPr lang="en-US" dirty="0"/>
              <a:t> A subsequence is any subset of these numbers taken in order of the form </a:t>
            </a:r>
            <a:r>
              <a:rPr lang="en-US" i="1" dirty="0"/>
              <a:t>a</a:t>
            </a:r>
            <a:r>
              <a:rPr lang="en-US" i="1" baseline="-25000" dirty="0"/>
              <a:t>i1</a:t>
            </a:r>
            <a:r>
              <a:rPr lang="en-US" i="1" dirty="0"/>
              <a:t>, a</a:t>
            </a:r>
            <a:r>
              <a:rPr lang="en-US" i="1" baseline="-25000" dirty="0"/>
              <a:t>i2</a:t>
            </a:r>
            <a:r>
              <a:rPr lang="en-US" i="1" dirty="0"/>
              <a:t>, a</a:t>
            </a:r>
            <a:r>
              <a:rPr lang="en-US" i="1" baseline="-25000" dirty="0"/>
              <a:t>i3</a:t>
            </a:r>
            <a:r>
              <a:rPr lang="en-US" i="1" dirty="0"/>
              <a:t>…, </a:t>
            </a:r>
            <a:r>
              <a:rPr lang="en-US" i="1" dirty="0" err="1"/>
              <a:t>a</a:t>
            </a:r>
            <a:r>
              <a:rPr lang="en-US" i="1" baseline="-25000" dirty="0" err="1"/>
              <a:t>ik</a:t>
            </a:r>
            <a:r>
              <a:rPr lang="en-US" baseline="-25000" dirty="0"/>
              <a:t>,</a:t>
            </a:r>
            <a:r>
              <a:rPr lang="en-US" dirty="0"/>
              <a:t> where </a:t>
            </a:r>
            <a:r>
              <a:rPr lang="en-US" i="1" dirty="0"/>
              <a:t>1 ≤ i1 &lt; i2 &lt; … &lt; </a:t>
            </a:r>
            <a:r>
              <a:rPr lang="en-US" i="1" dirty="0" err="1"/>
              <a:t>ik</a:t>
            </a:r>
            <a:r>
              <a:rPr lang="en-US" i="1" dirty="0"/>
              <a:t> ≤ n</a:t>
            </a:r>
            <a:r>
              <a:rPr lang="en-US" dirty="0"/>
              <a:t>, and an increasing subsequence is one which the numbers are getting strictly larger. The task is to find the increasing subsequence of greatest length.</a:t>
            </a:r>
          </a:p>
          <a:p>
            <a:pPr marL="0" algn="just">
              <a:buNone/>
            </a:pPr>
            <a:endParaRPr lang="en-US" dirty="0"/>
          </a:p>
          <a:p>
            <a:pPr marL="0" algn="just">
              <a:buNone/>
            </a:pPr>
            <a:r>
              <a:rPr lang="en-US" dirty="0"/>
              <a:t>Example: 5, </a:t>
            </a:r>
            <a:r>
              <a:rPr lang="en-US" dirty="0">
                <a:solidFill>
                  <a:schemeClr val="accent2"/>
                </a:solidFill>
              </a:rPr>
              <a:t>2</a:t>
            </a:r>
            <a:r>
              <a:rPr lang="en-US" dirty="0"/>
              <a:t>, 8, 6, </a:t>
            </a:r>
            <a:r>
              <a:rPr lang="en-US" dirty="0">
                <a:solidFill>
                  <a:schemeClr val="accent2"/>
                </a:solidFill>
              </a:rPr>
              <a:t>3, 6, 9</a:t>
            </a:r>
            <a:r>
              <a:rPr lang="en-US" dirty="0"/>
              <a:t>, 7</a:t>
            </a:r>
          </a:p>
        </p:txBody>
      </p:sp>
      <p:sp>
        <p:nvSpPr>
          <p:cNvPr id="4" name="Arc 3"/>
          <p:cNvSpPr/>
          <p:nvPr/>
        </p:nvSpPr>
        <p:spPr>
          <a:xfrm flipV="1">
            <a:off x="2514600" y="4803648"/>
            <a:ext cx="914400" cy="685800"/>
          </a:xfrm>
          <a:prstGeom prst="arc">
            <a:avLst>
              <a:gd name="adj1" fmla="val 11437181"/>
              <a:gd name="adj2" fmla="val 21163477"/>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 name="Arc 4"/>
          <p:cNvSpPr/>
          <p:nvPr/>
        </p:nvSpPr>
        <p:spPr>
          <a:xfrm flipV="1">
            <a:off x="3429000" y="4879848"/>
            <a:ext cx="381000" cy="609600"/>
          </a:xfrm>
          <a:prstGeom prst="arc">
            <a:avLst>
              <a:gd name="adj1" fmla="val 11437181"/>
              <a:gd name="adj2" fmla="val 21163477"/>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Arc 5"/>
          <p:cNvSpPr/>
          <p:nvPr/>
        </p:nvSpPr>
        <p:spPr>
          <a:xfrm flipV="1">
            <a:off x="3810000" y="4879848"/>
            <a:ext cx="304800" cy="609600"/>
          </a:xfrm>
          <a:prstGeom prst="arc">
            <a:avLst>
              <a:gd name="adj1" fmla="val 11437181"/>
              <a:gd name="adj2" fmla="val 21163477"/>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a:t>Longest Increasing Subsequence</a:t>
            </a:r>
          </a:p>
        </p:txBody>
      </p:sp>
      <p:sp>
        <p:nvSpPr>
          <p:cNvPr id="3" name="Content Placeholder 2"/>
          <p:cNvSpPr>
            <a:spLocks noGrp="1"/>
          </p:cNvSpPr>
          <p:nvPr>
            <p:ph sz="quarter" idx="1"/>
          </p:nvPr>
        </p:nvSpPr>
        <p:spPr>
          <a:xfrm>
            <a:off x="457200" y="1600200"/>
            <a:ext cx="7696200" cy="1066800"/>
          </a:xfrm>
        </p:spPr>
        <p:txBody>
          <a:bodyPr/>
          <a:lstStyle/>
          <a:p>
            <a:pPr marL="0" algn="just">
              <a:buNone/>
            </a:pPr>
            <a:r>
              <a:rPr lang="en-US" dirty="0"/>
              <a:t>How do we model this problem into a DAG ?</a:t>
            </a:r>
          </a:p>
          <a:p>
            <a:pPr marL="0" algn="just">
              <a:buNone/>
            </a:pPr>
            <a:r>
              <a:rPr lang="en-US" dirty="0">
                <a:solidFill>
                  <a:schemeClr val="accent1">
                    <a:lumMod val="75000"/>
                  </a:schemeClr>
                </a:solidFill>
              </a:rPr>
              <a:t>      </a:t>
            </a:r>
            <a:r>
              <a:rPr lang="en-US" sz="2000" dirty="0">
                <a:solidFill>
                  <a:schemeClr val="accent1">
                    <a:lumMod val="75000"/>
                  </a:schemeClr>
                </a:solidFill>
              </a:rPr>
              <a:t>any number </a:t>
            </a:r>
            <a:r>
              <a:rPr lang="en-US" sz="2000" i="1" dirty="0" err="1">
                <a:solidFill>
                  <a:schemeClr val="accent1">
                    <a:lumMod val="75000"/>
                  </a:schemeClr>
                </a:solidFill>
              </a:rPr>
              <a:t>a</a:t>
            </a:r>
            <a:r>
              <a:rPr lang="en-US" sz="2000" i="1" baseline="-25000" dirty="0" err="1">
                <a:solidFill>
                  <a:schemeClr val="accent1">
                    <a:lumMod val="75000"/>
                  </a:schemeClr>
                </a:solidFill>
              </a:rPr>
              <a:t>i</a:t>
            </a:r>
            <a:r>
              <a:rPr lang="en-US" sz="2000" dirty="0">
                <a:solidFill>
                  <a:schemeClr val="accent1">
                    <a:lumMod val="75000"/>
                  </a:schemeClr>
                </a:solidFill>
              </a:rPr>
              <a:t> can precede </a:t>
            </a:r>
            <a:r>
              <a:rPr lang="en-US" sz="2000" i="1" dirty="0" err="1">
                <a:solidFill>
                  <a:schemeClr val="accent1">
                    <a:lumMod val="75000"/>
                  </a:schemeClr>
                </a:solidFill>
              </a:rPr>
              <a:t>a</a:t>
            </a:r>
            <a:r>
              <a:rPr lang="en-US" sz="2000" i="1" baseline="-25000" dirty="0" err="1">
                <a:solidFill>
                  <a:schemeClr val="accent1">
                    <a:lumMod val="75000"/>
                  </a:schemeClr>
                </a:solidFill>
              </a:rPr>
              <a:t>j</a:t>
            </a:r>
            <a:r>
              <a:rPr lang="en-US" sz="2000" dirty="0">
                <a:solidFill>
                  <a:schemeClr val="accent1">
                    <a:lumMod val="75000"/>
                  </a:schemeClr>
                </a:solidFill>
              </a:rPr>
              <a:t> </a:t>
            </a:r>
            <a:r>
              <a:rPr lang="en-US" sz="2000" dirty="0" err="1">
                <a:solidFill>
                  <a:schemeClr val="accent1">
                    <a:lumMod val="75000"/>
                  </a:schemeClr>
                </a:solidFill>
              </a:rPr>
              <a:t>iff</a:t>
            </a:r>
            <a:r>
              <a:rPr lang="en-US" sz="2000" dirty="0">
                <a:solidFill>
                  <a:schemeClr val="accent1">
                    <a:lumMod val="75000"/>
                  </a:schemeClr>
                </a:solidFill>
              </a:rPr>
              <a:t> </a:t>
            </a:r>
            <a:r>
              <a:rPr lang="en-US" sz="2000" i="1" dirty="0" err="1">
                <a:solidFill>
                  <a:schemeClr val="accent1">
                    <a:lumMod val="75000"/>
                  </a:schemeClr>
                </a:solidFill>
              </a:rPr>
              <a:t>a</a:t>
            </a:r>
            <a:r>
              <a:rPr lang="en-US" sz="2000" i="1" baseline="-25000" dirty="0" err="1">
                <a:solidFill>
                  <a:schemeClr val="accent1">
                    <a:lumMod val="75000"/>
                  </a:schemeClr>
                </a:solidFill>
              </a:rPr>
              <a:t>i</a:t>
            </a:r>
            <a:r>
              <a:rPr lang="en-US" sz="2000" i="1" baseline="-25000" dirty="0">
                <a:solidFill>
                  <a:schemeClr val="accent1">
                    <a:lumMod val="75000"/>
                  </a:schemeClr>
                </a:solidFill>
              </a:rPr>
              <a:t> </a:t>
            </a:r>
            <a:r>
              <a:rPr lang="en-US" sz="2000" i="1" dirty="0">
                <a:solidFill>
                  <a:schemeClr val="accent1">
                    <a:lumMod val="75000"/>
                  </a:schemeClr>
                </a:solidFill>
              </a:rPr>
              <a:t>&lt; </a:t>
            </a:r>
            <a:r>
              <a:rPr lang="en-US" sz="2000" i="1" dirty="0" err="1">
                <a:solidFill>
                  <a:schemeClr val="accent1">
                    <a:lumMod val="75000"/>
                  </a:schemeClr>
                </a:solidFill>
              </a:rPr>
              <a:t>a</a:t>
            </a:r>
            <a:r>
              <a:rPr lang="en-US" sz="2000" i="1" baseline="-25000" dirty="0" err="1">
                <a:solidFill>
                  <a:schemeClr val="accent1">
                    <a:lumMod val="75000"/>
                  </a:schemeClr>
                </a:solidFill>
              </a:rPr>
              <a:t>j</a:t>
            </a:r>
            <a:endParaRPr lang="en-US" i="1" baseline="-25000" dirty="0">
              <a:solidFill>
                <a:schemeClr val="accent1">
                  <a:lumMod val="75000"/>
                </a:schemeClr>
              </a:solidFill>
            </a:endParaRPr>
          </a:p>
        </p:txBody>
      </p:sp>
      <p:sp>
        <p:nvSpPr>
          <p:cNvPr id="8" name="Oval 7"/>
          <p:cNvSpPr/>
          <p:nvPr/>
        </p:nvSpPr>
        <p:spPr>
          <a:xfrm>
            <a:off x="228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9" name="Oval 8"/>
          <p:cNvSpPr/>
          <p:nvPr/>
        </p:nvSpPr>
        <p:spPr>
          <a:xfrm>
            <a:off x="2514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0" name="Oval 9"/>
          <p:cNvSpPr/>
          <p:nvPr/>
        </p:nvSpPr>
        <p:spPr>
          <a:xfrm>
            <a:off x="1371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p:cNvSpPr/>
          <p:nvPr/>
        </p:nvSpPr>
        <p:spPr>
          <a:xfrm>
            <a:off x="3657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 name="Oval 11"/>
          <p:cNvSpPr/>
          <p:nvPr/>
        </p:nvSpPr>
        <p:spPr>
          <a:xfrm>
            <a:off x="4800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4" name="Oval 23"/>
          <p:cNvSpPr/>
          <p:nvPr/>
        </p:nvSpPr>
        <p:spPr>
          <a:xfrm>
            <a:off x="5943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25" name="Oval 24"/>
          <p:cNvSpPr/>
          <p:nvPr/>
        </p:nvSpPr>
        <p:spPr>
          <a:xfrm>
            <a:off x="7086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p>
        </p:txBody>
      </p:sp>
      <p:sp>
        <p:nvSpPr>
          <p:cNvPr id="26" name="Oval 25"/>
          <p:cNvSpPr/>
          <p:nvPr/>
        </p:nvSpPr>
        <p:spPr>
          <a:xfrm>
            <a:off x="8229600" y="36576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grpSp>
        <p:nvGrpSpPr>
          <p:cNvPr id="31" name="Group 30"/>
          <p:cNvGrpSpPr/>
          <p:nvPr/>
        </p:nvGrpSpPr>
        <p:grpSpPr>
          <a:xfrm>
            <a:off x="304800" y="2971800"/>
            <a:ext cx="8229600" cy="1828800"/>
            <a:chOff x="381000" y="2743200"/>
            <a:chExt cx="8229600" cy="1828800"/>
          </a:xfrm>
        </p:grpSpPr>
        <p:sp>
          <p:nvSpPr>
            <p:cNvPr id="18" name="Arc 17"/>
            <p:cNvSpPr/>
            <p:nvPr/>
          </p:nvSpPr>
          <p:spPr>
            <a:xfrm>
              <a:off x="533400" y="3124200"/>
              <a:ext cx="2362200" cy="762000"/>
            </a:xfrm>
            <a:prstGeom prst="arc">
              <a:avLst>
                <a:gd name="adj1" fmla="val 11085586"/>
                <a:gd name="adj2" fmla="val 21459283"/>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1" name="Arc 20"/>
            <p:cNvSpPr/>
            <p:nvPr/>
          </p:nvSpPr>
          <p:spPr>
            <a:xfrm>
              <a:off x="533400" y="2971800"/>
              <a:ext cx="3429000" cy="1219200"/>
            </a:xfrm>
            <a:prstGeom prst="arc">
              <a:avLst>
                <a:gd name="adj1" fmla="val 11073503"/>
                <a:gd name="adj2" fmla="val 21380502"/>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8" name="Arc 27"/>
            <p:cNvSpPr/>
            <p:nvPr/>
          </p:nvSpPr>
          <p:spPr>
            <a:xfrm>
              <a:off x="533400" y="2819400"/>
              <a:ext cx="5791200" cy="1524000"/>
            </a:xfrm>
            <a:prstGeom prst="arc">
              <a:avLst>
                <a:gd name="adj1" fmla="val 11073503"/>
                <a:gd name="adj2" fmla="val 21380502"/>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29" name="Arc 28"/>
            <p:cNvSpPr/>
            <p:nvPr/>
          </p:nvSpPr>
          <p:spPr>
            <a:xfrm>
              <a:off x="457200" y="2819400"/>
              <a:ext cx="7010400" cy="1676400"/>
            </a:xfrm>
            <a:prstGeom prst="arc">
              <a:avLst>
                <a:gd name="adj1" fmla="val 11073503"/>
                <a:gd name="adj2" fmla="val 21380502"/>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30" name="Arc 29"/>
            <p:cNvSpPr/>
            <p:nvPr/>
          </p:nvSpPr>
          <p:spPr>
            <a:xfrm>
              <a:off x="381000" y="2743200"/>
              <a:ext cx="8229600" cy="1828800"/>
            </a:xfrm>
            <a:prstGeom prst="arc">
              <a:avLst>
                <a:gd name="adj1" fmla="val 11073503"/>
                <a:gd name="adj2" fmla="val 21380502"/>
              </a:avLst>
            </a:prstGeom>
            <a:ln>
              <a:headEnd type="none" w="med" len="med"/>
              <a:tailEnd type="arrow"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grpSp>
        <p:nvGrpSpPr>
          <p:cNvPr id="36" name="Group 35"/>
          <p:cNvGrpSpPr/>
          <p:nvPr/>
        </p:nvGrpSpPr>
        <p:grpSpPr>
          <a:xfrm>
            <a:off x="1524000" y="3505200"/>
            <a:ext cx="7162800" cy="1219200"/>
            <a:chOff x="1600200" y="3276600"/>
            <a:chExt cx="7162800" cy="1219200"/>
          </a:xfrm>
        </p:grpSpPr>
        <p:cxnSp>
          <p:nvCxnSpPr>
            <p:cNvPr id="15" name="Straight Arrow Connector 14"/>
            <p:cNvCxnSpPr>
              <a:stCxn id="10" idx="6"/>
              <a:endCxn id="9" idx="2"/>
            </p:cNvCxnSpPr>
            <p:nvPr/>
          </p:nvCxnSpPr>
          <p:spPr>
            <a:xfrm>
              <a:off x="1981200" y="3771900"/>
              <a:ext cx="6096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 name="Arc 16"/>
            <p:cNvSpPr/>
            <p:nvPr/>
          </p:nvSpPr>
          <p:spPr>
            <a:xfrm flipV="1">
              <a:off x="1752600" y="3581400"/>
              <a:ext cx="2133600" cy="6858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2" name="Arc 31"/>
            <p:cNvSpPr/>
            <p:nvPr/>
          </p:nvSpPr>
          <p:spPr>
            <a:xfrm flipV="1">
              <a:off x="1752600" y="3505200"/>
              <a:ext cx="3429000" cy="8382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3" name="Arc 32"/>
            <p:cNvSpPr/>
            <p:nvPr/>
          </p:nvSpPr>
          <p:spPr>
            <a:xfrm flipV="1">
              <a:off x="1676400" y="3352800"/>
              <a:ext cx="4572000" cy="10668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4" name="Arc 33"/>
            <p:cNvSpPr/>
            <p:nvPr/>
          </p:nvSpPr>
          <p:spPr>
            <a:xfrm flipV="1">
              <a:off x="1676400" y="3276600"/>
              <a:ext cx="5867400" cy="11430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5" name="Arc 34"/>
            <p:cNvSpPr/>
            <p:nvPr/>
          </p:nvSpPr>
          <p:spPr>
            <a:xfrm flipV="1">
              <a:off x="1600200" y="3276600"/>
              <a:ext cx="7162800" cy="1219200"/>
            </a:xfrm>
            <a:prstGeom prst="arc">
              <a:avLst>
                <a:gd name="adj1" fmla="val 10992242"/>
                <a:gd name="adj2" fmla="val 21459283"/>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
        <p:nvSpPr>
          <p:cNvPr id="19" name="Arc 18"/>
          <p:cNvSpPr/>
          <p:nvPr/>
        </p:nvSpPr>
        <p:spPr>
          <a:xfrm>
            <a:off x="2667000" y="3200400"/>
            <a:ext cx="4572000" cy="1371600"/>
          </a:xfrm>
          <a:prstGeom prst="arc">
            <a:avLst>
              <a:gd name="adj1" fmla="val 11112771"/>
              <a:gd name="adj2" fmla="val 21378453"/>
            </a:avLst>
          </a:prstGeom>
          <a:ln>
            <a:headEnd type="none" w="med" len="med"/>
            <a:tailEnd type="arrow"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nvGrpSpPr>
          <p:cNvPr id="39" name="Group 38"/>
          <p:cNvGrpSpPr/>
          <p:nvPr/>
        </p:nvGrpSpPr>
        <p:grpSpPr>
          <a:xfrm>
            <a:off x="4038600" y="3505200"/>
            <a:ext cx="4419600" cy="1143000"/>
            <a:chOff x="4114800" y="3276600"/>
            <a:chExt cx="4419600" cy="1143000"/>
          </a:xfrm>
        </p:grpSpPr>
        <p:sp>
          <p:nvSpPr>
            <p:cNvPr id="22" name="Arc 21"/>
            <p:cNvSpPr/>
            <p:nvPr/>
          </p:nvSpPr>
          <p:spPr>
            <a:xfrm flipV="1">
              <a:off x="4114800" y="3276600"/>
              <a:ext cx="3276600" cy="1066800"/>
            </a:xfrm>
            <a:prstGeom prst="arc">
              <a:avLst>
                <a:gd name="adj1" fmla="val 10992242"/>
                <a:gd name="adj2" fmla="val 21315585"/>
              </a:avLst>
            </a:prstGeom>
            <a:ln>
              <a:solidFill>
                <a:schemeClr val="tx1">
                  <a:lumMod val="65000"/>
                  <a:lumOff val="3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8" name="Arc 37"/>
            <p:cNvSpPr/>
            <p:nvPr/>
          </p:nvSpPr>
          <p:spPr>
            <a:xfrm flipV="1">
              <a:off x="4114800" y="3276600"/>
              <a:ext cx="4419600" cy="1143000"/>
            </a:xfrm>
            <a:prstGeom prst="arc">
              <a:avLst>
                <a:gd name="adj1" fmla="val 10902288"/>
                <a:gd name="adj2" fmla="val 21443434"/>
              </a:avLst>
            </a:prstGeom>
            <a:ln>
              <a:solidFill>
                <a:schemeClr val="tx1">
                  <a:lumMod val="65000"/>
                  <a:lumOff val="3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43" name="Group 42"/>
          <p:cNvGrpSpPr/>
          <p:nvPr/>
        </p:nvGrpSpPr>
        <p:grpSpPr>
          <a:xfrm>
            <a:off x="5105400" y="3124200"/>
            <a:ext cx="3352800" cy="2057400"/>
            <a:chOff x="5181600" y="2895600"/>
            <a:chExt cx="3352800" cy="2057400"/>
          </a:xfrm>
        </p:grpSpPr>
        <p:cxnSp>
          <p:nvCxnSpPr>
            <p:cNvPr id="40" name="Straight Arrow Connector 39"/>
            <p:cNvCxnSpPr/>
            <p:nvPr/>
          </p:nvCxnSpPr>
          <p:spPr>
            <a:xfrm>
              <a:off x="5410200" y="3657600"/>
              <a:ext cx="6096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42" name="Group 41"/>
            <p:cNvGrpSpPr/>
            <p:nvPr/>
          </p:nvGrpSpPr>
          <p:grpSpPr>
            <a:xfrm>
              <a:off x="5181600" y="2895600"/>
              <a:ext cx="3352800" cy="2057400"/>
              <a:chOff x="5181600" y="2895600"/>
              <a:chExt cx="3352800" cy="2057400"/>
            </a:xfrm>
          </p:grpSpPr>
          <p:sp>
            <p:nvSpPr>
              <p:cNvPr id="23" name="Arc 22"/>
              <p:cNvSpPr/>
              <p:nvPr/>
            </p:nvSpPr>
            <p:spPr>
              <a:xfrm flipV="1">
                <a:off x="5181600" y="2895600"/>
                <a:ext cx="2209800" cy="1905000"/>
              </a:xfrm>
              <a:prstGeom prst="arc">
                <a:avLst>
                  <a:gd name="adj1" fmla="val 10992242"/>
                  <a:gd name="adj2" fmla="val 21459283"/>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41" name="Arc 40"/>
              <p:cNvSpPr/>
              <p:nvPr/>
            </p:nvSpPr>
            <p:spPr>
              <a:xfrm flipV="1">
                <a:off x="5181600" y="2895600"/>
                <a:ext cx="3352800" cy="2057400"/>
              </a:xfrm>
              <a:prstGeom prst="arc">
                <a:avLst>
                  <a:gd name="adj1" fmla="val 10992242"/>
                  <a:gd name="adj2" fmla="val 21459283"/>
                </a:avLst>
              </a:prstGeom>
              <a:ln>
                <a:headEnd type="none" w="med" len="med"/>
                <a:tailEnd type="arrow"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grpSp>
      <p:grpSp>
        <p:nvGrpSpPr>
          <p:cNvPr id="46" name="Group 45"/>
          <p:cNvGrpSpPr/>
          <p:nvPr/>
        </p:nvGrpSpPr>
        <p:grpSpPr>
          <a:xfrm>
            <a:off x="6248400" y="2895600"/>
            <a:ext cx="2286000" cy="1600200"/>
            <a:chOff x="6324600" y="2667000"/>
            <a:chExt cx="2286000" cy="1600200"/>
          </a:xfrm>
        </p:grpSpPr>
        <p:cxnSp>
          <p:nvCxnSpPr>
            <p:cNvPr id="44" name="Straight Arrow Connector 43"/>
            <p:cNvCxnSpPr/>
            <p:nvPr/>
          </p:nvCxnSpPr>
          <p:spPr>
            <a:xfrm>
              <a:off x="6553200" y="3657600"/>
              <a:ext cx="609600" cy="0"/>
            </a:xfrm>
            <a:prstGeom prst="straightConnector1">
              <a:avLst/>
            </a:prstGeom>
            <a:ln>
              <a:solidFill>
                <a:srgbClr val="0070C0"/>
              </a:solidFill>
              <a:tailEnd type="arrow"/>
            </a:ln>
          </p:spPr>
          <p:style>
            <a:lnRef idx="2">
              <a:schemeClr val="accent5"/>
            </a:lnRef>
            <a:fillRef idx="0">
              <a:schemeClr val="accent5"/>
            </a:fillRef>
            <a:effectRef idx="1">
              <a:schemeClr val="accent5"/>
            </a:effectRef>
            <a:fontRef idx="minor">
              <a:schemeClr val="tx1"/>
            </a:fontRef>
          </p:style>
        </p:cxnSp>
        <p:sp>
          <p:nvSpPr>
            <p:cNvPr id="45" name="Arc 44"/>
            <p:cNvSpPr/>
            <p:nvPr/>
          </p:nvSpPr>
          <p:spPr>
            <a:xfrm>
              <a:off x="6324600" y="2667000"/>
              <a:ext cx="2286000" cy="1600200"/>
            </a:xfrm>
            <a:prstGeom prst="arc">
              <a:avLst>
                <a:gd name="adj1" fmla="val 10992242"/>
                <a:gd name="adj2" fmla="val 21459283"/>
              </a:avLst>
            </a:prstGeom>
            <a:ln>
              <a:solidFill>
                <a:srgbClr val="0070C0"/>
              </a:solidFill>
              <a:headEnd type="none" w="med" len="med"/>
              <a:tailEnd type="arrow"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grpSp>
        <p:nvGrpSpPr>
          <p:cNvPr id="49" name="Group 48"/>
          <p:cNvGrpSpPr/>
          <p:nvPr/>
        </p:nvGrpSpPr>
        <p:grpSpPr>
          <a:xfrm>
            <a:off x="1828800" y="3505200"/>
            <a:ext cx="4800600" cy="3202126"/>
            <a:chOff x="1828800" y="3505200"/>
            <a:chExt cx="4800600" cy="3202126"/>
          </a:xfrm>
        </p:grpSpPr>
        <p:sp>
          <p:nvSpPr>
            <p:cNvPr id="47" name="Oval Callout 46"/>
            <p:cNvSpPr/>
            <p:nvPr/>
          </p:nvSpPr>
          <p:spPr>
            <a:xfrm>
              <a:off x="5791200" y="3505200"/>
              <a:ext cx="838200" cy="838200"/>
            </a:xfrm>
            <a:prstGeom prst="wedgeEllipseCallout">
              <a:avLst>
                <a:gd name="adj1" fmla="val -173886"/>
                <a:gd name="adj2" fmla="val 137399"/>
              </a:avLst>
            </a:prstGeom>
            <a:noFill/>
            <a:ln>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TextBox 47"/>
            <p:cNvSpPr txBox="1"/>
            <p:nvPr/>
          </p:nvSpPr>
          <p:spPr>
            <a:xfrm>
              <a:off x="1828800" y="4953000"/>
              <a:ext cx="4182555" cy="1754326"/>
            </a:xfrm>
            <a:prstGeom prst="rect">
              <a:avLst/>
            </a:prstGeom>
            <a:noFill/>
          </p:spPr>
          <p:txBody>
            <a:bodyPr wrap="none" rtlCol="0">
              <a:spAutoFit/>
            </a:bodyPr>
            <a:lstStyle/>
            <a:p>
              <a:r>
                <a:rPr lang="en-US" b="1" dirty="0"/>
                <a:t>Consider this number,</a:t>
              </a:r>
              <a:br>
                <a:rPr lang="en-US" b="1" dirty="0"/>
              </a:br>
              <a:r>
                <a:rPr lang="en-US" dirty="0"/>
                <a:t>LIS that ends here must be either:</a:t>
              </a:r>
            </a:p>
            <a:p>
              <a:pPr>
                <a:buFont typeface="Arial" pitchFamily="34" charset="0"/>
                <a:buChar char="•"/>
              </a:pPr>
              <a:r>
                <a:rPr lang="en-US" dirty="0"/>
                <a:t> subsequence consist of “6” alone</a:t>
              </a:r>
            </a:p>
            <a:p>
              <a:pPr>
                <a:buFont typeface="Arial" pitchFamily="34" charset="0"/>
                <a:buChar char="•"/>
              </a:pPr>
              <a:r>
                <a:rPr lang="en-US" dirty="0"/>
                <a:t> LIS that ends at “5” + “6”</a:t>
              </a:r>
            </a:p>
            <a:p>
              <a:pPr>
                <a:buFont typeface="Arial" pitchFamily="34" charset="0"/>
                <a:buChar char="•"/>
              </a:pPr>
              <a:r>
                <a:rPr lang="en-US" dirty="0"/>
                <a:t> LIS that ends at “2” + “6”</a:t>
              </a:r>
            </a:p>
            <a:p>
              <a:pPr>
                <a:buFont typeface="Arial" pitchFamily="34" charset="0"/>
                <a:buChar char="•"/>
              </a:pPr>
              <a:r>
                <a:rPr lang="en-US" dirty="0"/>
                <a:t> LIS that ends at “”3” + “6”</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1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1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1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1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Longest Increasing Subsequence</a:t>
            </a:r>
          </a:p>
        </p:txBody>
      </p:sp>
      <p:sp>
        <p:nvSpPr>
          <p:cNvPr id="3" name="Content Placeholder 2"/>
          <p:cNvSpPr>
            <a:spLocks noGrp="1"/>
          </p:cNvSpPr>
          <p:nvPr>
            <p:ph sz="quarter" idx="1"/>
          </p:nvPr>
        </p:nvSpPr>
        <p:spPr/>
        <p:txBody>
          <a:bodyPr/>
          <a:lstStyle/>
          <a:p>
            <a:r>
              <a:rPr lang="en-US" dirty="0"/>
              <a:t>How do we find the LIS of sequence </a:t>
            </a:r>
            <a:br>
              <a:rPr lang="en-US" dirty="0"/>
            </a:br>
            <a:r>
              <a:rPr lang="en-US" dirty="0"/>
              <a:t>5, 2, 8, 6, 3, 6, 9, 7  ?</a:t>
            </a:r>
          </a:p>
          <a:p>
            <a:endParaRPr lang="en-US" dirty="0"/>
          </a:p>
          <a:p>
            <a:r>
              <a:rPr lang="en-US" dirty="0"/>
              <a:t>Does the optimal solution always ends at “7” ?</a:t>
            </a:r>
          </a:p>
          <a:p>
            <a:endParaRPr lang="en-US" dirty="0"/>
          </a:p>
        </p:txBody>
      </p:sp>
      <p:sp>
        <p:nvSpPr>
          <p:cNvPr id="4" name="TextBox 3"/>
          <p:cNvSpPr txBox="1"/>
          <p:nvPr/>
        </p:nvSpPr>
        <p:spPr>
          <a:xfrm>
            <a:off x="609600" y="3505200"/>
            <a:ext cx="7772400" cy="2308324"/>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365760" algn="l"/>
                <a:tab pos="731520" algn="l"/>
                <a:tab pos="1097280" algn="l"/>
                <a:tab pos="1463040" algn="l"/>
                <a:tab pos="1828800" algn="l"/>
              </a:tabLst>
            </a:pPr>
            <a:r>
              <a:rPr lang="en-US" dirty="0">
                <a:latin typeface="Courier New" pitchFamily="49" charset="0"/>
                <a:cs typeface="Courier New" pitchFamily="49" charset="0"/>
              </a:rPr>
              <a:t>// Initially L[1..n] = 1</a:t>
            </a:r>
          </a:p>
          <a:p>
            <a:pPr>
              <a:tabLst>
                <a:tab pos="365760" algn="l"/>
                <a:tab pos="731520" algn="l"/>
                <a:tab pos="1097280" algn="l"/>
                <a:tab pos="1463040" algn="l"/>
                <a:tab pos="1828800" algn="l"/>
              </a:tabLst>
            </a:pPr>
            <a:br>
              <a:rPr lang="en-US" dirty="0">
                <a:latin typeface="Courier New" pitchFamily="49" charset="0"/>
                <a:cs typeface="Courier New" pitchFamily="49" charset="0"/>
              </a:rPr>
            </a:br>
            <a:r>
              <a:rPr lang="en-US" dirty="0">
                <a:latin typeface="Courier New" pitchFamily="49" charset="0"/>
                <a:cs typeface="Courier New" pitchFamily="49" charset="0"/>
              </a:rPr>
              <a:t>LONGEST-INCREASING-SUBSEQUENCE ()</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j=2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b="1" dirty="0">
                <a:latin typeface="Courier New" pitchFamily="49" charset="0"/>
                <a:cs typeface="Courier New" pitchFamily="49" charset="0"/>
              </a:rPr>
              <a:t>each</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&lt;j such that </a:t>
            </a:r>
            <a:r>
              <a:rPr lang="en-US" dirty="0" err="1">
                <a:latin typeface="Courier New" pitchFamily="49" charset="0"/>
                <a:cs typeface="Courier New" pitchFamily="49" charset="0"/>
              </a:rPr>
              <a:t>a</a:t>
            </a:r>
            <a:r>
              <a:rPr lang="en-US" baseline="-25000" dirty="0" err="1">
                <a:latin typeface="Courier New" pitchFamily="49" charset="0"/>
                <a:cs typeface="Courier New" pitchFamily="49" charset="0"/>
              </a:rPr>
              <a:t>i</a:t>
            </a:r>
            <a:r>
              <a:rPr lang="en-US" dirty="0">
                <a:latin typeface="Courier New" pitchFamily="49" charset="0"/>
                <a:cs typeface="Courier New" pitchFamily="49" charset="0"/>
              </a:rPr>
              <a:t> &lt; </a:t>
            </a:r>
            <a:r>
              <a:rPr lang="en-US" dirty="0" err="1">
                <a:latin typeface="Courier New" pitchFamily="49" charset="0"/>
                <a:cs typeface="Courier New" pitchFamily="49" charset="0"/>
              </a:rPr>
              <a:t>a</a:t>
            </a:r>
            <a:r>
              <a:rPr lang="en-US" baseline="-25000" dirty="0" err="1">
                <a:latin typeface="Courier New" pitchFamily="49" charset="0"/>
                <a:cs typeface="Courier New" pitchFamily="49" charset="0"/>
              </a:rPr>
              <a:t>j</a:t>
            </a:r>
            <a:r>
              <a:rPr lang="en-US" dirty="0">
                <a:latin typeface="Courier New" pitchFamily="49" charset="0"/>
                <a:cs typeface="Courier New" pitchFamily="49" charset="0"/>
              </a:rPr>
              <a:t> </a:t>
            </a:r>
            <a:r>
              <a:rPr lang="en-US" b="1" dirty="0">
                <a:latin typeface="Courier New" pitchFamily="49" charset="0"/>
                <a:cs typeface="Courier New" pitchFamily="49" charset="0"/>
              </a:rPr>
              <a:t>do</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b="1" dirty="0">
                <a:latin typeface="Courier New" pitchFamily="49" charset="0"/>
                <a:cs typeface="Courier New" pitchFamily="49" charset="0"/>
              </a:rPr>
              <a:t> if</a:t>
            </a:r>
            <a:r>
              <a:rPr lang="en-US" dirty="0">
                <a:latin typeface="Courier New" pitchFamily="49" charset="0"/>
                <a:cs typeface="Courier New" pitchFamily="49" charset="0"/>
              </a:rPr>
              <a:t>(L[j] &lt; 1 + L[</a:t>
            </a:r>
            <a:r>
              <a:rPr lang="en-US" dirty="0" err="1">
                <a:latin typeface="Courier New" pitchFamily="49" charset="0"/>
                <a:cs typeface="Courier New" pitchFamily="49" charset="0"/>
              </a:rPr>
              <a:t>i</a:t>
            </a:r>
            <a:r>
              <a:rPr lang="en-US" dirty="0">
                <a:latin typeface="Courier New" pitchFamily="49" charset="0"/>
                <a:cs typeface="Courier New" pitchFamily="49" charset="0"/>
              </a:rPr>
              <a:t>]) </a:t>
            </a:r>
            <a:r>
              <a:rPr lang="en-US" b="1" dirty="0">
                <a:latin typeface="Courier New" pitchFamily="49" charset="0"/>
                <a:cs typeface="Courier New" pitchFamily="49" charset="0"/>
              </a:rPr>
              <a:t>then</a:t>
            </a:r>
            <a:br>
              <a:rPr lang="en-US" dirty="0">
                <a:latin typeface="Courier New" pitchFamily="49" charset="0"/>
                <a:cs typeface="Courier New" pitchFamily="49" charset="0"/>
              </a:rPr>
            </a:br>
            <a:r>
              <a:rPr lang="en-US" dirty="0">
                <a:latin typeface="Courier New" pitchFamily="49" charset="0"/>
                <a:cs typeface="Courier New" pitchFamily="49" charset="0"/>
              </a:rPr>
              <a:t>				L[j] = 1 + L[</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p>
          <a:p>
            <a:pPr>
              <a:tabLst>
                <a:tab pos="365760" algn="l"/>
                <a:tab pos="731520" algn="l"/>
                <a:tab pos="1097280" algn="l"/>
                <a:tab pos="1463040" algn="l"/>
                <a:tab pos="1828800" algn="l"/>
              </a:tabLst>
            </a:pPr>
            <a:r>
              <a:rPr lang="en-US" b="1" dirty="0">
                <a:latin typeface="Courier New" pitchFamily="49" charset="0"/>
                <a:cs typeface="Courier New" pitchFamily="49" charset="0"/>
              </a:rPr>
              <a:t>	return </a:t>
            </a:r>
            <a:r>
              <a:rPr lang="en-US" dirty="0">
                <a:latin typeface="Courier New" pitchFamily="49" charset="0"/>
                <a:cs typeface="Courier New" pitchFamily="49" charset="0"/>
              </a:rPr>
              <a:t>maximum of L[1..n]</a:t>
            </a:r>
          </a:p>
        </p:txBody>
      </p:sp>
      <p:sp>
        <p:nvSpPr>
          <p:cNvPr id="5" name="Rounded Rectangular Callout 4"/>
          <p:cNvSpPr/>
          <p:nvPr/>
        </p:nvSpPr>
        <p:spPr>
          <a:xfrm>
            <a:off x="2590800" y="5867400"/>
            <a:ext cx="5562600" cy="838200"/>
          </a:xfrm>
          <a:prstGeom prst="wedgeRoundRectCallout">
            <a:avLst>
              <a:gd name="adj1" fmla="val -64603"/>
              <a:gd name="adj2" fmla="val -60870"/>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This algorithm only gives the sequence’s length. How do we find the actual sequence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Reconstructing a solution</a:t>
            </a:r>
          </a:p>
        </p:txBody>
      </p:sp>
      <p:sp>
        <p:nvSpPr>
          <p:cNvPr id="3" name="Content Placeholder 2"/>
          <p:cNvSpPr>
            <a:spLocks noGrp="1"/>
          </p:cNvSpPr>
          <p:nvPr>
            <p:ph sz="quarter" idx="1"/>
          </p:nvPr>
        </p:nvSpPr>
        <p:spPr/>
        <p:txBody>
          <a:bodyPr/>
          <a:lstStyle/>
          <a:p>
            <a:r>
              <a:rPr lang="en-US" dirty="0"/>
              <a:t>We can extend the dynamic programming approach to record not only the optimal value for each sub-problem, but also the </a:t>
            </a:r>
            <a:r>
              <a:rPr lang="en-US" i="1" dirty="0">
                <a:solidFill>
                  <a:schemeClr val="accent1">
                    <a:lumMod val="75000"/>
                  </a:schemeClr>
                </a:solidFill>
              </a:rPr>
              <a:t>choice</a:t>
            </a:r>
            <a:r>
              <a:rPr lang="en-US" dirty="0"/>
              <a:t> that led to that value</a:t>
            </a:r>
          </a:p>
        </p:txBody>
      </p:sp>
      <p:sp>
        <p:nvSpPr>
          <p:cNvPr id="4" name="TextBox 3"/>
          <p:cNvSpPr txBox="1"/>
          <p:nvPr/>
        </p:nvSpPr>
        <p:spPr>
          <a:xfrm>
            <a:off x="685800" y="3352800"/>
            <a:ext cx="7772400" cy="2862322"/>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365760" algn="l"/>
                <a:tab pos="731520" algn="l"/>
                <a:tab pos="1097280" algn="l"/>
                <a:tab pos="1463040" algn="l"/>
                <a:tab pos="1828800" algn="l"/>
              </a:tabLst>
            </a:pPr>
            <a:r>
              <a:rPr lang="en-US" dirty="0">
                <a:latin typeface="Courier New" pitchFamily="49" charset="0"/>
                <a:cs typeface="Courier New" pitchFamily="49" charset="0"/>
              </a:rPr>
              <a:t>// Initially L[1..n] = 1</a:t>
            </a:r>
          </a:p>
          <a:p>
            <a:pPr>
              <a:tabLst>
                <a:tab pos="365760" algn="l"/>
                <a:tab pos="731520" algn="l"/>
                <a:tab pos="1097280" algn="l"/>
                <a:tab pos="1463040" algn="l"/>
                <a:tab pos="1828800" algn="l"/>
              </a:tabLst>
            </a:pPr>
            <a:r>
              <a:rPr lang="en-US" dirty="0">
                <a:solidFill>
                  <a:schemeClr val="accent2"/>
                </a:solidFill>
                <a:latin typeface="Courier New" pitchFamily="49" charset="0"/>
                <a:cs typeface="Courier New" pitchFamily="49" charset="0"/>
              </a:rPr>
              <a:t>// Initially </a:t>
            </a:r>
            <a:r>
              <a:rPr lang="en-US" dirty="0" err="1">
                <a:solidFill>
                  <a:schemeClr val="accent2"/>
                </a:solidFill>
                <a:latin typeface="Courier New" pitchFamily="49" charset="0"/>
                <a:cs typeface="Courier New" pitchFamily="49" charset="0"/>
              </a:rPr>
              <a:t>prev</a:t>
            </a:r>
            <a:r>
              <a:rPr lang="en-US" dirty="0">
                <a:solidFill>
                  <a:schemeClr val="accent2"/>
                </a:solidFill>
                <a:latin typeface="Courier New" pitchFamily="49" charset="0"/>
                <a:cs typeface="Courier New" pitchFamily="49" charset="0"/>
              </a:rPr>
              <a:t>[1..n] = 0</a:t>
            </a:r>
          </a:p>
          <a:p>
            <a:pPr>
              <a:tabLst>
                <a:tab pos="365760" algn="l"/>
                <a:tab pos="731520" algn="l"/>
                <a:tab pos="1097280" algn="l"/>
                <a:tab pos="1463040" algn="l"/>
                <a:tab pos="1828800" algn="l"/>
              </a:tabLst>
            </a:pPr>
            <a:br>
              <a:rPr lang="en-US" dirty="0">
                <a:latin typeface="Courier New" pitchFamily="49" charset="0"/>
                <a:cs typeface="Courier New" pitchFamily="49" charset="0"/>
              </a:rPr>
            </a:br>
            <a:r>
              <a:rPr lang="en-US" dirty="0">
                <a:latin typeface="Courier New" pitchFamily="49" charset="0"/>
                <a:cs typeface="Courier New" pitchFamily="49" charset="0"/>
              </a:rPr>
              <a:t>LONGEST-INCREASING-SUBSEQUENCE ()</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j=2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pPr>
              <a:tabLst>
                <a:tab pos="365760" algn="l"/>
                <a:tab pos="731520" algn="l"/>
                <a:tab pos="1097280" algn="l"/>
                <a:tab pos="1463040" algn="l"/>
                <a:tab pos="1828800" algn="l"/>
              </a:tabLst>
            </a:pPr>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b="1" dirty="0">
                <a:latin typeface="Courier New" pitchFamily="49" charset="0"/>
                <a:cs typeface="Courier New" pitchFamily="49" charset="0"/>
              </a:rPr>
              <a:t>each</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&lt;j such that </a:t>
            </a:r>
            <a:r>
              <a:rPr lang="en-US" dirty="0" err="1">
                <a:latin typeface="Courier New" pitchFamily="49" charset="0"/>
                <a:cs typeface="Courier New" pitchFamily="49" charset="0"/>
              </a:rPr>
              <a:t>a</a:t>
            </a:r>
            <a:r>
              <a:rPr lang="en-US" baseline="-25000" dirty="0" err="1">
                <a:latin typeface="Courier New" pitchFamily="49" charset="0"/>
                <a:cs typeface="Courier New" pitchFamily="49" charset="0"/>
              </a:rPr>
              <a:t>i</a:t>
            </a:r>
            <a:r>
              <a:rPr lang="en-US" dirty="0">
                <a:latin typeface="Courier New" pitchFamily="49" charset="0"/>
                <a:cs typeface="Courier New" pitchFamily="49" charset="0"/>
              </a:rPr>
              <a:t> &lt; </a:t>
            </a:r>
            <a:r>
              <a:rPr lang="en-US" dirty="0" err="1">
                <a:latin typeface="Courier New" pitchFamily="49" charset="0"/>
                <a:cs typeface="Courier New" pitchFamily="49" charset="0"/>
              </a:rPr>
              <a:t>a</a:t>
            </a:r>
            <a:r>
              <a:rPr lang="en-US" baseline="-25000" dirty="0" err="1">
                <a:latin typeface="Courier New" pitchFamily="49" charset="0"/>
                <a:cs typeface="Courier New" pitchFamily="49" charset="0"/>
              </a:rPr>
              <a:t>j</a:t>
            </a:r>
            <a:r>
              <a:rPr lang="en-US" dirty="0">
                <a:latin typeface="Courier New" pitchFamily="49" charset="0"/>
                <a:cs typeface="Courier New" pitchFamily="49" charset="0"/>
              </a:rPr>
              <a:t> </a:t>
            </a:r>
            <a:r>
              <a:rPr lang="en-US" b="1" dirty="0">
                <a:latin typeface="Courier New" pitchFamily="49" charset="0"/>
                <a:cs typeface="Courier New" pitchFamily="49" charset="0"/>
              </a:rPr>
              <a:t>do</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(L[j] &lt; 1 + L[</a:t>
            </a:r>
            <a:r>
              <a:rPr lang="en-US" dirty="0" err="1">
                <a:latin typeface="Courier New" pitchFamily="49" charset="0"/>
                <a:cs typeface="Courier New" pitchFamily="49" charset="0"/>
              </a:rPr>
              <a:t>i</a:t>
            </a:r>
            <a:r>
              <a:rPr lang="en-US" dirty="0">
                <a:latin typeface="Courier New" pitchFamily="49" charset="0"/>
                <a:cs typeface="Courier New" pitchFamily="49" charset="0"/>
              </a:rPr>
              <a:t>]) </a:t>
            </a:r>
            <a:r>
              <a:rPr lang="en-US" b="1" dirty="0">
                <a:latin typeface="Courier New" pitchFamily="49" charset="0"/>
                <a:cs typeface="Courier New" pitchFamily="49" charset="0"/>
              </a:rPr>
              <a:t>then</a:t>
            </a:r>
            <a:br>
              <a:rPr lang="en-US" dirty="0">
                <a:latin typeface="Courier New" pitchFamily="49" charset="0"/>
                <a:cs typeface="Courier New" pitchFamily="49" charset="0"/>
              </a:rPr>
            </a:br>
            <a:r>
              <a:rPr lang="en-US" dirty="0">
                <a:latin typeface="Courier New" pitchFamily="49" charset="0"/>
                <a:cs typeface="Courier New" pitchFamily="49" charset="0"/>
              </a:rPr>
              <a:t>				L[j] = 1 + L[</a:t>
            </a:r>
            <a:r>
              <a:rPr lang="en-US" dirty="0" err="1">
                <a:latin typeface="Courier New" pitchFamily="49" charset="0"/>
                <a:cs typeface="Courier New" pitchFamily="49" charset="0"/>
              </a:rPr>
              <a:t>i</a:t>
            </a:r>
            <a:r>
              <a:rPr lang="en-US" dirty="0">
                <a:latin typeface="Courier New" pitchFamily="49" charset="0"/>
                <a:cs typeface="Courier New" pitchFamily="49" charset="0"/>
              </a:rPr>
              <a:t>]</a:t>
            </a:r>
            <a:br>
              <a:rPr lang="en-US" dirty="0">
                <a:latin typeface="Courier New" pitchFamily="49" charset="0"/>
                <a:cs typeface="Courier New" pitchFamily="49" charset="0"/>
              </a:rPr>
            </a:br>
            <a:r>
              <a:rPr lang="en-US" dirty="0">
                <a:latin typeface="Courier New" pitchFamily="49" charset="0"/>
                <a:cs typeface="Courier New" pitchFamily="49" charset="0"/>
              </a:rPr>
              <a:t>				</a:t>
            </a:r>
            <a:r>
              <a:rPr lang="en-US" dirty="0" err="1">
                <a:solidFill>
                  <a:schemeClr val="accent2"/>
                </a:solidFill>
                <a:latin typeface="Courier New" pitchFamily="49" charset="0"/>
                <a:cs typeface="Courier New" pitchFamily="49" charset="0"/>
              </a:rPr>
              <a:t>prev</a:t>
            </a:r>
            <a:r>
              <a:rPr lang="en-US" dirty="0">
                <a:solidFill>
                  <a:schemeClr val="accent2"/>
                </a:solidFill>
                <a:latin typeface="Courier New" pitchFamily="49" charset="0"/>
                <a:cs typeface="Courier New" pitchFamily="49" charset="0"/>
              </a:rPr>
              <a:t>[j] = </a:t>
            </a:r>
            <a:r>
              <a:rPr lang="en-US" dirty="0" err="1">
                <a:solidFill>
                  <a:schemeClr val="accent2"/>
                </a:solidFill>
                <a:latin typeface="Courier New" pitchFamily="49" charset="0"/>
                <a:cs typeface="Courier New" pitchFamily="49" charset="0"/>
              </a:rPr>
              <a:t>i</a:t>
            </a:r>
            <a:endParaRPr lang="en-US" dirty="0">
              <a:solidFill>
                <a:schemeClr val="accent2"/>
              </a:solidFill>
              <a:latin typeface="Courier New" pitchFamily="49" charset="0"/>
              <a:cs typeface="Courier New" pitchFamily="49" charset="0"/>
            </a:endParaRPr>
          </a:p>
          <a:p>
            <a:pPr>
              <a:tabLst>
                <a:tab pos="365760" algn="l"/>
                <a:tab pos="731520" algn="l"/>
                <a:tab pos="1097280" algn="l"/>
                <a:tab pos="1463040" algn="l"/>
                <a:tab pos="1828800" algn="l"/>
              </a:tabLst>
            </a:pPr>
            <a:r>
              <a:rPr lang="en-US" b="1" dirty="0">
                <a:latin typeface="Courier New" pitchFamily="49" charset="0"/>
                <a:cs typeface="Courier New" pitchFamily="49" charset="0"/>
              </a:rPr>
              <a:t>	return </a:t>
            </a:r>
            <a:r>
              <a:rPr lang="en-US" dirty="0">
                <a:latin typeface="Courier New" pitchFamily="49" charset="0"/>
                <a:cs typeface="Courier New" pitchFamily="49" charset="0"/>
              </a:rPr>
              <a:t>maximum of L[1..n] </a:t>
            </a:r>
            <a:r>
              <a:rPr lang="en-US" dirty="0">
                <a:solidFill>
                  <a:schemeClr val="accent2"/>
                </a:solidFill>
                <a:latin typeface="Courier New" pitchFamily="49" charset="0"/>
                <a:cs typeface="Courier New" pitchFamily="49" charset="0"/>
              </a:rPr>
              <a:t>and array </a:t>
            </a:r>
            <a:r>
              <a:rPr lang="en-US" dirty="0" err="1">
                <a:solidFill>
                  <a:schemeClr val="accent2"/>
                </a:solidFill>
                <a:latin typeface="Courier New" pitchFamily="49" charset="0"/>
                <a:cs typeface="Courier New" pitchFamily="49" charset="0"/>
              </a:rPr>
              <a:t>prev</a:t>
            </a:r>
            <a:endParaRPr lang="en-US" dirty="0">
              <a:solidFill>
                <a:schemeClr val="accent2"/>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 </a:t>
            </a:r>
            <a:r>
              <a:rPr lang="en-US" dirty="0" err="1"/>
              <a:t>Yuckdonald’s</a:t>
            </a:r>
            <a:endParaRPr lang="en-US" dirty="0"/>
          </a:p>
        </p:txBody>
      </p:sp>
      <p:sp>
        <p:nvSpPr>
          <p:cNvPr id="3" name="Content Placeholder 2"/>
          <p:cNvSpPr>
            <a:spLocks noGrp="1"/>
          </p:cNvSpPr>
          <p:nvPr>
            <p:ph sz="quarter" idx="1"/>
          </p:nvPr>
        </p:nvSpPr>
        <p:spPr>
          <a:xfrm>
            <a:off x="457200" y="1600200"/>
            <a:ext cx="7696200" cy="4873752"/>
          </a:xfrm>
        </p:spPr>
        <p:txBody>
          <a:bodyPr>
            <a:normAutofit/>
          </a:bodyPr>
          <a:lstStyle/>
          <a:p>
            <a:pPr marL="0" algn="just">
              <a:buNone/>
            </a:pPr>
            <a:r>
              <a:rPr lang="en-US" sz="2000" dirty="0" err="1"/>
              <a:t>Yuckdonald’s</a:t>
            </a:r>
            <a:r>
              <a:rPr lang="en-US" sz="2000" dirty="0"/>
              <a:t> is considering opening a series of restaurants along Quaint Valley Highway (QVH). The </a:t>
            </a:r>
            <a:r>
              <a:rPr lang="en-US" sz="2000" i="1" dirty="0"/>
              <a:t>n</a:t>
            </a:r>
            <a:r>
              <a:rPr lang="en-US" sz="2000" dirty="0"/>
              <a:t> possible locations are along a straight line, and the distance of these locations from the start of QVH are, in miles and in increasing order, </a:t>
            </a:r>
            <a:r>
              <a:rPr lang="en-US" sz="2000" i="1" dirty="0"/>
              <a:t>m</a:t>
            </a:r>
            <a:r>
              <a:rPr lang="en-US" sz="2000" i="1" baseline="-25000" dirty="0"/>
              <a:t>1</a:t>
            </a:r>
            <a:r>
              <a:rPr lang="en-US" sz="2000" i="1" dirty="0"/>
              <a:t>, m</a:t>
            </a:r>
            <a:r>
              <a:rPr lang="en-US" sz="2000" i="1" baseline="-25000" dirty="0"/>
              <a:t>2</a:t>
            </a:r>
            <a:r>
              <a:rPr lang="en-US" sz="2000" i="1" dirty="0"/>
              <a:t>, …, </a:t>
            </a:r>
            <a:r>
              <a:rPr lang="en-US" sz="2000" i="1" dirty="0" err="1"/>
              <a:t>m</a:t>
            </a:r>
            <a:r>
              <a:rPr lang="en-US" sz="2000" i="1" baseline="-25000" dirty="0" err="1"/>
              <a:t>n</a:t>
            </a:r>
            <a:r>
              <a:rPr lang="en-US" sz="2000" dirty="0"/>
              <a:t>. The constraints are as follows:</a:t>
            </a:r>
          </a:p>
          <a:p>
            <a:pPr marL="365760" lvl="1"/>
            <a:r>
              <a:rPr lang="en-US" sz="1700" dirty="0"/>
              <a:t>At each location, </a:t>
            </a:r>
            <a:r>
              <a:rPr lang="en-US" sz="1700" dirty="0" err="1"/>
              <a:t>Yuckdonald’s</a:t>
            </a:r>
            <a:r>
              <a:rPr lang="en-US" sz="1700" dirty="0"/>
              <a:t> may open at most one restaurant. The expected profit from opening a restaurant at location </a:t>
            </a:r>
            <a:r>
              <a:rPr lang="en-US" sz="1700" i="1" dirty="0" err="1"/>
              <a:t>i</a:t>
            </a:r>
            <a:r>
              <a:rPr lang="en-US" sz="1700" dirty="0"/>
              <a:t> is </a:t>
            </a:r>
            <a:r>
              <a:rPr lang="en-US" sz="1700" i="1" dirty="0"/>
              <a:t>p</a:t>
            </a:r>
            <a:r>
              <a:rPr lang="en-US" sz="1700" i="1" baseline="-25000" dirty="0"/>
              <a:t>i</a:t>
            </a:r>
            <a:r>
              <a:rPr lang="en-US" sz="1700" i="1" dirty="0"/>
              <a:t> &gt; 0</a:t>
            </a:r>
          </a:p>
          <a:p>
            <a:pPr marL="365760" lvl="1"/>
            <a:r>
              <a:rPr lang="en-US" sz="1700" dirty="0"/>
              <a:t>Any two restaurants should be at least </a:t>
            </a:r>
            <a:r>
              <a:rPr lang="en-US" sz="1700" i="1" dirty="0"/>
              <a:t>k</a:t>
            </a:r>
            <a:r>
              <a:rPr lang="en-US" sz="1700" dirty="0"/>
              <a:t> miles apart, where </a:t>
            </a:r>
            <a:r>
              <a:rPr lang="en-US" sz="1700" i="1" dirty="0"/>
              <a:t>k</a:t>
            </a:r>
            <a:r>
              <a:rPr lang="en-US" sz="1700" dirty="0"/>
              <a:t> is a positive integer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Programming (DP)</a:t>
            </a:r>
          </a:p>
        </p:txBody>
      </p:sp>
      <p:sp>
        <p:nvSpPr>
          <p:cNvPr id="3" name="Content Placeholder 2"/>
          <p:cNvSpPr>
            <a:spLocks noGrp="1"/>
          </p:cNvSpPr>
          <p:nvPr>
            <p:ph sz="quarter" idx="1"/>
          </p:nvPr>
        </p:nvSpPr>
        <p:spPr/>
        <p:txBody>
          <a:bodyPr/>
          <a:lstStyle/>
          <a:p>
            <a:r>
              <a:rPr lang="en-US" dirty="0"/>
              <a:t>Similar to divide-and-conquer, DP solves problem by combining the solutions of its sub-problems.</a:t>
            </a:r>
          </a:p>
          <a:p>
            <a:endParaRPr lang="en-US" dirty="0"/>
          </a:p>
          <a:p>
            <a:r>
              <a:rPr lang="en-US" dirty="0"/>
              <a:t>The term “programming” here refers to a </a:t>
            </a:r>
            <a:r>
              <a:rPr lang="en-US" dirty="0">
                <a:solidFill>
                  <a:schemeClr val="accent1"/>
                </a:solidFill>
              </a:rPr>
              <a:t>tabular method</a:t>
            </a:r>
          </a:p>
          <a:p>
            <a:endParaRPr lang="en-US" dirty="0"/>
          </a:p>
          <a:p>
            <a:r>
              <a:rPr lang="en-US" dirty="0"/>
              <a:t>DP solves a sub-problem, then saves its solution in a </a:t>
            </a:r>
            <a:r>
              <a:rPr lang="en-US" dirty="0">
                <a:solidFill>
                  <a:schemeClr val="accent1"/>
                </a:solidFill>
              </a:rPr>
              <a:t>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n-</a:t>
            </a:r>
            <a:r>
              <a:rPr lang="en-US" dirty="0" err="1"/>
              <a:t>th</a:t>
            </a:r>
            <a:r>
              <a:rPr lang="en-US" dirty="0"/>
              <a:t> </a:t>
            </a:r>
            <a:r>
              <a:rPr lang="en-US" dirty="0" err="1"/>
              <a:t>fibonacci</a:t>
            </a:r>
            <a:r>
              <a:rPr lang="en-US" dirty="0"/>
              <a:t> number</a:t>
            </a:r>
          </a:p>
        </p:txBody>
      </p:sp>
      <p:sp>
        <p:nvSpPr>
          <p:cNvPr id="3" name="Content Placeholder 2"/>
          <p:cNvSpPr>
            <a:spLocks noGrp="1"/>
          </p:cNvSpPr>
          <p:nvPr>
            <p:ph sz="quarter" idx="1"/>
          </p:nvPr>
        </p:nvSpPr>
        <p:spPr>
          <a:xfrm>
            <a:off x="457200" y="1905000"/>
            <a:ext cx="7467600" cy="1295400"/>
          </a:xfrm>
        </p:spPr>
        <p:txBody>
          <a:bodyPr/>
          <a:lstStyle/>
          <a:p>
            <a:pPr>
              <a:buNone/>
            </a:pPr>
            <a:r>
              <a:rPr lang="en-US" i="1" dirty="0"/>
              <a:t>                   0				n=0</a:t>
            </a:r>
            <a:br>
              <a:rPr lang="en-US" i="1" dirty="0"/>
            </a:br>
            <a:r>
              <a:rPr lang="en-US" i="1" dirty="0"/>
              <a:t> F(n) =     1				n=1</a:t>
            </a:r>
            <a:br>
              <a:rPr lang="en-US" i="1" dirty="0"/>
            </a:br>
            <a:r>
              <a:rPr lang="en-US" i="1" dirty="0"/>
              <a:t>                F(n-1) + F(n-2)	n&gt;1</a:t>
            </a:r>
          </a:p>
        </p:txBody>
      </p:sp>
      <p:sp>
        <p:nvSpPr>
          <p:cNvPr id="4" name="Left Brace 3"/>
          <p:cNvSpPr/>
          <p:nvPr/>
        </p:nvSpPr>
        <p:spPr>
          <a:xfrm>
            <a:off x="1842448" y="2092656"/>
            <a:ext cx="228600" cy="9144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7" name="Group 6"/>
          <p:cNvGrpSpPr/>
          <p:nvPr/>
        </p:nvGrpSpPr>
        <p:grpSpPr>
          <a:xfrm>
            <a:off x="1143000" y="3657601"/>
            <a:ext cx="7239000" cy="2412325"/>
            <a:chOff x="838200" y="3810000"/>
            <a:chExt cx="7239000" cy="2412325"/>
          </a:xfrm>
        </p:grpSpPr>
        <p:sp>
          <p:nvSpPr>
            <p:cNvPr id="5" name="TextBox 4"/>
            <p:cNvSpPr txBox="1"/>
            <p:nvPr/>
          </p:nvSpPr>
          <p:spPr>
            <a:xfrm>
              <a:off x="838200" y="4191000"/>
              <a:ext cx="7239000" cy="2031325"/>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Courier New" pitchFamily="49" charset="0"/>
                  <a:cs typeface="Courier New" pitchFamily="49" charset="0"/>
                </a:rPr>
                <a:t>FIBONACCI (n)</a:t>
              </a:r>
            </a:p>
            <a:p>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(n==0)</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0</a:t>
              </a:r>
            </a:p>
            <a:p>
              <a:r>
                <a:rPr lang="en-US" dirty="0">
                  <a:latin typeface="Courier New" pitchFamily="49" charset="0"/>
                  <a:cs typeface="Courier New" pitchFamily="49" charset="0"/>
                </a:rPr>
                <a:t>	</a:t>
              </a:r>
              <a:r>
                <a:rPr lang="en-US" b="1" dirty="0">
                  <a:latin typeface="Courier New" pitchFamily="49" charset="0"/>
                  <a:cs typeface="Courier New" pitchFamily="49" charset="0"/>
                </a:rPr>
                <a:t>else</a:t>
              </a:r>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(n==1)</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1</a:t>
              </a:r>
            </a:p>
            <a:p>
              <a:r>
                <a:rPr lang="en-US" dirty="0">
                  <a:latin typeface="Courier New" pitchFamily="49" charset="0"/>
                  <a:cs typeface="Courier New" pitchFamily="49" charset="0"/>
                </a:rPr>
                <a:t>	</a:t>
              </a:r>
              <a:r>
                <a:rPr lang="en-US" b="1" dirty="0">
                  <a:latin typeface="Courier New" pitchFamily="49" charset="0"/>
                  <a:cs typeface="Courier New" pitchFamily="49" charset="0"/>
                </a:rPr>
                <a:t>else</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FIBONACCI(n-1) + FIBONACCI(n-2)</a:t>
              </a:r>
            </a:p>
          </p:txBody>
        </p:sp>
        <p:sp>
          <p:nvSpPr>
            <p:cNvPr id="6" name="TextBox 5"/>
            <p:cNvSpPr txBox="1"/>
            <p:nvPr/>
          </p:nvSpPr>
          <p:spPr>
            <a:xfrm>
              <a:off x="838200" y="3810000"/>
              <a:ext cx="2595775" cy="369332"/>
            </a:xfrm>
            <a:prstGeom prst="rect">
              <a:avLst/>
            </a:prstGeom>
            <a:noFill/>
          </p:spPr>
          <p:txBody>
            <a:bodyPr wrap="none" rtlCol="0">
              <a:spAutoFit/>
            </a:bodyPr>
            <a:lstStyle/>
            <a:p>
              <a:r>
                <a:rPr lang="en-US" b="1" dirty="0">
                  <a:solidFill>
                    <a:schemeClr val="accent1"/>
                  </a:solidFill>
                </a:rPr>
                <a:t>Recursive solution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n-</a:t>
            </a:r>
            <a:r>
              <a:rPr lang="en-US" dirty="0" err="1"/>
              <a:t>th</a:t>
            </a:r>
            <a:r>
              <a:rPr lang="en-US" dirty="0"/>
              <a:t> </a:t>
            </a:r>
            <a:r>
              <a:rPr lang="en-US" dirty="0" err="1"/>
              <a:t>fibonacci</a:t>
            </a:r>
            <a:r>
              <a:rPr lang="en-US" dirty="0"/>
              <a:t> number</a:t>
            </a:r>
          </a:p>
        </p:txBody>
      </p:sp>
      <p:grpSp>
        <p:nvGrpSpPr>
          <p:cNvPr id="3" name="Group 65"/>
          <p:cNvGrpSpPr/>
          <p:nvPr/>
        </p:nvGrpSpPr>
        <p:grpSpPr>
          <a:xfrm>
            <a:off x="1574621" y="3429000"/>
            <a:ext cx="3048537" cy="990600"/>
            <a:chOff x="1574621" y="3429000"/>
            <a:chExt cx="3048537" cy="990600"/>
          </a:xfrm>
        </p:grpSpPr>
        <p:sp>
          <p:nvSpPr>
            <p:cNvPr id="5" name="Rectangle 4"/>
            <p:cNvSpPr/>
            <p:nvPr/>
          </p:nvSpPr>
          <p:spPr>
            <a:xfrm>
              <a:off x="1574621" y="4050268"/>
              <a:ext cx="660758" cy="369332"/>
            </a:xfrm>
            <a:prstGeom prst="rect">
              <a:avLst/>
            </a:prstGeom>
          </p:spPr>
          <p:txBody>
            <a:bodyPr wrap="none">
              <a:spAutoFit/>
            </a:bodyPr>
            <a:lstStyle/>
            <a:p>
              <a:r>
                <a:rPr lang="en-US" dirty="0"/>
                <a:t>F(3)</a:t>
              </a:r>
            </a:p>
          </p:txBody>
        </p:sp>
        <p:sp>
          <p:nvSpPr>
            <p:cNvPr id="6" name="TextBox 5"/>
            <p:cNvSpPr txBox="1"/>
            <p:nvPr/>
          </p:nvSpPr>
          <p:spPr>
            <a:xfrm>
              <a:off x="3962400" y="4050268"/>
              <a:ext cx="660758" cy="369332"/>
            </a:xfrm>
            <a:prstGeom prst="rect">
              <a:avLst/>
            </a:prstGeom>
            <a:noFill/>
          </p:spPr>
          <p:txBody>
            <a:bodyPr wrap="none" rtlCol="0">
              <a:spAutoFit/>
            </a:bodyPr>
            <a:lstStyle/>
            <a:p>
              <a:r>
                <a:rPr lang="en-US" dirty="0"/>
                <a:t>F(2)</a:t>
              </a:r>
            </a:p>
          </p:txBody>
        </p:sp>
        <p:cxnSp>
          <p:nvCxnSpPr>
            <p:cNvPr id="14" name="Straight Arrow Connector 13"/>
            <p:cNvCxnSpPr>
              <a:stCxn id="4" idx="2"/>
              <a:endCxn id="5" idx="0"/>
            </p:cNvCxnSpPr>
            <p:nvPr/>
          </p:nvCxnSpPr>
          <p:spPr>
            <a:xfrm flipH="1">
              <a:off x="1905000" y="3429000"/>
              <a:ext cx="1168579"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6" idx="0"/>
            </p:cNvCxnSpPr>
            <p:nvPr/>
          </p:nvCxnSpPr>
          <p:spPr>
            <a:xfrm>
              <a:off x="3073579" y="3429000"/>
              <a:ext cx="12192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 name="Group 66"/>
          <p:cNvGrpSpPr/>
          <p:nvPr/>
        </p:nvGrpSpPr>
        <p:grpSpPr>
          <a:xfrm>
            <a:off x="965021" y="4419600"/>
            <a:ext cx="1879958" cy="1066800"/>
            <a:chOff x="965021" y="4419600"/>
            <a:chExt cx="1879958" cy="1066800"/>
          </a:xfrm>
        </p:grpSpPr>
        <p:sp>
          <p:nvSpPr>
            <p:cNvPr id="7" name="TextBox 6"/>
            <p:cNvSpPr txBox="1"/>
            <p:nvPr/>
          </p:nvSpPr>
          <p:spPr>
            <a:xfrm>
              <a:off x="2184221" y="5117068"/>
              <a:ext cx="660758" cy="369332"/>
            </a:xfrm>
            <a:prstGeom prst="rect">
              <a:avLst/>
            </a:prstGeom>
            <a:noFill/>
          </p:spPr>
          <p:txBody>
            <a:bodyPr wrap="none" rtlCol="0">
              <a:spAutoFit/>
            </a:bodyPr>
            <a:lstStyle/>
            <a:p>
              <a:r>
                <a:rPr lang="en-US" dirty="0"/>
                <a:t>F(1)</a:t>
              </a:r>
            </a:p>
          </p:txBody>
        </p:sp>
        <p:sp>
          <p:nvSpPr>
            <p:cNvPr id="9" name="TextBox 8"/>
            <p:cNvSpPr txBox="1"/>
            <p:nvPr/>
          </p:nvSpPr>
          <p:spPr>
            <a:xfrm>
              <a:off x="965021" y="5117068"/>
              <a:ext cx="660758" cy="369332"/>
            </a:xfrm>
            <a:prstGeom prst="rect">
              <a:avLst/>
            </a:prstGeom>
            <a:noFill/>
          </p:spPr>
          <p:txBody>
            <a:bodyPr wrap="none" rtlCol="0">
              <a:spAutoFit/>
            </a:bodyPr>
            <a:lstStyle/>
            <a:p>
              <a:r>
                <a:rPr lang="en-US" dirty="0"/>
                <a:t>F(2)</a:t>
              </a:r>
            </a:p>
          </p:txBody>
        </p:sp>
        <p:cxnSp>
          <p:nvCxnSpPr>
            <p:cNvPr id="18" name="Straight Arrow Connector 17"/>
            <p:cNvCxnSpPr>
              <a:stCxn id="5" idx="2"/>
              <a:endCxn id="9" idx="0"/>
            </p:cNvCxnSpPr>
            <p:nvPr/>
          </p:nvCxnSpPr>
          <p:spPr>
            <a:xfrm flipH="1">
              <a:off x="1295400" y="4419600"/>
              <a:ext cx="6096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7" idx="0"/>
            </p:cNvCxnSpPr>
            <p:nvPr/>
          </p:nvCxnSpPr>
          <p:spPr>
            <a:xfrm>
              <a:off x="1905000" y="4419600"/>
              <a:ext cx="6096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6" name="Group 68"/>
          <p:cNvGrpSpPr/>
          <p:nvPr/>
        </p:nvGrpSpPr>
        <p:grpSpPr>
          <a:xfrm>
            <a:off x="3429000" y="4419600"/>
            <a:ext cx="1727558" cy="1066800"/>
            <a:chOff x="3429000" y="4419600"/>
            <a:chExt cx="1727558" cy="1066800"/>
          </a:xfrm>
        </p:grpSpPr>
        <p:sp>
          <p:nvSpPr>
            <p:cNvPr id="8" name="TextBox 7"/>
            <p:cNvSpPr txBox="1"/>
            <p:nvPr/>
          </p:nvSpPr>
          <p:spPr>
            <a:xfrm>
              <a:off x="4495800" y="5117068"/>
              <a:ext cx="660758" cy="369332"/>
            </a:xfrm>
            <a:prstGeom prst="rect">
              <a:avLst/>
            </a:prstGeom>
            <a:noFill/>
          </p:spPr>
          <p:txBody>
            <a:bodyPr wrap="none" rtlCol="0">
              <a:spAutoFit/>
            </a:bodyPr>
            <a:lstStyle/>
            <a:p>
              <a:r>
                <a:rPr lang="en-US" dirty="0"/>
                <a:t>F(0)</a:t>
              </a:r>
            </a:p>
          </p:txBody>
        </p:sp>
        <p:sp>
          <p:nvSpPr>
            <p:cNvPr id="10" name="TextBox 9"/>
            <p:cNvSpPr txBox="1"/>
            <p:nvPr/>
          </p:nvSpPr>
          <p:spPr>
            <a:xfrm>
              <a:off x="3429000" y="5117068"/>
              <a:ext cx="660758" cy="369332"/>
            </a:xfrm>
            <a:prstGeom prst="rect">
              <a:avLst/>
            </a:prstGeom>
            <a:noFill/>
          </p:spPr>
          <p:txBody>
            <a:bodyPr wrap="none" rtlCol="0">
              <a:spAutoFit/>
            </a:bodyPr>
            <a:lstStyle/>
            <a:p>
              <a:r>
                <a:rPr lang="en-US" dirty="0"/>
                <a:t>F(1)</a:t>
              </a:r>
            </a:p>
          </p:txBody>
        </p:sp>
        <p:cxnSp>
          <p:nvCxnSpPr>
            <p:cNvPr id="24" name="Straight Arrow Connector 23"/>
            <p:cNvCxnSpPr>
              <a:stCxn id="6" idx="2"/>
              <a:endCxn id="10" idx="0"/>
            </p:cNvCxnSpPr>
            <p:nvPr/>
          </p:nvCxnSpPr>
          <p:spPr>
            <a:xfrm flipH="1">
              <a:off x="3759379" y="4419600"/>
              <a:ext cx="5334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a:endCxn id="8" idx="0"/>
            </p:cNvCxnSpPr>
            <p:nvPr/>
          </p:nvCxnSpPr>
          <p:spPr>
            <a:xfrm>
              <a:off x="4292779" y="4419600"/>
              <a:ext cx="5334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7" name="Group 67"/>
          <p:cNvGrpSpPr/>
          <p:nvPr/>
        </p:nvGrpSpPr>
        <p:grpSpPr>
          <a:xfrm>
            <a:off x="431621" y="5486400"/>
            <a:ext cx="1727558" cy="914400"/>
            <a:chOff x="431621" y="5486400"/>
            <a:chExt cx="1727558" cy="914400"/>
          </a:xfrm>
        </p:grpSpPr>
        <p:sp>
          <p:nvSpPr>
            <p:cNvPr id="11" name="TextBox 10"/>
            <p:cNvSpPr txBox="1"/>
            <p:nvPr/>
          </p:nvSpPr>
          <p:spPr>
            <a:xfrm>
              <a:off x="1498421" y="6031468"/>
              <a:ext cx="660758" cy="369332"/>
            </a:xfrm>
            <a:prstGeom prst="rect">
              <a:avLst/>
            </a:prstGeom>
            <a:noFill/>
          </p:spPr>
          <p:txBody>
            <a:bodyPr wrap="none" rtlCol="0">
              <a:spAutoFit/>
            </a:bodyPr>
            <a:lstStyle/>
            <a:p>
              <a:r>
                <a:rPr lang="en-US" dirty="0"/>
                <a:t>F(0)</a:t>
              </a:r>
            </a:p>
          </p:txBody>
        </p:sp>
        <p:sp>
          <p:nvSpPr>
            <p:cNvPr id="12" name="TextBox 11"/>
            <p:cNvSpPr txBox="1"/>
            <p:nvPr/>
          </p:nvSpPr>
          <p:spPr>
            <a:xfrm>
              <a:off x="431621" y="6031468"/>
              <a:ext cx="660758" cy="369332"/>
            </a:xfrm>
            <a:prstGeom prst="rect">
              <a:avLst/>
            </a:prstGeom>
            <a:noFill/>
          </p:spPr>
          <p:txBody>
            <a:bodyPr wrap="none" rtlCol="0">
              <a:spAutoFit/>
            </a:bodyPr>
            <a:lstStyle/>
            <a:p>
              <a:r>
                <a:rPr lang="en-US" dirty="0"/>
                <a:t>F(1)</a:t>
              </a:r>
            </a:p>
          </p:txBody>
        </p:sp>
        <p:cxnSp>
          <p:nvCxnSpPr>
            <p:cNvPr id="30" name="Straight Arrow Connector 29"/>
            <p:cNvCxnSpPr>
              <a:stCxn id="9" idx="2"/>
              <a:endCxn id="12" idx="0"/>
            </p:cNvCxnSpPr>
            <p:nvPr/>
          </p:nvCxnSpPr>
          <p:spPr>
            <a:xfrm flipH="1">
              <a:off x="762000" y="5486400"/>
              <a:ext cx="5334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11" idx="0"/>
            </p:cNvCxnSpPr>
            <p:nvPr/>
          </p:nvCxnSpPr>
          <p:spPr>
            <a:xfrm>
              <a:off x="1295400" y="5486400"/>
              <a:ext cx="5334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0" name="Group 69"/>
          <p:cNvGrpSpPr/>
          <p:nvPr/>
        </p:nvGrpSpPr>
        <p:grpSpPr>
          <a:xfrm>
            <a:off x="6019800" y="3505200"/>
            <a:ext cx="1879958" cy="1066800"/>
            <a:chOff x="6019800" y="3505200"/>
            <a:chExt cx="1879958" cy="1066800"/>
          </a:xfrm>
        </p:grpSpPr>
        <p:sp>
          <p:nvSpPr>
            <p:cNvPr id="46" name="TextBox 45"/>
            <p:cNvSpPr txBox="1"/>
            <p:nvPr/>
          </p:nvSpPr>
          <p:spPr>
            <a:xfrm>
              <a:off x="7239000" y="4202668"/>
              <a:ext cx="660758" cy="369332"/>
            </a:xfrm>
            <a:prstGeom prst="rect">
              <a:avLst/>
            </a:prstGeom>
            <a:noFill/>
          </p:spPr>
          <p:txBody>
            <a:bodyPr wrap="none" rtlCol="0">
              <a:spAutoFit/>
            </a:bodyPr>
            <a:lstStyle/>
            <a:p>
              <a:r>
                <a:rPr lang="en-US" dirty="0"/>
                <a:t>F(1)</a:t>
              </a:r>
            </a:p>
          </p:txBody>
        </p:sp>
        <p:sp>
          <p:nvSpPr>
            <p:cNvPr id="47" name="TextBox 46"/>
            <p:cNvSpPr txBox="1"/>
            <p:nvPr/>
          </p:nvSpPr>
          <p:spPr>
            <a:xfrm>
              <a:off x="6019800" y="4202668"/>
              <a:ext cx="660758" cy="369332"/>
            </a:xfrm>
            <a:prstGeom prst="rect">
              <a:avLst/>
            </a:prstGeom>
            <a:noFill/>
          </p:spPr>
          <p:txBody>
            <a:bodyPr wrap="none" rtlCol="0">
              <a:spAutoFit/>
            </a:bodyPr>
            <a:lstStyle/>
            <a:p>
              <a:r>
                <a:rPr lang="en-US" dirty="0"/>
                <a:t>F(2)</a:t>
              </a:r>
            </a:p>
          </p:txBody>
        </p:sp>
        <p:cxnSp>
          <p:nvCxnSpPr>
            <p:cNvPr id="50" name="Straight Arrow Connector 49"/>
            <p:cNvCxnSpPr>
              <a:stCxn id="45" idx="2"/>
              <a:endCxn id="47" idx="0"/>
            </p:cNvCxnSpPr>
            <p:nvPr/>
          </p:nvCxnSpPr>
          <p:spPr>
            <a:xfrm flipH="1">
              <a:off x="6350179" y="3505200"/>
              <a:ext cx="6096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5" idx="2"/>
              <a:endCxn id="46" idx="0"/>
            </p:cNvCxnSpPr>
            <p:nvPr/>
          </p:nvCxnSpPr>
          <p:spPr>
            <a:xfrm>
              <a:off x="6959779" y="3505200"/>
              <a:ext cx="6096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1" name="Group 70"/>
          <p:cNvGrpSpPr/>
          <p:nvPr/>
        </p:nvGrpSpPr>
        <p:grpSpPr>
          <a:xfrm>
            <a:off x="5486400" y="4572000"/>
            <a:ext cx="1727558" cy="914400"/>
            <a:chOff x="5486400" y="4572000"/>
            <a:chExt cx="1727558" cy="914400"/>
          </a:xfrm>
        </p:grpSpPr>
        <p:sp>
          <p:nvSpPr>
            <p:cNvPr id="48" name="TextBox 47"/>
            <p:cNvSpPr txBox="1"/>
            <p:nvPr/>
          </p:nvSpPr>
          <p:spPr>
            <a:xfrm>
              <a:off x="6553200" y="5117068"/>
              <a:ext cx="660758" cy="369332"/>
            </a:xfrm>
            <a:prstGeom prst="rect">
              <a:avLst/>
            </a:prstGeom>
            <a:noFill/>
          </p:spPr>
          <p:txBody>
            <a:bodyPr wrap="none" rtlCol="0">
              <a:spAutoFit/>
            </a:bodyPr>
            <a:lstStyle/>
            <a:p>
              <a:r>
                <a:rPr lang="en-US" dirty="0"/>
                <a:t>F(0)</a:t>
              </a:r>
            </a:p>
          </p:txBody>
        </p:sp>
        <p:sp>
          <p:nvSpPr>
            <p:cNvPr id="49" name="TextBox 48"/>
            <p:cNvSpPr txBox="1"/>
            <p:nvPr/>
          </p:nvSpPr>
          <p:spPr>
            <a:xfrm>
              <a:off x="5486400" y="5117068"/>
              <a:ext cx="660758" cy="369332"/>
            </a:xfrm>
            <a:prstGeom prst="rect">
              <a:avLst/>
            </a:prstGeom>
            <a:noFill/>
          </p:spPr>
          <p:txBody>
            <a:bodyPr wrap="none" rtlCol="0">
              <a:spAutoFit/>
            </a:bodyPr>
            <a:lstStyle/>
            <a:p>
              <a:r>
                <a:rPr lang="en-US" dirty="0"/>
                <a:t>F(1)</a:t>
              </a:r>
            </a:p>
          </p:txBody>
        </p:sp>
        <p:cxnSp>
          <p:nvCxnSpPr>
            <p:cNvPr id="52" name="Straight Arrow Connector 51"/>
            <p:cNvCxnSpPr>
              <a:stCxn id="47" idx="2"/>
              <a:endCxn id="49" idx="0"/>
            </p:cNvCxnSpPr>
            <p:nvPr/>
          </p:nvCxnSpPr>
          <p:spPr>
            <a:xfrm flipH="1">
              <a:off x="5816779" y="4572000"/>
              <a:ext cx="5334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7" idx="2"/>
              <a:endCxn id="48" idx="0"/>
            </p:cNvCxnSpPr>
            <p:nvPr/>
          </p:nvCxnSpPr>
          <p:spPr>
            <a:xfrm>
              <a:off x="6350179" y="4572000"/>
              <a:ext cx="5334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4724400" y="1905000"/>
            <a:ext cx="660758" cy="369332"/>
          </a:xfrm>
          <a:prstGeom prst="rect">
            <a:avLst/>
          </a:prstGeom>
          <a:noFill/>
        </p:spPr>
        <p:txBody>
          <a:bodyPr wrap="none" rtlCol="0">
            <a:spAutoFit/>
          </a:bodyPr>
          <a:lstStyle/>
          <a:p>
            <a:r>
              <a:rPr lang="en-US" dirty="0"/>
              <a:t>F(5)</a:t>
            </a:r>
          </a:p>
        </p:txBody>
      </p:sp>
      <p:grpSp>
        <p:nvGrpSpPr>
          <p:cNvPr id="22" name="Group 64"/>
          <p:cNvGrpSpPr/>
          <p:nvPr/>
        </p:nvGrpSpPr>
        <p:grpSpPr>
          <a:xfrm>
            <a:off x="2743200" y="2274332"/>
            <a:ext cx="4546958" cy="1230868"/>
            <a:chOff x="2743200" y="2274332"/>
            <a:chExt cx="4546958" cy="1230868"/>
          </a:xfrm>
        </p:grpSpPr>
        <p:sp>
          <p:nvSpPr>
            <p:cNvPr id="4" name="TextBox 3"/>
            <p:cNvSpPr txBox="1"/>
            <p:nvPr/>
          </p:nvSpPr>
          <p:spPr>
            <a:xfrm>
              <a:off x="2743200" y="3059668"/>
              <a:ext cx="660758" cy="369332"/>
            </a:xfrm>
            <a:prstGeom prst="rect">
              <a:avLst/>
            </a:prstGeom>
            <a:noFill/>
          </p:spPr>
          <p:txBody>
            <a:bodyPr wrap="none" rtlCol="0">
              <a:spAutoFit/>
            </a:bodyPr>
            <a:lstStyle/>
            <a:p>
              <a:r>
                <a:rPr lang="en-US" dirty="0"/>
                <a:t>F(4)</a:t>
              </a:r>
            </a:p>
          </p:txBody>
        </p:sp>
        <p:sp>
          <p:nvSpPr>
            <p:cNvPr id="45" name="Rectangle 44"/>
            <p:cNvSpPr/>
            <p:nvPr/>
          </p:nvSpPr>
          <p:spPr>
            <a:xfrm>
              <a:off x="6629400" y="3135868"/>
              <a:ext cx="660758" cy="369332"/>
            </a:xfrm>
            <a:prstGeom prst="rect">
              <a:avLst/>
            </a:prstGeom>
          </p:spPr>
          <p:txBody>
            <a:bodyPr wrap="none">
              <a:spAutoFit/>
            </a:bodyPr>
            <a:lstStyle/>
            <a:p>
              <a:r>
                <a:rPr lang="en-US" dirty="0"/>
                <a:t>F(3)</a:t>
              </a:r>
            </a:p>
          </p:txBody>
        </p:sp>
        <p:cxnSp>
          <p:nvCxnSpPr>
            <p:cNvPr id="55" name="Straight Arrow Connector 54"/>
            <p:cNvCxnSpPr>
              <a:stCxn id="54" idx="2"/>
              <a:endCxn id="4" idx="0"/>
            </p:cNvCxnSpPr>
            <p:nvPr/>
          </p:nvCxnSpPr>
          <p:spPr>
            <a:xfrm flipH="1">
              <a:off x="3073579" y="2274332"/>
              <a:ext cx="1981200" cy="785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4" idx="2"/>
              <a:endCxn id="45" idx="0"/>
            </p:cNvCxnSpPr>
            <p:nvPr/>
          </p:nvCxnSpPr>
          <p:spPr>
            <a:xfrm>
              <a:off x="5054779" y="2274332"/>
              <a:ext cx="1905000" cy="861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rot="1609931">
            <a:off x="389392" y="3852843"/>
            <a:ext cx="2352315" cy="296170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09931">
            <a:off x="5418592" y="2962253"/>
            <a:ext cx="2352315" cy="296170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928380">
            <a:off x="468380" y="4996833"/>
            <a:ext cx="1708399" cy="174672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928380">
            <a:off x="5512093" y="4106380"/>
            <a:ext cx="1708399" cy="174672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928380">
            <a:off x="3402441" y="4076839"/>
            <a:ext cx="1708399" cy="1746727"/>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33400" y="1524000"/>
            <a:ext cx="2595775" cy="369332"/>
          </a:xfrm>
          <a:prstGeom prst="rect">
            <a:avLst/>
          </a:prstGeom>
          <a:noFill/>
        </p:spPr>
        <p:txBody>
          <a:bodyPr wrap="none" rtlCol="0">
            <a:spAutoFit/>
          </a:bodyPr>
          <a:lstStyle/>
          <a:p>
            <a:r>
              <a:rPr lang="en-US" b="1" dirty="0">
                <a:solidFill>
                  <a:schemeClr val="accent1"/>
                </a:solidFill>
              </a:rPr>
              <a:t>Recursive solution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p:cTn id="42" dur="1000" fill="hold"/>
                                        <p:tgtEl>
                                          <p:spTgt spid="73"/>
                                        </p:tgtEl>
                                        <p:attrNameLst>
                                          <p:attrName>ppt_w</p:attrName>
                                        </p:attrNameLst>
                                      </p:cBhvr>
                                      <p:tavLst>
                                        <p:tav tm="0">
                                          <p:val>
                                            <p:strVal val="#ppt_w+.3"/>
                                          </p:val>
                                        </p:tav>
                                        <p:tav tm="100000">
                                          <p:val>
                                            <p:strVal val="#ppt_w"/>
                                          </p:val>
                                        </p:tav>
                                      </p:tavLst>
                                    </p:anim>
                                    <p:anim calcmode="lin" valueType="num">
                                      <p:cBhvr>
                                        <p:cTn id="43" dur="1000" fill="hold"/>
                                        <p:tgtEl>
                                          <p:spTgt spid="73"/>
                                        </p:tgtEl>
                                        <p:attrNameLst>
                                          <p:attrName>ppt_h</p:attrName>
                                        </p:attrNameLst>
                                      </p:cBhvr>
                                      <p:tavLst>
                                        <p:tav tm="0">
                                          <p:val>
                                            <p:strVal val="#ppt_h"/>
                                          </p:val>
                                        </p:tav>
                                        <p:tav tm="100000">
                                          <p:val>
                                            <p:strVal val="#ppt_h"/>
                                          </p:val>
                                        </p:tav>
                                      </p:tavLst>
                                    </p:anim>
                                    <p:animEffect transition="in" filter="fade">
                                      <p:cBhvr>
                                        <p:cTn id="44" dur="1000"/>
                                        <p:tgtEl>
                                          <p:spTgt spid="73"/>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1000" fill="hold"/>
                                        <p:tgtEl>
                                          <p:spTgt spid="72"/>
                                        </p:tgtEl>
                                        <p:attrNameLst>
                                          <p:attrName>ppt_w</p:attrName>
                                        </p:attrNameLst>
                                      </p:cBhvr>
                                      <p:tavLst>
                                        <p:tav tm="0">
                                          <p:val>
                                            <p:strVal val="#ppt_w+.3"/>
                                          </p:val>
                                        </p:tav>
                                        <p:tav tm="100000">
                                          <p:val>
                                            <p:strVal val="#ppt_w"/>
                                          </p:val>
                                        </p:tav>
                                      </p:tavLst>
                                    </p:anim>
                                    <p:anim calcmode="lin" valueType="num">
                                      <p:cBhvr>
                                        <p:cTn id="48" dur="1000" fill="hold"/>
                                        <p:tgtEl>
                                          <p:spTgt spid="72"/>
                                        </p:tgtEl>
                                        <p:attrNameLst>
                                          <p:attrName>ppt_h</p:attrName>
                                        </p:attrNameLst>
                                      </p:cBhvr>
                                      <p:tavLst>
                                        <p:tav tm="0">
                                          <p:val>
                                            <p:strVal val="#ppt_h"/>
                                          </p:val>
                                        </p:tav>
                                        <p:tav tm="100000">
                                          <p:val>
                                            <p:strVal val="#ppt_h"/>
                                          </p:val>
                                        </p:tav>
                                      </p:tavLst>
                                    </p:anim>
                                    <p:animEffect transition="in" filter="fade">
                                      <p:cBhvr>
                                        <p:cTn id="49" dur="10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74"/>
                                        </p:tgtEl>
                                        <p:attrNameLst>
                                          <p:attrName>style.visibility</p:attrName>
                                        </p:attrNameLst>
                                      </p:cBhvr>
                                      <p:to>
                                        <p:strVal val="visible"/>
                                      </p:to>
                                    </p:set>
                                    <p:anim calcmode="lin" valueType="num">
                                      <p:cBhvr>
                                        <p:cTn id="54" dur="1000" fill="hold"/>
                                        <p:tgtEl>
                                          <p:spTgt spid="74"/>
                                        </p:tgtEl>
                                        <p:attrNameLst>
                                          <p:attrName>ppt_w</p:attrName>
                                        </p:attrNameLst>
                                      </p:cBhvr>
                                      <p:tavLst>
                                        <p:tav tm="0">
                                          <p:val>
                                            <p:strVal val="#ppt_w+.3"/>
                                          </p:val>
                                        </p:tav>
                                        <p:tav tm="100000">
                                          <p:val>
                                            <p:strVal val="#ppt_w"/>
                                          </p:val>
                                        </p:tav>
                                      </p:tavLst>
                                    </p:anim>
                                    <p:anim calcmode="lin" valueType="num">
                                      <p:cBhvr>
                                        <p:cTn id="55" dur="1000" fill="hold"/>
                                        <p:tgtEl>
                                          <p:spTgt spid="74"/>
                                        </p:tgtEl>
                                        <p:attrNameLst>
                                          <p:attrName>ppt_h</p:attrName>
                                        </p:attrNameLst>
                                      </p:cBhvr>
                                      <p:tavLst>
                                        <p:tav tm="0">
                                          <p:val>
                                            <p:strVal val="#ppt_h"/>
                                          </p:val>
                                        </p:tav>
                                        <p:tav tm="100000">
                                          <p:val>
                                            <p:strVal val="#ppt_h"/>
                                          </p:val>
                                        </p:tav>
                                      </p:tavLst>
                                    </p:anim>
                                    <p:animEffect transition="in" filter="fade">
                                      <p:cBhvr>
                                        <p:cTn id="56" dur="1000"/>
                                        <p:tgtEl>
                                          <p:spTgt spid="74"/>
                                        </p:tgtEl>
                                      </p:cBhvr>
                                    </p:animEffect>
                                  </p:childTnLst>
                                </p:cTn>
                              </p:par>
                              <p:par>
                                <p:cTn id="57" presetID="50" presetClass="entr" presetSubtype="0" decel="10000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p:cTn id="59" dur="1000" fill="hold"/>
                                        <p:tgtEl>
                                          <p:spTgt spid="75"/>
                                        </p:tgtEl>
                                        <p:attrNameLst>
                                          <p:attrName>ppt_w</p:attrName>
                                        </p:attrNameLst>
                                      </p:cBhvr>
                                      <p:tavLst>
                                        <p:tav tm="0">
                                          <p:val>
                                            <p:strVal val="#ppt_w+.3"/>
                                          </p:val>
                                        </p:tav>
                                        <p:tav tm="100000">
                                          <p:val>
                                            <p:strVal val="#ppt_w"/>
                                          </p:val>
                                        </p:tav>
                                      </p:tavLst>
                                    </p:anim>
                                    <p:anim calcmode="lin" valueType="num">
                                      <p:cBhvr>
                                        <p:cTn id="60" dur="1000" fill="hold"/>
                                        <p:tgtEl>
                                          <p:spTgt spid="75"/>
                                        </p:tgtEl>
                                        <p:attrNameLst>
                                          <p:attrName>ppt_h</p:attrName>
                                        </p:attrNameLst>
                                      </p:cBhvr>
                                      <p:tavLst>
                                        <p:tav tm="0">
                                          <p:val>
                                            <p:strVal val="#ppt_h"/>
                                          </p:val>
                                        </p:tav>
                                        <p:tav tm="100000">
                                          <p:val>
                                            <p:strVal val="#ppt_h"/>
                                          </p:val>
                                        </p:tav>
                                      </p:tavLst>
                                    </p:anim>
                                    <p:animEffect transition="in" filter="fade">
                                      <p:cBhvr>
                                        <p:cTn id="61" dur="1000"/>
                                        <p:tgtEl>
                                          <p:spTgt spid="75"/>
                                        </p:tgtEl>
                                      </p:cBhvr>
                                    </p:animEffect>
                                  </p:childTnLst>
                                </p:cTn>
                              </p:par>
                              <p:par>
                                <p:cTn id="62" presetID="50" presetClass="entr" presetSubtype="0" decel="10000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 calcmode="lin" valueType="num">
                                      <p:cBhvr>
                                        <p:cTn id="64" dur="1000" fill="hold"/>
                                        <p:tgtEl>
                                          <p:spTgt spid="76"/>
                                        </p:tgtEl>
                                        <p:attrNameLst>
                                          <p:attrName>ppt_w</p:attrName>
                                        </p:attrNameLst>
                                      </p:cBhvr>
                                      <p:tavLst>
                                        <p:tav tm="0">
                                          <p:val>
                                            <p:strVal val="#ppt_w+.3"/>
                                          </p:val>
                                        </p:tav>
                                        <p:tav tm="100000">
                                          <p:val>
                                            <p:strVal val="#ppt_w"/>
                                          </p:val>
                                        </p:tav>
                                      </p:tavLst>
                                    </p:anim>
                                    <p:anim calcmode="lin" valueType="num">
                                      <p:cBhvr>
                                        <p:cTn id="65" dur="1000" fill="hold"/>
                                        <p:tgtEl>
                                          <p:spTgt spid="76"/>
                                        </p:tgtEl>
                                        <p:attrNameLst>
                                          <p:attrName>ppt_h</p:attrName>
                                        </p:attrNameLst>
                                      </p:cBhvr>
                                      <p:tavLst>
                                        <p:tav tm="0">
                                          <p:val>
                                            <p:strVal val="#ppt_h"/>
                                          </p:val>
                                        </p:tav>
                                        <p:tav tm="100000">
                                          <p:val>
                                            <p:strVal val="#ppt_h"/>
                                          </p:val>
                                        </p:tav>
                                      </p:tavLst>
                                    </p:anim>
                                    <p:animEffect transition="in" filter="fade">
                                      <p:cBhvr>
                                        <p:cTn id="6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n-</a:t>
            </a:r>
            <a:r>
              <a:rPr lang="en-US" dirty="0" err="1"/>
              <a:t>th</a:t>
            </a:r>
            <a:r>
              <a:rPr lang="en-US" dirty="0"/>
              <a:t> </a:t>
            </a:r>
            <a:r>
              <a:rPr lang="en-US" dirty="0" err="1"/>
              <a:t>fibonacci</a:t>
            </a:r>
            <a:r>
              <a:rPr lang="en-US" dirty="0"/>
              <a:t> number</a:t>
            </a:r>
          </a:p>
        </p:txBody>
      </p:sp>
      <p:sp>
        <p:nvSpPr>
          <p:cNvPr id="3" name="Content Placeholder 2"/>
          <p:cNvSpPr>
            <a:spLocks noGrp="1"/>
          </p:cNvSpPr>
          <p:nvPr>
            <p:ph sz="quarter" idx="1"/>
          </p:nvPr>
        </p:nvSpPr>
        <p:spPr>
          <a:xfrm>
            <a:off x="533400" y="1828800"/>
            <a:ext cx="7467600" cy="1143000"/>
          </a:xfrm>
        </p:spPr>
        <p:txBody>
          <a:bodyPr/>
          <a:lstStyle/>
          <a:p>
            <a:pPr marL="0">
              <a:buNone/>
            </a:pPr>
            <a:r>
              <a:rPr lang="en-US" dirty="0" err="1">
                <a:solidFill>
                  <a:schemeClr val="accent1"/>
                </a:solidFill>
              </a:rPr>
              <a:t>Memoization</a:t>
            </a:r>
            <a:r>
              <a:rPr lang="en-US" dirty="0">
                <a:solidFill>
                  <a:schemeClr val="accent1"/>
                </a:solidFill>
              </a:rPr>
              <a:t> : </a:t>
            </a:r>
            <a:br>
              <a:rPr lang="en-US" dirty="0">
                <a:solidFill>
                  <a:schemeClr val="accent1"/>
                </a:solidFill>
              </a:rPr>
            </a:br>
            <a:r>
              <a:rPr lang="en-US" dirty="0"/>
              <a:t>Maintain a table to store sub-problem’s solution</a:t>
            </a:r>
          </a:p>
        </p:txBody>
      </p:sp>
      <p:grpSp>
        <p:nvGrpSpPr>
          <p:cNvPr id="6" name="Group 5"/>
          <p:cNvGrpSpPr/>
          <p:nvPr/>
        </p:nvGrpSpPr>
        <p:grpSpPr>
          <a:xfrm>
            <a:off x="609600" y="3276600"/>
            <a:ext cx="7239000" cy="3243322"/>
            <a:chOff x="609600" y="3276600"/>
            <a:chExt cx="7239000" cy="3243322"/>
          </a:xfrm>
        </p:grpSpPr>
        <p:sp>
          <p:nvSpPr>
            <p:cNvPr id="4" name="TextBox 3"/>
            <p:cNvSpPr txBox="1"/>
            <p:nvPr/>
          </p:nvSpPr>
          <p:spPr>
            <a:xfrm>
              <a:off x="609600" y="3657600"/>
              <a:ext cx="7239000" cy="2862322"/>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Courier New" pitchFamily="49" charset="0"/>
                  <a:cs typeface="Courier New" pitchFamily="49" charset="0"/>
                </a:rPr>
                <a:t>// Initially : </a:t>
              </a:r>
              <a:r>
                <a:rPr lang="en-US" dirty="0" err="1">
                  <a:latin typeface="Courier New" pitchFamily="49" charset="0"/>
                  <a:cs typeface="Courier New" pitchFamily="49" charset="0"/>
                </a:rPr>
                <a:t>Arr</a:t>
              </a:r>
              <a:r>
                <a:rPr lang="en-US" dirty="0">
                  <a:latin typeface="Courier New" pitchFamily="49" charset="0"/>
                  <a:cs typeface="Courier New" pitchFamily="49" charset="0"/>
                </a:rPr>
                <a:t>[0] = 0</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[1] = 1</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[2..n] =  -1</a:t>
              </a:r>
            </a:p>
            <a:p>
              <a:endParaRPr lang="en-US" dirty="0">
                <a:latin typeface="Courier New" pitchFamily="49" charset="0"/>
                <a:cs typeface="Courier New" pitchFamily="49" charset="0"/>
              </a:endParaRPr>
            </a:p>
            <a:p>
              <a:r>
                <a:rPr lang="en-US" dirty="0">
                  <a:latin typeface="Courier New" pitchFamily="49" charset="0"/>
                  <a:cs typeface="Courier New" pitchFamily="49" charset="0"/>
                </a:rPr>
                <a:t>FIBONACCI (n)</a:t>
              </a:r>
            </a:p>
            <a:p>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 != -1)</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a:t>
              </a:r>
            </a:p>
            <a:p>
              <a:r>
                <a:rPr lang="en-US" dirty="0">
                  <a:latin typeface="Courier New" pitchFamily="49" charset="0"/>
                  <a:cs typeface="Courier New" pitchFamily="49" charset="0"/>
                </a:rPr>
                <a:t>	</a:t>
              </a:r>
              <a:r>
                <a:rPr lang="en-US" b="1" dirty="0">
                  <a:latin typeface="Courier New" pitchFamily="49" charset="0"/>
                  <a:cs typeface="Courier New" pitchFamily="49" charset="0"/>
                </a:rPr>
                <a:t>else</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[n]=FIBONACCI(n-1) + FIBONACCI(n-2)</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a:t>
              </a:r>
            </a:p>
          </p:txBody>
        </p:sp>
        <p:sp>
          <p:nvSpPr>
            <p:cNvPr id="5" name="TextBox 4"/>
            <p:cNvSpPr txBox="1"/>
            <p:nvPr/>
          </p:nvSpPr>
          <p:spPr>
            <a:xfrm>
              <a:off x="609600" y="3276600"/>
              <a:ext cx="3536546" cy="369332"/>
            </a:xfrm>
            <a:prstGeom prst="rect">
              <a:avLst/>
            </a:prstGeom>
            <a:noFill/>
          </p:spPr>
          <p:txBody>
            <a:bodyPr wrap="none" rtlCol="0">
              <a:spAutoFit/>
            </a:bodyPr>
            <a:lstStyle/>
            <a:p>
              <a:r>
                <a:rPr lang="en-US" b="1" dirty="0">
                  <a:solidFill>
                    <a:schemeClr val="accent1"/>
                  </a:solidFill>
                </a:rPr>
                <a:t>solution with </a:t>
              </a:r>
              <a:r>
                <a:rPr lang="en-US" b="1" dirty="0" err="1">
                  <a:solidFill>
                    <a:schemeClr val="accent1"/>
                  </a:solidFill>
                </a:rPr>
                <a:t>memoization</a:t>
              </a:r>
              <a:r>
                <a:rPr lang="en-US" b="1" dirty="0">
                  <a:solidFill>
                    <a:schemeClr val="accent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n-</a:t>
            </a:r>
            <a:r>
              <a:rPr lang="en-US" dirty="0" err="1"/>
              <a:t>th</a:t>
            </a:r>
            <a:r>
              <a:rPr lang="en-US" dirty="0"/>
              <a:t> </a:t>
            </a:r>
            <a:r>
              <a:rPr lang="en-US" dirty="0" err="1"/>
              <a:t>fibonacci</a:t>
            </a:r>
            <a:r>
              <a:rPr lang="en-US" dirty="0"/>
              <a:t> number</a:t>
            </a:r>
          </a:p>
        </p:txBody>
      </p:sp>
      <p:grpSp>
        <p:nvGrpSpPr>
          <p:cNvPr id="66" name="Group 65"/>
          <p:cNvGrpSpPr/>
          <p:nvPr/>
        </p:nvGrpSpPr>
        <p:grpSpPr>
          <a:xfrm>
            <a:off x="1574621" y="3429000"/>
            <a:ext cx="3048537" cy="990600"/>
            <a:chOff x="1574621" y="3429000"/>
            <a:chExt cx="3048537" cy="990600"/>
          </a:xfrm>
        </p:grpSpPr>
        <p:sp>
          <p:nvSpPr>
            <p:cNvPr id="5" name="Rectangle 4"/>
            <p:cNvSpPr/>
            <p:nvPr/>
          </p:nvSpPr>
          <p:spPr>
            <a:xfrm>
              <a:off x="1574621" y="4050268"/>
              <a:ext cx="660758" cy="369332"/>
            </a:xfrm>
            <a:prstGeom prst="rect">
              <a:avLst/>
            </a:prstGeom>
          </p:spPr>
          <p:txBody>
            <a:bodyPr wrap="none">
              <a:spAutoFit/>
            </a:bodyPr>
            <a:lstStyle/>
            <a:p>
              <a:r>
                <a:rPr lang="en-US" dirty="0"/>
                <a:t>F(3)</a:t>
              </a:r>
            </a:p>
          </p:txBody>
        </p:sp>
        <p:sp>
          <p:nvSpPr>
            <p:cNvPr id="6" name="TextBox 5"/>
            <p:cNvSpPr txBox="1"/>
            <p:nvPr/>
          </p:nvSpPr>
          <p:spPr>
            <a:xfrm>
              <a:off x="3962400" y="4050268"/>
              <a:ext cx="660758" cy="369332"/>
            </a:xfrm>
            <a:prstGeom prst="rect">
              <a:avLst/>
            </a:prstGeom>
            <a:noFill/>
          </p:spPr>
          <p:txBody>
            <a:bodyPr wrap="none" rtlCol="0">
              <a:spAutoFit/>
            </a:bodyPr>
            <a:lstStyle/>
            <a:p>
              <a:r>
                <a:rPr lang="en-US" dirty="0"/>
                <a:t>F(2)</a:t>
              </a:r>
            </a:p>
          </p:txBody>
        </p:sp>
        <p:cxnSp>
          <p:nvCxnSpPr>
            <p:cNvPr id="14" name="Straight Arrow Connector 13"/>
            <p:cNvCxnSpPr>
              <a:stCxn id="4" idx="2"/>
              <a:endCxn id="5" idx="0"/>
            </p:cNvCxnSpPr>
            <p:nvPr/>
          </p:nvCxnSpPr>
          <p:spPr>
            <a:xfrm flipH="1">
              <a:off x="1905000" y="3429000"/>
              <a:ext cx="1168579"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6" idx="0"/>
            </p:cNvCxnSpPr>
            <p:nvPr/>
          </p:nvCxnSpPr>
          <p:spPr>
            <a:xfrm>
              <a:off x="3073579" y="3429000"/>
              <a:ext cx="1219200"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965021" y="4419600"/>
            <a:ext cx="1879958" cy="1066800"/>
            <a:chOff x="965021" y="4419600"/>
            <a:chExt cx="1879958" cy="1066800"/>
          </a:xfrm>
        </p:grpSpPr>
        <p:sp>
          <p:nvSpPr>
            <p:cNvPr id="7" name="TextBox 6"/>
            <p:cNvSpPr txBox="1"/>
            <p:nvPr/>
          </p:nvSpPr>
          <p:spPr>
            <a:xfrm>
              <a:off x="2184221" y="5117068"/>
              <a:ext cx="660758" cy="369332"/>
            </a:xfrm>
            <a:prstGeom prst="rect">
              <a:avLst/>
            </a:prstGeom>
            <a:noFill/>
          </p:spPr>
          <p:txBody>
            <a:bodyPr wrap="none" rtlCol="0">
              <a:spAutoFit/>
            </a:bodyPr>
            <a:lstStyle/>
            <a:p>
              <a:r>
                <a:rPr lang="en-US" dirty="0"/>
                <a:t>F(1)</a:t>
              </a:r>
            </a:p>
          </p:txBody>
        </p:sp>
        <p:sp>
          <p:nvSpPr>
            <p:cNvPr id="9" name="TextBox 8"/>
            <p:cNvSpPr txBox="1"/>
            <p:nvPr/>
          </p:nvSpPr>
          <p:spPr>
            <a:xfrm>
              <a:off x="965021" y="5117068"/>
              <a:ext cx="660758" cy="369332"/>
            </a:xfrm>
            <a:prstGeom prst="rect">
              <a:avLst/>
            </a:prstGeom>
            <a:noFill/>
          </p:spPr>
          <p:txBody>
            <a:bodyPr wrap="none" rtlCol="0">
              <a:spAutoFit/>
            </a:bodyPr>
            <a:lstStyle/>
            <a:p>
              <a:r>
                <a:rPr lang="en-US" dirty="0"/>
                <a:t>F(2)</a:t>
              </a:r>
            </a:p>
          </p:txBody>
        </p:sp>
        <p:cxnSp>
          <p:nvCxnSpPr>
            <p:cNvPr id="18" name="Straight Arrow Connector 17"/>
            <p:cNvCxnSpPr>
              <a:stCxn id="5" idx="2"/>
              <a:endCxn id="9" idx="0"/>
            </p:cNvCxnSpPr>
            <p:nvPr/>
          </p:nvCxnSpPr>
          <p:spPr>
            <a:xfrm flipH="1">
              <a:off x="1295400" y="4419600"/>
              <a:ext cx="6096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7" idx="0"/>
            </p:cNvCxnSpPr>
            <p:nvPr/>
          </p:nvCxnSpPr>
          <p:spPr>
            <a:xfrm>
              <a:off x="1905000" y="4419600"/>
              <a:ext cx="60960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31621" y="5486400"/>
            <a:ext cx="1727558" cy="914400"/>
            <a:chOff x="431621" y="5486400"/>
            <a:chExt cx="1727558" cy="914400"/>
          </a:xfrm>
        </p:grpSpPr>
        <p:sp>
          <p:nvSpPr>
            <p:cNvPr id="11" name="TextBox 10"/>
            <p:cNvSpPr txBox="1"/>
            <p:nvPr/>
          </p:nvSpPr>
          <p:spPr>
            <a:xfrm>
              <a:off x="1498421" y="6031468"/>
              <a:ext cx="660758" cy="369332"/>
            </a:xfrm>
            <a:prstGeom prst="rect">
              <a:avLst/>
            </a:prstGeom>
            <a:noFill/>
          </p:spPr>
          <p:txBody>
            <a:bodyPr wrap="none" rtlCol="0">
              <a:spAutoFit/>
            </a:bodyPr>
            <a:lstStyle/>
            <a:p>
              <a:r>
                <a:rPr lang="en-US" dirty="0"/>
                <a:t>F(0)</a:t>
              </a:r>
            </a:p>
          </p:txBody>
        </p:sp>
        <p:sp>
          <p:nvSpPr>
            <p:cNvPr id="12" name="TextBox 11"/>
            <p:cNvSpPr txBox="1"/>
            <p:nvPr/>
          </p:nvSpPr>
          <p:spPr>
            <a:xfrm>
              <a:off x="431621" y="6031468"/>
              <a:ext cx="660758" cy="369332"/>
            </a:xfrm>
            <a:prstGeom prst="rect">
              <a:avLst/>
            </a:prstGeom>
            <a:noFill/>
          </p:spPr>
          <p:txBody>
            <a:bodyPr wrap="none" rtlCol="0">
              <a:spAutoFit/>
            </a:bodyPr>
            <a:lstStyle/>
            <a:p>
              <a:r>
                <a:rPr lang="en-US" dirty="0"/>
                <a:t>F(1)</a:t>
              </a:r>
            </a:p>
          </p:txBody>
        </p:sp>
        <p:cxnSp>
          <p:nvCxnSpPr>
            <p:cNvPr id="30" name="Straight Arrow Connector 29"/>
            <p:cNvCxnSpPr>
              <a:stCxn id="9" idx="2"/>
              <a:endCxn id="12" idx="0"/>
            </p:cNvCxnSpPr>
            <p:nvPr/>
          </p:nvCxnSpPr>
          <p:spPr>
            <a:xfrm flipH="1">
              <a:off x="762000" y="5486400"/>
              <a:ext cx="5334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a:endCxn id="11" idx="0"/>
            </p:cNvCxnSpPr>
            <p:nvPr/>
          </p:nvCxnSpPr>
          <p:spPr>
            <a:xfrm>
              <a:off x="1295400" y="5486400"/>
              <a:ext cx="5334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4724400" y="1905000"/>
            <a:ext cx="660758" cy="369332"/>
          </a:xfrm>
          <a:prstGeom prst="rect">
            <a:avLst/>
          </a:prstGeom>
          <a:noFill/>
        </p:spPr>
        <p:txBody>
          <a:bodyPr wrap="none" rtlCol="0">
            <a:spAutoFit/>
          </a:bodyPr>
          <a:lstStyle/>
          <a:p>
            <a:r>
              <a:rPr lang="en-US" dirty="0"/>
              <a:t>F(5)</a:t>
            </a:r>
          </a:p>
        </p:txBody>
      </p:sp>
      <p:grpSp>
        <p:nvGrpSpPr>
          <p:cNvPr id="65" name="Group 64"/>
          <p:cNvGrpSpPr/>
          <p:nvPr/>
        </p:nvGrpSpPr>
        <p:grpSpPr>
          <a:xfrm>
            <a:off x="2743200" y="2274332"/>
            <a:ext cx="4546958" cy="1230868"/>
            <a:chOff x="2743200" y="2274332"/>
            <a:chExt cx="4546958" cy="1230868"/>
          </a:xfrm>
        </p:grpSpPr>
        <p:sp>
          <p:nvSpPr>
            <p:cNvPr id="4" name="TextBox 3"/>
            <p:cNvSpPr txBox="1"/>
            <p:nvPr/>
          </p:nvSpPr>
          <p:spPr>
            <a:xfrm>
              <a:off x="2743200" y="3059668"/>
              <a:ext cx="660758" cy="369332"/>
            </a:xfrm>
            <a:prstGeom prst="rect">
              <a:avLst/>
            </a:prstGeom>
            <a:noFill/>
          </p:spPr>
          <p:txBody>
            <a:bodyPr wrap="none" rtlCol="0">
              <a:spAutoFit/>
            </a:bodyPr>
            <a:lstStyle/>
            <a:p>
              <a:r>
                <a:rPr lang="en-US" dirty="0"/>
                <a:t>F(4)</a:t>
              </a:r>
            </a:p>
          </p:txBody>
        </p:sp>
        <p:sp>
          <p:nvSpPr>
            <p:cNvPr id="45" name="Rectangle 44"/>
            <p:cNvSpPr/>
            <p:nvPr/>
          </p:nvSpPr>
          <p:spPr>
            <a:xfrm>
              <a:off x="6629400" y="3135868"/>
              <a:ext cx="660758" cy="369332"/>
            </a:xfrm>
            <a:prstGeom prst="rect">
              <a:avLst/>
            </a:prstGeom>
          </p:spPr>
          <p:txBody>
            <a:bodyPr wrap="none">
              <a:spAutoFit/>
            </a:bodyPr>
            <a:lstStyle/>
            <a:p>
              <a:r>
                <a:rPr lang="en-US" dirty="0"/>
                <a:t>F(3)</a:t>
              </a:r>
            </a:p>
          </p:txBody>
        </p:sp>
        <p:cxnSp>
          <p:nvCxnSpPr>
            <p:cNvPr id="55" name="Straight Arrow Connector 54"/>
            <p:cNvCxnSpPr>
              <a:stCxn id="54" idx="2"/>
              <a:endCxn id="4" idx="0"/>
            </p:cNvCxnSpPr>
            <p:nvPr/>
          </p:nvCxnSpPr>
          <p:spPr>
            <a:xfrm flipH="1">
              <a:off x="3073579" y="2274332"/>
              <a:ext cx="1981200" cy="785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4" idx="2"/>
              <a:endCxn id="45" idx="0"/>
            </p:cNvCxnSpPr>
            <p:nvPr/>
          </p:nvCxnSpPr>
          <p:spPr>
            <a:xfrm>
              <a:off x="5054779" y="2274332"/>
              <a:ext cx="1905000" cy="861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533400" y="1524000"/>
            <a:ext cx="3536546" cy="369332"/>
          </a:xfrm>
          <a:prstGeom prst="rect">
            <a:avLst/>
          </a:prstGeom>
          <a:noFill/>
        </p:spPr>
        <p:txBody>
          <a:bodyPr wrap="none" rtlCol="0">
            <a:spAutoFit/>
          </a:bodyPr>
          <a:lstStyle/>
          <a:p>
            <a:r>
              <a:rPr lang="en-US" b="1" dirty="0">
                <a:solidFill>
                  <a:schemeClr val="accent1"/>
                </a:solidFill>
              </a:rPr>
              <a:t>solution with </a:t>
            </a:r>
            <a:r>
              <a:rPr lang="en-US" b="1" dirty="0" err="1">
                <a:solidFill>
                  <a:schemeClr val="accent1"/>
                </a:solidFill>
              </a:rPr>
              <a:t>memoization</a:t>
            </a:r>
            <a:r>
              <a:rPr lang="en-US" b="1" dirty="0">
                <a:solidFill>
                  <a:schemeClr val="accent1"/>
                </a:solidFill>
              </a:rPr>
              <a:t>:</a:t>
            </a:r>
          </a:p>
        </p:txBody>
      </p:sp>
      <p:graphicFrame>
        <p:nvGraphicFramePr>
          <p:cNvPr id="79" name="Table 78"/>
          <p:cNvGraphicFramePr>
            <a:graphicFrameLocks noGrp="1"/>
          </p:cNvGraphicFramePr>
          <p:nvPr/>
        </p:nvGraphicFramePr>
        <p:xfrm>
          <a:off x="3124200" y="5791200"/>
          <a:ext cx="4937758" cy="741680"/>
        </p:xfrm>
        <a:graphic>
          <a:graphicData uri="http://schemas.openxmlformats.org/drawingml/2006/table">
            <a:tbl>
              <a:tblPr firstRow="1" bandRow="1">
                <a:tableStyleId>{5C22544A-7EE6-4342-B048-85BDC9FD1C3A}</a:tableStyleId>
              </a:tblPr>
              <a:tblGrid>
                <a:gridCol w="705394">
                  <a:extLst>
                    <a:ext uri="{9D8B030D-6E8A-4147-A177-3AD203B41FA5}">
                      <a16:colId xmlns:a16="http://schemas.microsoft.com/office/drawing/2014/main" val="20000"/>
                    </a:ext>
                  </a:extLst>
                </a:gridCol>
                <a:gridCol w="705394">
                  <a:extLst>
                    <a:ext uri="{9D8B030D-6E8A-4147-A177-3AD203B41FA5}">
                      <a16:colId xmlns:a16="http://schemas.microsoft.com/office/drawing/2014/main" val="20001"/>
                    </a:ext>
                  </a:extLst>
                </a:gridCol>
                <a:gridCol w="705394">
                  <a:extLst>
                    <a:ext uri="{9D8B030D-6E8A-4147-A177-3AD203B41FA5}">
                      <a16:colId xmlns:a16="http://schemas.microsoft.com/office/drawing/2014/main" val="20002"/>
                    </a:ext>
                  </a:extLst>
                </a:gridCol>
                <a:gridCol w="705394">
                  <a:extLst>
                    <a:ext uri="{9D8B030D-6E8A-4147-A177-3AD203B41FA5}">
                      <a16:colId xmlns:a16="http://schemas.microsoft.com/office/drawing/2014/main" val="20003"/>
                    </a:ext>
                  </a:extLst>
                </a:gridCol>
                <a:gridCol w="705394">
                  <a:extLst>
                    <a:ext uri="{9D8B030D-6E8A-4147-A177-3AD203B41FA5}">
                      <a16:colId xmlns:a16="http://schemas.microsoft.com/office/drawing/2014/main" val="20004"/>
                    </a:ext>
                  </a:extLst>
                </a:gridCol>
                <a:gridCol w="705394">
                  <a:extLst>
                    <a:ext uri="{9D8B030D-6E8A-4147-A177-3AD203B41FA5}">
                      <a16:colId xmlns:a16="http://schemas.microsoft.com/office/drawing/2014/main" val="20005"/>
                    </a:ext>
                  </a:extLst>
                </a:gridCol>
                <a:gridCol w="705394">
                  <a:extLst>
                    <a:ext uri="{9D8B030D-6E8A-4147-A177-3AD203B41FA5}">
                      <a16:colId xmlns:a16="http://schemas.microsoft.com/office/drawing/2014/main" val="20006"/>
                    </a:ext>
                  </a:extLst>
                </a:gridCol>
              </a:tblGrid>
              <a:tr h="370840">
                <a:tc>
                  <a:txBody>
                    <a:bodyPr/>
                    <a:lstStyle/>
                    <a:p>
                      <a:pPr algn="r"/>
                      <a:r>
                        <a:rPr lang="en-US" dirty="0"/>
                        <a:t>n</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a:txBody>
                    <a:bodyPr/>
                    <a:lstStyle/>
                    <a:p>
                      <a:pPr algn="r"/>
                      <a:r>
                        <a:rPr lang="en-US" dirty="0"/>
                        <a:t>F(n)</a:t>
                      </a:r>
                    </a:p>
                  </a:txBody>
                  <a:tcPr>
                    <a:solidFill>
                      <a:schemeClr val="accent1">
                        <a:lumMod val="20000"/>
                        <a:lumOff val="80000"/>
                      </a:schemeClr>
                    </a:solidFill>
                  </a:tcPr>
                </a:tc>
                <a:tc>
                  <a:txBody>
                    <a:bodyPr/>
                    <a:lstStyle/>
                    <a:p>
                      <a:r>
                        <a:rPr lang="en-US" dirty="0"/>
                        <a:t>0</a:t>
                      </a:r>
                    </a:p>
                  </a:txBody>
                  <a:tcPr>
                    <a:solidFill>
                      <a:schemeClr val="accent1">
                        <a:lumMod val="20000"/>
                        <a:lumOff val="80000"/>
                      </a:schemeClr>
                    </a:solidFill>
                  </a:tcPr>
                </a:tc>
                <a:tc>
                  <a:txBody>
                    <a:bodyPr/>
                    <a:lstStyle/>
                    <a:p>
                      <a:r>
                        <a:rPr lang="en-US" dirty="0"/>
                        <a:t>1</a:t>
                      </a:r>
                    </a:p>
                  </a:txBody>
                  <a:tcPr>
                    <a:solidFill>
                      <a:schemeClr val="accent1">
                        <a:lumMod val="20000"/>
                        <a:lumOff val="80000"/>
                      </a:schemeClr>
                    </a:solidFill>
                  </a:tcPr>
                </a:tc>
                <a:tc>
                  <a:txBody>
                    <a:bodyPr/>
                    <a:lstStyle/>
                    <a:p>
                      <a:r>
                        <a:rPr lang="en-US" dirty="0"/>
                        <a:t>-1</a:t>
                      </a:r>
                    </a:p>
                  </a:txBody>
                  <a:tcPr>
                    <a:solidFill>
                      <a:schemeClr val="accent1">
                        <a:lumMod val="20000"/>
                        <a:lumOff val="80000"/>
                      </a:schemeClr>
                    </a:solidFill>
                  </a:tcPr>
                </a:tc>
                <a:tc>
                  <a:txBody>
                    <a:bodyPr/>
                    <a:lstStyle/>
                    <a:p>
                      <a:r>
                        <a:rPr lang="en-US" dirty="0"/>
                        <a:t>-1</a:t>
                      </a:r>
                    </a:p>
                  </a:txBody>
                  <a:tcPr>
                    <a:solidFill>
                      <a:schemeClr val="accent1">
                        <a:lumMod val="20000"/>
                        <a:lumOff val="80000"/>
                      </a:schemeClr>
                    </a:solidFill>
                  </a:tcPr>
                </a:tc>
                <a:tc>
                  <a:txBody>
                    <a:bodyPr/>
                    <a:lstStyle/>
                    <a:p>
                      <a:r>
                        <a:rPr lang="en-US" dirty="0"/>
                        <a:t>-1</a:t>
                      </a:r>
                    </a:p>
                  </a:txBody>
                  <a:tcPr>
                    <a:solidFill>
                      <a:schemeClr val="accent1">
                        <a:lumMod val="20000"/>
                        <a:lumOff val="80000"/>
                      </a:schemeClr>
                    </a:solidFill>
                  </a:tcPr>
                </a:tc>
                <a:tc>
                  <a:txBody>
                    <a:bodyPr/>
                    <a:lstStyle/>
                    <a:p>
                      <a:r>
                        <a:rPr lang="en-US" dirty="0"/>
                        <a:t>-1</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80" name="TextBox 79"/>
          <p:cNvSpPr txBox="1"/>
          <p:nvPr/>
        </p:nvSpPr>
        <p:spPr>
          <a:xfrm>
            <a:off x="5257800" y="6172200"/>
            <a:ext cx="533400" cy="369332"/>
          </a:xfrm>
          <a:prstGeom prst="rect">
            <a:avLst/>
          </a:prstGeom>
          <a:solidFill>
            <a:schemeClr val="accent1">
              <a:lumMod val="20000"/>
              <a:lumOff val="80000"/>
            </a:schemeClr>
          </a:solidFill>
        </p:spPr>
        <p:txBody>
          <a:bodyPr wrap="square" rtlCol="0">
            <a:spAutoFit/>
          </a:bodyPr>
          <a:lstStyle/>
          <a:p>
            <a:r>
              <a:rPr lang="en-US" dirty="0"/>
              <a:t>1</a:t>
            </a:r>
          </a:p>
        </p:txBody>
      </p:sp>
      <p:sp>
        <p:nvSpPr>
          <p:cNvPr id="81" name="TextBox 80"/>
          <p:cNvSpPr txBox="1"/>
          <p:nvPr/>
        </p:nvSpPr>
        <p:spPr>
          <a:xfrm>
            <a:off x="6019800" y="6172200"/>
            <a:ext cx="533400" cy="369332"/>
          </a:xfrm>
          <a:prstGeom prst="rect">
            <a:avLst/>
          </a:prstGeom>
          <a:solidFill>
            <a:schemeClr val="accent1">
              <a:lumMod val="20000"/>
              <a:lumOff val="80000"/>
            </a:schemeClr>
          </a:solidFill>
        </p:spPr>
        <p:txBody>
          <a:bodyPr wrap="square" rtlCol="0">
            <a:spAutoFit/>
          </a:bodyPr>
          <a:lstStyle/>
          <a:p>
            <a:r>
              <a:rPr lang="en-US" dirty="0"/>
              <a:t>2</a:t>
            </a:r>
          </a:p>
        </p:txBody>
      </p:sp>
      <p:sp>
        <p:nvSpPr>
          <p:cNvPr id="82" name="TextBox 81"/>
          <p:cNvSpPr txBox="1"/>
          <p:nvPr/>
        </p:nvSpPr>
        <p:spPr>
          <a:xfrm>
            <a:off x="6705600" y="6172200"/>
            <a:ext cx="533400" cy="369332"/>
          </a:xfrm>
          <a:prstGeom prst="rect">
            <a:avLst/>
          </a:prstGeom>
          <a:solidFill>
            <a:schemeClr val="accent1">
              <a:lumMod val="20000"/>
              <a:lumOff val="80000"/>
            </a:schemeClr>
          </a:solidFill>
        </p:spPr>
        <p:txBody>
          <a:bodyPr wrap="square" rtlCol="0">
            <a:spAutoFit/>
          </a:bodyPr>
          <a:lstStyle/>
          <a:p>
            <a:r>
              <a:rPr lang="en-US" dirty="0"/>
              <a:t>3</a:t>
            </a:r>
          </a:p>
        </p:txBody>
      </p:sp>
      <p:sp>
        <p:nvSpPr>
          <p:cNvPr id="83" name="TextBox 82"/>
          <p:cNvSpPr txBox="1"/>
          <p:nvPr/>
        </p:nvSpPr>
        <p:spPr>
          <a:xfrm>
            <a:off x="7391400" y="6172200"/>
            <a:ext cx="533400" cy="369332"/>
          </a:xfrm>
          <a:prstGeom prst="rect">
            <a:avLst/>
          </a:prstGeom>
          <a:solidFill>
            <a:schemeClr val="accent1">
              <a:lumMod val="20000"/>
              <a:lumOff val="80000"/>
            </a:schemeClr>
          </a:solidFill>
        </p:spPr>
        <p:txBody>
          <a:bodyPr wrap="square" rtlCol="0">
            <a:spAutoFit/>
          </a:bodyPr>
          <a:lstStyle/>
          <a:p>
            <a:r>
              <a:rPr lang="en-US" dirty="0"/>
              <a:t>5</a:t>
            </a:r>
          </a:p>
        </p:txBody>
      </p:sp>
      <p:sp>
        <p:nvSpPr>
          <p:cNvPr id="89" name="Arc 88"/>
          <p:cNvSpPr/>
          <p:nvPr/>
        </p:nvSpPr>
        <p:spPr>
          <a:xfrm>
            <a:off x="0" y="5334000"/>
            <a:ext cx="5410200" cy="914400"/>
          </a:xfrm>
          <a:prstGeom prst="arc">
            <a:avLst>
              <a:gd name="adj1" fmla="val 11981819"/>
              <a:gd name="adj2" fmla="val 21520468"/>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0" name="Arc 89"/>
          <p:cNvSpPr/>
          <p:nvPr/>
        </p:nvSpPr>
        <p:spPr>
          <a:xfrm>
            <a:off x="-762000" y="4267200"/>
            <a:ext cx="6858000" cy="3124200"/>
          </a:xfrm>
          <a:prstGeom prst="arc">
            <a:avLst>
              <a:gd name="adj1" fmla="val 15245943"/>
              <a:gd name="adj2" fmla="val 21556314"/>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1" name="Arc 90"/>
          <p:cNvSpPr/>
          <p:nvPr/>
        </p:nvSpPr>
        <p:spPr>
          <a:xfrm>
            <a:off x="381000" y="3276600"/>
            <a:ext cx="6553200" cy="5105400"/>
          </a:xfrm>
          <a:prstGeom prst="arc">
            <a:avLst>
              <a:gd name="adj1" fmla="val 15702458"/>
              <a:gd name="adj2" fmla="val 21556314"/>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2" name="Arc 91"/>
          <p:cNvSpPr/>
          <p:nvPr/>
        </p:nvSpPr>
        <p:spPr>
          <a:xfrm rot="844394">
            <a:off x="2087742" y="1995952"/>
            <a:ext cx="5789871" cy="5303202"/>
          </a:xfrm>
          <a:prstGeom prst="arc">
            <a:avLst>
              <a:gd name="adj1" fmla="val 15848624"/>
              <a:gd name="adj2" fmla="val 410890"/>
            </a:avLst>
          </a:prstGeom>
          <a:ln>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3" name="TextBox 92"/>
          <p:cNvSpPr txBox="1"/>
          <p:nvPr/>
        </p:nvSpPr>
        <p:spPr>
          <a:xfrm>
            <a:off x="4572000" y="4038600"/>
            <a:ext cx="513282" cy="369332"/>
          </a:xfrm>
          <a:prstGeom prst="rect">
            <a:avLst/>
          </a:prstGeom>
          <a:noFill/>
        </p:spPr>
        <p:txBody>
          <a:bodyPr wrap="none" rtlCol="0">
            <a:spAutoFit/>
          </a:bodyPr>
          <a:lstStyle/>
          <a:p>
            <a:r>
              <a:rPr lang="en-US" dirty="0">
                <a:solidFill>
                  <a:schemeClr val="accent1"/>
                </a:solidFill>
              </a:rPr>
              <a:t>=1</a:t>
            </a:r>
          </a:p>
        </p:txBody>
      </p:sp>
      <p:sp>
        <p:nvSpPr>
          <p:cNvPr id="94" name="TextBox 93"/>
          <p:cNvSpPr txBox="1"/>
          <p:nvPr/>
        </p:nvSpPr>
        <p:spPr>
          <a:xfrm>
            <a:off x="7239000" y="3124200"/>
            <a:ext cx="513282" cy="369332"/>
          </a:xfrm>
          <a:prstGeom prst="rect">
            <a:avLst/>
          </a:prstGeom>
          <a:noFill/>
        </p:spPr>
        <p:txBody>
          <a:bodyPr wrap="none" rtlCol="0">
            <a:spAutoFit/>
          </a:bodyPr>
          <a:lstStyle/>
          <a:p>
            <a:r>
              <a:rPr lang="en-US" dirty="0">
                <a:solidFill>
                  <a:schemeClr val="accent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up)">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up)">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left)">
                                      <p:cBhvr>
                                        <p:cTn id="27" dur="500"/>
                                        <p:tgtEl>
                                          <p:spTgt spid="89"/>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dissolve">
                                      <p:cBhvr>
                                        <p:cTn id="31" dur="50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left)">
                                      <p:cBhvr>
                                        <p:cTn id="36" dur="500"/>
                                        <p:tgtEl>
                                          <p:spTgt spid="90"/>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dissolve">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additive="base">
                                        <p:cTn id="45" dur="500" fill="hold"/>
                                        <p:tgtEl>
                                          <p:spTgt spid="93"/>
                                        </p:tgtEl>
                                        <p:attrNameLst>
                                          <p:attrName>ppt_x</p:attrName>
                                        </p:attrNameLst>
                                      </p:cBhvr>
                                      <p:tavLst>
                                        <p:tav tm="0">
                                          <p:val>
                                            <p:strVal val="#ppt_x"/>
                                          </p:val>
                                        </p:tav>
                                        <p:tav tm="100000">
                                          <p:val>
                                            <p:strVal val="#ppt_x"/>
                                          </p:val>
                                        </p:tav>
                                      </p:tavLst>
                                    </p:anim>
                                    <p:anim calcmode="lin" valueType="num">
                                      <p:cBhvr additive="base">
                                        <p:cTn id="4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00"/>
                            </p:stCondLst>
                            <p:childTnLst>
                              <p:par>
                                <p:cTn id="53" presetID="9"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dissolve">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additive="base">
                                        <p:cTn id="60" dur="500" fill="hold"/>
                                        <p:tgtEl>
                                          <p:spTgt spid="94"/>
                                        </p:tgtEl>
                                        <p:attrNameLst>
                                          <p:attrName>ppt_x</p:attrName>
                                        </p:attrNameLst>
                                      </p:cBhvr>
                                      <p:tavLst>
                                        <p:tav tm="0">
                                          <p:val>
                                            <p:strVal val="#ppt_x"/>
                                          </p:val>
                                        </p:tav>
                                        <p:tav tm="100000">
                                          <p:val>
                                            <p:strVal val="#ppt_x"/>
                                          </p:val>
                                        </p:tav>
                                      </p:tavLst>
                                    </p:anim>
                                    <p:anim calcmode="lin" valueType="num">
                                      <p:cBhvr additive="base">
                                        <p:cTn id="6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500"/>
                            </p:stCondLst>
                            <p:childTnLst>
                              <p:par>
                                <p:cTn id="68" presetID="9" presetClass="entr" presetSubtype="0"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dissolve">
                                      <p:cBhvr>
                                        <p:cTn id="7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9" grpId="0" animBg="1"/>
      <p:bldP spid="90" grpId="0" animBg="1"/>
      <p:bldP spid="91" grpId="0" animBg="1"/>
      <p:bldP spid="92" grpId="0" animBg="1"/>
      <p:bldP spid="93" grpId="0"/>
      <p:bldP spid="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n-</a:t>
            </a:r>
            <a:r>
              <a:rPr lang="en-US" dirty="0" err="1"/>
              <a:t>th</a:t>
            </a:r>
            <a:r>
              <a:rPr lang="en-US" dirty="0"/>
              <a:t> </a:t>
            </a:r>
            <a:r>
              <a:rPr lang="en-US" dirty="0" err="1"/>
              <a:t>fibonacci</a:t>
            </a:r>
            <a:r>
              <a:rPr lang="en-US" dirty="0"/>
              <a:t> number</a:t>
            </a:r>
          </a:p>
        </p:txBody>
      </p:sp>
      <p:sp>
        <p:nvSpPr>
          <p:cNvPr id="3" name="Content Placeholder 2"/>
          <p:cNvSpPr>
            <a:spLocks noGrp="1"/>
          </p:cNvSpPr>
          <p:nvPr>
            <p:ph sz="quarter" idx="1"/>
          </p:nvPr>
        </p:nvSpPr>
        <p:spPr>
          <a:xfrm>
            <a:off x="457200" y="1600200"/>
            <a:ext cx="7772400" cy="4873752"/>
          </a:xfrm>
        </p:spPr>
        <p:txBody>
          <a:bodyPr/>
          <a:lstStyle/>
          <a:p>
            <a:pPr marL="0">
              <a:buNone/>
            </a:pPr>
            <a:r>
              <a:rPr lang="en-US" dirty="0">
                <a:solidFill>
                  <a:schemeClr val="accent1"/>
                </a:solidFill>
              </a:rPr>
              <a:t>Bottom-up solution :</a:t>
            </a:r>
          </a:p>
          <a:p>
            <a:pPr marL="0">
              <a:buNone/>
            </a:pPr>
            <a:r>
              <a:rPr lang="en-US" dirty="0"/>
              <a:t>Use the natural ordering of sub-problems, solve them one-by-one starting from the “smallest” one</a:t>
            </a:r>
          </a:p>
        </p:txBody>
      </p:sp>
      <p:grpSp>
        <p:nvGrpSpPr>
          <p:cNvPr id="4" name="Group 3"/>
          <p:cNvGrpSpPr/>
          <p:nvPr/>
        </p:nvGrpSpPr>
        <p:grpSpPr>
          <a:xfrm>
            <a:off x="609600" y="3276600"/>
            <a:ext cx="7239000" cy="2412325"/>
            <a:chOff x="609600" y="3276600"/>
            <a:chExt cx="7239000" cy="2412325"/>
          </a:xfrm>
        </p:grpSpPr>
        <p:sp>
          <p:nvSpPr>
            <p:cNvPr id="5" name="TextBox 4"/>
            <p:cNvSpPr txBox="1"/>
            <p:nvPr/>
          </p:nvSpPr>
          <p:spPr>
            <a:xfrm>
              <a:off x="609600" y="3657600"/>
              <a:ext cx="7239000" cy="2031325"/>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Courier New" pitchFamily="49" charset="0"/>
                  <a:cs typeface="Courier New" pitchFamily="49" charset="0"/>
                </a:rPr>
                <a:t>FIBONACCI (n)</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[0] = 0</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[1] = 1</a:t>
              </a:r>
            </a:p>
            <a:p>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(n&gt;1)	</a:t>
              </a:r>
            </a:p>
            <a:p>
              <a:r>
                <a:rPr lang="en-US" dirty="0">
                  <a:latin typeface="Courier New" pitchFamily="49" charset="0"/>
                  <a:cs typeface="Courier New" pitchFamily="49" charset="0"/>
                </a:rPr>
                <a:t>		</a:t>
              </a:r>
              <a:r>
                <a:rPr lang="en-US" b="1" dirty="0">
                  <a:latin typeface="Courier New" pitchFamily="49" charset="0"/>
                  <a:cs typeface="Courier New" pitchFamily="49" charset="0"/>
                </a:rPr>
                <a:t>for</a:t>
              </a:r>
              <a:r>
                <a:rPr lang="en-US" dirty="0">
                  <a:latin typeface="Courier New" pitchFamily="49" charset="0"/>
                  <a:cs typeface="Courier New" pitchFamily="49" charset="0"/>
                </a:rPr>
                <a:t> </a:t>
              </a:r>
              <a:r>
                <a:rPr lang="en-US" dirty="0" err="1">
                  <a:latin typeface="Courier New" pitchFamily="49" charset="0"/>
                  <a:cs typeface="Courier New" pitchFamily="49" charset="0"/>
                </a:rPr>
                <a:t>i</a:t>
              </a:r>
              <a:r>
                <a:rPr lang="en-US" dirty="0">
                  <a:latin typeface="Courier New" pitchFamily="49" charset="0"/>
                  <a:cs typeface="Courier New" pitchFamily="49" charset="0"/>
                </a:rPr>
                <a:t>=2 </a:t>
              </a:r>
              <a:r>
                <a:rPr lang="en-US" b="1" dirty="0">
                  <a:latin typeface="Courier New" pitchFamily="49" charset="0"/>
                  <a:cs typeface="Courier New" pitchFamily="49" charset="0"/>
                </a:rPr>
                <a:t>to</a:t>
              </a:r>
              <a:r>
                <a:rPr lang="en-US" dirty="0">
                  <a:latin typeface="Courier New" pitchFamily="49" charset="0"/>
                  <a:cs typeface="Courier New" pitchFamily="49" charset="0"/>
                </a:rPr>
                <a:t> n </a:t>
              </a:r>
              <a:r>
                <a:rPr lang="en-US" b="1" dirty="0">
                  <a:latin typeface="Courier New" pitchFamily="49" charset="0"/>
                  <a:cs typeface="Courier New" pitchFamily="49" charset="0"/>
                </a:rPr>
                <a:t>do</a:t>
              </a:r>
            </a:p>
            <a:p>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a:t>
              </a:r>
              <a:r>
                <a:rPr lang="en-US" dirty="0" err="1">
                  <a:latin typeface="Courier New" pitchFamily="49" charset="0"/>
                  <a:cs typeface="Courier New" pitchFamily="49" charset="0"/>
                </a:rPr>
                <a:t>i</a:t>
              </a:r>
              <a:r>
                <a:rPr lang="en-US" dirty="0">
                  <a:latin typeface="Courier New" pitchFamily="49" charset="0"/>
                  <a:cs typeface="Courier New" pitchFamily="49" charset="0"/>
                </a:rPr>
                <a:t>] = </a:t>
              </a:r>
              <a:r>
                <a:rPr lang="en-US" dirty="0" err="1">
                  <a:latin typeface="Courier New" pitchFamily="49" charset="0"/>
                  <a:cs typeface="Courier New" pitchFamily="49" charset="0"/>
                </a:rPr>
                <a:t>Arr</a:t>
              </a:r>
              <a:r>
                <a:rPr lang="en-US" dirty="0">
                  <a:latin typeface="Courier New" pitchFamily="49" charset="0"/>
                  <a:cs typeface="Courier New" pitchFamily="49" charset="0"/>
                </a:rPr>
                <a:t>[i-1] + </a:t>
              </a:r>
              <a:r>
                <a:rPr lang="en-US" dirty="0" err="1">
                  <a:latin typeface="Courier New" pitchFamily="49" charset="0"/>
                  <a:cs typeface="Courier New" pitchFamily="49" charset="0"/>
                </a:rPr>
                <a:t>Arr</a:t>
              </a:r>
              <a:r>
                <a:rPr lang="en-US" dirty="0">
                  <a:latin typeface="Courier New" pitchFamily="49" charset="0"/>
                  <a:cs typeface="Courier New" pitchFamily="49" charset="0"/>
                </a:rPr>
                <a:t>[i-2]</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a:t>
              </a:r>
              <a:r>
                <a:rPr lang="en-US" dirty="0" err="1">
                  <a:latin typeface="Courier New" pitchFamily="49" charset="0"/>
                  <a:cs typeface="Courier New" pitchFamily="49" charset="0"/>
                </a:rPr>
                <a:t>Arr</a:t>
              </a:r>
              <a:r>
                <a:rPr lang="en-US" dirty="0">
                  <a:latin typeface="Courier New" pitchFamily="49" charset="0"/>
                  <a:cs typeface="Courier New" pitchFamily="49" charset="0"/>
                </a:rPr>
                <a:t>[n]</a:t>
              </a:r>
            </a:p>
          </p:txBody>
        </p:sp>
        <p:sp>
          <p:nvSpPr>
            <p:cNvPr id="6" name="TextBox 5"/>
            <p:cNvSpPr txBox="1"/>
            <p:nvPr/>
          </p:nvSpPr>
          <p:spPr>
            <a:xfrm>
              <a:off x="609600" y="3276600"/>
              <a:ext cx="2732543" cy="369332"/>
            </a:xfrm>
            <a:prstGeom prst="rect">
              <a:avLst/>
            </a:prstGeom>
            <a:noFill/>
          </p:spPr>
          <p:txBody>
            <a:bodyPr wrap="none" rtlCol="0">
              <a:spAutoFit/>
            </a:bodyPr>
            <a:lstStyle/>
            <a:p>
              <a:r>
                <a:rPr lang="en-US" b="1" dirty="0">
                  <a:solidFill>
                    <a:schemeClr val="accent1"/>
                  </a:solidFill>
                </a:rPr>
                <a:t>Bottom-up solution: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Time complexity</a:t>
            </a:r>
          </a:p>
        </p:txBody>
      </p:sp>
      <p:sp>
        <p:nvSpPr>
          <p:cNvPr id="4" name="TextBox 3"/>
          <p:cNvSpPr txBox="1"/>
          <p:nvPr/>
        </p:nvSpPr>
        <p:spPr>
          <a:xfrm>
            <a:off x="609600" y="1524000"/>
            <a:ext cx="7239000" cy="2031325"/>
          </a:xfrm>
          <a:prstGeom prst="rect">
            <a:avLst/>
          </a:prstGeom>
          <a:ln w="19050">
            <a:prstDash val="dash"/>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latin typeface="Courier New" pitchFamily="49" charset="0"/>
                <a:cs typeface="Courier New" pitchFamily="49" charset="0"/>
              </a:rPr>
              <a:t>FIBONACCI (n)</a:t>
            </a:r>
          </a:p>
          <a:p>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(n==0)</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0</a:t>
            </a:r>
          </a:p>
          <a:p>
            <a:r>
              <a:rPr lang="en-US" dirty="0">
                <a:latin typeface="Courier New" pitchFamily="49" charset="0"/>
                <a:cs typeface="Courier New" pitchFamily="49" charset="0"/>
              </a:rPr>
              <a:t>	</a:t>
            </a:r>
            <a:r>
              <a:rPr lang="en-US" b="1" dirty="0">
                <a:latin typeface="Courier New" pitchFamily="49" charset="0"/>
                <a:cs typeface="Courier New" pitchFamily="49" charset="0"/>
              </a:rPr>
              <a:t>else</a:t>
            </a:r>
            <a:r>
              <a:rPr lang="en-US" dirty="0">
                <a:latin typeface="Courier New" pitchFamily="49" charset="0"/>
                <a:cs typeface="Courier New" pitchFamily="49" charset="0"/>
              </a:rPr>
              <a:t> </a:t>
            </a:r>
            <a:r>
              <a:rPr lang="en-US" b="1" dirty="0">
                <a:latin typeface="Courier New" pitchFamily="49" charset="0"/>
                <a:cs typeface="Courier New" pitchFamily="49" charset="0"/>
              </a:rPr>
              <a:t>if</a:t>
            </a:r>
            <a:r>
              <a:rPr lang="en-US" dirty="0">
                <a:latin typeface="Courier New" pitchFamily="49" charset="0"/>
                <a:cs typeface="Courier New" pitchFamily="49" charset="0"/>
              </a:rPr>
              <a:t> (n==1)</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1</a:t>
            </a:r>
          </a:p>
          <a:p>
            <a:r>
              <a:rPr lang="en-US" dirty="0">
                <a:latin typeface="Courier New" pitchFamily="49" charset="0"/>
                <a:cs typeface="Courier New" pitchFamily="49" charset="0"/>
              </a:rPr>
              <a:t>	</a:t>
            </a:r>
            <a:r>
              <a:rPr lang="en-US" b="1" dirty="0">
                <a:latin typeface="Courier New" pitchFamily="49" charset="0"/>
                <a:cs typeface="Courier New" pitchFamily="49" charset="0"/>
              </a:rPr>
              <a:t>else</a:t>
            </a:r>
          </a:p>
          <a:p>
            <a:r>
              <a:rPr lang="en-US" dirty="0">
                <a:latin typeface="Courier New" pitchFamily="49" charset="0"/>
                <a:cs typeface="Courier New" pitchFamily="49" charset="0"/>
              </a:rPr>
              <a:t>		</a:t>
            </a:r>
            <a:r>
              <a:rPr lang="en-US" b="1" dirty="0">
                <a:latin typeface="Courier New" pitchFamily="49" charset="0"/>
                <a:cs typeface="Courier New" pitchFamily="49" charset="0"/>
              </a:rPr>
              <a:t>return</a:t>
            </a:r>
            <a:r>
              <a:rPr lang="en-US" dirty="0">
                <a:latin typeface="Courier New" pitchFamily="49" charset="0"/>
                <a:cs typeface="Courier New" pitchFamily="49" charset="0"/>
              </a:rPr>
              <a:t> FIBONACCI(n-1) + FIBONACCI(n-2)</a:t>
            </a:r>
          </a:p>
        </p:txBody>
      </p:sp>
      <p:sp>
        <p:nvSpPr>
          <p:cNvPr id="5" name="TextBox 4"/>
          <p:cNvSpPr txBox="1"/>
          <p:nvPr/>
        </p:nvSpPr>
        <p:spPr>
          <a:xfrm>
            <a:off x="609600" y="1143000"/>
            <a:ext cx="2595775" cy="369332"/>
          </a:xfrm>
          <a:prstGeom prst="rect">
            <a:avLst/>
          </a:prstGeom>
          <a:noFill/>
        </p:spPr>
        <p:txBody>
          <a:bodyPr wrap="none" rtlCol="0">
            <a:spAutoFit/>
          </a:bodyPr>
          <a:lstStyle/>
          <a:p>
            <a:r>
              <a:rPr lang="en-US" b="1" dirty="0">
                <a:solidFill>
                  <a:schemeClr val="accent1"/>
                </a:solidFill>
              </a:rPr>
              <a:t>Recursive solution :</a:t>
            </a:r>
          </a:p>
        </p:txBody>
      </p:sp>
      <p:sp>
        <p:nvSpPr>
          <p:cNvPr id="7" name="Rounded Rectangular Callout 6"/>
          <p:cNvSpPr/>
          <p:nvPr/>
        </p:nvSpPr>
        <p:spPr>
          <a:xfrm>
            <a:off x="5334000" y="3886200"/>
            <a:ext cx="2895600" cy="914400"/>
          </a:xfrm>
          <a:prstGeom prst="wedgeRoundRectCallout">
            <a:avLst>
              <a:gd name="adj1" fmla="val -73661"/>
              <a:gd name="adj2" fmla="val 1336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Every instance has </a:t>
            </a:r>
            <a:r>
              <a:rPr lang="en-US" dirty="0">
                <a:latin typeface="Courier New"/>
                <a:cs typeface="Courier New"/>
              </a:rPr>
              <a:t>≤ 2 </a:t>
            </a:r>
            <a:r>
              <a:rPr lang="en-US" dirty="0"/>
              <a:t>recursive calls</a:t>
            </a:r>
          </a:p>
        </p:txBody>
      </p:sp>
      <p:grpSp>
        <p:nvGrpSpPr>
          <p:cNvPr id="71" name="Group 70"/>
          <p:cNvGrpSpPr/>
          <p:nvPr/>
        </p:nvGrpSpPr>
        <p:grpSpPr>
          <a:xfrm>
            <a:off x="1127406" y="3962400"/>
            <a:ext cx="4435194" cy="2133600"/>
            <a:chOff x="1127406" y="3657600"/>
            <a:chExt cx="4435194" cy="2133600"/>
          </a:xfrm>
        </p:grpSpPr>
        <p:grpSp>
          <p:nvGrpSpPr>
            <p:cNvPr id="8" name="Group 65"/>
            <p:cNvGrpSpPr/>
            <p:nvPr/>
          </p:nvGrpSpPr>
          <p:grpSpPr>
            <a:xfrm>
              <a:off x="1127406" y="4800600"/>
              <a:ext cx="2225394" cy="990600"/>
              <a:chOff x="1574621" y="3429000"/>
              <a:chExt cx="2225394" cy="990600"/>
            </a:xfrm>
          </p:grpSpPr>
          <p:sp>
            <p:nvSpPr>
              <p:cNvPr id="9" name="Rectangle 8"/>
              <p:cNvSpPr/>
              <p:nvPr/>
            </p:nvSpPr>
            <p:spPr>
              <a:xfrm>
                <a:off x="1574621" y="4050268"/>
                <a:ext cx="904415" cy="369332"/>
              </a:xfrm>
              <a:prstGeom prst="rect">
                <a:avLst/>
              </a:prstGeom>
            </p:spPr>
            <p:txBody>
              <a:bodyPr wrap="none">
                <a:spAutoFit/>
              </a:bodyPr>
              <a:lstStyle/>
              <a:p>
                <a:r>
                  <a:rPr lang="en-US" dirty="0"/>
                  <a:t>F(n-2)</a:t>
                </a:r>
              </a:p>
            </p:txBody>
          </p:sp>
          <p:sp>
            <p:nvSpPr>
              <p:cNvPr id="10" name="TextBox 9"/>
              <p:cNvSpPr txBox="1"/>
              <p:nvPr/>
            </p:nvSpPr>
            <p:spPr>
              <a:xfrm>
                <a:off x="2895600" y="4050268"/>
                <a:ext cx="904415" cy="369332"/>
              </a:xfrm>
              <a:prstGeom prst="rect">
                <a:avLst/>
              </a:prstGeom>
              <a:noFill/>
            </p:spPr>
            <p:txBody>
              <a:bodyPr wrap="none" rtlCol="0">
                <a:spAutoFit/>
              </a:bodyPr>
              <a:lstStyle/>
              <a:p>
                <a:r>
                  <a:rPr lang="en-US" dirty="0"/>
                  <a:t>F(n-3)</a:t>
                </a:r>
              </a:p>
            </p:txBody>
          </p:sp>
          <p:cxnSp>
            <p:nvCxnSpPr>
              <p:cNvPr id="11" name="Straight Arrow Connector 10"/>
              <p:cNvCxnSpPr>
                <a:stCxn id="40" idx="2"/>
                <a:endCxn id="9" idx="0"/>
              </p:cNvCxnSpPr>
              <p:nvPr/>
            </p:nvCxnSpPr>
            <p:spPr>
              <a:xfrm flipH="1">
                <a:off x="2026829" y="3429000"/>
                <a:ext cx="721364"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0" idx="2"/>
                <a:endCxn id="10" idx="0"/>
              </p:cNvCxnSpPr>
              <p:nvPr/>
            </p:nvCxnSpPr>
            <p:spPr>
              <a:xfrm>
                <a:off x="2748193" y="3429000"/>
                <a:ext cx="599615" cy="62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8" name="Group 69"/>
            <p:cNvGrpSpPr/>
            <p:nvPr/>
          </p:nvGrpSpPr>
          <p:grpSpPr>
            <a:xfrm>
              <a:off x="3438985" y="4876800"/>
              <a:ext cx="2123615" cy="914400"/>
              <a:chOff x="3962400" y="3505200"/>
              <a:chExt cx="2123615" cy="914400"/>
            </a:xfrm>
          </p:grpSpPr>
          <p:sp>
            <p:nvSpPr>
              <p:cNvPr id="29" name="TextBox 28"/>
              <p:cNvSpPr txBox="1"/>
              <p:nvPr/>
            </p:nvSpPr>
            <p:spPr>
              <a:xfrm>
                <a:off x="5181600" y="4050268"/>
                <a:ext cx="904415" cy="369332"/>
              </a:xfrm>
              <a:prstGeom prst="rect">
                <a:avLst/>
              </a:prstGeom>
              <a:noFill/>
            </p:spPr>
            <p:txBody>
              <a:bodyPr wrap="none" rtlCol="0">
                <a:spAutoFit/>
              </a:bodyPr>
              <a:lstStyle/>
              <a:p>
                <a:r>
                  <a:rPr lang="en-US" dirty="0"/>
                  <a:t>F(n-4)</a:t>
                </a:r>
              </a:p>
            </p:txBody>
          </p:sp>
          <p:sp>
            <p:nvSpPr>
              <p:cNvPr id="30" name="TextBox 29"/>
              <p:cNvSpPr txBox="1"/>
              <p:nvPr/>
            </p:nvSpPr>
            <p:spPr>
              <a:xfrm>
                <a:off x="3962400" y="4050268"/>
                <a:ext cx="904415" cy="369332"/>
              </a:xfrm>
              <a:prstGeom prst="rect">
                <a:avLst/>
              </a:prstGeom>
              <a:noFill/>
            </p:spPr>
            <p:txBody>
              <a:bodyPr wrap="none" rtlCol="0">
                <a:spAutoFit/>
              </a:bodyPr>
              <a:lstStyle/>
              <a:p>
                <a:r>
                  <a:rPr lang="en-US" dirty="0"/>
                  <a:t>F(n-3)</a:t>
                </a:r>
              </a:p>
            </p:txBody>
          </p:sp>
          <p:cxnSp>
            <p:nvCxnSpPr>
              <p:cNvPr id="31" name="Straight Arrow Connector 30"/>
              <p:cNvCxnSpPr>
                <a:stCxn id="41" idx="2"/>
                <a:endCxn id="30" idx="0"/>
              </p:cNvCxnSpPr>
              <p:nvPr/>
            </p:nvCxnSpPr>
            <p:spPr>
              <a:xfrm flipH="1">
                <a:off x="4414608" y="3505200"/>
                <a:ext cx="6096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1" idx="2"/>
                <a:endCxn id="29" idx="0"/>
              </p:cNvCxnSpPr>
              <p:nvPr/>
            </p:nvCxnSpPr>
            <p:spPr>
              <a:xfrm>
                <a:off x="5024208" y="3505200"/>
                <a:ext cx="609600"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134185" y="3657600"/>
              <a:ext cx="660758" cy="369332"/>
            </a:xfrm>
            <a:prstGeom prst="rect">
              <a:avLst/>
            </a:prstGeom>
            <a:noFill/>
          </p:spPr>
          <p:txBody>
            <a:bodyPr wrap="none" rtlCol="0">
              <a:spAutoFit/>
            </a:bodyPr>
            <a:lstStyle/>
            <a:p>
              <a:r>
                <a:rPr lang="en-US" dirty="0"/>
                <a:t>F(n)</a:t>
              </a:r>
            </a:p>
          </p:txBody>
        </p:sp>
        <p:grpSp>
          <p:nvGrpSpPr>
            <p:cNvPr id="39" name="Group 64"/>
            <p:cNvGrpSpPr/>
            <p:nvPr/>
          </p:nvGrpSpPr>
          <p:grpSpPr>
            <a:xfrm>
              <a:off x="1848770" y="4026932"/>
              <a:ext cx="3104230" cy="849868"/>
              <a:chOff x="2295985" y="2655332"/>
              <a:chExt cx="3104230" cy="849868"/>
            </a:xfrm>
          </p:grpSpPr>
          <p:sp>
            <p:nvSpPr>
              <p:cNvPr id="40" name="TextBox 39"/>
              <p:cNvSpPr txBox="1"/>
              <p:nvPr/>
            </p:nvSpPr>
            <p:spPr>
              <a:xfrm>
                <a:off x="2295985" y="3059668"/>
                <a:ext cx="904415" cy="369332"/>
              </a:xfrm>
              <a:prstGeom prst="rect">
                <a:avLst/>
              </a:prstGeom>
              <a:noFill/>
            </p:spPr>
            <p:txBody>
              <a:bodyPr wrap="none" rtlCol="0">
                <a:spAutoFit/>
              </a:bodyPr>
              <a:lstStyle/>
              <a:p>
                <a:r>
                  <a:rPr lang="en-US" dirty="0"/>
                  <a:t>F(n-1)</a:t>
                </a:r>
              </a:p>
            </p:txBody>
          </p:sp>
          <p:sp>
            <p:nvSpPr>
              <p:cNvPr id="41" name="Rectangle 40"/>
              <p:cNvSpPr/>
              <p:nvPr/>
            </p:nvSpPr>
            <p:spPr>
              <a:xfrm>
                <a:off x="4495800" y="3135868"/>
                <a:ext cx="904415" cy="369332"/>
              </a:xfrm>
              <a:prstGeom prst="rect">
                <a:avLst/>
              </a:prstGeom>
            </p:spPr>
            <p:txBody>
              <a:bodyPr wrap="none">
                <a:spAutoFit/>
              </a:bodyPr>
              <a:lstStyle/>
              <a:p>
                <a:r>
                  <a:rPr lang="en-US" dirty="0"/>
                  <a:t>F(n-2)</a:t>
                </a:r>
              </a:p>
            </p:txBody>
          </p:sp>
          <p:cxnSp>
            <p:nvCxnSpPr>
              <p:cNvPr id="42" name="Straight Arrow Connector 41"/>
              <p:cNvCxnSpPr>
                <a:stCxn id="38" idx="2"/>
                <a:endCxn id="40" idx="0"/>
              </p:cNvCxnSpPr>
              <p:nvPr/>
            </p:nvCxnSpPr>
            <p:spPr>
              <a:xfrm flipH="1">
                <a:off x="2748193" y="2655332"/>
                <a:ext cx="1239786" cy="404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2"/>
                <a:endCxn id="41" idx="0"/>
              </p:cNvCxnSpPr>
              <p:nvPr/>
            </p:nvCxnSpPr>
            <p:spPr>
              <a:xfrm>
                <a:off x="3987979" y="2655332"/>
                <a:ext cx="960029" cy="48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381000" y="3962400"/>
            <a:ext cx="457200" cy="2057400"/>
            <a:chOff x="228600" y="3505200"/>
            <a:chExt cx="457200" cy="2057400"/>
          </a:xfrm>
        </p:grpSpPr>
        <p:cxnSp>
          <p:nvCxnSpPr>
            <p:cNvPr id="67" name="Straight Arrow Connector 66"/>
            <p:cNvCxnSpPr/>
            <p:nvPr/>
          </p:nvCxnSpPr>
          <p:spPr>
            <a:xfrm>
              <a:off x="685800" y="3505200"/>
              <a:ext cx="0" cy="20574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68" name="TextBox 67"/>
            <p:cNvSpPr txBox="1"/>
            <p:nvPr/>
          </p:nvSpPr>
          <p:spPr>
            <a:xfrm rot="16200000">
              <a:off x="-289010" y="4403810"/>
              <a:ext cx="1404552" cy="369332"/>
            </a:xfrm>
            <a:prstGeom prst="rect">
              <a:avLst/>
            </a:prstGeom>
            <a:noFill/>
          </p:spPr>
          <p:txBody>
            <a:bodyPr wrap="none" rtlCol="0">
              <a:spAutoFit/>
            </a:bodyPr>
            <a:lstStyle/>
            <a:p>
              <a:r>
                <a:rPr lang="en-US" dirty="0">
                  <a:solidFill>
                    <a:schemeClr val="accent2"/>
                  </a:solidFill>
                </a:rPr>
                <a:t>Height = n</a:t>
              </a:r>
            </a:p>
          </p:txBody>
        </p:sp>
      </p:grpSp>
      <p:sp>
        <p:nvSpPr>
          <p:cNvPr id="72" name="Rounded Rectangular Callout 71"/>
          <p:cNvSpPr/>
          <p:nvPr/>
        </p:nvSpPr>
        <p:spPr>
          <a:xfrm>
            <a:off x="6019800" y="4953000"/>
            <a:ext cx="2209800" cy="990600"/>
          </a:xfrm>
          <a:prstGeom prst="wedgeRoundRectCallout">
            <a:avLst>
              <a:gd name="adj1" fmla="val -75253"/>
              <a:gd name="adj2" fmla="val -408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Therefore, time complexity is </a:t>
            </a:r>
            <a:r>
              <a:rPr lang="en-US" b="1" dirty="0"/>
              <a:t>O(2</a:t>
            </a:r>
            <a:r>
              <a:rPr lang="en-US" b="1" baseline="30000" dirty="0"/>
              <a:t>n</a:t>
            </a:r>
            <a:r>
              <a:rPr lang="en-US"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1535</TotalTime>
  <Words>2170</Words>
  <Application>Microsoft Office PowerPoint</Application>
  <PresentationFormat>On-screen Show (4:3)</PresentationFormat>
  <Paragraphs>433</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Courier New</vt:lpstr>
      <vt:lpstr>Calibri</vt:lpstr>
      <vt:lpstr>Wingdings 2</vt:lpstr>
      <vt:lpstr>Wingdings</vt:lpstr>
      <vt:lpstr>Century Schoolbook</vt:lpstr>
      <vt:lpstr>Oriel</vt:lpstr>
      <vt:lpstr>Design &amp; Analysis of Algorithm 13 – Dynamic Programming</vt:lpstr>
      <vt:lpstr>Introduction</vt:lpstr>
      <vt:lpstr>Dynamic Programming (DP)</vt:lpstr>
      <vt:lpstr>Finding n-th fibonacci number</vt:lpstr>
      <vt:lpstr>Finding n-th fibonacci number</vt:lpstr>
      <vt:lpstr>Finding n-th fibonacci number</vt:lpstr>
      <vt:lpstr>Finding n-th fibonacci number</vt:lpstr>
      <vt:lpstr>Finding n-th fibonacci number</vt:lpstr>
      <vt:lpstr>Time complexity</vt:lpstr>
      <vt:lpstr>Time complexity</vt:lpstr>
      <vt:lpstr>Rod Cutting Problem</vt:lpstr>
      <vt:lpstr>Rod Cutting Problem</vt:lpstr>
      <vt:lpstr>Rod Cutting Problem</vt:lpstr>
      <vt:lpstr>Rod Cutting Problem</vt:lpstr>
      <vt:lpstr>Rod Cutting Problem</vt:lpstr>
      <vt:lpstr>Rod Cutting Problem</vt:lpstr>
      <vt:lpstr>Time Complexity</vt:lpstr>
      <vt:lpstr>Shortest Path in DAG</vt:lpstr>
      <vt:lpstr>Shortest Path in DAG</vt:lpstr>
      <vt:lpstr>Shortest Path in DAG</vt:lpstr>
      <vt:lpstr>Shortest Path in DAG</vt:lpstr>
      <vt:lpstr>Dynamic Programming</vt:lpstr>
      <vt:lpstr>Properties of Dynamic Programming</vt:lpstr>
      <vt:lpstr>Dynamic Programming   V.S. Divide-and-Conquer</vt:lpstr>
      <vt:lpstr>Longest Increasing Subsequence</vt:lpstr>
      <vt:lpstr>Longest Increasing Subsequence</vt:lpstr>
      <vt:lpstr>Longest Increasing Subsequence</vt:lpstr>
      <vt:lpstr>Reconstructing a solution</vt:lpstr>
      <vt:lpstr>Exercise : Yuckdonald’s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Programming</dc:title>
  <dc:creator>Joanna</dc:creator>
  <cp:lastModifiedBy>Admin</cp:lastModifiedBy>
  <cp:revision>72</cp:revision>
  <dcterms:created xsi:type="dcterms:W3CDTF">2013-05-02T04:20:15Z</dcterms:created>
  <dcterms:modified xsi:type="dcterms:W3CDTF">2020-04-27T07:02:35Z</dcterms:modified>
</cp:coreProperties>
</file>