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5143500" type="screen16x9"/>
  <p:notesSz cx="6858000" cy="9144000"/>
  <p:embeddedFontLst>
    <p:embeddedFont>
      <p:font typeface="Spectral" panose="020B0604020202020204" charset="0"/>
      <p:regular r:id="rId26"/>
      <p:bold r:id="rId27"/>
      <p:italic r:id="rId28"/>
      <p:boldItalic r:id="rId29"/>
    </p:embeddedFont>
    <p:embeddedFont>
      <p:font typeface="Comic Sans MS" panose="030F0702030302020204" pitchFamily="66" charset="0"/>
      <p:regular r:id="rId30"/>
      <p:bold r:id="rId31"/>
      <p:italic r:id="rId32"/>
      <p:boldItalic r:id="rId33"/>
    </p:embeddedFont>
    <p:embeddedFont>
      <p:font typeface="Impact" panose="020B0806030902050204" pitchFamily="34" charset="0"/>
      <p:regular r:id="rId3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366" y="9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font" Target="fonts/font8.fntdata"/><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7.fntdata"/><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3.fntdata"/><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2.fntdata"/><Relationship Id="rId30" Type="http://schemas.openxmlformats.org/officeDocument/2006/relationships/font" Target="fonts/font5.fntdata"/><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63a597de49b76c4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263a597de49b76c4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263a597de49b76c4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263a597de49b76c4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263a597de49b76c4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263a597de49b76c4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263a597de49b76c4_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263a597de49b76c4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263a597de49b76c4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263a597de49b76c4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263a597de49b76c4_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263a597de49b76c4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263a597de49b76c4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263a597de49b76c4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263a597de49b76c4_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263a597de49b76c4_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263a597de49b76c4_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263a597de49b76c4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263a597de49b76c4_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263a597de49b76c4_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263a597de49b76c4_1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263a597de49b76c4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63a597de49b76c4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63a597de49b76c4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1550878c3eddd38e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1550878c3eddd38e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1550878c3eddd38e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1550878c3eddd38e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1550878c3eddd38e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1550878c3eddd38e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1550878c3eddd38e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 name="Google Shape;185;g1550878c3eddd38e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63a597de49b76c4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63a597de49b76c4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63a597de49b76c4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63a597de49b76c4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63a597de49b76c4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63a597de49b76c4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63a597de49b76c4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63a597de49b76c4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63a597de49b76c4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63a597de49b76c4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63a597de49b76c4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63a597de49b76c4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63a597de49b76c4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63a597de49b76c4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914400" y="2150225"/>
            <a:ext cx="7315200" cy="853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5" name="Google Shape;55;p13"/>
          <p:cNvSpPr txBox="1"/>
          <p:nvPr/>
        </p:nvSpPr>
        <p:spPr>
          <a:xfrm>
            <a:off x="914400" y="1948875"/>
            <a:ext cx="7315200" cy="1274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7300">
                <a:latin typeface="Impact"/>
                <a:ea typeface="Impact"/>
                <a:cs typeface="Impact"/>
                <a:sym typeface="Impact"/>
              </a:rPr>
              <a:t>Aslam_o_Allikum</a:t>
            </a:r>
            <a:endParaRPr sz="7300">
              <a:latin typeface="Impact"/>
              <a:ea typeface="Impact"/>
              <a:cs typeface="Impact"/>
              <a:sym typeface="Impac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Times New Roman"/>
                <a:ea typeface="Times New Roman"/>
                <a:cs typeface="Times New Roman"/>
                <a:sym typeface="Times New Roman"/>
              </a:rPr>
              <a:t>Conti… </a:t>
            </a:r>
            <a:endParaRPr b="1">
              <a:latin typeface="Times New Roman"/>
              <a:ea typeface="Times New Roman"/>
              <a:cs typeface="Times New Roman"/>
              <a:sym typeface="Times New Roman"/>
            </a:endParaRPr>
          </a:p>
        </p:txBody>
      </p:sp>
      <p:sp>
        <p:nvSpPr>
          <p:cNvPr id="110" name="Google Shape;110;p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2200" b="1">
                <a:solidFill>
                  <a:schemeClr val="dk1"/>
                </a:solidFill>
                <a:latin typeface="Times New Roman"/>
                <a:ea typeface="Times New Roman"/>
                <a:cs typeface="Times New Roman"/>
                <a:sym typeface="Times New Roman"/>
              </a:rPr>
              <a:t>iii. Crystallized Intelligence</a:t>
            </a:r>
            <a:endParaRPr sz="2200" b="1">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en" sz="2200" b="1">
                <a:solidFill>
                  <a:schemeClr val="dk1"/>
                </a:solidFill>
                <a:latin typeface="Times New Roman"/>
                <a:ea typeface="Times New Roman"/>
                <a:cs typeface="Times New Roman"/>
                <a:sym typeface="Times New Roman"/>
              </a:rPr>
              <a:t> </a:t>
            </a:r>
            <a:endParaRPr sz="2200" b="1">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en" sz="2200" b="1">
                <a:solidFill>
                  <a:schemeClr val="dk1"/>
                </a:solidFill>
                <a:latin typeface="Times New Roman"/>
                <a:ea typeface="Times New Roman"/>
                <a:cs typeface="Times New Roman"/>
                <a:sym typeface="Times New Roman"/>
              </a:rPr>
              <a:t>Id based on environmental factors, and its observable </a:t>
            </a:r>
            <a:endParaRPr sz="2200" b="1">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en" sz="2200" b="1">
                <a:solidFill>
                  <a:schemeClr val="dk1"/>
                </a:solidFill>
                <a:latin typeface="Times New Roman"/>
                <a:ea typeface="Times New Roman"/>
                <a:cs typeface="Times New Roman"/>
                <a:sym typeface="Times New Roman"/>
              </a:rPr>
              <a:t>expression is based on learning. Accordingly, Fluid ability is necessary, but it is not sufficient for the development of Crystallized intelligence. Moreover, Fluid intelligence peaks at about age 25, but Crystallized intelligence continues to rise as long as person continue to learn. </a:t>
            </a:r>
            <a:endParaRPr sz="2200" b="1">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endParaRPr>
          </a:p>
          <a:p>
            <a:pPr marL="0" lvl="0" indent="0" algn="l" rtl="0">
              <a:spcBef>
                <a:spcPts val="0"/>
              </a:spcBef>
              <a:spcAft>
                <a:spcPts val="0"/>
              </a:spcAft>
              <a:buNone/>
            </a:pPr>
            <a:endParaRPr b="1">
              <a:highlight>
                <a:srgbClr val="000000"/>
              </a:highlight>
            </a:endParaRPr>
          </a:p>
          <a:p>
            <a:pPr marL="0" lvl="0" indent="0" algn="l" rtl="0">
              <a:spcBef>
                <a:spcPts val="1600"/>
              </a:spcBef>
              <a:spcAft>
                <a:spcPts val="0"/>
              </a:spcAft>
              <a:buNone/>
            </a:pPr>
            <a:endParaRPr>
              <a:highlight>
                <a:srgbClr val="000000"/>
              </a:highlight>
            </a:endParaRPr>
          </a:p>
          <a:p>
            <a:pPr marL="0" lvl="0" indent="0" algn="l" rtl="0">
              <a:spcBef>
                <a:spcPts val="1600"/>
              </a:spcBef>
              <a:spcAft>
                <a:spcPts val="160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Times New Roman"/>
                <a:ea typeface="Times New Roman"/>
                <a:cs typeface="Times New Roman"/>
                <a:sym typeface="Times New Roman"/>
              </a:rPr>
              <a:t>Conti… </a:t>
            </a:r>
            <a:endParaRPr b="1">
              <a:latin typeface="Times New Roman"/>
              <a:ea typeface="Times New Roman"/>
              <a:cs typeface="Times New Roman"/>
              <a:sym typeface="Times New Roman"/>
            </a:endParaRPr>
          </a:p>
        </p:txBody>
      </p:sp>
      <p:sp>
        <p:nvSpPr>
          <p:cNvPr id="116" name="Google Shape;116;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100" b="1">
                <a:solidFill>
                  <a:schemeClr val="dk1"/>
                </a:solidFill>
              </a:rPr>
              <a:t>I</a:t>
            </a:r>
            <a:endParaRPr sz="1100" b="1">
              <a:solidFill>
                <a:schemeClr val="dk1"/>
              </a:solidFill>
            </a:endParaRPr>
          </a:p>
          <a:p>
            <a:pPr marL="0" lvl="0" indent="0" algn="l" rtl="0">
              <a:lnSpc>
                <a:spcPct val="115000"/>
              </a:lnSpc>
              <a:spcBef>
                <a:spcPts val="0"/>
              </a:spcBef>
              <a:spcAft>
                <a:spcPts val="0"/>
              </a:spcAft>
              <a:buClr>
                <a:schemeClr val="dk1"/>
              </a:buClr>
              <a:buSzPts val="1100"/>
              <a:buFont typeface="Arial"/>
              <a:buNone/>
            </a:pPr>
            <a:r>
              <a:rPr lang="en" sz="2200" b="1">
                <a:solidFill>
                  <a:schemeClr val="dk1"/>
                </a:solidFill>
                <a:latin typeface="Times New Roman"/>
                <a:ea typeface="Times New Roman"/>
                <a:cs typeface="Times New Roman"/>
                <a:sym typeface="Times New Roman"/>
              </a:rPr>
              <a:t>iv. Primary Mental Abilities</a:t>
            </a:r>
            <a:endParaRPr sz="2200" b="1">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en" sz="2200" b="1">
                <a:solidFill>
                  <a:schemeClr val="dk1"/>
                </a:solidFill>
                <a:latin typeface="Times New Roman"/>
                <a:ea typeface="Times New Roman"/>
                <a:cs typeface="Times New Roman"/>
                <a:sym typeface="Times New Roman"/>
              </a:rPr>
              <a:t>Thurstone (1938) identified seven primary mental abilities, and devised tests to measure them.</a:t>
            </a:r>
            <a:endParaRPr sz="2200" b="1">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en" sz="2200" b="1">
                <a:solidFill>
                  <a:schemeClr val="dk1"/>
                </a:solidFill>
                <a:latin typeface="Times New Roman"/>
                <a:ea typeface="Times New Roman"/>
                <a:cs typeface="Times New Roman"/>
                <a:sym typeface="Times New Roman"/>
              </a:rPr>
              <a:t>Thurstone’s identification of primary mental abilities refutes the idea underlying general intellectual ability that persons are equally able in all academic areas.Instead, most individuals vary markedly in verbal, numerical, spatial and other abilities. </a:t>
            </a:r>
            <a:endParaRPr sz="2200" b="1">
              <a:latin typeface="Times New Roman"/>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Times New Roman"/>
                <a:ea typeface="Times New Roman"/>
                <a:cs typeface="Times New Roman"/>
                <a:sym typeface="Times New Roman"/>
              </a:rPr>
              <a:t>Conti… </a:t>
            </a:r>
            <a:endParaRPr b="1">
              <a:latin typeface="Times New Roman"/>
              <a:ea typeface="Times New Roman"/>
              <a:cs typeface="Times New Roman"/>
              <a:sym typeface="Times New Roman"/>
            </a:endParaRPr>
          </a:p>
        </p:txBody>
      </p:sp>
      <p:sp>
        <p:nvSpPr>
          <p:cNvPr id="122" name="Google Shape;122;p24"/>
          <p:cNvSpPr txBox="1">
            <a:spLocks noGrp="1"/>
          </p:cNvSpPr>
          <p:nvPr>
            <p:ph type="body" idx="1"/>
          </p:nvPr>
        </p:nvSpPr>
        <p:spPr>
          <a:xfrm>
            <a:off x="311700" y="1431625"/>
            <a:ext cx="8520600" cy="33711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sz="2200" b="1">
                <a:solidFill>
                  <a:schemeClr val="dk1"/>
                </a:solidFill>
                <a:latin typeface="Times New Roman"/>
                <a:ea typeface="Times New Roman"/>
                <a:cs typeface="Times New Roman"/>
                <a:sym typeface="Times New Roman"/>
              </a:rPr>
              <a:t>For example it </a:t>
            </a:r>
            <a:endParaRPr sz="2200" b="1">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en" sz="2200" b="1">
                <a:solidFill>
                  <a:schemeClr val="dk1"/>
                </a:solidFill>
                <a:latin typeface="Times New Roman"/>
                <a:ea typeface="Times New Roman"/>
                <a:cs typeface="Times New Roman"/>
                <a:sym typeface="Times New Roman"/>
              </a:rPr>
              <a:t>is possible for a student to be in the top one-fourth of the students of the same grade in </a:t>
            </a:r>
            <a:endParaRPr sz="2200" b="1">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en" sz="2200" b="1">
                <a:solidFill>
                  <a:schemeClr val="dk1"/>
                </a:solidFill>
                <a:latin typeface="Times New Roman"/>
                <a:ea typeface="Times New Roman"/>
                <a:cs typeface="Times New Roman"/>
                <a:sym typeface="Times New Roman"/>
              </a:rPr>
              <a:t>one ability, such as spatial, or mathematical, and to be in the bottom one-fourth of the </a:t>
            </a:r>
            <a:endParaRPr sz="2200" b="1">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en" sz="2200" b="1">
                <a:solidFill>
                  <a:schemeClr val="dk1"/>
                </a:solidFill>
                <a:latin typeface="Times New Roman"/>
                <a:ea typeface="Times New Roman"/>
                <a:cs typeface="Times New Roman"/>
                <a:sym typeface="Times New Roman"/>
              </a:rPr>
              <a:t>same students in another ability such as word fluency or perceptual speed.</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Times New Roman"/>
                <a:ea typeface="Times New Roman"/>
                <a:cs typeface="Times New Roman"/>
                <a:sym typeface="Times New Roman"/>
              </a:rPr>
              <a:t>Types of Individual Differences:</a:t>
            </a:r>
            <a:endParaRPr b="1">
              <a:latin typeface="Times New Roman"/>
              <a:ea typeface="Times New Roman"/>
              <a:cs typeface="Times New Roman"/>
              <a:sym typeface="Times New Roman"/>
            </a:endParaRPr>
          </a:p>
          <a:p>
            <a:pPr marL="0" lvl="0" indent="0" algn="l" rtl="0">
              <a:spcBef>
                <a:spcPts val="0"/>
              </a:spcBef>
              <a:spcAft>
                <a:spcPts val="0"/>
              </a:spcAft>
              <a:buNone/>
            </a:pPr>
            <a:endParaRPr/>
          </a:p>
        </p:txBody>
      </p:sp>
      <p:sp>
        <p:nvSpPr>
          <p:cNvPr id="128" name="Google Shape;128;p2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b="1">
                <a:solidFill>
                  <a:schemeClr val="dk1"/>
                </a:solidFill>
                <a:latin typeface="Times New Roman"/>
                <a:ea typeface="Times New Roman"/>
                <a:cs typeface="Times New Roman"/>
                <a:sym typeface="Times New Roman"/>
              </a:rPr>
              <a:t>1. Physical differences:</a:t>
            </a:r>
            <a:endParaRPr sz="2200" b="1">
              <a:solidFill>
                <a:schemeClr val="dk1"/>
              </a:solidFill>
              <a:latin typeface="Times New Roman"/>
              <a:ea typeface="Times New Roman"/>
              <a:cs typeface="Times New Roman"/>
              <a:sym typeface="Times New Roman"/>
            </a:endParaRPr>
          </a:p>
          <a:p>
            <a:pPr marL="0" lvl="0" indent="0" algn="l" rtl="0">
              <a:spcBef>
                <a:spcPts val="1600"/>
              </a:spcBef>
              <a:spcAft>
                <a:spcPts val="0"/>
              </a:spcAft>
              <a:buNone/>
            </a:pPr>
            <a:r>
              <a:rPr lang="en" sz="2200" b="1">
                <a:solidFill>
                  <a:schemeClr val="dk1"/>
                </a:solidFill>
                <a:latin typeface="Times New Roman"/>
                <a:ea typeface="Times New Roman"/>
                <a:cs typeface="Times New Roman"/>
                <a:sym typeface="Times New Roman"/>
              </a:rPr>
              <a:t>Shortness or tallness of stature, darkness or fairness of complexion, fatness, thinness, or weakness are various physical individual differences.</a:t>
            </a:r>
            <a:endParaRPr sz="2200" b="1">
              <a:solidFill>
                <a:schemeClr val="dk1"/>
              </a:solidFill>
              <a:latin typeface="Times New Roman"/>
              <a:ea typeface="Times New Roman"/>
              <a:cs typeface="Times New Roman"/>
              <a:sym typeface="Times New Roman"/>
            </a:endParaRPr>
          </a:p>
          <a:p>
            <a:pPr marL="0" lvl="0" indent="0" algn="l" rtl="0">
              <a:spcBef>
                <a:spcPts val="1600"/>
              </a:spcBef>
              <a:spcAft>
                <a:spcPts val="0"/>
              </a:spcAft>
              <a:buNone/>
            </a:pPr>
            <a:endParaRPr/>
          </a:p>
          <a:p>
            <a:pPr marL="0" lvl="0" indent="0" algn="l" rtl="0">
              <a:spcBef>
                <a:spcPts val="1600"/>
              </a:spcBef>
              <a:spcAft>
                <a:spcPts val="1600"/>
              </a:spcAft>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Times New Roman"/>
                <a:ea typeface="Times New Roman"/>
                <a:cs typeface="Times New Roman"/>
                <a:sym typeface="Times New Roman"/>
              </a:rPr>
              <a:t>Conti… </a:t>
            </a:r>
            <a:endParaRPr b="1">
              <a:latin typeface="Times New Roman"/>
              <a:ea typeface="Times New Roman"/>
              <a:cs typeface="Times New Roman"/>
              <a:sym typeface="Times New Roman"/>
            </a:endParaRPr>
          </a:p>
        </p:txBody>
      </p:sp>
      <p:sp>
        <p:nvSpPr>
          <p:cNvPr id="134" name="Google Shape;134;p26"/>
          <p:cNvSpPr txBox="1">
            <a:spLocks noGrp="1"/>
          </p:cNvSpPr>
          <p:nvPr>
            <p:ph type="body" idx="1"/>
          </p:nvPr>
        </p:nvSpPr>
        <p:spPr>
          <a:xfrm>
            <a:off x="0" y="863543"/>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b="1">
                <a:solidFill>
                  <a:schemeClr val="dk1"/>
                </a:solidFill>
                <a:latin typeface="Times New Roman"/>
                <a:ea typeface="Times New Roman"/>
                <a:cs typeface="Times New Roman"/>
                <a:sym typeface="Times New Roman"/>
              </a:rPr>
              <a:t>2. Differences in intelligence:</a:t>
            </a:r>
            <a:endParaRPr sz="2200" b="1">
              <a:solidFill>
                <a:schemeClr val="dk1"/>
              </a:solidFill>
              <a:latin typeface="Times New Roman"/>
              <a:ea typeface="Times New Roman"/>
              <a:cs typeface="Times New Roman"/>
              <a:sym typeface="Times New Roman"/>
            </a:endParaRPr>
          </a:p>
          <a:p>
            <a:pPr marL="0" lvl="0" indent="0" algn="l" rtl="0">
              <a:spcBef>
                <a:spcPts val="1600"/>
              </a:spcBef>
              <a:spcAft>
                <a:spcPts val="0"/>
              </a:spcAft>
              <a:buNone/>
            </a:pPr>
            <a:r>
              <a:rPr lang="en" sz="2200" b="1">
                <a:solidFill>
                  <a:schemeClr val="dk1"/>
                </a:solidFill>
                <a:latin typeface="Times New Roman"/>
                <a:ea typeface="Times New Roman"/>
                <a:cs typeface="Times New Roman"/>
                <a:sym typeface="Times New Roman"/>
              </a:rPr>
              <a:t>There are differences in intelligence level among different individuals. We can classify the individuals from super-normal (above 120 I.Q.) to idiots (from 0 to 50 I.Q.) on the basis of their intelligence level.</a:t>
            </a:r>
            <a:endParaRPr sz="2200" b="1">
              <a:solidFill>
                <a:schemeClr val="dk1"/>
              </a:solidFill>
              <a:latin typeface="Times New Roman"/>
              <a:ea typeface="Times New Roman"/>
              <a:cs typeface="Times New Roman"/>
              <a:sym typeface="Times New Roman"/>
            </a:endParaRPr>
          </a:p>
          <a:p>
            <a:pPr marL="0" lvl="0" indent="0" algn="l" rtl="0">
              <a:spcBef>
                <a:spcPts val="1600"/>
              </a:spcBef>
              <a:spcAft>
                <a:spcPts val="0"/>
              </a:spcAft>
              <a:buNone/>
            </a:pPr>
            <a:r>
              <a:rPr lang="en" sz="2200" b="1">
                <a:solidFill>
                  <a:schemeClr val="dk1"/>
                </a:solidFill>
                <a:latin typeface="Times New Roman"/>
                <a:ea typeface="Times New Roman"/>
                <a:cs typeface="Times New Roman"/>
                <a:sym typeface="Times New Roman"/>
              </a:rPr>
              <a:t>3. Differences in attitudes:</a:t>
            </a:r>
            <a:endParaRPr sz="2200" b="1">
              <a:solidFill>
                <a:schemeClr val="dk1"/>
              </a:solidFill>
              <a:latin typeface="Times New Roman"/>
              <a:ea typeface="Times New Roman"/>
              <a:cs typeface="Times New Roman"/>
              <a:sym typeface="Times New Roman"/>
            </a:endParaRPr>
          </a:p>
          <a:p>
            <a:pPr marL="0" lvl="0" indent="0" algn="l" rtl="0">
              <a:spcBef>
                <a:spcPts val="1600"/>
              </a:spcBef>
              <a:spcAft>
                <a:spcPts val="0"/>
              </a:spcAft>
              <a:buNone/>
            </a:pPr>
            <a:r>
              <a:rPr lang="en" sz="2200" b="1">
                <a:solidFill>
                  <a:schemeClr val="dk1"/>
                </a:solidFill>
                <a:latin typeface="Times New Roman"/>
                <a:ea typeface="Times New Roman"/>
                <a:cs typeface="Times New Roman"/>
                <a:sym typeface="Times New Roman"/>
              </a:rPr>
              <a:t>Individuals differ in their attitudes towards different people, objects, institutions and authority.</a:t>
            </a:r>
            <a:endParaRPr sz="2200" b="1">
              <a:solidFill>
                <a:schemeClr val="dk1"/>
              </a:solidFill>
              <a:latin typeface="Times New Roman"/>
              <a:ea typeface="Times New Roman"/>
              <a:cs typeface="Times New Roman"/>
              <a:sym typeface="Times New Roman"/>
            </a:endParaRPr>
          </a:p>
          <a:p>
            <a:pPr marL="0" lvl="0" indent="0" algn="l" rtl="0">
              <a:spcBef>
                <a:spcPts val="1600"/>
              </a:spcBef>
              <a:spcAft>
                <a:spcPts val="160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Times New Roman"/>
                <a:ea typeface="Times New Roman"/>
                <a:cs typeface="Times New Roman"/>
                <a:sym typeface="Times New Roman"/>
              </a:rPr>
              <a:t>Conti… </a:t>
            </a:r>
            <a:endParaRPr b="1">
              <a:latin typeface="Times New Roman"/>
              <a:ea typeface="Times New Roman"/>
              <a:cs typeface="Times New Roman"/>
              <a:sym typeface="Times New Roman"/>
            </a:endParaRPr>
          </a:p>
        </p:txBody>
      </p:sp>
      <p:sp>
        <p:nvSpPr>
          <p:cNvPr id="140" name="Google Shape;140;p2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b="1">
                <a:solidFill>
                  <a:schemeClr val="dk1"/>
                </a:solidFill>
                <a:latin typeface="Times New Roman"/>
                <a:ea typeface="Times New Roman"/>
                <a:cs typeface="Times New Roman"/>
                <a:sym typeface="Times New Roman"/>
              </a:rPr>
              <a:t>4. Differences in achievement:</a:t>
            </a:r>
            <a:endParaRPr sz="2200" b="1">
              <a:solidFill>
                <a:schemeClr val="dk1"/>
              </a:solidFill>
              <a:latin typeface="Times New Roman"/>
              <a:ea typeface="Times New Roman"/>
              <a:cs typeface="Times New Roman"/>
              <a:sym typeface="Times New Roman"/>
            </a:endParaRPr>
          </a:p>
          <a:p>
            <a:pPr marL="0" lvl="0" indent="0" algn="l" rtl="0">
              <a:spcBef>
                <a:spcPts val="1600"/>
              </a:spcBef>
              <a:spcAft>
                <a:spcPts val="0"/>
              </a:spcAft>
              <a:buNone/>
            </a:pPr>
            <a:r>
              <a:rPr lang="en" sz="2200" b="1">
                <a:solidFill>
                  <a:schemeClr val="dk1"/>
                </a:solidFill>
                <a:latin typeface="Times New Roman"/>
                <a:ea typeface="Times New Roman"/>
                <a:cs typeface="Times New Roman"/>
                <a:sym typeface="Times New Roman"/>
              </a:rPr>
              <a:t>It has been found through achievement tests that individuals differ in their achievement abilities. These differences are very much visible in reading, writing and in learning mathematics</a:t>
            </a:r>
            <a:r>
              <a:rPr lang="en"/>
              <a:t>.</a:t>
            </a:r>
            <a:endParaRPr/>
          </a:p>
          <a:p>
            <a:pPr marL="0" lvl="0" indent="0" algn="l" rtl="0">
              <a:spcBef>
                <a:spcPts val="1600"/>
              </a:spcBef>
              <a:spcAft>
                <a:spcPts val="0"/>
              </a:spcAft>
              <a:buNone/>
            </a:pPr>
            <a:endParaRPr/>
          </a:p>
          <a:p>
            <a:pPr marL="0" lvl="0" indent="0" algn="l" rtl="0">
              <a:spcBef>
                <a:spcPts val="1600"/>
              </a:spcBef>
              <a:spcAft>
                <a:spcPts val="160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Times New Roman"/>
                <a:ea typeface="Times New Roman"/>
                <a:cs typeface="Times New Roman"/>
                <a:sym typeface="Times New Roman"/>
              </a:rPr>
              <a:t>Conti… </a:t>
            </a:r>
            <a:endParaRPr b="1">
              <a:latin typeface="Times New Roman"/>
              <a:ea typeface="Times New Roman"/>
              <a:cs typeface="Times New Roman"/>
              <a:sym typeface="Times New Roman"/>
            </a:endParaRPr>
          </a:p>
        </p:txBody>
      </p:sp>
      <p:sp>
        <p:nvSpPr>
          <p:cNvPr id="146" name="Google Shape;146;p2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b="1">
                <a:solidFill>
                  <a:schemeClr val="dk1"/>
                </a:solidFill>
                <a:latin typeface="Times New Roman"/>
                <a:ea typeface="Times New Roman"/>
                <a:cs typeface="Times New Roman"/>
                <a:sym typeface="Times New Roman"/>
              </a:rPr>
              <a:t>5. Differences in motor ability:</a:t>
            </a:r>
            <a:endParaRPr sz="2200" b="1">
              <a:solidFill>
                <a:schemeClr val="dk1"/>
              </a:solidFill>
              <a:latin typeface="Times New Roman"/>
              <a:ea typeface="Times New Roman"/>
              <a:cs typeface="Times New Roman"/>
              <a:sym typeface="Times New Roman"/>
            </a:endParaRPr>
          </a:p>
          <a:p>
            <a:pPr marL="0" lvl="0" indent="0" algn="l" rtl="0">
              <a:spcBef>
                <a:spcPts val="1600"/>
              </a:spcBef>
              <a:spcAft>
                <a:spcPts val="0"/>
              </a:spcAft>
              <a:buNone/>
            </a:pPr>
            <a:r>
              <a:rPr lang="en" sz="2200" b="1">
                <a:solidFill>
                  <a:schemeClr val="dk1"/>
                </a:solidFill>
                <a:latin typeface="Times New Roman"/>
                <a:ea typeface="Times New Roman"/>
                <a:cs typeface="Times New Roman"/>
                <a:sym typeface="Times New Roman"/>
              </a:rPr>
              <a:t>There are differences in motor ability. These differences are visible at different ages. Some people can perform mechanical tasks easily, while others, even though they are at the same level, feel much difficulty in performing these tasks.</a:t>
            </a:r>
            <a:endParaRPr sz="2200" b="1">
              <a:solidFill>
                <a:schemeClr val="dk1"/>
              </a:solidFill>
              <a:latin typeface="Times New Roman"/>
              <a:ea typeface="Times New Roman"/>
              <a:cs typeface="Times New Roman"/>
              <a:sym typeface="Times New Roman"/>
            </a:endParaRPr>
          </a:p>
          <a:p>
            <a:pPr marL="0" lvl="0" indent="0" algn="l" rtl="0">
              <a:spcBef>
                <a:spcPts val="1600"/>
              </a:spcBef>
              <a:spcAft>
                <a:spcPts val="1600"/>
              </a:spcAft>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Times New Roman"/>
                <a:ea typeface="Times New Roman"/>
                <a:cs typeface="Times New Roman"/>
                <a:sym typeface="Times New Roman"/>
              </a:rPr>
              <a:t>Conti… </a:t>
            </a:r>
            <a:endParaRPr b="1">
              <a:latin typeface="Times New Roman"/>
              <a:ea typeface="Times New Roman"/>
              <a:cs typeface="Times New Roman"/>
              <a:sym typeface="Times New Roman"/>
            </a:endParaRPr>
          </a:p>
        </p:txBody>
      </p:sp>
      <p:sp>
        <p:nvSpPr>
          <p:cNvPr id="152" name="Google Shape;152;p2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2200" b="1">
                <a:solidFill>
                  <a:schemeClr val="dk1"/>
                </a:solidFill>
                <a:latin typeface="Times New Roman"/>
                <a:ea typeface="Times New Roman"/>
                <a:cs typeface="Times New Roman"/>
                <a:sym typeface="Times New Roman"/>
              </a:rPr>
              <a:t>6. Differences on account of sex:</a:t>
            </a:r>
            <a:endParaRPr sz="2200" b="1">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en" sz="2200" b="1">
                <a:solidFill>
                  <a:schemeClr val="dk1"/>
                </a:solidFill>
                <a:latin typeface="Times New Roman"/>
                <a:ea typeface="Times New Roman"/>
                <a:cs typeface="Times New Roman"/>
                <a:sym typeface="Times New Roman"/>
              </a:rPr>
              <a:t>McNemar and Terman discovered the following differences between men and women, on the basis of some studies:</a:t>
            </a:r>
            <a:endParaRPr sz="2200" b="1">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en" sz="2200" b="1">
                <a:solidFill>
                  <a:schemeClr val="dk1"/>
                </a:solidFill>
                <a:latin typeface="Times New Roman"/>
                <a:ea typeface="Times New Roman"/>
                <a:cs typeface="Times New Roman"/>
                <a:sym typeface="Times New Roman"/>
              </a:rPr>
              <a:t>(i) Women have greater skill in memory while men have greater motor ability.</a:t>
            </a:r>
            <a:endParaRPr sz="2200" b="1">
              <a:solidFill>
                <a:schemeClr val="dk1"/>
              </a:solidFill>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en" sz="2200" b="1">
                <a:solidFill>
                  <a:schemeClr val="dk1"/>
                </a:solidFill>
                <a:latin typeface="Times New Roman"/>
                <a:ea typeface="Times New Roman"/>
                <a:cs typeface="Times New Roman"/>
                <a:sym typeface="Times New Roman"/>
              </a:rPr>
              <a:t> (ii) Handwriting of women is superior while men excel in mathematics and logic.</a:t>
            </a:r>
            <a:endParaRPr sz="2200" b="1">
              <a:solidFill>
                <a:schemeClr val="dk1"/>
              </a:solidFill>
              <a:latin typeface="Times New Roman"/>
              <a:ea typeface="Times New Roman"/>
              <a:cs typeface="Times New Roman"/>
              <a:sym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Times New Roman"/>
                <a:ea typeface="Times New Roman"/>
                <a:cs typeface="Times New Roman"/>
                <a:sym typeface="Times New Roman"/>
              </a:rPr>
              <a:t>Conti… </a:t>
            </a:r>
            <a:endParaRPr b="1">
              <a:latin typeface="Times New Roman"/>
              <a:ea typeface="Times New Roman"/>
              <a:cs typeface="Times New Roman"/>
              <a:sym typeface="Times New Roman"/>
            </a:endParaRPr>
          </a:p>
        </p:txBody>
      </p:sp>
      <p:sp>
        <p:nvSpPr>
          <p:cNvPr id="158" name="Google Shape;158;p3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b="1">
                <a:solidFill>
                  <a:schemeClr val="dk1"/>
                </a:solidFill>
                <a:latin typeface="Times New Roman"/>
                <a:ea typeface="Times New Roman"/>
                <a:cs typeface="Times New Roman"/>
                <a:sym typeface="Times New Roman"/>
              </a:rPr>
              <a:t>7. Racial differences:</a:t>
            </a:r>
            <a:endParaRPr sz="2200" b="1">
              <a:solidFill>
                <a:schemeClr val="dk1"/>
              </a:solidFill>
              <a:latin typeface="Times New Roman"/>
              <a:ea typeface="Times New Roman"/>
              <a:cs typeface="Times New Roman"/>
              <a:sym typeface="Times New Roman"/>
            </a:endParaRPr>
          </a:p>
          <a:p>
            <a:pPr marL="0" lvl="0" indent="0" algn="l" rtl="0">
              <a:spcBef>
                <a:spcPts val="1600"/>
              </a:spcBef>
              <a:spcAft>
                <a:spcPts val="0"/>
              </a:spcAft>
              <a:buNone/>
            </a:pPr>
            <a:r>
              <a:rPr lang="en" sz="2200" b="1">
                <a:solidFill>
                  <a:schemeClr val="dk1"/>
                </a:solidFill>
                <a:latin typeface="Times New Roman"/>
                <a:ea typeface="Times New Roman"/>
                <a:cs typeface="Times New Roman"/>
                <a:sym typeface="Times New Roman"/>
              </a:rPr>
              <a:t>There are different kinds of racial differences. Differences of environment is a normal factor in causing these differences. Karl Brigham has composed a list on the basis of differences in levels of intelligence among people who have migrated to United States from other countries.</a:t>
            </a:r>
            <a:endParaRPr sz="2200" b="1">
              <a:solidFill>
                <a:schemeClr val="dk1"/>
              </a:solidFill>
              <a:latin typeface="Times New Roman"/>
              <a:ea typeface="Times New Roman"/>
              <a:cs typeface="Times New Roman"/>
              <a:sym typeface="Times New Roman"/>
            </a:endParaRPr>
          </a:p>
          <a:p>
            <a:pPr marL="0" lvl="0" indent="0" algn="l" rtl="0">
              <a:spcBef>
                <a:spcPts val="1600"/>
              </a:spcBef>
              <a:spcAft>
                <a:spcPts val="0"/>
              </a:spcAft>
              <a:buNone/>
            </a:pPr>
            <a:endParaRPr/>
          </a:p>
          <a:p>
            <a:pPr marL="0" lvl="0" indent="0" algn="l" rtl="0">
              <a:spcBef>
                <a:spcPts val="1600"/>
              </a:spcBef>
              <a:spcAft>
                <a:spcPts val="1600"/>
              </a:spcAft>
              <a:buNone/>
            </a:pP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3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Times New Roman"/>
                <a:ea typeface="Times New Roman"/>
                <a:cs typeface="Times New Roman"/>
                <a:sym typeface="Times New Roman"/>
              </a:rPr>
              <a:t>Conti… </a:t>
            </a:r>
            <a:endParaRPr b="1">
              <a:latin typeface="Times New Roman"/>
              <a:ea typeface="Times New Roman"/>
              <a:cs typeface="Times New Roman"/>
              <a:sym typeface="Times New Roman"/>
            </a:endParaRPr>
          </a:p>
        </p:txBody>
      </p:sp>
      <p:sp>
        <p:nvSpPr>
          <p:cNvPr id="164" name="Google Shape;164;p31"/>
          <p:cNvSpPr txBox="1">
            <a:spLocks noGrp="1"/>
          </p:cNvSpPr>
          <p:nvPr>
            <p:ph type="body" idx="1"/>
          </p:nvPr>
        </p:nvSpPr>
        <p:spPr>
          <a:xfrm>
            <a:off x="681900" y="1330025"/>
            <a:ext cx="7838700" cy="3104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b="1">
                <a:solidFill>
                  <a:schemeClr val="dk1"/>
                </a:solidFill>
                <a:latin typeface="Times New Roman"/>
                <a:ea typeface="Times New Roman"/>
                <a:cs typeface="Times New Roman"/>
                <a:sym typeface="Times New Roman"/>
              </a:rPr>
              <a:t>8. Differences due to nationality:</a:t>
            </a:r>
            <a:endParaRPr sz="2200" b="1">
              <a:solidFill>
                <a:schemeClr val="dk1"/>
              </a:solidFill>
              <a:latin typeface="Times New Roman"/>
              <a:ea typeface="Times New Roman"/>
              <a:cs typeface="Times New Roman"/>
              <a:sym typeface="Times New Roman"/>
            </a:endParaRPr>
          </a:p>
          <a:p>
            <a:pPr marL="0" lvl="0" indent="0" algn="l" rtl="0">
              <a:spcBef>
                <a:spcPts val="1600"/>
              </a:spcBef>
              <a:spcAft>
                <a:spcPts val="0"/>
              </a:spcAft>
              <a:buNone/>
            </a:pPr>
            <a:r>
              <a:rPr lang="en" sz="2200" b="1">
                <a:solidFill>
                  <a:schemeClr val="dk1"/>
                </a:solidFill>
                <a:latin typeface="Times New Roman"/>
                <a:ea typeface="Times New Roman"/>
                <a:cs typeface="Times New Roman"/>
                <a:sym typeface="Times New Roman"/>
              </a:rPr>
              <a:t>Individuals of different nations differ in respect of physical and mental differences, interests and personality etc. ‘Russians are tall and stout’; ‘Ceylonese are short and slim’; ‘Germans have no sense of humour’; ‘ enter into our common talk</a:t>
            </a:r>
            <a:r>
              <a:rPr lang="en"/>
              <a:t>.</a:t>
            </a:r>
            <a:endParaRPr/>
          </a:p>
          <a:p>
            <a:pPr marL="0" lvl="0" indent="0" algn="l" rtl="0">
              <a:spcBef>
                <a:spcPts val="1600"/>
              </a:spcBef>
              <a:spcAft>
                <a:spcPts val="160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311700" y="378691"/>
            <a:ext cx="8520600" cy="2834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4500">
                <a:latin typeface="Comic Sans MS"/>
                <a:ea typeface="Comic Sans MS"/>
                <a:cs typeface="Comic Sans MS"/>
                <a:sym typeface="Comic Sans MS"/>
              </a:rPr>
              <a:t>Presend To”   Sir Hafiz Moin</a:t>
            </a:r>
            <a:endParaRPr sz="4500">
              <a:latin typeface="Comic Sans MS"/>
              <a:ea typeface="Comic Sans MS"/>
              <a:cs typeface="Comic Sans MS"/>
              <a:sym typeface="Comic Sans MS"/>
            </a:endParaRPr>
          </a:p>
          <a:p>
            <a:pPr marL="0" lvl="0" indent="0" algn="ctr" rtl="0">
              <a:spcBef>
                <a:spcPts val="0"/>
              </a:spcBef>
              <a:spcAft>
                <a:spcPts val="0"/>
              </a:spcAft>
              <a:buNone/>
            </a:pPr>
            <a:r>
              <a:rPr lang="en" sz="4500">
                <a:latin typeface="Comic Sans MS"/>
                <a:ea typeface="Comic Sans MS"/>
                <a:cs typeface="Comic Sans MS"/>
                <a:sym typeface="Comic Sans MS"/>
              </a:rPr>
              <a:t>Presented By” Muzamil Bashir</a:t>
            </a:r>
            <a:endParaRPr sz="4500">
              <a:latin typeface="Comic Sans MS"/>
              <a:ea typeface="Comic Sans MS"/>
              <a:cs typeface="Comic Sans MS"/>
              <a:sym typeface="Comic Sans MS"/>
            </a:endParaRPr>
          </a:p>
          <a:p>
            <a:pPr marL="0" lvl="0" indent="0" algn="ctr" rtl="0">
              <a:spcBef>
                <a:spcPts val="0"/>
              </a:spcBef>
              <a:spcAft>
                <a:spcPts val="0"/>
              </a:spcAft>
              <a:buNone/>
            </a:pPr>
            <a:endParaRPr/>
          </a:p>
        </p:txBody>
      </p:sp>
      <p:sp>
        <p:nvSpPr>
          <p:cNvPr id="61" name="Google Shape;61;p14"/>
          <p:cNvSpPr txBox="1">
            <a:spLocks noGrp="1"/>
          </p:cNvSpPr>
          <p:nvPr>
            <p:ph type="subTitle" idx="1"/>
          </p:nvPr>
        </p:nvSpPr>
        <p:spPr>
          <a:xfrm>
            <a:off x="311700" y="2834125"/>
            <a:ext cx="8520600" cy="1645500"/>
          </a:xfrm>
          <a:prstGeom prst="rect">
            <a:avLst/>
          </a:prstGeom>
        </p:spPr>
        <p:txBody>
          <a:bodyPr spcFirstLastPara="1" wrap="square" lIns="91425" tIns="91425" rIns="91425" bIns="91425" anchor="t" anchorCtr="0">
            <a:noAutofit/>
          </a:bodyPr>
          <a:lstStyle/>
          <a:p>
            <a:pPr marL="914400" lvl="0" indent="-495300" algn="l" rtl="0">
              <a:spcBef>
                <a:spcPts val="0"/>
              </a:spcBef>
              <a:spcAft>
                <a:spcPts val="0"/>
              </a:spcAft>
              <a:buClr>
                <a:schemeClr val="dk1"/>
              </a:buClr>
              <a:buSzPts val="4200"/>
              <a:buFont typeface="Comic Sans MS"/>
              <a:buChar char="●"/>
            </a:pPr>
            <a:r>
              <a:rPr lang="en" sz="4200" b="1">
                <a:solidFill>
                  <a:schemeClr val="dk1"/>
                </a:solidFill>
                <a:latin typeface="Comic Sans MS"/>
                <a:ea typeface="Comic Sans MS"/>
                <a:cs typeface="Comic Sans MS"/>
                <a:sym typeface="Comic Sans MS"/>
              </a:rPr>
              <a:t>Sources &amp; Types of Individual Differences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3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Times New Roman"/>
                <a:ea typeface="Times New Roman"/>
                <a:cs typeface="Times New Roman"/>
                <a:sym typeface="Times New Roman"/>
              </a:rPr>
              <a:t>Conti… </a:t>
            </a:r>
            <a:endParaRPr b="1">
              <a:latin typeface="Times New Roman"/>
              <a:ea typeface="Times New Roman"/>
              <a:cs typeface="Times New Roman"/>
              <a:sym typeface="Times New Roman"/>
            </a:endParaRPr>
          </a:p>
        </p:txBody>
      </p:sp>
      <p:sp>
        <p:nvSpPr>
          <p:cNvPr id="170" name="Google Shape;170;p3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b="1">
                <a:solidFill>
                  <a:schemeClr val="dk1"/>
                </a:solidFill>
                <a:latin typeface="Times New Roman"/>
                <a:ea typeface="Times New Roman"/>
                <a:cs typeface="Times New Roman"/>
                <a:sym typeface="Times New Roman"/>
              </a:rPr>
              <a:t>9. Differences due to economic status:</a:t>
            </a:r>
            <a:endParaRPr sz="2200" b="1">
              <a:solidFill>
                <a:schemeClr val="dk1"/>
              </a:solidFill>
              <a:latin typeface="Times New Roman"/>
              <a:ea typeface="Times New Roman"/>
              <a:cs typeface="Times New Roman"/>
              <a:sym typeface="Times New Roman"/>
            </a:endParaRPr>
          </a:p>
          <a:p>
            <a:pPr marL="0" lvl="0" indent="0" algn="l" rtl="0">
              <a:spcBef>
                <a:spcPts val="1600"/>
              </a:spcBef>
              <a:spcAft>
                <a:spcPts val="0"/>
              </a:spcAft>
              <a:buNone/>
            </a:pPr>
            <a:r>
              <a:rPr lang="en" sz="2200" b="1">
                <a:solidFill>
                  <a:schemeClr val="dk1"/>
                </a:solidFill>
                <a:latin typeface="Times New Roman"/>
                <a:ea typeface="Times New Roman"/>
                <a:cs typeface="Times New Roman"/>
                <a:sym typeface="Times New Roman"/>
              </a:rPr>
              <a:t>Differences in children’s interests, tendencies and character are caused by economic differences.</a:t>
            </a:r>
            <a:endParaRPr sz="2200" b="1">
              <a:solidFill>
                <a:schemeClr val="dk1"/>
              </a:solidFill>
              <a:latin typeface="Times New Roman"/>
              <a:ea typeface="Times New Roman"/>
              <a:cs typeface="Times New Roman"/>
              <a:sym typeface="Times New Roman"/>
            </a:endParaRPr>
          </a:p>
          <a:p>
            <a:pPr marL="0" lvl="0" indent="0" algn="l" rtl="0">
              <a:spcBef>
                <a:spcPts val="1600"/>
              </a:spcBef>
              <a:spcAft>
                <a:spcPts val="0"/>
              </a:spcAft>
              <a:buNone/>
            </a:pPr>
            <a:r>
              <a:rPr lang="en" sz="2200" b="1">
                <a:solidFill>
                  <a:schemeClr val="dk1"/>
                </a:solidFill>
                <a:latin typeface="Times New Roman"/>
                <a:ea typeface="Times New Roman"/>
                <a:cs typeface="Times New Roman"/>
                <a:sym typeface="Times New Roman"/>
              </a:rPr>
              <a:t>10. Differences in interests:</a:t>
            </a:r>
            <a:endParaRPr sz="2200" b="1">
              <a:solidFill>
                <a:schemeClr val="dk1"/>
              </a:solidFill>
              <a:latin typeface="Times New Roman"/>
              <a:ea typeface="Times New Roman"/>
              <a:cs typeface="Times New Roman"/>
              <a:sym typeface="Times New Roman"/>
            </a:endParaRPr>
          </a:p>
          <a:p>
            <a:pPr marL="0" lvl="0" indent="0" algn="l" rtl="0">
              <a:spcBef>
                <a:spcPts val="1600"/>
              </a:spcBef>
              <a:spcAft>
                <a:spcPts val="0"/>
              </a:spcAft>
              <a:buNone/>
            </a:pPr>
            <a:r>
              <a:rPr lang="en" sz="2200" b="1">
                <a:solidFill>
                  <a:schemeClr val="dk1"/>
                </a:solidFill>
                <a:latin typeface="Times New Roman"/>
                <a:ea typeface="Times New Roman"/>
                <a:cs typeface="Times New Roman"/>
                <a:sym typeface="Times New Roman"/>
              </a:rPr>
              <a:t>Factors such as sex, family background level of development, differences of race and nationality etc., cause differences in interests</a:t>
            </a:r>
            <a:endParaRPr sz="2200" b="1">
              <a:solidFill>
                <a:schemeClr val="dk1"/>
              </a:solidFill>
              <a:latin typeface="Times New Roman"/>
              <a:ea typeface="Times New Roman"/>
              <a:cs typeface="Times New Roman"/>
              <a:sym typeface="Times New Roman"/>
            </a:endParaRPr>
          </a:p>
          <a:p>
            <a:pPr marL="0" lvl="0" indent="0" algn="l" rtl="0">
              <a:spcBef>
                <a:spcPts val="1600"/>
              </a:spcBef>
              <a:spcAft>
                <a:spcPts val="1600"/>
              </a:spcAft>
              <a:buNone/>
            </a:pP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3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Times New Roman"/>
                <a:ea typeface="Times New Roman"/>
                <a:cs typeface="Times New Roman"/>
                <a:sym typeface="Times New Roman"/>
              </a:rPr>
              <a:t>11. Emotional differences:</a:t>
            </a:r>
            <a:endParaRPr b="1">
              <a:latin typeface="Times New Roman"/>
              <a:ea typeface="Times New Roman"/>
              <a:cs typeface="Times New Roman"/>
              <a:sym typeface="Times New Roman"/>
            </a:endParaRPr>
          </a:p>
        </p:txBody>
      </p:sp>
      <p:sp>
        <p:nvSpPr>
          <p:cNvPr id="176" name="Google Shape;176;p3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b="1">
                <a:solidFill>
                  <a:schemeClr val="dk1"/>
                </a:solidFill>
                <a:latin typeface="Times New Roman"/>
                <a:ea typeface="Times New Roman"/>
                <a:cs typeface="Times New Roman"/>
                <a:sym typeface="Times New Roman"/>
              </a:rPr>
              <a:t>Individuals differ in their emotional reactions to a particular situation. Some are irritable and aggressive and they get angry very soon. There are others who are of peaceful nature and do not get angry easily. At a particular thing an individual may be so much enraged that he may be prepared for the worst crime like murder, while another person may only laugh at it.</a:t>
            </a:r>
            <a:endParaRPr sz="2200" b="1">
              <a:solidFill>
                <a:schemeClr val="dk1"/>
              </a:solidFill>
              <a:latin typeface="Times New Roman"/>
              <a:ea typeface="Times New Roman"/>
              <a:cs typeface="Times New Roman"/>
              <a:sym typeface="Times New Roman"/>
            </a:endParaRPr>
          </a:p>
          <a:p>
            <a:pPr marL="0" lvl="0" indent="0" algn="l" rtl="0">
              <a:spcBef>
                <a:spcPts val="1600"/>
              </a:spcBef>
              <a:spcAft>
                <a:spcPts val="1600"/>
              </a:spcAft>
              <a:buNone/>
            </a:pP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3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Times New Roman"/>
                <a:ea typeface="Times New Roman"/>
                <a:cs typeface="Times New Roman"/>
                <a:sym typeface="Times New Roman"/>
              </a:rPr>
              <a:t>Causes Of Individual Differences </a:t>
            </a:r>
            <a:endParaRPr b="1">
              <a:latin typeface="Times New Roman"/>
              <a:ea typeface="Times New Roman"/>
              <a:cs typeface="Times New Roman"/>
              <a:sym typeface="Times New Roman"/>
            </a:endParaRPr>
          </a:p>
        </p:txBody>
      </p:sp>
      <p:sp>
        <p:nvSpPr>
          <p:cNvPr id="182" name="Google Shape;182;p3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1371600" lvl="0" indent="-368300" algn="l" rtl="0">
              <a:spcBef>
                <a:spcPts val="0"/>
              </a:spcBef>
              <a:spcAft>
                <a:spcPts val="0"/>
              </a:spcAft>
              <a:buSzPts val="2200"/>
              <a:buFont typeface="Times New Roman"/>
              <a:buAutoNum type="arabicPeriod"/>
            </a:pPr>
            <a:r>
              <a:rPr lang="en" sz="2200" b="1">
                <a:latin typeface="Times New Roman"/>
                <a:ea typeface="Times New Roman"/>
                <a:cs typeface="Times New Roman"/>
                <a:sym typeface="Times New Roman"/>
              </a:rPr>
              <a:t>. Heredity</a:t>
            </a:r>
            <a:endParaRPr sz="2200" b="1">
              <a:latin typeface="Times New Roman"/>
              <a:ea typeface="Times New Roman"/>
              <a:cs typeface="Times New Roman"/>
              <a:sym typeface="Times New Roman"/>
            </a:endParaRPr>
          </a:p>
          <a:p>
            <a:pPr marL="1371600" lvl="0" indent="-368300" algn="l" rtl="0">
              <a:spcBef>
                <a:spcPts val="0"/>
              </a:spcBef>
              <a:spcAft>
                <a:spcPts val="0"/>
              </a:spcAft>
              <a:buSzPts val="2200"/>
              <a:buFont typeface="Times New Roman"/>
              <a:buAutoNum type="arabicPeriod"/>
            </a:pPr>
            <a:r>
              <a:rPr lang="en" sz="2200" b="1">
                <a:latin typeface="Times New Roman"/>
                <a:ea typeface="Times New Roman"/>
                <a:cs typeface="Times New Roman"/>
                <a:sym typeface="Times New Roman"/>
              </a:rPr>
              <a:t>Environment</a:t>
            </a:r>
            <a:endParaRPr sz="2200" b="1">
              <a:latin typeface="Times New Roman"/>
              <a:ea typeface="Times New Roman"/>
              <a:cs typeface="Times New Roman"/>
              <a:sym typeface="Times New Roman"/>
            </a:endParaRPr>
          </a:p>
          <a:p>
            <a:pPr marL="1371600" lvl="0" indent="-368300" algn="l" rtl="0">
              <a:spcBef>
                <a:spcPts val="0"/>
              </a:spcBef>
              <a:spcAft>
                <a:spcPts val="0"/>
              </a:spcAft>
              <a:buSzPts val="2200"/>
              <a:buFont typeface="Times New Roman"/>
              <a:buAutoNum type="arabicPeriod"/>
            </a:pPr>
            <a:r>
              <a:rPr lang="en" sz="2200" b="1">
                <a:latin typeface="Times New Roman"/>
                <a:ea typeface="Times New Roman"/>
                <a:cs typeface="Times New Roman"/>
                <a:sym typeface="Times New Roman"/>
              </a:rPr>
              <a:t>Influence of caste, race and nation:</a:t>
            </a:r>
            <a:endParaRPr sz="2200" b="1">
              <a:latin typeface="Times New Roman"/>
              <a:ea typeface="Times New Roman"/>
              <a:cs typeface="Times New Roman"/>
              <a:sym typeface="Times New Roman"/>
            </a:endParaRPr>
          </a:p>
          <a:p>
            <a:pPr marL="1371600" lvl="0" indent="-368300" algn="l" rtl="0">
              <a:spcBef>
                <a:spcPts val="0"/>
              </a:spcBef>
              <a:spcAft>
                <a:spcPts val="0"/>
              </a:spcAft>
              <a:buSzPts val="2200"/>
              <a:buFont typeface="Times New Roman"/>
              <a:buAutoNum type="arabicPeriod"/>
            </a:pPr>
            <a:r>
              <a:rPr lang="en" sz="2200" b="1">
                <a:latin typeface="Times New Roman"/>
                <a:ea typeface="Times New Roman"/>
                <a:cs typeface="Times New Roman"/>
                <a:sym typeface="Times New Roman"/>
              </a:rPr>
              <a:t>Sex differences</a:t>
            </a:r>
            <a:endParaRPr sz="2200" b="1">
              <a:latin typeface="Times New Roman"/>
              <a:ea typeface="Times New Roman"/>
              <a:cs typeface="Times New Roman"/>
              <a:sym typeface="Times New Roman"/>
            </a:endParaRPr>
          </a:p>
          <a:p>
            <a:pPr marL="1371600" lvl="0" indent="-368300" algn="l" rtl="0">
              <a:spcBef>
                <a:spcPts val="0"/>
              </a:spcBef>
              <a:spcAft>
                <a:spcPts val="0"/>
              </a:spcAft>
              <a:buSzPts val="2200"/>
              <a:buFont typeface="Times New Roman"/>
              <a:buAutoNum type="arabicPeriod"/>
            </a:pPr>
            <a:r>
              <a:rPr lang="en" sz="2200" b="1">
                <a:latin typeface="Times New Roman"/>
                <a:ea typeface="Times New Roman"/>
                <a:cs typeface="Times New Roman"/>
                <a:sym typeface="Times New Roman"/>
              </a:rPr>
              <a:t>Age and intelligence:</a:t>
            </a:r>
            <a:endParaRPr sz="2200" b="1">
              <a:latin typeface="Times New Roman"/>
              <a:ea typeface="Times New Roman"/>
              <a:cs typeface="Times New Roman"/>
              <a:sym typeface="Times New Roman"/>
            </a:endParaRPr>
          </a:p>
          <a:p>
            <a:pPr marL="1371600" lvl="0" indent="-368300" algn="l" rtl="0">
              <a:spcBef>
                <a:spcPts val="0"/>
              </a:spcBef>
              <a:spcAft>
                <a:spcPts val="0"/>
              </a:spcAft>
              <a:buSzPts val="2200"/>
              <a:buFont typeface="Times New Roman"/>
              <a:buAutoNum type="arabicPeriod"/>
            </a:pPr>
            <a:r>
              <a:rPr lang="en" sz="2200" b="1">
                <a:latin typeface="Times New Roman"/>
                <a:ea typeface="Times New Roman"/>
                <a:cs typeface="Times New Roman"/>
                <a:sym typeface="Times New Roman"/>
              </a:rPr>
              <a:t>Temperament and emotional stability:</a:t>
            </a:r>
            <a:endParaRPr sz="2200" b="1">
              <a:latin typeface="Times New Roman"/>
              <a:ea typeface="Times New Roman"/>
              <a:cs typeface="Times New Roman"/>
              <a:sym typeface="Times New Roman"/>
            </a:endParaRPr>
          </a:p>
          <a:p>
            <a:pPr marL="1371600" lvl="0" indent="-368300" algn="l" rtl="0">
              <a:spcBef>
                <a:spcPts val="0"/>
              </a:spcBef>
              <a:spcAft>
                <a:spcPts val="0"/>
              </a:spcAft>
              <a:buSzPts val="2200"/>
              <a:buFont typeface="Times New Roman"/>
              <a:buAutoNum type="arabicPeriod"/>
            </a:pPr>
            <a:r>
              <a:rPr lang="en" sz="2200" b="1">
                <a:latin typeface="Times New Roman"/>
                <a:ea typeface="Times New Roman"/>
                <a:cs typeface="Times New Roman"/>
                <a:sym typeface="Times New Roman"/>
              </a:rPr>
              <a:t>Economic condition and education:</a:t>
            </a:r>
            <a:endParaRPr sz="2200" b="1">
              <a:latin typeface="Times New Roman"/>
              <a:ea typeface="Times New Roman"/>
              <a:cs typeface="Times New Roman"/>
              <a:sym typeface="Times New Roman"/>
            </a:endParaRPr>
          </a:p>
          <a:p>
            <a:pPr marL="0" lvl="0" indent="0" algn="l" rtl="0">
              <a:spcBef>
                <a:spcPts val="1600"/>
              </a:spcBef>
              <a:spcAft>
                <a:spcPts val="1600"/>
              </a:spcAft>
              <a:buNone/>
            </a:pP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35"/>
          <p:cNvSpPr txBox="1"/>
          <p:nvPr/>
        </p:nvSpPr>
        <p:spPr>
          <a:xfrm>
            <a:off x="914400" y="2150225"/>
            <a:ext cx="6696900" cy="1230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300" b="1">
                <a:latin typeface="Spectral"/>
                <a:ea typeface="Spectral"/>
                <a:cs typeface="Spectral"/>
                <a:sym typeface="Spectral"/>
              </a:rPr>
              <a:t>Any Questions About my Presentation.? </a:t>
            </a:r>
            <a:endParaRPr sz="2300" b="1">
              <a:latin typeface="Spectral"/>
              <a:ea typeface="Spectral"/>
              <a:cs typeface="Spectral"/>
              <a:sym typeface="Spectr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Times New Roman"/>
                <a:ea typeface="Times New Roman"/>
                <a:cs typeface="Times New Roman"/>
                <a:sym typeface="Times New Roman"/>
              </a:rPr>
              <a:t>What is Individual Differences </a:t>
            </a:r>
            <a:endParaRPr b="1">
              <a:latin typeface="Times New Roman"/>
              <a:ea typeface="Times New Roman"/>
              <a:cs typeface="Times New Roman"/>
              <a:sym typeface="Times New Roman"/>
            </a:endParaRPr>
          </a:p>
        </p:txBody>
      </p:sp>
      <p:sp>
        <p:nvSpPr>
          <p:cNvPr id="67" name="Google Shape;67;p15"/>
          <p:cNvSpPr txBox="1"/>
          <p:nvPr/>
        </p:nvSpPr>
        <p:spPr>
          <a:xfrm>
            <a:off x="1256150" y="1265275"/>
            <a:ext cx="6973500" cy="1738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300" b="1"/>
              <a:t>Individual differences are the more-or-less enduring psychological characteristics that distinguish one person from another and thus help to define each person's individuality. Among the most important kinds of individual differences are intelligence, personality traits, and values. </a:t>
            </a:r>
            <a:endParaRPr sz="2300" b="1"/>
          </a:p>
          <a:p>
            <a:pPr marL="0" lvl="0" indent="0" algn="l" rtl="0">
              <a:spcBef>
                <a:spcPts val="0"/>
              </a:spcBef>
              <a:spcAft>
                <a:spcPts val="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Define individual Differences </a:t>
            </a:r>
            <a:endParaRPr b="1"/>
          </a:p>
        </p:txBody>
      </p:sp>
      <p:sp>
        <p:nvSpPr>
          <p:cNvPr id="73" name="Google Shape;73;p16"/>
          <p:cNvSpPr txBox="1"/>
          <p:nvPr/>
        </p:nvSpPr>
        <p:spPr>
          <a:xfrm>
            <a:off x="831275" y="1320800"/>
            <a:ext cx="7398300" cy="2327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000" b="1"/>
              <a:t>1. Drever James:</a:t>
            </a:r>
            <a:endParaRPr sz="2000" b="1"/>
          </a:p>
          <a:p>
            <a:pPr marL="0" lvl="0" indent="0" algn="l" rtl="0">
              <a:spcBef>
                <a:spcPts val="0"/>
              </a:spcBef>
              <a:spcAft>
                <a:spcPts val="0"/>
              </a:spcAft>
              <a:buNone/>
            </a:pPr>
            <a:endParaRPr sz="2000" b="1"/>
          </a:p>
          <a:p>
            <a:pPr marL="0" lvl="0" indent="0" algn="l" rtl="0">
              <a:spcBef>
                <a:spcPts val="0"/>
              </a:spcBef>
              <a:spcAft>
                <a:spcPts val="0"/>
              </a:spcAft>
              <a:buNone/>
            </a:pPr>
            <a:r>
              <a:rPr lang="en" sz="2000" b="1"/>
              <a:t>“Variations or deviations from the average of the group, with respect to the mental or physical characters, occurring in the individual member of the group are individual differences.”</a:t>
            </a:r>
            <a:endParaRPr sz="2000" b="1"/>
          </a:p>
          <a:p>
            <a:pPr marL="0" lvl="0" indent="0" algn="l" rtl="0">
              <a:spcBef>
                <a:spcPts val="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699" y="701975"/>
            <a:ext cx="9712500" cy="417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Times New Roman"/>
                <a:ea typeface="Times New Roman"/>
                <a:cs typeface="Times New Roman"/>
                <a:sym typeface="Times New Roman"/>
              </a:rPr>
              <a:t>Conti</a:t>
            </a:r>
            <a:r>
              <a:rPr lang="en">
                <a:latin typeface="Times New Roman"/>
                <a:ea typeface="Times New Roman"/>
                <a:cs typeface="Times New Roman"/>
                <a:sym typeface="Times New Roman"/>
              </a:rPr>
              <a:t>… </a:t>
            </a:r>
            <a:endParaRPr>
              <a:latin typeface="Times New Roman"/>
              <a:ea typeface="Times New Roman"/>
              <a:cs typeface="Times New Roman"/>
              <a:sym typeface="Times New Roman"/>
            </a:endParaRPr>
          </a:p>
        </p:txBody>
      </p:sp>
      <p:sp>
        <p:nvSpPr>
          <p:cNvPr id="79" name="Google Shape;79;p17"/>
          <p:cNvSpPr txBox="1">
            <a:spLocks noGrp="1"/>
          </p:cNvSpPr>
          <p:nvPr>
            <p:ph type="body" idx="1"/>
          </p:nvPr>
        </p:nvSpPr>
        <p:spPr>
          <a:xfrm>
            <a:off x="311700" y="1727100"/>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b="1">
                <a:latin typeface="Times New Roman"/>
                <a:ea typeface="Times New Roman"/>
                <a:cs typeface="Times New Roman"/>
                <a:sym typeface="Times New Roman"/>
              </a:rPr>
              <a:t>2.Woodworth, R.S. and Marquis, D.G.:</a:t>
            </a:r>
            <a:endParaRPr sz="2200" b="1">
              <a:latin typeface="Times New Roman"/>
              <a:ea typeface="Times New Roman"/>
              <a:cs typeface="Times New Roman"/>
              <a:sym typeface="Times New Roman"/>
            </a:endParaRPr>
          </a:p>
          <a:p>
            <a:pPr marL="0" lvl="0" indent="0" algn="l" rtl="0">
              <a:spcBef>
                <a:spcPts val="1600"/>
              </a:spcBef>
              <a:spcAft>
                <a:spcPts val="0"/>
              </a:spcAft>
              <a:buNone/>
            </a:pPr>
            <a:endParaRPr sz="2200" b="1">
              <a:latin typeface="Times New Roman"/>
              <a:ea typeface="Times New Roman"/>
              <a:cs typeface="Times New Roman"/>
              <a:sym typeface="Times New Roman"/>
            </a:endParaRPr>
          </a:p>
          <a:p>
            <a:pPr marL="0" lvl="0" indent="0" algn="l" rtl="0">
              <a:spcBef>
                <a:spcPts val="1600"/>
              </a:spcBef>
              <a:spcAft>
                <a:spcPts val="0"/>
              </a:spcAft>
              <a:buNone/>
            </a:pPr>
            <a:r>
              <a:rPr lang="en" sz="2200" b="1">
                <a:latin typeface="Times New Roman"/>
                <a:ea typeface="Times New Roman"/>
                <a:cs typeface="Times New Roman"/>
                <a:sym typeface="Times New Roman"/>
              </a:rPr>
              <a:t>“Individual differences are found in all psychological characteristics physical mental abilities, knowledge, habit, personality and character traits.”</a:t>
            </a:r>
            <a:endParaRPr sz="2200" b="1">
              <a:latin typeface="Times New Roman"/>
              <a:ea typeface="Times New Roman"/>
              <a:cs typeface="Times New Roman"/>
              <a:sym typeface="Times New Roman"/>
            </a:endParaRPr>
          </a:p>
          <a:p>
            <a:pPr marL="0" lvl="0" indent="0" algn="l" rtl="0">
              <a:spcBef>
                <a:spcPts val="1600"/>
              </a:spcBef>
              <a:spcAft>
                <a:spcPts val="160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Conti… </a:t>
            </a:r>
            <a:endParaRPr b="1"/>
          </a:p>
        </p:txBody>
      </p:sp>
      <p:sp>
        <p:nvSpPr>
          <p:cNvPr id="85" name="Google Shape;85;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b="1">
                <a:latin typeface="Times New Roman"/>
                <a:ea typeface="Times New Roman"/>
                <a:cs typeface="Times New Roman"/>
                <a:sym typeface="Times New Roman"/>
              </a:rPr>
              <a:t>3. Skinner, C.E.:</a:t>
            </a:r>
            <a:endParaRPr sz="2200" b="1">
              <a:latin typeface="Times New Roman"/>
              <a:ea typeface="Times New Roman"/>
              <a:cs typeface="Times New Roman"/>
              <a:sym typeface="Times New Roman"/>
            </a:endParaRPr>
          </a:p>
          <a:p>
            <a:pPr marL="0" lvl="0" indent="0" algn="l" rtl="0">
              <a:spcBef>
                <a:spcPts val="1600"/>
              </a:spcBef>
              <a:spcAft>
                <a:spcPts val="0"/>
              </a:spcAft>
              <a:buNone/>
            </a:pPr>
            <a:endParaRPr sz="2200" b="1">
              <a:latin typeface="Times New Roman"/>
              <a:ea typeface="Times New Roman"/>
              <a:cs typeface="Times New Roman"/>
              <a:sym typeface="Times New Roman"/>
            </a:endParaRPr>
          </a:p>
          <a:p>
            <a:pPr marL="0" lvl="0" indent="0" algn="l" rtl="0">
              <a:spcBef>
                <a:spcPts val="1600"/>
              </a:spcBef>
              <a:spcAft>
                <a:spcPts val="0"/>
              </a:spcAft>
              <a:buNone/>
            </a:pPr>
            <a:r>
              <a:rPr lang="en" sz="2200" b="1">
                <a:latin typeface="Times New Roman"/>
                <a:ea typeface="Times New Roman"/>
                <a:cs typeface="Times New Roman"/>
                <a:sym typeface="Times New Roman"/>
              </a:rPr>
              <a:t>“Today we think of individual differences as including any measurable aspect of the total personality</a:t>
            </a:r>
            <a:r>
              <a:rPr lang="en"/>
              <a:t>.”</a:t>
            </a:r>
            <a:endParaRPr/>
          </a:p>
          <a:p>
            <a:pPr marL="0" lvl="0" indent="0" algn="l" rtl="0">
              <a:spcBef>
                <a:spcPts val="1600"/>
              </a:spcBef>
              <a:spcAft>
                <a:spcPts val="160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Times New Roman"/>
                <a:ea typeface="Times New Roman"/>
                <a:cs typeface="Times New Roman"/>
                <a:sym typeface="Times New Roman"/>
              </a:rPr>
              <a:t>Areas of Individual differences</a:t>
            </a:r>
            <a:endParaRPr b="1">
              <a:latin typeface="Times New Roman"/>
              <a:ea typeface="Times New Roman"/>
              <a:cs typeface="Times New Roman"/>
              <a:sym typeface="Times New Roman"/>
            </a:endParaRPr>
          </a:p>
        </p:txBody>
      </p:sp>
      <p:sp>
        <p:nvSpPr>
          <p:cNvPr id="91" name="Google Shape;91;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b="1">
                <a:latin typeface="Times New Roman"/>
                <a:ea typeface="Times New Roman"/>
                <a:cs typeface="Times New Roman"/>
                <a:sym typeface="Times New Roman"/>
              </a:rPr>
              <a:t>Individuals differ almost in every respect. They differ in physical as well as psychological characteristics. Some of the major areas in which they differ and which affect their </a:t>
            </a:r>
            <a:endParaRPr sz="2000" b="1">
              <a:latin typeface="Times New Roman"/>
              <a:ea typeface="Times New Roman"/>
              <a:cs typeface="Times New Roman"/>
              <a:sym typeface="Times New Roman"/>
            </a:endParaRPr>
          </a:p>
          <a:p>
            <a:pPr marL="0" lvl="0" indent="0" algn="l" rtl="0">
              <a:spcBef>
                <a:spcPts val="1600"/>
              </a:spcBef>
              <a:spcAft>
                <a:spcPts val="0"/>
              </a:spcAft>
              <a:buNone/>
            </a:pPr>
            <a:r>
              <a:rPr lang="en" sz="2000" b="1">
                <a:latin typeface="Times New Roman"/>
                <a:ea typeface="Times New Roman"/>
                <a:cs typeface="Times New Roman"/>
                <a:sym typeface="Times New Roman"/>
              </a:rPr>
              <a:t>personality growth to a large extent are age, height weight, sensory and motor powers, </a:t>
            </a:r>
            <a:endParaRPr sz="2000" b="1">
              <a:latin typeface="Times New Roman"/>
              <a:ea typeface="Times New Roman"/>
              <a:cs typeface="Times New Roman"/>
              <a:sym typeface="Times New Roman"/>
            </a:endParaRPr>
          </a:p>
          <a:p>
            <a:pPr marL="0" lvl="0" indent="0" algn="l" rtl="0">
              <a:spcBef>
                <a:spcPts val="1600"/>
              </a:spcBef>
              <a:spcAft>
                <a:spcPts val="0"/>
              </a:spcAft>
              <a:buNone/>
            </a:pPr>
            <a:r>
              <a:rPr lang="en" sz="2000" b="1">
                <a:latin typeface="Times New Roman"/>
                <a:ea typeface="Times New Roman"/>
                <a:cs typeface="Times New Roman"/>
                <a:sym typeface="Times New Roman"/>
              </a:rPr>
              <a:t>intelligence aptitudes or specific abilities, interest attitudes, appreciations and </a:t>
            </a:r>
            <a:endParaRPr sz="2000" b="1">
              <a:latin typeface="Times New Roman"/>
              <a:ea typeface="Times New Roman"/>
              <a:cs typeface="Times New Roman"/>
              <a:sym typeface="Times New Roman"/>
            </a:endParaRPr>
          </a:p>
          <a:p>
            <a:pPr marL="0" lvl="0" indent="0" algn="l" rtl="0">
              <a:spcBef>
                <a:spcPts val="1600"/>
              </a:spcBef>
              <a:spcAft>
                <a:spcPts val="0"/>
              </a:spcAft>
              <a:buNone/>
            </a:pPr>
            <a:r>
              <a:rPr lang="en" sz="2000" b="1">
                <a:latin typeface="Times New Roman"/>
                <a:ea typeface="Times New Roman"/>
                <a:cs typeface="Times New Roman"/>
                <a:sym typeface="Times New Roman"/>
              </a:rPr>
              <a:t>educational attainments. </a:t>
            </a:r>
            <a:endParaRPr sz="2000" b="1">
              <a:latin typeface="Times New Roman"/>
              <a:ea typeface="Times New Roman"/>
              <a:cs typeface="Times New Roman"/>
              <a:sym typeface="Times New Roman"/>
            </a:endParaRPr>
          </a:p>
          <a:p>
            <a:pPr marL="0" lvl="0" indent="0" algn="l" rtl="0">
              <a:spcBef>
                <a:spcPts val="1600"/>
              </a:spcBef>
              <a:spcAft>
                <a:spcPts val="160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Times New Roman"/>
                <a:ea typeface="Times New Roman"/>
                <a:cs typeface="Times New Roman"/>
                <a:sym typeface="Times New Roman"/>
              </a:rPr>
              <a:t>Conti… </a:t>
            </a:r>
            <a:endParaRPr b="1">
              <a:latin typeface="Times New Roman"/>
              <a:ea typeface="Times New Roman"/>
              <a:cs typeface="Times New Roman"/>
              <a:sym typeface="Times New Roman"/>
            </a:endParaRPr>
          </a:p>
        </p:txBody>
      </p:sp>
      <p:sp>
        <p:nvSpPr>
          <p:cNvPr id="97" name="Google Shape;97;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b="1">
                <a:latin typeface="Times New Roman"/>
                <a:ea typeface="Times New Roman"/>
                <a:cs typeface="Times New Roman"/>
                <a:sym typeface="Times New Roman"/>
              </a:rPr>
              <a:t>i. Chronological Age </a:t>
            </a:r>
            <a:endParaRPr sz="2000" b="1">
              <a:latin typeface="Times New Roman"/>
              <a:ea typeface="Times New Roman"/>
              <a:cs typeface="Times New Roman"/>
              <a:sym typeface="Times New Roman"/>
            </a:endParaRPr>
          </a:p>
          <a:p>
            <a:pPr marL="0" lvl="0" indent="0" algn="l" rtl="0">
              <a:spcBef>
                <a:spcPts val="1600"/>
              </a:spcBef>
              <a:spcAft>
                <a:spcPts val="0"/>
              </a:spcAft>
              <a:buNone/>
            </a:pPr>
            <a:r>
              <a:rPr lang="en" sz="2000" b="1">
                <a:latin typeface="Times New Roman"/>
                <a:ea typeface="Times New Roman"/>
                <a:cs typeface="Times New Roman"/>
                <a:sym typeface="Times New Roman"/>
              </a:rPr>
              <a:t>One of the general factor of difference that influences school grading is chronological age. A child enters school at a certain age, 6 years, and is supposed to progress regularly in his schooling in terms of age factor. It is assumed moreover, that all children should be able to profit similarly from instructions that is the same or nearly the same in content and method of presentation for all learners on the respective grade levels.</a:t>
            </a:r>
            <a:endParaRPr sz="2000" b="1">
              <a:latin typeface="Times New Roman"/>
              <a:ea typeface="Times New Roman"/>
              <a:cs typeface="Times New Roman"/>
              <a:sym typeface="Times New Roman"/>
            </a:endParaRPr>
          </a:p>
          <a:p>
            <a:pPr marL="0" lvl="0" indent="0" algn="l" rtl="0">
              <a:spcBef>
                <a:spcPts val="1600"/>
              </a:spcBef>
              <a:spcAft>
                <a:spcPts val="160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Times New Roman"/>
                <a:ea typeface="Times New Roman"/>
                <a:cs typeface="Times New Roman"/>
                <a:sym typeface="Times New Roman"/>
              </a:rPr>
              <a:t>Conti… </a:t>
            </a:r>
            <a:endParaRPr b="1">
              <a:latin typeface="Times New Roman"/>
              <a:ea typeface="Times New Roman"/>
              <a:cs typeface="Times New Roman"/>
              <a:sym typeface="Times New Roman"/>
            </a:endParaRPr>
          </a:p>
        </p:txBody>
      </p:sp>
      <p:sp>
        <p:nvSpPr>
          <p:cNvPr id="103" name="Google Shape;103;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a:latin typeface="Times New Roman"/>
                <a:ea typeface="Times New Roman"/>
                <a:cs typeface="Times New Roman"/>
                <a:sym typeface="Times New Roman"/>
              </a:rPr>
              <a:t>ii. </a:t>
            </a:r>
            <a:r>
              <a:rPr lang="en" sz="2200" b="1">
                <a:solidFill>
                  <a:schemeClr val="dk1"/>
                </a:solidFill>
                <a:latin typeface="Times New Roman"/>
                <a:ea typeface="Times New Roman"/>
                <a:cs typeface="Times New Roman"/>
                <a:sym typeface="Times New Roman"/>
              </a:rPr>
              <a:t>Intellectual Abilities</a:t>
            </a:r>
            <a:endParaRPr sz="2200" b="1">
              <a:solidFill>
                <a:schemeClr val="dk1"/>
              </a:solidFill>
              <a:latin typeface="Times New Roman"/>
              <a:ea typeface="Times New Roman"/>
              <a:cs typeface="Times New Roman"/>
              <a:sym typeface="Times New Roman"/>
            </a:endParaRPr>
          </a:p>
          <a:p>
            <a:pPr marL="0" lvl="0" indent="0" algn="l" rtl="0">
              <a:spcBef>
                <a:spcPts val="1600"/>
              </a:spcBef>
              <a:spcAft>
                <a:spcPts val="0"/>
              </a:spcAft>
              <a:buNone/>
            </a:pPr>
            <a:r>
              <a:rPr lang="en" sz="2200" b="1">
                <a:solidFill>
                  <a:schemeClr val="dk1"/>
                </a:solidFill>
                <a:latin typeface="Times New Roman"/>
                <a:ea typeface="Times New Roman"/>
                <a:cs typeface="Times New Roman"/>
                <a:sym typeface="Times New Roman"/>
              </a:rPr>
              <a:t>Views about the nature of intellectual abilities continue to change. For many decades the idea of a general intellectual ability was very popular. Then, the idea of a few primary mental abilities was added. Next, a structure of some specific abilities was proposed.</a:t>
            </a:r>
            <a:endParaRPr sz="2200" b="1">
              <a:solidFill>
                <a:schemeClr val="dk1"/>
              </a:solidFill>
              <a:latin typeface="Times New Roman"/>
              <a:ea typeface="Times New Roman"/>
              <a:cs typeface="Times New Roman"/>
              <a:sym typeface="Times New Roman"/>
            </a:endParaRPr>
          </a:p>
          <a:p>
            <a:pPr marL="0" lvl="0" indent="0" algn="l" rtl="0">
              <a:spcBef>
                <a:spcPts val="1600"/>
              </a:spcBef>
              <a:spcAft>
                <a:spcPts val="1600"/>
              </a:spcAft>
              <a:buNone/>
            </a:pPr>
            <a:endParaRPr/>
          </a:p>
        </p:txBody>
      </p:sp>
      <p:sp>
        <p:nvSpPr>
          <p:cNvPr id="104" name="Google Shape;104;p21"/>
          <p:cNvSpPr txBox="1"/>
          <p:nvPr/>
        </p:nvSpPr>
        <p:spPr>
          <a:xfrm>
            <a:off x="3229374" y="2463722"/>
            <a:ext cx="2325600" cy="1140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1078</Words>
  <Application>Microsoft Office PowerPoint</Application>
  <PresentationFormat>On-screen Show (16:9)</PresentationFormat>
  <Paragraphs>87</Paragraphs>
  <Slides>23</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Spectral</vt:lpstr>
      <vt:lpstr>Times New Roman</vt:lpstr>
      <vt:lpstr>Comic Sans MS</vt:lpstr>
      <vt:lpstr>Arial</vt:lpstr>
      <vt:lpstr>Impact</vt:lpstr>
      <vt:lpstr>Simple Light</vt:lpstr>
      <vt:lpstr>PowerPoint Presentation</vt:lpstr>
      <vt:lpstr>Presend To”   Sir Hafiz Moin Presented By” Muzamil Bashir </vt:lpstr>
      <vt:lpstr>What is Individual Differences </vt:lpstr>
      <vt:lpstr>Define individual Differences </vt:lpstr>
      <vt:lpstr>Conti… </vt:lpstr>
      <vt:lpstr>Conti… </vt:lpstr>
      <vt:lpstr>Areas of Individual differences</vt:lpstr>
      <vt:lpstr>Conti… </vt:lpstr>
      <vt:lpstr>Conti… </vt:lpstr>
      <vt:lpstr>Conti… </vt:lpstr>
      <vt:lpstr>Conti… </vt:lpstr>
      <vt:lpstr>Conti… </vt:lpstr>
      <vt:lpstr>Types of Individual Differences: </vt:lpstr>
      <vt:lpstr>Conti… </vt:lpstr>
      <vt:lpstr>Conti… </vt:lpstr>
      <vt:lpstr>Conti… </vt:lpstr>
      <vt:lpstr>Conti… </vt:lpstr>
      <vt:lpstr>Conti… </vt:lpstr>
      <vt:lpstr>Conti… </vt:lpstr>
      <vt:lpstr>Conti… </vt:lpstr>
      <vt:lpstr>11. Emotional differences:</vt:lpstr>
      <vt:lpstr>Causes Of Individual Differences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Moin awan</dc:creator>
  <cp:lastModifiedBy>Dr Muhammad Sarwar</cp:lastModifiedBy>
  <cp:revision>1</cp:revision>
  <dcterms:modified xsi:type="dcterms:W3CDTF">2020-11-15T03:55:27Z</dcterms:modified>
</cp:coreProperties>
</file>