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notesMasterIdLst>
    <p:notesMasterId r:id="rId28"/>
  </p:notesMasterIdLst>
  <p:sldIdLst>
    <p:sldId id="256" r:id="rId2"/>
    <p:sldId id="269" r:id="rId3"/>
    <p:sldId id="279" r:id="rId4"/>
    <p:sldId id="270" r:id="rId5"/>
    <p:sldId id="271" r:id="rId6"/>
    <p:sldId id="286" r:id="rId7"/>
    <p:sldId id="272" r:id="rId8"/>
    <p:sldId id="273" r:id="rId9"/>
    <p:sldId id="274" r:id="rId10"/>
    <p:sldId id="287" r:id="rId11"/>
    <p:sldId id="275" r:id="rId12"/>
    <p:sldId id="288" r:id="rId13"/>
    <p:sldId id="276" r:id="rId14"/>
    <p:sldId id="277" r:id="rId15"/>
    <p:sldId id="289" r:id="rId16"/>
    <p:sldId id="278" r:id="rId17"/>
    <p:sldId id="280" r:id="rId18"/>
    <p:sldId id="281" r:id="rId19"/>
    <p:sldId id="290" r:id="rId20"/>
    <p:sldId id="282" r:id="rId21"/>
    <p:sldId id="291" r:id="rId22"/>
    <p:sldId id="283" r:id="rId23"/>
    <p:sldId id="292" r:id="rId24"/>
    <p:sldId id="284" r:id="rId25"/>
    <p:sldId id="285" r:id="rId26"/>
    <p:sldId id="26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723DF7-3F1E-484E-B359-C2046FA6DAD4}" type="datetimeFigureOut">
              <a:rPr lang="en-GB" smtClean="0"/>
              <a:pPr/>
              <a:t>10/04/2021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6D9118-D6A0-4933-B72C-DAD17B6C0CA5}" type="slidenum">
              <a:rPr lang="en-GB" smtClean="0"/>
              <a:pPr/>
              <a:t>‹#›</a:t>
            </a:fld>
            <a:endParaRPr lang="en-GB"/>
          </a:p>
        </p:txBody>
      </p:sp>
    </p:spTree>
    <p:extLst>
      <p:ext uri="{BB962C8B-B14F-4D97-AF65-F5344CB8AC3E}">
        <p14:creationId xmlns:p14="http://schemas.microsoft.com/office/powerpoint/2010/main" val="2933078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934B97E-9008-4BD9-BAA4-FAA339931D6D}" type="datetimeFigureOut">
              <a:rPr lang="en-GB" smtClean="0"/>
              <a:pPr/>
              <a:t>10/04/2021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2472B3-FC13-452E-82C8-6422B155E0AD}" type="slidenum">
              <a:rPr lang="en-GB" smtClean="0"/>
              <a:pPr/>
              <a:t>‹#›</a:t>
            </a:fld>
            <a:endParaRPr lang="en-GB"/>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34B97E-9008-4BD9-BAA4-FAA339931D6D}" type="datetimeFigureOut">
              <a:rPr lang="en-GB" smtClean="0"/>
              <a:pPr/>
              <a:t>10/04/2021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2472B3-FC13-452E-82C8-6422B155E0A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34B97E-9008-4BD9-BAA4-FAA339931D6D}" type="datetimeFigureOut">
              <a:rPr lang="en-GB" smtClean="0"/>
              <a:pPr/>
              <a:t>10/04/2021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2472B3-FC13-452E-82C8-6422B155E0AD}"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34B97E-9008-4BD9-BAA4-FAA339931D6D}" type="datetimeFigureOut">
              <a:rPr lang="en-GB" smtClean="0"/>
              <a:pPr/>
              <a:t>10/04/2021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2472B3-FC13-452E-82C8-6422B155E0A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34B97E-9008-4BD9-BAA4-FAA339931D6D}" type="datetimeFigureOut">
              <a:rPr lang="en-GB" smtClean="0"/>
              <a:pPr/>
              <a:t>10/04/2021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2472B3-FC13-452E-82C8-6422B155E0AD}" type="slidenum">
              <a:rPr lang="en-GB" smtClean="0"/>
              <a:pPr/>
              <a:t>‹#›</a:t>
            </a:fld>
            <a:endParaRPr lang="en-GB"/>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34B97E-9008-4BD9-BAA4-FAA339931D6D}" type="datetimeFigureOut">
              <a:rPr lang="en-GB" smtClean="0"/>
              <a:pPr/>
              <a:t>10/04/2021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2472B3-FC13-452E-82C8-6422B155E0A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34B97E-9008-4BD9-BAA4-FAA339931D6D}" type="datetimeFigureOut">
              <a:rPr lang="en-GB" smtClean="0"/>
              <a:pPr/>
              <a:t>10/04/2021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2472B3-FC13-452E-82C8-6422B155E0AD}" type="slidenum">
              <a:rPr lang="en-GB" smtClean="0"/>
              <a:pPr/>
              <a:t>‹#›</a:t>
            </a:fld>
            <a:endParaRPr lang="en-GB"/>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934B97E-9008-4BD9-BAA4-FAA339931D6D}" type="datetimeFigureOut">
              <a:rPr lang="en-GB" smtClean="0"/>
              <a:pPr/>
              <a:t>10/04/2021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2472B3-FC13-452E-82C8-6422B155E0A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34B97E-9008-4BD9-BAA4-FAA339931D6D}" type="datetimeFigureOut">
              <a:rPr lang="en-GB" smtClean="0"/>
              <a:pPr/>
              <a:t>10/04/2021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2472B3-FC13-452E-82C8-6422B155E0A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34B97E-9008-4BD9-BAA4-FAA339931D6D}" type="datetimeFigureOut">
              <a:rPr lang="en-GB" smtClean="0"/>
              <a:pPr/>
              <a:t>10/04/2021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2472B3-FC13-452E-82C8-6422B155E0AD}" type="slidenum">
              <a:rPr lang="en-GB" smtClean="0"/>
              <a:pPr/>
              <a:t>‹#›</a:t>
            </a:fld>
            <a:endParaRPr lang="en-GB"/>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34B97E-9008-4BD9-BAA4-FAA339931D6D}" type="datetimeFigureOut">
              <a:rPr lang="en-GB" smtClean="0"/>
              <a:pPr/>
              <a:t>10/04/2021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2472B3-FC13-452E-82C8-6422B155E0A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6934B97E-9008-4BD9-BAA4-FAA339931D6D}" type="datetimeFigureOut">
              <a:rPr lang="en-GB" smtClean="0"/>
              <a:pPr/>
              <a:t>10/04/2021</a:t>
            </a:fld>
            <a:endParaRPr lang="en-GB"/>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GB"/>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262472B3-FC13-452E-82C8-6422B155E0AD}" type="slidenum">
              <a:rPr lang="en-GB" smtClean="0"/>
              <a:pPr/>
              <a:t>‹#›</a:t>
            </a:fld>
            <a:endParaRPr lang="en-GB"/>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267200"/>
            <a:ext cx="7543800" cy="457200"/>
          </a:xfrm>
        </p:spPr>
        <p:txBody>
          <a:bodyPr>
            <a:normAutofit fontScale="90000"/>
          </a:bodyPr>
          <a:lstStyle/>
          <a:p>
            <a:r>
              <a:rPr lang="en-GB" dirty="0" smtClean="0"/>
              <a:t>Components Of Organic Farming</a:t>
            </a:r>
            <a:r>
              <a:rPr lang="en-GB" dirty="0"/>
              <a:t/>
            </a:r>
            <a:br>
              <a:rPr lang="en-GB" dirty="0"/>
            </a:b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 y="3581400"/>
            <a:ext cx="4495800" cy="2639568"/>
          </a:xfrm>
          <a:prstGeom prst="rect">
            <a:avLst/>
          </a:prstGeom>
        </p:spPr>
      </p:pic>
    </p:spTree>
    <p:extLst>
      <p:ext uri="{BB962C8B-B14F-4D97-AF65-F5344CB8AC3E}">
        <p14:creationId xmlns:p14="http://schemas.microsoft.com/office/powerpoint/2010/main" val="3528027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5255"/>
            <a:ext cx="9183679" cy="6883255"/>
          </a:xfrm>
        </p:spPr>
      </p:pic>
    </p:spTree>
    <p:extLst>
      <p:ext uri="{BB962C8B-B14F-4D97-AF65-F5344CB8AC3E}">
        <p14:creationId xmlns:p14="http://schemas.microsoft.com/office/powerpoint/2010/main" val="3732272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r>
              <a:rPr lang="en-GB" sz="4800" b="1" dirty="0">
                <a:latin typeface="Arial" pitchFamily="34" charset="0"/>
                <a:cs typeface="Arial" pitchFamily="34" charset="0"/>
              </a:rPr>
              <a:t>Compost</a:t>
            </a:r>
            <a:r>
              <a:rPr lang="en-GB" sz="4800" b="1" dirty="0" smtClean="0">
                <a:latin typeface="Arial" pitchFamily="34" charset="0"/>
                <a:cs typeface="Arial" pitchFamily="34" charset="0"/>
              </a:rPr>
              <a:t>:</a:t>
            </a:r>
          </a:p>
          <a:p>
            <a:r>
              <a:rPr lang="en-GB" dirty="0"/>
              <a:t> Large quantities of waste material are available as vegetable refuse, farm litter, such as weeds, stubble, </a:t>
            </a:r>
            <a:r>
              <a:rPr lang="en-GB" dirty="0" err="1"/>
              <a:t>bhusa</a:t>
            </a:r>
            <a:r>
              <a:rPr lang="en-GB" dirty="0"/>
              <a:t>, sugarcane </a:t>
            </a:r>
            <a:r>
              <a:rPr lang="en-GB" dirty="0" smtClean="0"/>
              <a:t>trash.</a:t>
            </a:r>
          </a:p>
          <a:p>
            <a:r>
              <a:rPr lang="en-GB" dirty="0" smtClean="0"/>
              <a:t>Sewage </a:t>
            </a:r>
            <a:r>
              <a:rPr lang="en-GB" dirty="0"/>
              <a:t>sludge and animal waste in houses and in areas like human and industrial refuse; therefore, excreta can be converted into useful compost manure by conserving and subjecting these to a controlled process of anaerobic decomposition. </a:t>
            </a:r>
            <a:endParaRPr lang="en-GB" dirty="0" smtClean="0"/>
          </a:p>
          <a:p>
            <a:r>
              <a:rPr lang="en-GB" dirty="0" smtClean="0"/>
              <a:t>Compost </a:t>
            </a:r>
            <a:r>
              <a:rPr lang="en-GB" dirty="0"/>
              <a:t>is used in the same way as FYM and is good for application to all soils and all crops.</a:t>
            </a:r>
          </a:p>
        </p:txBody>
      </p:sp>
    </p:spTree>
    <p:extLst>
      <p:ext uri="{BB962C8B-B14F-4D97-AF65-F5344CB8AC3E}">
        <p14:creationId xmlns:p14="http://schemas.microsoft.com/office/powerpoint/2010/main" val="41260969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31937" cy="6858000"/>
          </a:xfrm>
        </p:spPr>
      </p:pic>
    </p:spTree>
    <p:extLst>
      <p:ext uri="{BB962C8B-B14F-4D97-AF65-F5344CB8AC3E}">
        <p14:creationId xmlns:p14="http://schemas.microsoft.com/office/powerpoint/2010/main" val="93592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r>
              <a:rPr lang="en-GB" sz="4800" b="1" dirty="0">
                <a:latin typeface="Arial" pitchFamily="34" charset="0"/>
                <a:cs typeface="Arial" pitchFamily="34" charset="0"/>
              </a:rPr>
              <a:t>Green </a:t>
            </a:r>
            <a:r>
              <a:rPr lang="en-GB" sz="4800" b="1" dirty="0" err="1">
                <a:latin typeface="Arial" pitchFamily="34" charset="0"/>
                <a:cs typeface="Arial" pitchFamily="34" charset="0"/>
              </a:rPr>
              <a:t>Manuring</a:t>
            </a:r>
            <a:r>
              <a:rPr lang="en-GB" sz="4800" b="1" dirty="0">
                <a:latin typeface="Arial" pitchFamily="34" charset="0"/>
                <a:cs typeface="Arial" pitchFamily="34" charset="0"/>
              </a:rPr>
              <a:t>:</a:t>
            </a:r>
            <a:r>
              <a:rPr lang="en-GB" sz="4800" dirty="0">
                <a:latin typeface="Arial" pitchFamily="34" charset="0"/>
                <a:cs typeface="Arial" pitchFamily="34" charset="0"/>
              </a:rPr>
              <a:t> </a:t>
            </a:r>
            <a:endParaRPr lang="en-GB" sz="4800" dirty="0" smtClean="0">
              <a:latin typeface="Arial" pitchFamily="34" charset="0"/>
              <a:cs typeface="Arial" pitchFamily="34" charset="0"/>
            </a:endParaRPr>
          </a:p>
          <a:p>
            <a:r>
              <a:rPr lang="en-GB" dirty="0" smtClean="0"/>
              <a:t>It </a:t>
            </a:r>
            <a:r>
              <a:rPr lang="en-GB" dirty="0"/>
              <a:t>is a practice of ploughing or turning into the soil </a:t>
            </a:r>
            <a:r>
              <a:rPr lang="en-GB" dirty="0" err="1"/>
              <a:t>undercomposed</a:t>
            </a:r>
            <a:r>
              <a:rPr lang="en-GB" dirty="0"/>
              <a:t> </a:t>
            </a:r>
            <a:r>
              <a:rPr lang="en-GB" dirty="0" smtClean="0"/>
              <a:t> green </a:t>
            </a:r>
            <a:r>
              <a:rPr lang="en-GB" dirty="0"/>
              <a:t>plant tissues for the purpose of improving physical structure as well as fertility of the </a:t>
            </a:r>
            <a:r>
              <a:rPr lang="en-GB" dirty="0" smtClean="0"/>
              <a:t>soil. </a:t>
            </a:r>
          </a:p>
          <a:p>
            <a:r>
              <a:rPr lang="en-GB" dirty="0" smtClean="0"/>
              <a:t>It </a:t>
            </a:r>
            <a:r>
              <a:rPr lang="en-GB" dirty="0"/>
              <a:t>consists of the growing of quick growing crop and ploughing it under to incorporate it into the soil. </a:t>
            </a:r>
            <a:endParaRPr lang="en-GB" dirty="0" smtClean="0"/>
          </a:p>
          <a:p>
            <a:r>
              <a:rPr lang="en-GB" dirty="0" smtClean="0"/>
              <a:t>The </a:t>
            </a:r>
            <a:r>
              <a:rPr lang="en-GB" dirty="0"/>
              <a:t>green manure crop supplies organic matter as well as additional nitrogen, particularly if it is a legume crop, which has the ability to fix nitrogen from the air with the help of its root-nodule </a:t>
            </a:r>
            <a:r>
              <a:rPr lang="en-GB" dirty="0" smtClean="0"/>
              <a:t>bacteria.</a:t>
            </a:r>
            <a:endParaRPr lang="en-GB" dirty="0"/>
          </a:p>
        </p:txBody>
      </p:sp>
    </p:spTree>
    <p:extLst>
      <p:ext uri="{BB962C8B-B14F-4D97-AF65-F5344CB8AC3E}">
        <p14:creationId xmlns:p14="http://schemas.microsoft.com/office/powerpoint/2010/main" val="686620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629400"/>
          </a:xfrm>
        </p:spPr>
        <p:txBody>
          <a:bodyPr>
            <a:normAutofit/>
          </a:bodyPr>
          <a:lstStyle/>
          <a:p>
            <a:r>
              <a:rPr lang="en-GB" dirty="0"/>
              <a:t> A leguminous crop producing 25 tones of green matter per hectare will add about 60 to 90 kg of nitrogen when ploughed under. </a:t>
            </a:r>
            <a:endParaRPr lang="en-GB" dirty="0" smtClean="0"/>
          </a:p>
          <a:p>
            <a:r>
              <a:rPr lang="en-GB" dirty="0" smtClean="0"/>
              <a:t>This </a:t>
            </a:r>
            <a:r>
              <a:rPr lang="en-GB" dirty="0"/>
              <a:t>amount would equal an application of 3 to 10 tones of FYM on the basis of organic matter and its nitrogen contribution. </a:t>
            </a:r>
            <a:endParaRPr lang="en-GB" dirty="0" smtClean="0"/>
          </a:p>
          <a:p>
            <a:r>
              <a:rPr lang="en-GB" dirty="0" smtClean="0"/>
              <a:t>The </a:t>
            </a:r>
            <a:r>
              <a:rPr lang="en-GB" dirty="0"/>
              <a:t>green manure crops also exercise a protective action against erosion and leaching</a:t>
            </a:r>
            <a:r>
              <a:rPr lang="en-GB" dirty="0" smtClean="0"/>
              <a:t>.</a:t>
            </a:r>
          </a:p>
          <a:p>
            <a:r>
              <a:rPr lang="en-GB" dirty="0" smtClean="0"/>
              <a:t> </a:t>
            </a:r>
            <a:r>
              <a:rPr lang="en-GB" dirty="0"/>
              <a:t>The most commonly used green </a:t>
            </a:r>
            <a:r>
              <a:rPr lang="en-GB" dirty="0" err="1"/>
              <a:t>manuring</a:t>
            </a:r>
            <a:r>
              <a:rPr lang="en-GB" dirty="0"/>
              <a:t> crops are: </a:t>
            </a:r>
            <a:r>
              <a:rPr lang="en-GB" b="1" dirty="0" err="1"/>
              <a:t>Sunhemp</a:t>
            </a:r>
            <a:r>
              <a:rPr lang="en-GB" dirty="0"/>
              <a:t> (</a:t>
            </a:r>
            <a:r>
              <a:rPr lang="en-GB" dirty="0" smtClean="0"/>
              <a:t>Crotalaria </a:t>
            </a:r>
            <a:r>
              <a:rPr lang="en-GB" dirty="0" err="1" smtClean="0"/>
              <a:t>juncea</a:t>
            </a:r>
            <a:r>
              <a:rPr lang="en-GB" dirty="0" smtClean="0"/>
              <a:t>), </a:t>
            </a:r>
            <a:r>
              <a:rPr lang="en-GB" dirty="0"/>
              <a:t> </a:t>
            </a:r>
            <a:r>
              <a:rPr lang="en-GB" b="1" dirty="0" err="1" smtClean="0"/>
              <a:t>Clusterbean</a:t>
            </a:r>
            <a:r>
              <a:rPr lang="en-GB" dirty="0"/>
              <a:t> </a:t>
            </a:r>
            <a:r>
              <a:rPr lang="en-GB" dirty="0" smtClean="0"/>
              <a:t> (</a:t>
            </a:r>
            <a:r>
              <a:rPr lang="en-GB" dirty="0" err="1"/>
              <a:t>Cyamopsis</a:t>
            </a:r>
            <a:r>
              <a:rPr lang="en-GB" dirty="0"/>
              <a:t> </a:t>
            </a:r>
            <a:r>
              <a:rPr lang="en-GB" dirty="0" err="1" smtClean="0"/>
              <a:t>tetragonoloba</a:t>
            </a:r>
            <a:r>
              <a:rPr lang="en-GB" dirty="0"/>
              <a:t> </a:t>
            </a:r>
            <a:r>
              <a:rPr lang="en-GB" b="1" dirty="0"/>
              <a:t>Cowpea</a:t>
            </a:r>
            <a:r>
              <a:rPr lang="en-GB" dirty="0"/>
              <a:t> (</a:t>
            </a:r>
            <a:r>
              <a:rPr lang="en-GB" dirty="0" err="1"/>
              <a:t>Vigna</a:t>
            </a:r>
            <a:r>
              <a:rPr lang="en-GB" dirty="0"/>
              <a:t> </a:t>
            </a:r>
            <a:r>
              <a:rPr lang="en-GB" dirty="0" err="1"/>
              <a:t>catjang</a:t>
            </a:r>
            <a:r>
              <a:rPr lang="en-GB" dirty="0"/>
              <a:t>, </a:t>
            </a:r>
            <a:r>
              <a:rPr lang="en-GB" dirty="0" err="1"/>
              <a:t>Vigna</a:t>
            </a:r>
            <a:r>
              <a:rPr lang="en-GB" dirty="0"/>
              <a:t> </a:t>
            </a:r>
            <a:r>
              <a:rPr lang="en-GB" dirty="0" err="1"/>
              <a:t>sinensis</a:t>
            </a:r>
            <a:r>
              <a:rPr lang="en-GB" dirty="0"/>
              <a:t>), </a:t>
            </a:r>
            <a:r>
              <a:rPr lang="en-GB" b="1" dirty="0" err="1"/>
              <a:t>Berseem</a:t>
            </a:r>
            <a:r>
              <a:rPr lang="en-GB" dirty="0"/>
              <a:t> (</a:t>
            </a:r>
            <a:r>
              <a:rPr lang="en-GB" dirty="0" err="1"/>
              <a:t>Trifolium</a:t>
            </a:r>
            <a:r>
              <a:rPr lang="en-GB" dirty="0"/>
              <a:t> </a:t>
            </a:r>
            <a:r>
              <a:rPr lang="en-GB" dirty="0" err="1"/>
              <a:t>alexandrium</a:t>
            </a:r>
            <a:r>
              <a:rPr lang="en-GB" dirty="0"/>
              <a:t>).</a:t>
            </a:r>
          </a:p>
        </p:txBody>
      </p:sp>
    </p:spTree>
    <p:extLst>
      <p:ext uri="{BB962C8B-B14F-4D97-AF65-F5344CB8AC3E}">
        <p14:creationId xmlns:p14="http://schemas.microsoft.com/office/powerpoint/2010/main" val="12930171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09601"/>
            <a:ext cx="9144000" cy="403860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9000"/>
            <a:ext cx="9144000" cy="3429000"/>
          </a:xfrm>
          <a:prstGeom prst="rect">
            <a:avLst/>
          </a:prstGeom>
        </p:spPr>
      </p:pic>
    </p:spTree>
    <p:extLst>
      <p:ext uri="{BB962C8B-B14F-4D97-AF65-F5344CB8AC3E}">
        <p14:creationId xmlns:p14="http://schemas.microsoft.com/office/powerpoint/2010/main" val="16276034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r>
              <a:rPr lang="en-GB" sz="4000" dirty="0">
                <a:latin typeface="Arial" pitchFamily="34" charset="0"/>
                <a:cs typeface="Arial" pitchFamily="34" charset="0"/>
              </a:rPr>
              <a:t>b) Concentrated Organic Manure: </a:t>
            </a:r>
            <a:endParaRPr lang="en-GB" sz="4000" dirty="0" smtClean="0">
              <a:latin typeface="Arial" pitchFamily="34" charset="0"/>
              <a:cs typeface="Arial" pitchFamily="34" charset="0"/>
            </a:endParaRPr>
          </a:p>
          <a:p>
            <a:r>
              <a:rPr lang="en-GB" dirty="0" smtClean="0"/>
              <a:t>Concentrated </a:t>
            </a:r>
            <a:r>
              <a:rPr lang="en-GB" dirty="0"/>
              <a:t>organic manures are those materials that are organic in nature and contain higher percentage of essential plant nutrients such as nitrogen, phosphorous and potash, as compared to bulky organic manures. </a:t>
            </a:r>
            <a:endParaRPr lang="en-GB" dirty="0" smtClean="0"/>
          </a:p>
          <a:p>
            <a:r>
              <a:rPr lang="en-GB" dirty="0" smtClean="0"/>
              <a:t>These </a:t>
            </a:r>
            <a:r>
              <a:rPr lang="en-GB" dirty="0"/>
              <a:t>concentrated manures are made from raw materials of animal or plant origin. The concentrated organic manures commonly used are oilcakes, blood meal, fishmeal, meat meal and horn and hoof </a:t>
            </a:r>
            <a:r>
              <a:rPr lang="en-GB" dirty="0" smtClean="0"/>
              <a:t>meal.</a:t>
            </a:r>
            <a:endParaRPr lang="en-GB" dirty="0"/>
          </a:p>
        </p:txBody>
      </p:sp>
    </p:spTree>
    <p:extLst>
      <p:ext uri="{BB962C8B-B14F-4D97-AF65-F5344CB8AC3E}">
        <p14:creationId xmlns:p14="http://schemas.microsoft.com/office/powerpoint/2010/main" val="464398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543800" cy="5562600"/>
          </a:xfrm>
        </p:spPr>
        <p:txBody>
          <a:bodyPr>
            <a:normAutofit/>
          </a:bodyPr>
          <a:lstStyle/>
          <a:p>
            <a:endParaRPr lang="en-GB" dirty="0" smtClean="0"/>
          </a:p>
          <a:p>
            <a:endParaRPr lang="en-GB" dirty="0"/>
          </a:p>
          <a:p>
            <a:r>
              <a:rPr lang="en-GB" sz="4800" b="1" dirty="0" err="1">
                <a:latin typeface="Arial" pitchFamily="34" charset="0"/>
                <a:cs typeface="Arial" pitchFamily="34" charset="0"/>
              </a:rPr>
              <a:t>Biofertilizers</a:t>
            </a:r>
            <a:r>
              <a:rPr lang="en-GB" sz="4800" b="1" dirty="0">
                <a:latin typeface="Arial" pitchFamily="34" charset="0"/>
                <a:cs typeface="Arial" pitchFamily="34" charset="0"/>
              </a:rPr>
              <a:t>:</a:t>
            </a:r>
            <a:endParaRPr lang="en-GB" sz="4800" dirty="0" smtClean="0">
              <a:latin typeface="Arial" pitchFamily="34" charset="0"/>
              <a:cs typeface="Arial" pitchFamily="34" charset="0"/>
            </a:endParaRPr>
          </a:p>
          <a:p>
            <a:r>
              <a:rPr lang="en-GB" dirty="0" smtClean="0"/>
              <a:t>These </a:t>
            </a:r>
            <a:r>
              <a:rPr lang="en-GB" dirty="0"/>
              <a:t>are less expensive, eco-friendly and </a:t>
            </a:r>
            <a:r>
              <a:rPr lang="en-GB" dirty="0" smtClean="0"/>
              <a:t>sustainable.</a:t>
            </a:r>
          </a:p>
          <a:p>
            <a:r>
              <a:rPr lang="en-GB" dirty="0" smtClean="0"/>
              <a:t> </a:t>
            </a:r>
            <a:r>
              <a:rPr lang="en-GB" dirty="0"/>
              <a:t>The beneficial microorganisms in the soil that are greater significance to horticultural situations are biological nitrogen fixers, phosphate </a:t>
            </a:r>
            <a:r>
              <a:rPr lang="en-GB" dirty="0" err="1"/>
              <a:t>solubilisers</a:t>
            </a:r>
            <a:r>
              <a:rPr lang="en-GB" dirty="0"/>
              <a:t> and </a:t>
            </a:r>
            <a:r>
              <a:rPr lang="en-GB" dirty="0" err="1"/>
              <a:t>mycorrhizal</a:t>
            </a:r>
            <a:r>
              <a:rPr lang="en-GB" dirty="0"/>
              <a:t> fungi</a:t>
            </a:r>
            <a:r>
              <a:rPr lang="en-GB" dirty="0" smtClean="0"/>
              <a:t>.</a:t>
            </a:r>
          </a:p>
          <a:p>
            <a:r>
              <a:rPr lang="en-GB" dirty="0" smtClean="0"/>
              <a:t>They </a:t>
            </a:r>
            <a:r>
              <a:rPr lang="en-GB" dirty="0"/>
              <a:t>help in establishment and growth of crop plants and trees.</a:t>
            </a:r>
          </a:p>
          <a:p>
            <a:r>
              <a:rPr lang="en-GB" dirty="0"/>
              <a:t>They enhance biomass production and grain yields by 10-20%.</a:t>
            </a:r>
          </a:p>
          <a:p>
            <a:endParaRPr lang="en-GB" dirty="0"/>
          </a:p>
        </p:txBody>
      </p:sp>
    </p:spTree>
    <p:extLst>
      <p:ext uri="{BB962C8B-B14F-4D97-AF65-F5344CB8AC3E}">
        <p14:creationId xmlns:p14="http://schemas.microsoft.com/office/powerpoint/2010/main" val="23218856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b="1" dirty="0"/>
              <a:t>Types of </a:t>
            </a:r>
            <a:r>
              <a:rPr lang="en-GB" b="1" dirty="0" err="1"/>
              <a:t>Biofertilizers</a:t>
            </a:r>
            <a:r>
              <a:rPr lang="en-GB" b="1" dirty="0"/>
              <a:t>: </a:t>
            </a:r>
            <a:r>
              <a:rPr lang="en-GB" dirty="0"/>
              <a:t>There are two types of bio-fertilizers</a:t>
            </a:r>
            <a:r>
              <a:rPr lang="en-GB" dirty="0" smtClean="0"/>
              <a:t>.</a:t>
            </a:r>
          </a:p>
          <a:p>
            <a:r>
              <a:rPr lang="en-GB" b="1" dirty="0"/>
              <a:t>1. Symbiotic N-fixation</a:t>
            </a:r>
            <a:r>
              <a:rPr lang="en-GB" b="1" dirty="0" smtClean="0"/>
              <a:t>:  Rhizobium</a:t>
            </a:r>
          </a:p>
          <a:p>
            <a:r>
              <a:rPr lang="en-GB" b="1" dirty="0"/>
              <a:t>2. </a:t>
            </a:r>
            <a:r>
              <a:rPr lang="en-GB" b="1" dirty="0" err="1"/>
              <a:t>Asymbiotic</a:t>
            </a:r>
            <a:r>
              <a:rPr lang="en-GB" b="1" dirty="0"/>
              <a:t> </a:t>
            </a:r>
            <a:r>
              <a:rPr lang="en-GB" b="1" dirty="0" err="1" smtClean="0"/>
              <a:t>N-fixation:Azotobacter</a:t>
            </a:r>
            <a:r>
              <a:rPr lang="en-GB" b="1" dirty="0" smtClean="0"/>
              <a:t>,</a:t>
            </a:r>
            <a:r>
              <a:rPr lang="en-GB" b="1" dirty="0"/>
              <a:t> </a:t>
            </a:r>
            <a:r>
              <a:rPr lang="en-GB" b="1" dirty="0" err="1" smtClean="0"/>
              <a:t>Azospirillium</a:t>
            </a:r>
            <a:r>
              <a:rPr lang="en-GB" b="1" dirty="0" smtClean="0"/>
              <a:t>,</a:t>
            </a:r>
            <a:r>
              <a:rPr lang="en-GB" b="1" dirty="0"/>
              <a:t> </a:t>
            </a:r>
            <a:r>
              <a:rPr lang="en-GB" b="1" dirty="0" err="1" smtClean="0"/>
              <a:t>Azolla</a:t>
            </a:r>
            <a:r>
              <a:rPr lang="en-GB" b="1" dirty="0"/>
              <a:t> </a:t>
            </a:r>
            <a:r>
              <a:rPr lang="en-GB" b="1" dirty="0" err="1" smtClean="0"/>
              <a:t>e.t.c</a:t>
            </a:r>
            <a:r>
              <a:rPr lang="en-GB" b="1" dirty="0" smtClean="0"/>
              <a:t>.</a:t>
            </a:r>
            <a:endParaRPr lang="en-GB"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33800"/>
            <a:ext cx="9144000" cy="3124200"/>
          </a:xfrm>
          <a:prstGeom prst="rect">
            <a:avLst/>
          </a:prstGeom>
        </p:spPr>
      </p:pic>
    </p:spTree>
    <p:extLst>
      <p:ext uri="{BB962C8B-B14F-4D97-AF65-F5344CB8AC3E}">
        <p14:creationId xmlns:p14="http://schemas.microsoft.com/office/powerpoint/2010/main" val="42844968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572000" cy="70104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0"/>
            <a:ext cx="4664472" cy="6858000"/>
          </a:xfrm>
          <a:prstGeom prst="rect">
            <a:avLst/>
          </a:prstGeom>
        </p:spPr>
      </p:pic>
    </p:spTree>
    <p:extLst>
      <p:ext uri="{BB962C8B-B14F-4D97-AF65-F5344CB8AC3E}">
        <p14:creationId xmlns:p14="http://schemas.microsoft.com/office/powerpoint/2010/main" val="2577859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alpha val="93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1"/>
            <a:ext cx="8229600" cy="6515100"/>
          </a:xfrm>
        </p:spPr>
        <p:txBody>
          <a:bodyPr>
            <a:normAutofit/>
          </a:bodyPr>
          <a:lstStyle/>
          <a:p>
            <a:r>
              <a:rPr lang="en-GB" sz="4800" b="1" dirty="0">
                <a:latin typeface="Arial" pitchFamily="34" charset="0"/>
                <a:cs typeface="Arial" pitchFamily="34" charset="0"/>
              </a:rPr>
              <a:t>Components of Organic Farming:</a:t>
            </a:r>
            <a:endParaRPr lang="en-GB" sz="4800" dirty="0">
              <a:latin typeface="Arial" pitchFamily="34" charset="0"/>
              <a:cs typeface="Arial" pitchFamily="34" charset="0"/>
            </a:endParaRPr>
          </a:p>
          <a:p>
            <a:r>
              <a:rPr lang="en-GB" sz="2400" dirty="0"/>
              <a:t>Major components </a:t>
            </a:r>
            <a:r>
              <a:rPr lang="en-GB" sz="2400" dirty="0" smtClean="0"/>
              <a:t>are </a:t>
            </a:r>
            <a:r>
              <a:rPr lang="en-GB" sz="2400" dirty="0"/>
              <a:t>crop rotation, maintenance and enhancement of soil </a:t>
            </a:r>
            <a:r>
              <a:rPr lang="en-GB" sz="2400" dirty="0" smtClean="0"/>
              <a:t>fertility.</a:t>
            </a:r>
          </a:p>
          <a:p>
            <a:r>
              <a:rPr lang="en-GB" sz="2400" dirty="0" smtClean="0"/>
              <a:t> </a:t>
            </a:r>
            <a:r>
              <a:rPr lang="en-GB" sz="2400" dirty="0"/>
              <a:t>A</a:t>
            </a:r>
            <a:r>
              <a:rPr lang="en-GB" sz="2400" dirty="0" smtClean="0"/>
              <a:t>ddition </a:t>
            </a:r>
            <a:r>
              <a:rPr lang="en-GB" sz="2400" dirty="0"/>
              <a:t>of organic manure and use of soil microorganisms, crop residues, bio-pesticide, biogas slurry, waste etc</a:t>
            </a:r>
            <a:r>
              <a:rPr lang="en-GB" sz="2400" dirty="0" smtClean="0"/>
              <a:t>.</a:t>
            </a:r>
          </a:p>
          <a:p>
            <a:r>
              <a:rPr lang="en-GB" sz="2400" dirty="0" smtClean="0"/>
              <a:t> </a:t>
            </a:r>
            <a:r>
              <a:rPr lang="en-GB" sz="2400" dirty="0" err="1" smtClean="0"/>
              <a:t>Vermi</a:t>
            </a:r>
            <a:r>
              <a:rPr lang="en-GB" sz="2400" dirty="0" smtClean="0"/>
              <a:t> culture is </a:t>
            </a:r>
            <a:r>
              <a:rPr lang="en-GB" sz="2400" dirty="0"/>
              <a:t>found to be effective in enhancing the soil fertility and producing large numbers of </a:t>
            </a:r>
            <a:r>
              <a:rPr lang="en-GB" sz="2400" dirty="0" smtClean="0"/>
              <a:t>crops </a:t>
            </a:r>
            <a:r>
              <a:rPr lang="en-GB" sz="2400" dirty="0"/>
              <a:t>in a sustainable manner. </a:t>
            </a:r>
          </a:p>
        </p:txBody>
      </p:sp>
    </p:spTree>
    <p:extLst>
      <p:ext uri="{BB962C8B-B14F-4D97-AF65-F5344CB8AC3E}">
        <p14:creationId xmlns:p14="http://schemas.microsoft.com/office/powerpoint/2010/main" val="30514333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543800" cy="5486400"/>
          </a:xfrm>
        </p:spPr>
        <p:txBody>
          <a:bodyPr>
            <a:normAutofit/>
          </a:bodyPr>
          <a:lstStyle/>
          <a:p>
            <a:r>
              <a:rPr lang="en-GB" sz="4800" dirty="0">
                <a:latin typeface="Arial" pitchFamily="34" charset="0"/>
                <a:cs typeface="Arial" pitchFamily="34" charset="0"/>
              </a:rPr>
              <a:t>Bio-pesticide</a:t>
            </a:r>
            <a:r>
              <a:rPr lang="en-GB" sz="4800" dirty="0" smtClean="0">
                <a:latin typeface="Arial" pitchFamily="34" charset="0"/>
                <a:cs typeface="Arial" pitchFamily="34" charset="0"/>
              </a:rPr>
              <a:t>:</a:t>
            </a:r>
          </a:p>
          <a:p>
            <a:r>
              <a:rPr lang="en-GB" dirty="0"/>
              <a:t>Botanical insecticides are ecologically and environmentally safer generally affect the behaviour and physiology of insects rather than killing them. Among the botanical pesticides investigated. </a:t>
            </a:r>
            <a:r>
              <a:rPr lang="en-GB" dirty="0" err="1"/>
              <a:t>Neem</a:t>
            </a:r>
            <a:r>
              <a:rPr lang="en-GB" dirty="0"/>
              <a:t> (</a:t>
            </a:r>
            <a:r>
              <a:rPr lang="en-GB" dirty="0" err="1"/>
              <a:t>Azadirachta</a:t>
            </a:r>
            <a:r>
              <a:rPr lang="en-GB" dirty="0"/>
              <a:t> </a:t>
            </a:r>
            <a:r>
              <a:rPr lang="en-GB" dirty="0" err="1"/>
              <a:t>indica</a:t>
            </a:r>
            <a:r>
              <a:rPr lang="en-GB" dirty="0"/>
              <a:t>) has justifiably received the maximum attention</a:t>
            </a:r>
            <a:r>
              <a:rPr lang="en-GB" dirty="0" smtClean="0"/>
              <a:t>.</a:t>
            </a:r>
          </a:p>
          <a:p>
            <a:r>
              <a:rPr lang="en-GB" dirty="0" smtClean="0"/>
              <a:t>Some of the commonly used botanical Insecticides are Nicotine, Pyrethrum, Rotenone, </a:t>
            </a:r>
            <a:r>
              <a:rPr lang="en-GB" dirty="0" err="1" smtClean="0"/>
              <a:t>Subabilla</a:t>
            </a:r>
            <a:r>
              <a:rPr lang="en-GB" dirty="0" smtClean="0"/>
              <a:t>, </a:t>
            </a:r>
            <a:r>
              <a:rPr lang="en-GB" dirty="0" err="1" smtClean="0"/>
              <a:t>Ryanin</a:t>
            </a:r>
            <a:r>
              <a:rPr lang="en-GB" dirty="0" smtClean="0"/>
              <a:t>, </a:t>
            </a:r>
            <a:r>
              <a:rPr lang="en-GB" dirty="0" err="1" smtClean="0"/>
              <a:t>Quassia</a:t>
            </a:r>
            <a:r>
              <a:rPr lang="en-GB" dirty="0" smtClean="0"/>
              <a:t>, </a:t>
            </a:r>
            <a:r>
              <a:rPr lang="en-GB" dirty="0" err="1" smtClean="0"/>
              <a:t>Margosa</a:t>
            </a:r>
            <a:r>
              <a:rPr lang="en-GB" dirty="0" smtClean="0"/>
              <a:t>, </a:t>
            </a:r>
            <a:r>
              <a:rPr lang="en-GB" dirty="0" err="1" smtClean="0"/>
              <a:t>Acorus</a:t>
            </a:r>
            <a:r>
              <a:rPr lang="en-GB" dirty="0" smtClean="0"/>
              <a:t>, Tuba species </a:t>
            </a:r>
            <a:r>
              <a:rPr lang="en-GB" dirty="0" err="1" smtClean="0"/>
              <a:t>e.t.c</a:t>
            </a:r>
            <a:r>
              <a:rPr lang="en-GB" dirty="0" smtClean="0"/>
              <a:t>. </a:t>
            </a:r>
            <a:endParaRPr lang="en-GB" dirty="0"/>
          </a:p>
        </p:txBody>
      </p:sp>
    </p:spTree>
    <p:extLst>
      <p:ext uri="{BB962C8B-B14F-4D97-AF65-F5344CB8AC3E}">
        <p14:creationId xmlns:p14="http://schemas.microsoft.com/office/powerpoint/2010/main" val="18137377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 y="0"/>
            <a:ext cx="9275553" cy="6829425"/>
          </a:xfrm>
        </p:spPr>
      </p:pic>
    </p:spTree>
    <p:extLst>
      <p:ext uri="{BB962C8B-B14F-4D97-AF65-F5344CB8AC3E}">
        <p14:creationId xmlns:p14="http://schemas.microsoft.com/office/powerpoint/2010/main" val="31241402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543800" cy="5486400"/>
          </a:xfrm>
        </p:spPr>
        <p:txBody>
          <a:bodyPr/>
          <a:lstStyle/>
          <a:p>
            <a:r>
              <a:rPr lang="en-GB" sz="4800" dirty="0" err="1">
                <a:latin typeface="Arial" pitchFamily="34" charset="0"/>
                <a:cs typeface="Arial" pitchFamily="34" charset="0"/>
              </a:rPr>
              <a:t>Vermicompost</a:t>
            </a:r>
            <a:r>
              <a:rPr lang="en-GB" sz="4800" dirty="0" smtClean="0">
                <a:latin typeface="Arial" pitchFamily="34" charset="0"/>
                <a:cs typeface="Arial" pitchFamily="34" charset="0"/>
              </a:rPr>
              <a:t>:</a:t>
            </a:r>
          </a:p>
          <a:p>
            <a:r>
              <a:rPr lang="en-GB" dirty="0" smtClean="0"/>
              <a:t>It </a:t>
            </a:r>
            <a:r>
              <a:rPr lang="en-GB" dirty="0"/>
              <a:t>is organic manure produced by the activity of earthworms. </a:t>
            </a:r>
            <a:endParaRPr lang="en-GB" dirty="0" smtClean="0"/>
          </a:p>
          <a:p>
            <a:r>
              <a:rPr lang="en-GB" dirty="0" smtClean="0"/>
              <a:t>It </a:t>
            </a:r>
            <a:r>
              <a:rPr lang="en-GB" dirty="0"/>
              <a:t>is a method of making compost with the use of earthworms that generally live in soil, eat biomass and excrete it in digested form</a:t>
            </a:r>
            <a:r>
              <a:rPr lang="en-GB" dirty="0" smtClean="0"/>
              <a:t>.</a:t>
            </a:r>
          </a:p>
          <a:p>
            <a:r>
              <a:rPr lang="en-GB" dirty="0" smtClean="0"/>
              <a:t> </a:t>
            </a:r>
            <a:r>
              <a:rPr lang="en-GB" dirty="0"/>
              <a:t>It is generally estimated that 1800 worms which is an ideal population for one sq. meter can feed on 80 tones of humus per year.</a:t>
            </a:r>
          </a:p>
        </p:txBody>
      </p:sp>
    </p:spTree>
    <p:extLst>
      <p:ext uri="{BB962C8B-B14F-4D97-AF65-F5344CB8AC3E}">
        <p14:creationId xmlns:p14="http://schemas.microsoft.com/office/powerpoint/2010/main" val="20344157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6200"/>
            <a:ext cx="4800600" cy="71628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76200"/>
            <a:ext cx="4572000" cy="6858000"/>
          </a:xfrm>
          <a:prstGeom prst="rect">
            <a:avLst/>
          </a:prstGeom>
        </p:spPr>
      </p:pic>
    </p:spTree>
    <p:extLst>
      <p:ext uri="{BB962C8B-B14F-4D97-AF65-F5344CB8AC3E}">
        <p14:creationId xmlns:p14="http://schemas.microsoft.com/office/powerpoint/2010/main" val="19415318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543800" cy="5410200"/>
          </a:xfrm>
        </p:spPr>
        <p:txBody>
          <a:bodyPr/>
          <a:lstStyle/>
          <a:p>
            <a:r>
              <a:rPr lang="en-GB" sz="4800" dirty="0" smtClean="0">
                <a:latin typeface="Arial" pitchFamily="34" charset="0"/>
                <a:cs typeface="Arial" pitchFamily="34" charset="0"/>
              </a:rPr>
              <a:t>Weed Control</a:t>
            </a:r>
            <a:r>
              <a:rPr lang="en-GB" sz="4800" dirty="0" smtClean="0"/>
              <a:t>:</a:t>
            </a:r>
          </a:p>
          <a:p>
            <a:r>
              <a:rPr lang="en-US" b="1" dirty="0" smtClean="0">
                <a:latin typeface="Times New Roman" pitchFamily="18" charset="0"/>
                <a:cs typeface="Times New Roman" pitchFamily="18" charset="0"/>
              </a:rPr>
              <a:t>Mechanical </a:t>
            </a:r>
            <a:r>
              <a:rPr lang="en-US" b="1" dirty="0">
                <a:latin typeface="Times New Roman" pitchFamily="18" charset="0"/>
                <a:cs typeface="Times New Roman" pitchFamily="18" charset="0"/>
              </a:rPr>
              <a:t>weed </a:t>
            </a:r>
            <a:r>
              <a:rPr lang="en-US" b="1" dirty="0" smtClean="0">
                <a:latin typeface="Times New Roman" pitchFamily="18" charset="0"/>
                <a:cs typeface="Times New Roman" pitchFamily="18" charset="0"/>
              </a:rPr>
              <a:t>control:</a:t>
            </a:r>
          </a:p>
          <a:p>
            <a:r>
              <a:rPr lang="en-US" dirty="0" smtClean="0">
                <a:latin typeface="Times New Roman" pitchFamily="18" charset="0"/>
                <a:cs typeface="Times New Roman" pitchFamily="18" charset="0"/>
              </a:rPr>
              <a:t>Buried </a:t>
            </a:r>
            <a:r>
              <a:rPr lang="en-US" dirty="0">
                <a:latin typeface="Times New Roman" pitchFamily="18" charset="0"/>
                <a:cs typeface="Times New Roman" pitchFamily="18" charset="0"/>
              </a:rPr>
              <a:t>to 1-cm depth, and cutting at the soil surface are the most effective ways to control weed seedlings </a:t>
            </a:r>
            <a:r>
              <a:rPr lang="en-US" dirty="0" smtClean="0">
                <a:latin typeface="Times New Roman" pitchFamily="18" charset="0"/>
                <a:cs typeface="Times New Roman" pitchFamily="18" charset="0"/>
              </a:rPr>
              <a:t>mechanically.</a:t>
            </a:r>
          </a:p>
          <a:p>
            <a:r>
              <a:rPr lang="en-US" dirty="0" smtClean="0">
                <a:latin typeface="Times New Roman" pitchFamily="18" charset="0"/>
                <a:cs typeface="Times New Roman" pitchFamily="18" charset="0"/>
              </a:rPr>
              <a:t>Mechanical </a:t>
            </a:r>
            <a:r>
              <a:rPr lang="en-US" dirty="0" err="1">
                <a:latin typeface="Times New Roman" pitchFamily="18" charset="0"/>
                <a:cs typeface="Times New Roman" pitchFamily="18" charset="0"/>
              </a:rPr>
              <a:t>weeders</a:t>
            </a:r>
            <a:r>
              <a:rPr lang="en-US" dirty="0">
                <a:latin typeface="Times New Roman" pitchFamily="18" charset="0"/>
                <a:cs typeface="Times New Roman" pitchFamily="18" charset="0"/>
              </a:rPr>
              <a:t> include cultivating tools such as hoes, harrows, tines and brush </a:t>
            </a:r>
            <a:r>
              <a:rPr lang="en-US" dirty="0" err="1">
                <a:latin typeface="Times New Roman" pitchFamily="18" charset="0"/>
                <a:cs typeface="Times New Roman" pitchFamily="18" charset="0"/>
              </a:rPr>
              <a:t>weeders</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Similarly flame weeding and mulching is used to </a:t>
            </a:r>
            <a:r>
              <a:rPr lang="en-US" dirty="0" err="1" smtClean="0">
                <a:latin typeface="Times New Roman" pitchFamily="18" charset="0"/>
                <a:cs typeface="Times New Roman" pitchFamily="18" charset="0"/>
              </a:rPr>
              <a:t>supress</a:t>
            </a:r>
            <a:r>
              <a:rPr lang="en-US" dirty="0" smtClean="0">
                <a:latin typeface="Times New Roman" pitchFamily="18" charset="0"/>
                <a:cs typeface="Times New Roman" pitchFamily="18" charset="0"/>
              </a:rPr>
              <a:t> and control the weed.</a:t>
            </a:r>
            <a:endParaRPr lang="en-US" dirty="0">
              <a:latin typeface="Times New Roman" pitchFamily="18" charset="0"/>
              <a:cs typeface="Times New Roman" pitchFamily="18" charset="0"/>
            </a:endParaRPr>
          </a:p>
          <a:p>
            <a:pPr marL="0" indent="0">
              <a:buNone/>
            </a:pPr>
            <a:endParaRPr lang="en-GB" dirty="0"/>
          </a:p>
        </p:txBody>
      </p:sp>
    </p:spTree>
    <p:extLst>
      <p:ext uri="{BB962C8B-B14F-4D97-AF65-F5344CB8AC3E}">
        <p14:creationId xmlns:p14="http://schemas.microsoft.com/office/powerpoint/2010/main" val="21253703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6781800" cy="1600200"/>
          </a:xfrm>
        </p:spPr>
        <p:txBody>
          <a:bodyPr>
            <a:normAutofit/>
          </a:bodyPr>
          <a:lstStyle/>
          <a:p>
            <a:r>
              <a:rPr lang="en-GB" sz="4400" dirty="0" smtClean="0">
                <a:latin typeface="Arial" pitchFamily="34" charset="0"/>
                <a:cs typeface="Arial" pitchFamily="34" charset="0"/>
              </a:rPr>
              <a:t>Disease Management</a:t>
            </a:r>
            <a:endParaRPr lang="en-GB" sz="4400" dirty="0">
              <a:latin typeface="Arial" pitchFamily="34" charset="0"/>
              <a:cs typeface="Arial" pitchFamily="34" charset="0"/>
            </a:endParaRPr>
          </a:p>
        </p:txBody>
      </p:sp>
      <p:sp>
        <p:nvSpPr>
          <p:cNvPr id="3" name="Content Placeholder 2"/>
          <p:cNvSpPr>
            <a:spLocks noGrp="1"/>
          </p:cNvSpPr>
          <p:nvPr>
            <p:ph idx="1"/>
          </p:nvPr>
        </p:nvSpPr>
        <p:spPr>
          <a:xfrm>
            <a:off x="762000" y="1066800"/>
            <a:ext cx="7543800" cy="5791200"/>
          </a:xfrm>
        </p:spPr>
        <p:txBody>
          <a:bodyPr/>
          <a:lstStyle/>
          <a:p>
            <a:r>
              <a:rPr lang="en-GB" dirty="0" smtClean="0"/>
              <a:t>Diseases should be managed by </a:t>
            </a:r>
          </a:p>
          <a:p>
            <a:r>
              <a:rPr lang="en-GB" dirty="0" smtClean="0"/>
              <a:t>Selecting resistant variety.</a:t>
            </a:r>
          </a:p>
          <a:p>
            <a:r>
              <a:rPr lang="en-GB" dirty="0" smtClean="0"/>
              <a:t>Selecting healthy seed.</a:t>
            </a:r>
          </a:p>
          <a:p>
            <a:r>
              <a:rPr lang="en-GB" dirty="0" smtClean="0"/>
              <a:t>Application of suitable soil cultivation methods.</a:t>
            </a:r>
          </a:p>
          <a:p>
            <a:r>
              <a:rPr lang="en-GB" dirty="0" smtClean="0"/>
              <a:t>Suitable cropping system like mixed cropping system and crop rotation.</a:t>
            </a:r>
          </a:p>
          <a:p>
            <a:r>
              <a:rPr lang="en-GB" dirty="0" smtClean="0"/>
              <a:t>Organic matter </a:t>
            </a:r>
            <a:r>
              <a:rPr lang="en-GB" dirty="0" err="1" smtClean="0"/>
              <a:t>fascilitates</a:t>
            </a:r>
            <a:r>
              <a:rPr lang="en-GB" dirty="0" smtClean="0"/>
              <a:t> disease control.</a:t>
            </a:r>
          </a:p>
          <a:p>
            <a:r>
              <a:rPr lang="en-GB" dirty="0" smtClean="0"/>
              <a:t>Optimum spacing between plants.</a:t>
            </a:r>
          </a:p>
          <a:p>
            <a:r>
              <a:rPr lang="en-GB" dirty="0" smtClean="0"/>
              <a:t>Water management.</a:t>
            </a:r>
            <a:endParaRPr lang="en-GB" dirty="0"/>
          </a:p>
        </p:txBody>
      </p:sp>
    </p:spTree>
    <p:extLst>
      <p:ext uri="{BB962C8B-B14F-4D97-AF65-F5344CB8AC3E}">
        <p14:creationId xmlns:p14="http://schemas.microsoft.com/office/powerpoint/2010/main" val="26538289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905000"/>
            <a:ext cx="8229600" cy="1905000"/>
          </a:xfrm>
        </p:spPr>
        <p:txBody>
          <a:bodyPr/>
          <a:lstStyle/>
          <a:p>
            <a:r>
              <a:rPr lang="en-US" dirty="0" smtClean="0"/>
              <a:t>Thanks</a:t>
            </a:r>
            <a:endParaRPr lang="en-GB" dirty="0"/>
          </a:p>
        </p:txBody>
      </p:sp>
    </p:spTree>
    <p:extLst>
      <p:ext uri="{BB962C8B-B14F-4D97-AF65-F5344CB8AC3E}">
        <p14:creationId xmlns:p14="http://schemas.microsoft.com/office/powerpoint/2010/main" val="3348453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543800" cy="5410200"/>
          </a:xfrm>
        </p:spPr>
        <p:txBody>
          <a:bodyPr>
            <a:normAutofit/>
          </a:bodyPr>
          <a:lstStyle/>
          <a:p>
            <a:r>
              <a:rPr lang="en-GB" sz="4000" dirty="0" smtClean="0">
                <a:latin typeface="Arial" pitchFamily="34" charset="0"/>
                <a:cs typeface="Arial" pitchFamily="34" charset="0"/>
              </a:rPr>
              <a:t> Crop and Soil Management   </a:t>
            </a:r>
          </a:p>
          <a:p>
            <a:r>
              <a:rPr lang="en-GB" dirty="0" smtClean="0"/>
              <a:t>Organic farming system encourages the use of rotations and measures to maintain soil fertility. Carefully managed soil with a high production of humus offer essential advantages with respect to water retention, soil erosion and animal life in the soil.</a:t>
            </a:r>
          </a:p>
          <a:p>
            <a:r>
              <a:rPr lang="en-GB" dirty="0" smtClean="0"/>
              <a:t> Green </a:t>
            </a:r>
            <a:r>
              <a:rPr lang="en-GB" dirty="0" err="1" smtClean="0"/>
              <a:t>manuring</a:t>
            </a:r>
            <a:r>
              <a:rPr lang="en-GB" dirty="0" smtClean="0"/>
              <a:t> reduce the leaching of nutrients and  reduce soil erosion. A green cover through out most of the year is one of the main goals of such farming methods.</a:t>
            </a:r>
          </a:p>
          <a:p>
            <a:r>
              <a:rPr lang="en-GB" dirty="0" smtClean="0"/>
              <a:t> Depending on the green manure mixture or the legumes used for under sowing, there may be an increased soil </a:t>
            </a:r>
            <a:r>
              <a:rPr lang="en-GB" dirty="0" err="1" smtClean="0"/>
              <a:t>organice</a:t>
            </a:r>
            <a:r>
              <a:rPr lang="en-GB" dirty="0" smtClean="0"/>
              <a:t> matter and soil N2 as well as in other nutrients. </a:t>
            </a:r>
            <a:endParaRPr lang="en-GB" dirty="0"/>
          </a:p>
        </p:txBody>
      </p:sp>
    </p:spTree>
    <p:extLst>
      <p:ext uri="{BB962C8B-B14F-4D97-AF65-F5344CB8AC3E}">
        <p14:creationId xmlns:p14="http://schemas.microsoft.com/office/powerpoint/2010/main" val="686790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324600"/>
          </a:xfrm>
        </p:spPr>
        <p:txBody>
          <a:bodyPr>
            <a:normAutofit/>
          </a:bodyPr>
          <a:lstStyle/>
          <a:p>
            <a:pPr lvl="0"/>
            <a:r>
              <a:rPr lang="en-GB" sz="3500" dirty="0">
                <a:solidFill>
                  <a:prstClr val="black"/>
                </a:solidFill>
              </a:rPr>
              <a:t>The various components of organic farming have been discussed in details below:</a:t>
            </a:r>
          </a:p>
          <a:p>
            <a:r>
              <a:rPr lang="en-GB" b="1" dirty="0" smtClean="0"/>
              <a:t>1</a:t>
            </a:r>
            <a:r>
              <a:rPr lang="en-GB" b="1" dirty="0"/>
              <a:t>. Crop rotation:</a:t>
            </a:r>
            <a:endParaRPr lang="en-GB" dirty="0"/>
          </a:p>
          <a:p>
            <a:r>
              <a:rPr lang="en-GB" dirty="0"/>
              <a:t>It is a systematic arrangement for the growing of different crops in a more or loss regular sequence on the same land covering a period of two years or more</a:t>
            </a:r>
            <a:r>
              <a:rPr lang="en-GB" dirty="0" smtClean="0"/>
              <a:t>. </a:t>
            </a:r>
          </a:p>
          <a:p>
            <a:r>
              <a:rPr lang="en-GB" dirty="0" smtClean="0"/>
              <a:t>Soil </a:t>
            </a:r>
            <a:r>
              <a:rPr lang="en-GB" dirty="0"/>
              <a:t>fertility management, weed, insect and disease control. </a:t>
            </a:r>
          </a:p>
          <a:p>
            <a:r>
              <a:rPr lang="en-GB" dirty="0" smtClean="0"/>
              <a:t>Legumes </a:t>
            </a:r>
            <a:r>
              <a:rPr lang="en-GB" dirty="0"/>
              <a:t>are essential in any rotation and should </a:t>
            </a:r>
            <a:r>
              <a:rPr lang="en-GB" dirty="0" smtClean="0"/>
              <a:t>cover  30 </a:t>
            </a:r>
            <a:r>
              <a:rPr lang="en-GB" dirty="0"/>
              <a:t>to 50 </a:t>
            </a:r>
            <a:r>
              <a:rPr lang="en-GB" dirty="0" smtClean="0"/>
              <a:t>% </a:t>
            </a:r>
            <a:r>
              <a:rPr lang="en-GB" dirty="0"/>
              <a:t>of the land</a:t>
            </a:r>
            <a:r>
              <a:rPr lang="en-GB" dirty="0" smtClean="0"/>
              <a:t>.</a:t>
            </a:r>
          </a:p>
          <a:p>
            <a:r>
              <a:rPr lang="en-GB" dirty="0" smtClean="0"/>
              <a:t> </a:t>
            </a:r>
            <a:r>
              <a:rPr lang="en-GB" dirty="0"/>
              <a:t>A mixed cropping, pasture and livestock system is desirable or even essential for the success of sustainable agriculture.</a:t>
            </a:r>
          </a:p>
          <a:p>
            <a:endParaRPr lang="en-GB" dirty="0"/>
          </a:p>
        </p:txBody>
      </p:sp>
    </p:spTree>
    <p:extLst>
      <p:ext uri="{BB962C8B-B14F-4D97-AF65-F5344CB8AC3E}">
        <p14:creationId xmlns:p14="http://schemas.microsoft.com/office/powerpoint/2010/main" val="103388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r>
              <a:rPr lang="en-GB" sz="4800" b="1" dirty="0">
                <a:latin typeface="Arial" pitchFamily="34" charset="0"/>
                <a:cs typeface="Arial" pitchFamily="34" charset="0"/>
              </a:rPr>
              <a:t>2. Crop Residue:</a:t>
            </a:r>
            <a:endParaRPr lang="en-GB" sz="4800" dirty="0">
              <a:latin typeface="Arial" pitchFamily="34" charset="0"/>
              <a:cs typeface="Arial" pitchFamily="34" charset="0"/>
            </a:endParaRPr>
          </a:p>
          <a:p>
            <a:r>
              <a:rPr lang="en-GB" dirty="0" smtClean="0"/>
              <a:t>About </a:t>
            </a:r>
            <a:r>
              <a:rPr lang="en-GB" dirty="0"/>
              <a:t>50% of the crop residues are utilized as animal fed, the rest could be very well utilized for recycling of nutrients. </a:t>
            </a:r>
            <a:endParaRPr lang="en-GB" dirty="0" smtClean="0"/>
          </a:p>
          <a:p>
            <a:r>
              <a:rPr lang="en-GB" dirty="0" smtClean="0"/>
              <a:t>Adequate </a:t>
            </a:r>
            <a:r>
              <a:rPr lang="en-GB" dirty="0"/>
              <a:t>care is required to use the residues after proper composting with efficient microbial inoculants. While the incorporation of crop residues e.g. Wheat and Rice straw, as such or inoculated with fungal species had beneficial effects on crop yields and important in </a:t>
            </a:r>
            <a:r>
              <a:rPr lang="en-GB" dirty="0" err="1"/>
              <a:t>physico</a:t>
            </a:r>
            <a:r>
              <a:rPr lang="en-GB" dirty="0"/>
              <a:t>-chemical properties of soil.</a:t>
            </a:r>
          </a:p>
          <a:p>
            <a:endParaRPr lang="en-GB" dirty="0"/>
          </a:p>
        </p:txBody>
      </p:sp>
    </p:spTree>
    <p:extLst>
      <p:ext uri="{BB962C8B-B14F-4D97-AF65-F5344CB8AC3E}">
        <p14:creationId xmlns:p14="http://schemas.microsoft.com/office/powerpoint/2010/main" val="3275645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52399"/>
            <a:ext cx="9144000" cy="7010400"/>
          </a:xfrm>
        </p:spPr>
      </p:pic>
    </p:spTree>
    <p:extLst>
      <p:ext uri="{BB962C8B-B14F-4D97-AF65-F5344CB8AC3E}">
        <p14:creationId xmlns:p14="http://schemas.microsoft.com/office/powerpoint/2010/main" val="2792051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r>
              <a:rPr lang="en-GB" sz="4800" b="1" dirty="0">
                <a:latin typeface="Arial" pitchFamily="34" charset="0"/>
                <a:cs typeface="Arial" pitchFamily="34" charset="0"/>
              </a:rPr>
              <a:t>3. Organic manure:</a:t>
            </a:r>
            <a:endParaRPr lang="en-GB" sz="4800" dirty="0">
              <a:latin typeface="Arial" pitchFamily="34" charset="0"/>
              <a:cs typeface="Arial" pitchFamily="34" charset="0"/>
            </a:endParaRPr>
          </a:p>
          <a:p>
            <a:r>
              <a:rPr lang="en-GB" dirty="0"/>
              <a:t>The organic manure is derived from biological sources like plant, animal and human residues</a:t>
            </a:r>
            <a:r>
              <a:rPr lang="en-GB" dirty="0" smtClean="0"/>
              <a:t>.</a:t>
            </a:r>
          </a:p>
          <a:p>
            <a:r>
              <a:rPr lang="en-GB" dirty="0" smtClean="0"/>
              <a:t> </a:t>
            </a:r>
            <a:r>
              <a:rPr lang="en-GB" dirty="0"/>
              <a:t>Organic manure act in many ways in augmenting crop growth and soil productivity. </a:t>
            </a:r>
            <a:endParaRPr lang="en-GB" dirty="0" smtClean="0"/>
          </a:p>
          <a:p>
            <a:r>
              <a:rPr lang="en-GB" dirty="0" smtClean="0"/>
              <a:t>The </a:t>
            </a:r>
            <a:r>
              <a:rPr lang="en-GB" dirty="0"/>
              <a:t>direct effect of organic manure relates to the uptake of </a:t>
            </a:r>
            <a:r>
              <a:rPr lang="en-GB" dirty="0" err="1"/>
              <a:t>humic</a:t>
            </a:r>
            <a:r>
              <a:rPr lang="en-GB" dirty="0"/>
              <a:t> substances or its decomposition products affecting favourably the growth and yield of plants. </a:t>
            </a:r>
            <a:endParaRPr lang="en-GB" dirty="0" smtClean="0"/>
          </a:p>
          <a:p>
            <a:r>
              <a:rPr lang="en-GB" dirty="0" smtClean="0"/>
              <a:t>Indirectly</a:t>
            </a:r>
            <a:r>
              <a:rPr lang="en-GB" dirty="0"/>
              <a:t>, it augments the beneficial soil microorganisms and their activities and thus increases the availability of major and minor plant nutrients.</a:t>
            </a:r>
          </a:p>
          <a:p>
            <a:endParaRPr lang="en-GB" dirty="0"/>
          </a:p>
        </p:txBody>
      </p:sp>
    </p:spTree>
    <p:extLst>
      <p:ext uri="{BB962C8B-B14F-4D97-AF65-F5344CB8AC3E}">
        <p14:creationId xmlns:p14="http://schemas.microsoft.com/office/powerpoint/2010/main" val="281181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4400" b="1" dirty="0">
                <a:latin typeface="Arial" pitchFamily="34" charset="0"/>
                <a:cs typeface="Arial" pitchFamily="34" charset="0"/>
              </a:rPr>
              <a:t>a) Bulky organic manure:</a:t>
            </a:r>
            <a:r>
              <a:rPr lang="en-GB" sz="4400" dirty="0">
                <a:latin typeface="Arial" pitchFamily="34" charset="0"/>
                <a:cs typeface="Arial" pitchFamily="34" charset="0"/>
              </a:rPr>
              <a:t> </a:t>
            </a:r>
            <a:endParaRPr lang="en-GB" sz="4400" dirty="0" smtClean="0">
              <a:latin typeface="Arial" pitchFamily="34" charset="0"/>
              <a:cs typeface="Arial" pitchFamily="34" charset="0"/>
            </a:endParaRPr>
          </a:p>
          <a:p>
            <a:r>
              <a:rPr lang="en-GB" dirty="0" smtClean="0"/>
              <a:t>It </a:t>
            </a:r>
            <a:r>
              <a:rPr lang="en-GB" dirty="0"/>
              <a:t>generally contains fewer amounts of plant nutrients as compared to concentrated organic manure. It includes FYM, compost and Green manure.</a:t>
            </a:r>
          </a:p>
        </p:txBody>
      </p:sp>
    </p:spTree>
    <p:extLst>
      <p:ext uri="{BB962C8B-B14F-4D97-AF65-F5344CB8AC3E}">
        <p14:creationId xmlns:p14="http://schemas.microsoft.com/office/powerpoint/2010/main" val="4097724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r>
              <a:rPr lang="en-GB" sz="4000" b="1" dirty="0"/>
              <a:t>FYM</a:t>
            </a:r>
            <a:r>
              <a:rPr lang="en-GB" sz="4000" b="1" dirty="0" smtClean="0"/>
              <a:t>:</a:t>
            </a:r>
          </a:p>
          <a:p>
            <a:r>
              <a:rPr lang="en-GB" dirty="0"/>
              <a:t> It refers to the well-decomposed mixture of dung, urine, farm litter and left over or used up materials from roughages or fodder fed to the cattle</a:t>
            </a:r>
            <a:r>
              <a:rPr lang="en-GB" dirty="0" smtClean="0"/>
              <a:t>.</a:t>
            </a:r>
          </a:p>
          <a:p>
            <a:r>
              <a:rPr lang="en-GB" dirty="0" smtClean="0"/>
              <a:t> </a:t>
            </a:r>
            <a:r>
              <a:rPr lang="en-GB" dirty="0"/>
              <a:t>The waste material of cattle shed consisting of dung and urine soaked in the refuse is collected and placed in trenches about 6 m long, 2 m wide and 1 m deep. </a:t>
            </a:r>
            <a:endParaRPr lang="en-GB" dirty="0" smtClean="0"/>
          </a:p>
          <a:p>
            <a:r>
              <a:rPr lang="en-GB" dirty="0" smtClean="0"/>
              <a:t>Each </a:t>
            </a:r>
            <a:r>
              <a:rPr lang="en-GB" dirty="0"/>
              <a:t>trench is filled up to a height of about 0.5 m above the ground level and plastered over with slurry </a:t>
            </a:r>
            <a:r>
              <a:rPr lang="en-GB" dirty="0" err="1"/>
              <a:t>cowdung</a:t>
            </a:r>
            <a:r>
              <a:rPr lang="en-GB" dirty="0"/>
              <a:t> and earth. The material is allowed to decompose undisturbed 3-4 months for anaerobic microorganism for completion of fermentation. </a:t>
            </a:r>
            <a:endParaRPr lang="en-GB" dirty="0" smtClean="0"/>
          </a:p>
          <a:p>
            <a:r>
              <a:rPr lang="en-GB" dirty="0" smtClean="0"/>
              <a:t>FYM </a:t>
            </a:r>
            <a:r>
              <a:rPr lang="en-GB" dirty="0"/>
              <a:t>becomes ready to apply after 3-4 months. </a:t>
            </a:r>
            <a:endParaRPr lang="en-GB" dirty="0" smtClean="0"/>
          </a:p>
          <a:p>
            <a:r>
              <a:rPr lang="en-GB" dirty="0" smtClean="0"/>
              <a:t>Well-rotted </a:t>
            </a:r>
            <a:r>
              <a:rPr lang="en-GB" dirty="0"/>
              <a:t>FYM contains 0.5% N, 0.2% P205 and 0.5% K2O.</a:t>
            </a:r>
          </a:p>
        </p:txBody>
      </p:sp>
    </p:spTree>
    <p:extLst>
      <p:ext uri="{BB962C8B-B14F-4D97-AF65-F5344CB8AC3E}">
        <p14:creationId xmlns:p14="http://schemas.microsoft.com/office/powerpoint/2010/main" val="7868649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408</TotalTime>
  <Words>768</Words>
  <Application>Microsoft Office PowerPoint</Application>
  <PresentationFormat>On-screen Show (4:3)</PresentationFormat>
  <Paragraphs>78</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Impact</vt:lpstr>
      <vt:lpstr>Times New Roman</vt:lpstr>
      <vt:lpstr>NewsPrint</vt:lpstr>
      <vt:lpstr>Components Of Organic Farming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Disease Management</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Organic Farming</dc:title>
  <dc:creator>User</dc:creator>
  <cp:lastModifiedBy>Windows User</cp:lastModifiedBy>
  <cp:revision>42</cp:revision>
  <dcterms:created xsi:type="dcterms:W3CDTF">2015-01-10T02:24:38Z</dcterms:created>
  <dcterms:modified xsi:type="dcterms:W3CDTF">2021-04-10T11:36:48Z</dcterms:modified>
</cp:coreProperties>
</file>