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6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160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77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311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256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756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873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118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79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416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97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990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582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76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367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662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959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464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13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3339" y="2112009"/>
            <a:ext cx="64223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4400" b="1" spc="-5" dirty="0">
                <a:solidFill>
                  <a:srgbClr val="FFFF00"/>
                </a:solidFill>
              </a:rPr>
              <a:t>Introduction to</a:t>
            </a:r>
            <a:r>
              <a:rPr sz="4400" b="1" spc="-70" dirty="0">
                <a:solidFill>
                  <a:srgbClr val="FFFF00"/>
                </a:solidFill>
              </a:rPr>
              <a:t> </a:t>
            </a:r>
            <a:r>
              <a:rPr sz="4400" b="1" dirty="0">
                <a:solidFill>
                  <a:srgbClr val="FFFF00"/>
                </a:solidFill>
              </a:rPr>
              <a:t>Toxicology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480300" y="5519420"/>
            <a:ext cx="2833370" cy="536044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spcBef>
                <a:spcPts val="1300"/>
              </a:spcBef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l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64545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6270" y="411481"/>
            <a:ext cx="245110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1900" spc="735" dirty="0">
                <a:solidFill>
                  <a:srgbClr val="00FF00"/>
                </a:solidFill>
                <a:latin typeface="Symbol"/>
                <a:cs typeface="Symbol"/>
              </a:rPr>
              <a:t></a:t>
            </a:r>
            <a:endParaRPr sz="190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3469" y="339090"/>
            <a:ext cx="38011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b="1" dirty="0">
                <a:solidFill>
                  <a:srgbClr val="00FF00"/>
                </a:solidFill>
              </a:rPr>
              <a:t>Ideal Suicidal</a:t>
            </a:r>
            <a:r>
              <a:rPr sz="3200" b="1" spc="-100" dirty="0">
                <a:solidFill>
                  <a:srgbClr val="00FF00"/>
                </a:solidFill>
              </a:rPr>
              <a:t> </a:t>
            </a:r>
            <a:r>
              <a:rPr sz="3200" b="1" dirty="0">
                <a:solidFill>
                  <a:srgbClr val="00FF00"/>
                </a:solidFill>
              </a:rPr>
              <a:t>Poison: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2325370" y="751840"/>
            <a:ext cx="6450965" cy="1333500"/>
          </a:xfrm>
          <a:prstGeom prst="rect">
            <a:avLst/>
          </a:prstGeom>
        </p:spPr>
        <p:txBody>
          <a:bodyPr vert="horz" wrap="square" lIns="0" tIns="240030" rIns="0" bIns="0" rtlCol="0">
            <a:spAutoFit/>
          </a:bodyPr>
          <a:lstStyle/>
          <a:p>
            <a:pPr marL="50800">
              <a:spcBef>
                <a:spcPts val="1890"/>
              </a:spcBef>
              <a:tabLst>
                <a:tab pos="507365" algn="l"/>
              </a:tabLst>
            </a:pPr>
            <a:r>
              <a:rPr sz="4200" spc="1589" baseline="5952" dirty="0">
                <a:solidFill>
                  <a:srgbClr val="FFFFFF"/>
                </a:solidFill>
                <a:latin typeface="Symbol"/>
                <a:cs typeface="Symbol"/>
              </a:rPr>
              <a:t></a:t>
            </a:r>
            <a:r>
              <a:rPr sz="4200" spc="1589" baseline="5952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Should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 </a:t>
            </a:r>
            <a:r>
              <a:rPr sz="2800" spc="-10" dirty="0">
                <a:solidFill>
                  <a:srgbClr val="0000FF"/>
                </a:solidFill>
                <a:latin typeface="Times New Roman"/>
                <a:cs typeface="Times New Roman"/>
              </a:rPr>
              <a:t>cheap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easily</a:t>
            </a:r>
            <a:r>
              <a:rPr sz="2800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available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0800">
              <a:spcBef>
                <a:spcPts val="1790"/>
              </a:spcBef>
              <a:tabLst>
                <a:tab pos="507365" algn="l"/>
              </a:tabLst>
            </a:pPr>
            <a:r>
              <a:rPr sz="4200" spc="1589" baseline="5952" dirty="0">
                <a:solidFill>
                  <a:srgbClr val="FFFFFF"/>
                </a:solidFill>
                <a:latin typeface="Symbol"/>
                <a:cs typeface="Symbol"/>
              </a:rPr>
              <a:t></a:t>
            </a:r>
            <a:r>
              <a:rPr sz="4200" spc="1589" baseline="5952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Should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 </a:t>
            </a:r>
            <a:r>
              <a:rPr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tasteless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 be of </a:t>
            </a:r>
            <a:r>
              <a:rPr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pleasant</a:t>
            </a:r>
            <a:r>
              <a:rPr sz="2800" spc="-5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taste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38069" y="2059940"/>
            <a:ext cx="7729220" cy="1336040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38100">
              <a:spcBef>
                <a:spcPts val="1900"/>
              </a:spcBef>
              <a:tabLst>
                <a:tab pos="494665" algn="l"/>
              </a:tabLst>
            </a:pPr>
            <a:r>
              <a:rPr sz="4200" spc="1589" baseline="5952" dirty="0">
                <a:solidFill>
                  <a:srgbClr val="FFFFFF"/>
                </a:solidFill>
                <a:latin typeface="Symbol"/>
                <a:cs typeface="Symbol"/>
              </a:rPr>
              <a:t></a:t>
            </a:r>
            <a:r>
              <a:rPr sz="4200" spc="1589" baseline="5952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Capable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 being </a:t>
            </a:r>
            <a:r>
              <a:rPr sz="2800" spc="-5" dirty="0">
                <a:solidFill>
                  <a:srgbClr val="FFFF00"/>
                </a:solidFill>
                <a:latin typeface="Times New Roman"/>
                <a:cs typeface="Times New Roman"/>
              </a:rPr>
              <a:t>administered with food</a:t>
            </a:r>
            <a:r>
              <a:rPr sz="2800" spc="-8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00"/>
                </a:solidFill>
                <a:latin typeface="Times New Roman"/>
                <a:cs typeface="Times New Roman"/>
              </a:rPr>
              <a:t>materials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100">
              <a:spcBef>
                <a:spcPts val="1800"/>
              </a:spcBef>
              <a:tabLst>
                <a:tab pos="494665" algn="l"/>
              </a:tabLst>
            </a:pPr>
            <a:r>
              <a:rPr sz="4200" spc="1589" baseline="5952" dirty="0">
                <a:solidFill>
                  <a:srgbClr val="FFFFFF"/>
                </a:solidFill>
                <a:latin typeface="Symbol"/>
                <a:cs typeface="Symbol"/>
              </a:rPr>
              <a:t></a:t>
            </a:r>
            <a:r>
              <a:rPr sz="4200" spc="1589" baseline="5952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Should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 </a:t>
            </a:r>
            <a:r>
              <a:rPr sz="2800" dirty="0">
                <a:solidFill>
                  <a:srgbClr val="0000FF"/>
                </a:solidFill>
                <a:latin typeface="Times New Roman"/>
                <a:cs typeface="Times New Roman"/>
              </a:rPr>
              <a:t>highly toxic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and capable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800" dirty="0">
                <a:solidFill>
                  <a:srgbClr val="0000FF"/>
                </a:solidFill>
                <a:latin typeface="Times New Roman"/>
                <a:cs typeface="Times New Roman"/>
              </a:rPr>
              <a:t>sure</a:t>
            </a:r>
            <a:r>
              <a:rPr sz="2800" spc="-5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shot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38070" y="3140710"/>
            <a:ext cx="7149465" cy="1336040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495300">
              <a:spcBef>
                <a:spcPts val="1900"/>
              </a:spcBef>
            </a:pPr>
            <a:r>
              <a:rPr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death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100">
              <a:spcBef>
                <a:spcPts val="1800"/>
              </a:spcBef>
              <a:tabLst>
                <a:tab pos="494665" algn="l"/>
              </a:tabLst>
            </a:pPr>
            <a:r>
              <a:rPr sz="4200" spc="1589" baseline="5952" dirty="0">
                <a:solidFill>
                  <a:srgbClr val="FFFFFF"/>
                </a:solidFill>
                <a:latin typeface="Symbol"/>
                <a:cs typeface="Symbol"/>
              </a:rPr>
              <a:t></a:t>
            </a:r>
            <a:r>
              <a:rPr sz="4200" spc="1589" baseline="5952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Should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capable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 producing </a:t>
            </a:r>
            <a:r>
              <a:rPr sz="2800" spc="-5" dirty="0">
                <a:solidFill>
                  <a:srgbClr val="FFFF00"/>
                </a:solidFill>
                <a:latin typeface="Times New Roman"/>
                <a:cs typeface="Times New Roman"/>
              </a:rPr>
              <a:t>painless</a:t>
            </a:r>
            <a:r>
              <a:rPr sz="2800" spc="-5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00"/>
                </a:solidFill>
                <a:latin typeface="Times New Roman"/>
                <a:cs typeface="Times New Roman"/>
              </a:rPr>
              <a:t>death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38070" y="4679950"/>
            <a:ext cx="752411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5300" marR="30480" indent="-457200">
              <a:spcBef>
                <a:spcPts val="100"/>
              </a:spcBef>
              <a:tabLst>
                <a:tab pos="494665" algn="l"/>
              </a:tabLst>
            </a:pPr>
            <a:r>
              <a:rPr sz="4200" spc="1589" baseline="5952" dirty="0">
                <a:solidFill>
                  <a:srgbClr val="FFFFFF"/>
                </a:solidFill>
                <a:latin typeface="Symbol"/>
                <a:cs typeface="Symbol"/>
              </a:rPr>
              <a:t></a:t>
            </a:r>
            <a:r>
              <a:rPr sz="4200" spc="1589" baseline="5952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e.g. Opium and Barbiturates,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but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commonly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used  are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Organophosphorus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compounds and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Endrin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93956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8669" y="259081"/>
            <a:ext cx="245110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1900" spc="735" dirty="0">
                <a:solidFill>
                  <a:prstClr val="black"/>
                </a:solidFill>
                <a:latin typeface="Symbol"/>
                <a:cs typeface="Symbol"/>
              </a:rPr>
              <a:t></a:t>
            </a:r>
            <a:endParaRPr sz="190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5870" y="186690"/>
            <a:ext cx="32937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dirty="0">
                <a:solidFill>
                  <a:srgbClr val="000000"/>
                </a:solidFill>
              </a:rPr>
              <a:t>Stupefying</a:t>
            </a:r>
            <a:r>
              <a:rPr sz="3200" spc="-8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Poisons: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2058669" y="1324611"/>
            <a:ext cx="245110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1900" spc="735" dirty="0">
                <a:solidFill>
                  <a:prstClr val="black"/>
                </a:solidFill>
                <a:latin typeface="Symbol"/>
                <a:cs typeface="Symbol"/>
              </a:rPr>
              <a:t></a:t>
            </a:r>
            <a:endParaRPr sz="190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58669" y="3243581"/>
            <a:ext cx="245110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1900" spc="735" dirty="0">
                <a:solidFill>
                  <a:prstClr val="black"/>
                </a:solidFill>
                <a:latin typeface="Symbol"/>
                <a:cs typeface="Symbol"/>
              </a:rPr>
              <a:t></a:t>
            </a:r>
            <a:endParaRPr sz="190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03169" y="682625"/>
            <a:ext cx="7639684" cy="300164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25400" algn="just">
              <a:spcBef>
                <a:spcPts val="625"/>
              </a:spcBef>
            </a:pPr>
            <a:r>
              <a:rPr sz="4200" spc="1589" baseline="5952" dirty="0">
                <a:solidFill>
                  <a:srgbClr val="FFFFFF"/>
                </a:solidFill>
                <a:latin typeface="Symbol"/>
                <a:cs typeface="Symbol"/>
              </a:rPr>
              <a:t></a:t>
            </a:r>
            <a:r>
              <a:rPr sz="4200" spc="517" baseline="595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Dathura, Cannabis indica, Chloral Hydrate.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400" algn="just">
              <a:spcBef>
                <a:spcPts val="600"/>
              </a:spcBef>
            </a:pPr>
            <a:r>
              <a:rPr sz="3200" spc="-5" dirty="0">
                <a:solidFill>
                  <a:prstClr val="black"/>
                </a:solidFill>
                <a:latin typeface="Times New Roman"/>
                <a:cs typeface="Times New Roman"/>
              </a:rPr>
              <a:t>Abortificient</a:t>
            </a:r>
            <a:r>
              <a:rPr sz="32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prstClr val="black"/>
                </a:solidFill>
                <a:latin typeface="Times New Roman"/>
                <a:cs typeface="Times New Roman"/>
              </a:rPr>
              <a:t>Poisons:</a:t>
            </a:r>
            <a:endParaRPr sz="3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82600" marR="17780" indent="-457200" algn="just">
              <a:spcBef>
                <a:spcPts val="600"/>
              </a:spcBef>
            </a:pPr>
            <a:r>
              <a:rPr sz="4200" spc="1589" baseline="5952" dirty="0">
                <a:solidFill>
                  <a:srgbClr val="FFFFFF"/>
                </a:solidFill>
                <a:latin typeface="Symbol"/>
                <a:cs typeface="Symbol"/>
              </a:rPr>
              <a:t></a:t>
            </a:r>
            <a:r>
              <a:rPr sz="4200" spc="1589" baseline="595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Calotropis, Oleanders, Aconite,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Croton, 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Semecarpus,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Cantharides, Ergot,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Lead,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Arsenic,  Mercury, and Potassium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permanganate.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400" algn="just">
              <a:spcBef>
                <a:spcPts val="590"/>
              </a:spcBef>
            </a:pPr>
            <a:r>
              <a:rPr sz="3200" spc="-5" dirty="0">
                <a:solidFill>
                  <a:prstClr val="black"/>
                </a:solidFill>
                <a:latin typeface="Times New Roman"/>
                <a:cs typeface="Times New Roman"/>
              </a:rPr>
              <a:t>Cattle</a:t>
            </a:r>
            <a:r>
              <a:rPr sz="3200" dirty="0">
                <a:solidFill>
                  <a:prstClr val="black"/>
                </a:solidFill>
                <a:latin typeface="Times New Roman"/>
                <a:cs typeface="Times New Roman"/>
              </a:rPr>
              <a:t> Poisons:</a:t>
            </a:r>
            <a:endParaRPr sz="3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39669" y="3735070"/>
            <a:ext cx="7728584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6100" marR="43180" indent="-457200">
              <a:spcBef>
                <a:spcPts val="100"/>
              </a:spcBef>
              <a:tabLst>
                <a:tab pos="545465" algn="l"/>
                <a:tab pos="1913889" algn="l"/>
                <a:tab pos="4080510" algn="l"/>
                <a:tab pos="6105525" algn="l"/>
              </a:tabLst>
            </a:pPr>
            <a:r>
              <a:rPr sz="4200" spc="1589" baseline="5952" dirty="0">
                <a:solidFill>
                  <a:srgbClr val="FFFFFF"/>
                </a:solidFill>
                <a:latin typeface="Symbol"/>
                <a:cs typeface="Symbol"/>
              </a:rPr>
              <a:t></a:t>
            </a:r>
            <a:r>
              <a:rPr sz="4200" spc="1589" baseline="5952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br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us	p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iu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,	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eande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,	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lot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s, 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Organophosphorus,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Arsenic, Aconite,</a:t>
            </a:r>
            <a:r>
              <a:rPr sz="2800" spc="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Strychnine,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58669" y="5163821"/>
            <a:ext cx="245110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1900" spc="735" dirty="0">
                <a:solidFill>
                  <a:prstClr val="black"/>
                </a:solidFill>
                <a:latin typeface="Symbol"/>
                <a:cs typeface="Symbol"/>
              </a:rPr>
              <a:t></a:t>
            </a:r>
            <a:endParaRPr sz="190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15870" y="4522946"/>
            <a:ext cx="2569845" cy="1080770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469900">
              <a:spcBef>
                <a:spcPts val="615"/>
              </a:spcBef>
            </a:pP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etc.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spcBef>
                <a:spcPts val="590"/>
              </a:spcBef>
            </a:pPr>
            <a:r>
              <a:rPr sz="3200" spc="-5" dirty="0">
                <a:solidFill>
                  <a:prstClr val="black"/>
                </a:solidFill>
                <a:latin typeface="Times New Roman"/>
                <a:cs typeface="Times New Roman"/>
              </a:rPr>
              <a:t>Arrow</a:t>
            </a:r>
            <a:r>
              <a:rPr sz="3200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prstClr val="black"/>
                </a:solidFill>
                <a:latin typeface="Times New Roman"/>
                <a:cs typeface="Times New Roman"/>
              </a:rPr>
              <a:t>Poisons:</a:t>
            </a:r>
            <a:endParaRPr sz="3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90470" y="5654040"/>
            <a:ext cx="766127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5300" marR="30480" indent="-457200">
              <a:spcBef>
                <a:spcPts val="100"/>
              </a:spcBef>
              <a:tabLst>
                <a:tab pos="494665" algn="l"/>
                <a:tab pos="1607820" algn="l"/>
                <a:tab pos="2838450" algn="l"/>
                <a:tab pos="4205605" algn="l"/>
                <a:tab pos="5990590" algn="l"/>
                <a:tab pos="7111365" algn="l"/>
              </a:tabLst>
            </a:pPr>
            <a:r>
              <a:rPr sz="4200" spc="1589" baseline="5952" dirty="0">
                <a:solidFill>
                  <a:srgbClr val="FFFFFF"/>
                </a:solidFill>
                <a:latin typeface="Symbol"/>
                <a:cs typeface="Symbol"/>
              </a:rPr>
              <a:t></a:t>
            </a:r>
            <a:r>
              <a:rPr sz="4200" spc="1589" baseline="5952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br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us,	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,	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nit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,	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800" spc="15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nine,	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ra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	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and  Snake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venom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etc.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0552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0" y="299720"/>
            <a:ext cx="68275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5" dirty="0">
                <a:solidFill>
                  <a:srgbClr val="000000"/>
                </a:solidFill>
              </a:rPr>
              <a:t>CLASSIFICATION OF</a:t>
            </a:r>
            <a:r>
              <a:rPr b="1" spc="-95" dirty="0">
                <a:solidFill>
                  <a:srgbClr val="000000"/>
                </a:solidFill>
              </a:rPr>
              <a:t> </a:t>
            </a:r>
            <a:r>
              <a:rPr b="1" spc="-5" dirty="0">
                <a:solidFill>
                  <a:srgbClr val="000000"/>
                </a:solidFill>
              </a:rPr>
              <a:t>POISONS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83740" y="952500"/>
            <a:ext cx="6630670" cy="5466080"/>
          </a:xfrm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88900">
              <a:spcBef>
                <a:spcPts val="1460"/>
              </a:spcBef>
            </a:pPr>
            <a:r>
              <a:rPr sz="4800" spc="142" baseline="6076" dirty="0">
                <a:solidFill>
                  <a:srgbClr val="0000FF"/>
                </a:solidFill>
                <a:latin typeface="Symbol"/>
                <a:cs typeface="Symbol"/>
              </a:rPr>
              <a:t></a:t>
            </a:r>
            <a:r>
              <a:rPr sz="3200" spc="95" dirty="0">
                <a:solidFill>
                  <a:srgbClr val="0000FF"/>
                </a:solidFill>
                <a:latin typeface="Times New Roman"/>
                <a:cs typeface="Times New Roman"/>
              </a:rPr>
              <a:t>CORROSIVES:</a:t>
            </a:r>
            <a:endParaRPr sz="3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46100">
              <a:spcBef>
                <a:spcPts val="1190"/>
              </a:spcBef>
            </a:pPr>
            <a:r>
              <a:rPr sz="4200" spc="225" baseline="5952" dirty="0">
                <a:solidFill>
                  <a:srgbClr val="FFFF00"/>
                </a:solidFill>
                <a:latin typeface="Symbol"/>
                <a:cs typeface="Symbol"/>
              </a:rPr>
              <a:t></a:t>
            </a:r>
            <a:r>
              <a:rPr sz="2800" u="heavy" spc="15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Strong</a:t>
            </a:r>
            <a:r>
              <a:rPr sz="2800" u="heavy" spc="-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Acids</a:t>
            </a:r>
            <a:r>
              <a:rPr sz="2800" spc="-5" dirty="0">
                <a:solidFill>
                  <a:srgbClr val="FFFF00"/>
                </a:solidFill>
                <a:latin typeface="Times New Roman"/>
                <a:cs typeface="Times New Roman"/>
              </a:rPr>
              <a:t>: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003300">
              <a:spcBef>
                <a:spcPts val="1200"/>
              </a:spcBef>
            </a:pPr>
            <a:r>
              <a:rPr sz="3600" spc="165" baseline="5787" dirty="0">
                <a:solidFill>
                  <a:srgbClr val="00FF00"/>
                </a:solidFill>
                <a:latin typeface="Symbol"/>
                <a:cs typeface="Symbol"/>
              </a:rPr>
              <a:t></a:t>
            </a:r>
            <a:r>
              <a:rPr sz="2400" spc="110" dirty="0">
                <a:solidFill>
                  <a:srgbClr val="00FF00"/>
                </a:solidFill>
                <a:latin typeface="Times New Roman"/>
                <a:cs typeface="Times New Roman"/>
              </a:rPr>
              <a:t>Mineral </a:t>
            </a:r>
            <a:r>
              <a:rPr sz="2400" dirty="0">
                <a:solidFill>
                  <a:srgbClr val="00FF00"/>
                </a:solidFill>
                <a:latin typeface="Times New Roman"/>
                <a:cs typeface="Times New Roman"/>
              </a:rPr>
              <a:t>/ </a:t>
            </a:r>
            <a:r>
              <a:rPr sz="2400" spc="-5" dirty="0">
                <a:solidFill>
                  <a:srgbClr val="00FF00"/>
                </a:solidFill>
                <a:latin typeface="Times New Roman"/>
                <a:cs typeface="Times New Roman"/>
              </a:rPr>
              <a:t>Organic</a:t>
            </a:r>
            <a:r>
              <a:rPr sz="2400" spc="-105" dirty="0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FF00"/>
                </a:solidFill>
                <a:latin typeface="Times New Roman"/>
                <a:cs typeface="Times New Roman"/>
              </a:rPr>
              <a:t>Acids: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459865">
              <a:spcBef>
                <a:spcPts val="1190"/>
              </a:spcBef>
            </a:pPr>
            <a:r>
              <a:rPr sz="3000" spc="112" baseline="5555" dirty="0">
                <a:solidFill>
                  <a:srgbClr val="FFFFFF"/>
                </a:solidFill>
                <a:latin typeface="Symbol"/>
                <a:cs typeface="Symbol"/>
              </a:rPr>
              <a:t></a:t>
            </a:r>
            <a:r>
              <a:rPr sz="2000" spc="75" dirty="0">
                <a:solidFill>
                  <a:srgbClr val="FFFFFF"/>
                </a:solidFill>
                <a:latin typeface="Times New Roman"/>
                <a:cs typeface="Times New Roman"/>
              </a:rPr>
              <a:t>Sulphuric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acid,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Hydrochloric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acid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&amp;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Nitric</a:t>
            </a:r>
            <a:r>
              <a:rPr sz="20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acid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003300">
              <a:spcBef>
                <a:spcPts val="1200"/>
              </a:spcBef>
            </a:pPr>
            <a:r>
              <a:rPr sz="3600" spc="165" baseline="5787" dirty="0">
                <a:solidFill>
                  <a:srgbClr val="00FF00"/>
                </a:solidFill>
                <a:latin typeface="Symbol"/>
                <a:cs typeface="Symbol"/>
              </a:rPr>
              <a:t></a:t>
            </a:r>
            <a:r>
              <a:rPr sz="2400" spc="110" dirty="0">
                <a:solidFill>
                  <a:srgbClr val="00FF00"/>
                </a:solidFill>
                <a:latin typeface="Times New Roman"/>
                <a:cs typeface="Times New Roman"/>
              </a:rPr>
              <a:t>Organic</a:t>
            </a:r>
            <a:r>
              <a:rPr sz="2400" spc="-5" dirty="0">
                <a:solidFill>
                  <a:srgbClr val="00FF00"/>
                </a:solidFill>
                <a:latin typeface="Times New Roman"/>
                <a:cs typeface="Times New Roman"/>
              </a:rPr>
              <a:t> Acids: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459865">
              <a:spcBef>
                <a:spcPts val="1200"/>
              </a:spcBef>
            </a:pPr>
            <a:r>
              <a:rPr sz="3000" spc="120" baseline="5555" dirty="0">
                <a:solidFill>
                  <a:srgbClr val="FFFFFF"/>
                </a:solidFill>
                <a:latin typeface="Symbol"/>
                <a:cs typeface="Symbol"/>
              </a:rPr>
              <a:t></a:t>
            </a:r>
            <a:r>
              <a:rPr sz="2000" spc="80" dirty="0">
                <a:solidFill>
                  <a:srgbClr val="FFFFFF"/>
                </a:solidFill>
                <a:latin typeface="Times New Roman"/>
                <a:cs typeface="Times New Roman"/>
              </a:rPr>
              <a:t>Carbolic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acid, Oxalic acid, Acetic acid,</a:t>
            </a:r>
            <a:r>
              <a:rPr sz="2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etc.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3044825" algn="ctr">
              <a:spcBef>
                <a:spcPts val="1190"/>
              </a:spcBef>
            </a:pPr>
            <a:r>
              <a:rPr sz="4200" spc="225" baseline="5952" dirty="0">
                <a:solidFill>
                  <a:srgbClr val="FFFF00"/>
                </a:solidFill>
                <a:latin typeface="Symbol"/>
                <a:cs typeface="Symbol"/>
              </a:rPr>
              <a:t></a:t>
            </a:r>
            <a:r>
              <a:rPr sz="2800" u="heavy" spc="15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Strong</a:t>
            </a:r>
            <a:r>
              <a:rPr sz="2800" u="heavy" spc="-2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Alkalis</a:t>
            </a:r>
            <a:r>
              <a:rPr sz="2800" dirty="0">
                <a:solidFill>
                  <a:srgbClr val="FFFF00"/>
                </a:solidFill>
                <a:latin typeface="Times New Roman"/>
                <a:cs typeface="Times New Roman"/>
              </a:rPr>
              <a:t>: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622300" algn="ctr">
              <a:spcBef>
                <a:spcPts val="1200"/>
              </a:spcBef>
            </a:pPr>
            <a:r>
              <a:rPr sz="3600" spc="150" baseline="9259" dirty="0">
                <a:solidFill>
                  <a:srgbClr val="FFFFFF"/>
                </a:solidFill>
                <a:latin typeface="Symbol"/>
                <a:cs typeface="Symbol"/>
              </a:rPr>
              <a:t></a:t>
            </a:r>
            <a:r>
              <a:rPr sz="2400" spc="100" dirty="0">
                <a:solidFill>
                  <a:srgbClr val="FFFFFF"/>
                </a:solidFill>
                <a:latin typeface="Times New Roman"/>
                <a:cs typeface="Times New Roman"/>
              </a:rPr>
              <a:t>Hydrates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Carbonates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Na,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K,</a:t>
            </a:r>
            <a:r>
              <a:rPr sz="240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NH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3148965" algn="ctr">
              <a:spcBef>
                <a:spcPts val="1200"/>
              </a:spcBef>
            </a:pPr>
            <a:r>
              <a:rPr sz="4200" spc="165" baseline="5952" dirty="0">
                <a:solidFill>
                  <a:srgbClr val="FFFF00"/>
                </a:solidFill>
                <a:latin typeface="Symbol"/>
                <a:cs typeface="Symbol"/>
              </a:rPr>
              <a:t></a:t>
            </a:r>
            <a:r>
              <a:rPr sz="2800" u="heavy" spc="1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Metallic</a:t>
            </a:r>
            <a:r>
              <a:rPr sz="2800" u="heavy" spc="-1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Salts</a:t>
            </a:r>
            <a:r>
              <a:rPr sz="2800" spc="-5" dirty="0">
                <a:solidFill>
                  <a:srgbClr val="FFFF00"/>
                </a:solidFill>
                <a:latin typeface="Times New Roman"/>
                <a:cs typeface="Times New Roman"/>
              </a:rPr>
              <a:t>: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003300">
              <a:spcBef>
                <a:spcPts val="1190"/>
              </a:spcBef>
            </a:pPr>
            <a:r>
              <a:rPr sz="3600" spc="187" baseline="5787" dirty="0">
                <a:solidFill>
                  <a:srgbClr val="FFFFFF"/>
                </a:solidFill>
                <a:latin typeface="Symbol"/>
                <a:cs typeface="Symbol"/>
              </a:rPr>
              <a:t></a:t>
            </a:r>
            <a:r>
              <a:rPr sz="2400" spc="125" dirty="0">
                <a:solidFill>
                  <a:srgbClr val="FFFFFF"/>
                </a:solidFill>
                <a:latin typeface="Times New Roman"/>
                <a:cs typeface="Times New Roman"/>
              </a:rPr>
              <a:t>ZnCl2,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FeCl2, CuSO4, AgNO3,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KCN,</a:t>
            </a:r>
            <a:r>
              <a:rPr sz="2400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etc.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7091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2390" y="436879"/>
            <a:ext cx="25419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00FF00"/>
                </a:solidFill>
              </a:rPr>
              <a:t>IRRI</a:t>
            </a:r>
            <a:r>
              <a:rPr spc="10" dirty="0">
                <a:solidFill>
                  <a:srgbClr val="00FF00"/>
                </a:solidFill>
              </a:rPr>
              <a:t>T</a:t>
            </a:r>
            <a:r>
              <a:rPr spc="-5" dirty="0">
                <a:solidFill>
                  <a:srgbClr val="00FF00"/>
                </a:solidFill>
              </a:rPr>
              <a:t>A</a:t>
            </a:r>
            <a:r>
              <a:rPr spc="5" dirty="0">
                <a:solidFill>
                  <a:srgbClr val="00FF00"/>
                </a:solidFill>
              </a:rPr>
              <a:t>N</a:t>
            </a:r>
            <a:r>
              <a:rPr spc="-5" dirty="0">
                <a:solidFill>
                  <a:srgbClr val="00FF00"/>
                </a:solidFill>
              </a:rPr>
              <a:t>T</a:t>
            </a:r>
            <a:r>
              <a:rPr dirty="0">
                <a:solidFill>
                  <a:srgbClr val="00FF00"/>
                </a:solidFill>
              </a:rPr>
              <a:t>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26641" y="1111249"/>
            <a:ext cx="3402965" cy="2399030"/>
          </a:xfrm>
          <a:prstGeom prst="rect">
            <a:avLst/>
          </a:prstGeom>
        </p:spPr>
        <p:txBody>
          <a:bodyPr vert="horz" wrap="square" lIns="0" tIns="163830" rIns="0" bIns="0" rtlCol="0">
            <a:spAutoFit/>
          </a:bodyPr>
          <a:lstStyle/>
          <a:p>
            <a:pPr marL="50800">
              <a:spcBef>
                <a:spcPts val="1290"/>
              </a:spcBef>
            </a:pPr>
            <a:r>
              <a:rPr sz="3200" u="heavy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Agricultural</a:t>
            </a:r>
            <a:endParaRPr sz="3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0800">
              <a:spcBef>
                <a:spcPts val="1190"/>
              </a:spcBef>
            </a:pPr>
            <a:r>
              <a:rPr sz="4800" spc="165" baseline="5208" dirty="0">
                <a:solidFill>
                  <a:srgbClr val="FFFF00"/>
                </a:solidFill>
                <a:latin typeface="Symbol"/>
                <a:cs typeface="Symbol"/>
              </a:rPr>
              <a:t></a:t>
            </a:r>
            <a:r>
              <a:rPr sz="3200" u="heavy" spc="1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Inorganic</a:t>
            </a:r>
            <a:r>
              <a:rPr sz="3200" spc="110" dirty="0">
                <a:solidFill>
                  <a:srgbClr val="FFFF00"/>
                </a:solidFill>
                <a:latin typeface="Times New Roman"/>
                <a:cs typeface="Times New Roman"/>
              </a:rPr>
              <a:t>:</a:t>
            </a:r>
            <a:endParaRPr sz="3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08000">
              <a:spcBef>
                <a:spcPts val="1200"/>
              </a:spcBef>
            </a:pPr>
            <a:r>
              <a:rPr sz="4200" spc="104" baseline="5952" dirty="0">
                <a:solidFill>
                  <a:srgbClr val="00FF00"/>
                </a:solidFill>
                <a:latin typeface="Symbol"/>
                <a:cs typeface="Symbol"/>
              </a:rPr>
              <a:t></a:t>
            </a:r>
            <a:r>
              <a:rPr sz="2800" spc="70" dirty="0">
                <a:solidFill>
                  <a:srgbClr val="00FF00"/>
                </a:solidFill>
                <a:latin typeface="Times New Roman"/>
                <a:cs typeface="Times New Roman"/>
              </a:rPr>
              <a:t>Non-metallic: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964565">
              <a:spcBef>
                <a:spcPts val="1190"/>
              </a:spcBef>
            </a:pPr>
            <a:r>
              <a:rPr sz="3600" spc="442" baseline="5787" dirty="0">
                <a:solidFill>
                  <a:srgbClr val="FFFFFF"/>
                </a:solidFill>
                <a:latin typeface="Symbol"/>
                <a:cs typeface="Symbol"/>
              </a:rPr>
              <a:t></a:t>
            </a:r>
            <a:r>
              <a:rPr sz="2400" spc="295" dirty="0">
                <a:solidFill>
                  <a:srgbClr val="FFFFFF"/>
                </a:solidFill>
                <a:latin typeface="Times New Roman"/>
                <a:cs typeface="Times New Roman"/>
              </a:rPr>
              <a:t>P,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I,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Cl, Br,</a:t>
            </a:r>
            <a:r>
              <a:rPr sz="2400" spc="-3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CCl4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96540" y="3460961"/>
            <a:ext cx="3775075" cy="1145540"/>
          </a:xfrm>
          <a:prstGeom prst="rect">
            <a:avLst/>
          </a:prstGeom>
        </p:spPr>
        <p:txBody>
          <a:bodyPr vert="horz" wrap="square" lIns="0" tIns="188595" rIns="0" bIns="0" rtlCol="0">
            <a:spAutoFit/>
          </a:bodyPr>
          <a:lstStyle/>
          <a:p>
            <a:pPr marL="38100">
              <a:spcBef>
                <a:spcPts val="1485"/>
              </a:spcBef>
            </a:pPr>
            <a:r>
              <a:rPr sz="4200" spc="150" baseline="5952" dirty="0">
                <a:solidFill>
                  <a:srgbClr val="00FF00"/>
                </a:solidFill>
                <a:latin typeface="Symbol"/>
                <a:cs typeface="Symbol"/>
              </a:rPr>
              <a:t></a:t>
            </a:r>
            <a:r>
              <a:rPr sz="2800" spc="100" dirty="0">
                <a:solidFill>
                  <a:srgbClr val="00FF00"/>
                </a:solidFill>
                <a:latin typeface="Times New Roman"/>
                <a:cs typeface="Times New Roman"/>
              </a:rPr>
              <a:t>Metallic: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56565" algn="ctr">
              <a:spcBef>
                <a:spcPts val="1190"/>
              </a:spcBef>
            </a:pPr>
            <a:r>
              <a:rPr sz="3600" spc="330" baseline="5787" dirty="0">
                <a:solidFill>
                  <a:srgbClr val="FFFFFF"/>
                </a:solidFill>
                <a:latin typeface="Symbol"/>
                <a:cs typeface="Symbol"/>
              </a:rPr>
              <a:t></a:t>
            </a:r>
            <a:r>
              <a:rPr sz="2400" spc="220" dirty="0">
                <a:solidFill>
                  <a:srgbClr val="FFFFFF"/>
                </a:solidFill>
                <a:latin typeface="Times New Roman"/>
                <a:cs typeface="Times New Roman"/>
              </a:rPr>
              <a:t>As,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An, Cu, Pb, Hg,</a:t>
            </a:r>
            <a:r>
              <a:rPr sz="2400" spc="-2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Ag,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96540" y="4450261"/>
            <a:ext cx="2149475" cy="1101090"/>
          </a:xfrm>
          <a:prstGeom prst="rect">
            <a:avLst/>
          </a:prstGeom>
        </p:spPr>
        <p:txBody>
          <a:bodyPr vert="horz" wrap="square" lIns="0" tIns="142875" rIns="0" bIns="0" rtlCol="0">
            <a:spAutoFit/>
          </a:bodyPr>
          <a:lstStyle/>
          <a:p>
            <a:pPr marL="723265">
              <a:spcBef>
                <a:spcPts val="1125"/>
              </a:spcBef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Zn,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etc.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100">
              <a:spcBef>
                <a:spcPts val="1200"/>
              </a:spcBef>
            </a:pPr>
            <a:r>
              <a:rPr sz="4200" spc="120" baseline="5952" dirty="0">
                <a:solidFill>
                  <a:srgbClr val="00FF00"/>
                </a:solidFill>
                <a:latin typeface="Symbol"/>
                <a:cs typeface="Symbol"/>
              </a:rPr>
              <a:t></a:t>
            </a:r>
            <a:r>
              <a:rPr sz="2800" spc="80" dirty="0">
                <a:solidFill>
                  <a:srgbClr val="00FF00"/>
                </a:solidFill>
                <a:latin typeface="Times New Roman"/>
                <a:cs typeface="Times New Roman"/>
              </a:rPr>
              <a:t>Mechanical: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53740" y="5678170"/>
            <a:ext cx="32238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 marR="30480" indent="-228600">
              <a:spcBef>
                <a:spcPts val="100"/>
              </a:spcBef>
            </a:pPr>
            <a:r>
              <a:rPr sz="3600" spc="142" baseline="5787" dirty="0">
                <a:solidFill>
                  <a:srgbClr val="FFFFFF"/>
                </a:solidFill>
                <a:latin typeface="Symbol"/>
                <a:cs typeface="Symbol"/>
              </a:rPr>
              <a:t></a:t>
            </a:r>
            <a:r>
              <a:rPr sz="2400" spc="95" dirty="0">
                <a:solidFill>
                  <a:srgbClr val="FFFFFF"/>
                </a:solidFill>
                <a:latin typeface="Times New Roman"/>
                <a:cs typeface="Times New Roman"/>
              </a:rPr>
              <a:t>Powdered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glass,  Diamond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dust,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Hair</a:t>
            </a:r>
            <a:r>
              <a:rPr sz="24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etc.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96709" y="1292679"/>
            <a:ext cx="2390140" cy="1266825"/>
          </a:xfrm>
          <a:prstGeom prst="rect">
            <a:avLst/>
          </a:prstGeom>
        </p:spPr>
        <p:txBody>
          <a:bodyPr vert="horz" wrap="square" lIns="0" tIns="186690" rIns="0" bIns="0" rtlCol="0">
            <a:spAutoFit/>
          </a:bodyPr>
          <a:lstStyle/>
          <a:p>
            <a:pPr marL="38100">
              <a:spcBef>
                <a:spcPts val="1470"/>
              </a:spcBef>
            </a:pPr>
            <a:r>
              <a:rPr sz="4800" spc="202" baseline="5208" dirty="0">
                <a:solidFill>
                  <a:srgbClr val="FFFF00"/>
                </a:solidFill>
                <a:latin typeface="Symbol"/>
                <a:cs typeface="Symbol"/>
              </a:rPr>
              <a:t></a:t>
            </a:r>
            <a:r>
              <a:rPr sz="3200" u="heavy" spc="13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Organic</a:t>
            </a:r>
            <a:r>
              <a:rPr sz="3200" spc="135" dirty="0">
                <a:solidFill>
                  <a:srgbClr val="FFFF00"/>
                </a:solidFill>
                <a:latin typeface="Times New Roman"/>
                <a:cs typeface="Times New Roman"/>
              </a:rPr>
              <a:t>:</a:t>
            </a:r>
            <a:endParaRPr sz="3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95300">
              <a:spcBef>
                <a:spcPts val="1200"/>
              </a:spcBef>
            </a:pPr>
            <a:r>
              <a:rPr sz="4200" spc="135" baseline="5952" dirty="0">
                <a:solidFill>
                  <a:srgbClr val="00FF00"/>
                </a:solidFill>
                <a:latin typeface="Symbol"/>
                <a:cs typeface="Symbol"/>
              </a:rPr>
              <a:t></a:t>
            </a:r>
            <a:r>
              <a:rPr sz="2800" spc="90" dirty="0">
                <a:solidFill>
                  <a:srgbClr val="00FF00"/>
                </a:solidFill>
                <a:latin typeface="Times New Roman"/>
                <a:cs typeface="Times New Roman"/>
              </a:rPr>
              <a:t>Vegetable: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36510" y="2684779"/>
            <a:ext cx="25546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spcBef>
                <a:spcPts val="100"/>
              </a:spcBef>
            </a:pPr>
            <a:r>
              <a:rPr sz="3600" spc="225" baseline="5787" dirty="0">
                <a:solidFill>
                  <a:srgbClr val="FFFFFF"/>
                </a:solidFill>
                <a:latin typeface="Symbol"/>
                <a:cs typeface="Symbol"/>
              </a:rPr>
              <a:t></a:t>
            </a:r>
            <a:r>
              <a:rPr sz="2400" spc="150" dirty="0">
                <a:solidFill>
                  <a:srgbClr val="FFFFFF"/>
                </a:solidFill>
                <a:latin typeface="Times New Roman"/>
                <a:cs typeface="Times New Roman"/>
              </a:rPr>
              <a:t>Abrus</a:t>
            </a:r>
            <a:r>
              <a:rPr sz="24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precatorius,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Castor,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Croton,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53910" y="3285671"/>
            <a:ext cx="2618105" cy="1101090"/>
          </a:xfrm>
          <a:prstGeom prst="rect">
            <a:avLst/>
          </a:prstGeom>
        </p:spPr>
        <p:txBody>
          <a:bodyPr vert="horz" wrap="square" lIns="0" tIns="142875" rIns="0" bIns="0" rtlCol="0">
            <a:spAutoFit/>
          </a:bodyPr>
          <a:lstStyle/>
          <a:p>
            <a:pPr marL="723900">
              <a:spcBef>
                <a:spcPts val="1125"/>
              </a:spcBef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Calotropis,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etc.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100">
              <a:spcBef>
                <a:spcPts val="1200"/>
              </a:spcBef>
            </a:pPr>
            <a:r>
              <a:rPr sz="4200" spc="187" baseline="5952" dirty="0">
                <a:solidFill>
                  <a:srgbClr val="00FF00"/>
                </a:solidFill>
                <a:latin typeface="Symbol"/>
                <a:cs typeface="Symbol"/>
              </a:rPr>
              <a:t></a:t>
            </a:r>
            <a:r>
              <a:rPr sz="2800" spc="125" dirty="0">
                <a:solidFill>
                  <a:srgbClr val="00FF00"/>
                </a:solidFill>
                <a:latin typeface="Times New Roman"/>
                <a:cs typeface="Times New Roman"/>
              </a:rPr>
              <a:t>Animal: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98410" y="4513579"/>
            <a:ext cx="242506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43180" indent="-228600">
              <a:spcBef>
                <a:spcPts val="100"/>
              </a:spcBef>
            </a:pPr>
            <a:r>
              <a:rPr sz="3600" spc="217" baseline="5787" dirty="0">
                <a:solidFill>
                  <a:srgbClr val="FFFFFF"/>
                </a:solidFill>
                <a:latin typeface="Symbol"/>
                <a:cs typeface="Symbol"/>
              </a:rPr>
              <a:t></a:t>
            </a:r>
            <a:r>
              <a:rPr sz="2400" spc="145" dirty="0">
                <a:solidFill>
                  <a:srgbClr val="FFFFFF"/>
                </a:solidFill>
                <a:latin typeface="Times New Roman"/>
                <a:cs typeface="Times New Roman"/>
              </a:rPr>
              <a:t>Snake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400" spc="-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insect  venom,  Cantharides,  Ptomaine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67738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2390" y="403859"/>
            <a:ext cx="443293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spc="-5" dirty="0" smtClean="0">
                <a:solidFill>
                  <a:srgbClr val="00FF00"/>
                </a:solidFill>
              </a:rPr>
              <a:t>SYSTEMIC</a:t>
            </a:r>
            <a:r>
              <a:rPr lang="en-US" sz="2800" spc="-5" dirty="0" smtClean="0">
                <a:solidFill>
                  <a:srgbClr val="00FF00"/>
                </a:solidFill>
              </a:rPr>
              <a:t> </a:t>
            </a:r>
            <a:r>
              <a:rPr lang="en-US" sz="2800" spc="-5" dirty="0">
                <a:solidFill>
                  <a:srgbClr val="00FF00"/>
                </a:solidFill>
              </a:rPr>
              <a:t>POISONS:</a:t>
            </a:r>
            <a:endParaRPr sz="2800" spc="-5" dirty="0">
              <a:solidFill>
                <a:srgbClr val="00FF00"/>
              </a:solidFill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sz="half" idx="1"/>
          </p:nvPr>
        </p:nvSpPr>
        <p:spPr>
          <a:xfrm>
            <a:off x="6828790" y="1442992"/>
            <a:ext cx="5037667" cy="1428596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0" indent="0">
              <a:spcBef>
                <a:spcPts val="1780"/>
              </a:spcBef>
              <a:buNone/>
            </a:pPr>
            <a:endParaRPr sz="2000" dirty="0">
              <a:latin typeface="Symbol"/>
              <a:cs typeface="Symbol"/>
            </a:endParaRPr>
          </a:p>
          <a:p>
            <a:pPr marL="0" indent="0">
              <a:spcBef>
                <a:spcPts val="1200"/>
              </a:spcBef>
              <a:buNone/>
            </a:pPr>
            <a:endParaRPr dirty="0">
              <a:latin typeface="Symbol"/>
              <a:cs typeface="Symbol"/>
            </a:endParaRPr>
          </a:p>
          <a:p>
            <a:pPr marL="546100" marR="118110" indent="0">
              <a:lnSpc>
                <a:spcPct val="100400"/>
              </a:lnSpc>
              <a:spcBef>
                <a:spcPts val="1180"/>
              </a:spcBef>
              <a:buNone/>
            </a:pPr>
            <a:endParaRPr sz="2000" dirty="0">
              <a:latin typeface="Symbol"/>
              <a:cs typeface="Symbo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50440" y="1164590"/>
            <a:ext cx="3867150" cy="4157548"/>
          </a:xfrm>
          <a:prstGeom prst="rect">
            <a:avLst/>
          </a:prstGeom>
        </p:spPr>
        <p:txBody>
          <a:bodyPr vert="horz" wrap="square" lIns="0" tIns="215900" rIns="0" bIns="0" rtlCol="0">
            <a:spAutoFit/>
          </a:bodyPr>
          <a:lstStyle/>
          <a:p>
            <a:pPr marL="50800">
              <a:spcBef>
                <a:spcPts val="1700"/>
              </a:spcBef>
            </a:pPr>
            <a:r>
              <a:rPr lang="en-US" sz="4800" spc="179" baseline="5208" dirty="0" smtClean="0">
                <a:solidFill>
                  <a:srgbClr val="FFFF00"/>
                </a:solidFill>
                <a:latin typeface="Symbol"/>
                <a:cs typeface="Times New Roman"/>
              </a:rPr>
              <a:t>1.</a:t>
            </a:r>
            <a:r>
              <a:rPr sz="3200" u="heavy" spc="120" dirty="0" smtClean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Cerebral</a:t>
            </a:r>
            <a:r>
              <a:rPr lang="en-US" sz="3200" u="heavy" spc="120" dirty="0" smtClean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 Poisons</a:t>
            </a:r>
            <a:r>
              <a:rPr sz="3200" spc="120" dirty="0" smtClean="0">
                <a:solidFill>
                  <a:srgbClr val="FFFF00"/>
                </a:solidFill>
                <a:latin typeface="Times New Roman"/>
                <a:cs typeface="Times New Roman"/>
              </a:rPr>
              <a:t>:</a:t>
            </a:r>
            <a:endParaRPr sz="3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08000">
              <a:spcBef>
                <a:spcPts val="1200"/>
              </a:spcBef>
            </a:pPr>
            <a:r>
              <a:rPr sz="2400" spc="220" dirty="0" smtClean="0">
                <a:solidFill>
                  <a:srgbClr val="00FF00"/>
                </a:solidFill>
                <a:latin typeface="Times New Roman"/>
                <a:cs typeface="Times New Roman"/>
              </a:rPr>
              <a:t>CNS</a:t>
            </a:r>
            <a:r>
              <a:rPr sz="2400" spc="-15" dirty="0" smtClean="0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FF00"/>
                </a:solidFill>
                <a:latin typeface="Times New Roman"/>
                <a:cs typeface="Times New Roman"/>
              </a:rPr>
              <a:t>Depressants: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307465" marR="17780" indent="-342900">
              <a:spcBef>
                <a:spcPts val="1190"/>
              </a:spcBef>
              <a:buFont typeface="Wingdings" panose="05000000000000000000" pitchFamily="2" charset="2"/>
              <a:buChar char="Ø"/>
            </a:pPr>
            <a:r>
              <a:rPr sz="2000" spc="8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Alcohol</a:t>
            </a:r>
            <a:r>
              <a:rPr sz="2000" spc="80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endParaRPr lang="en-US" sz="2000" spc="8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1307465" marR="17780" indent="-342900">
              <a:spcBef>
                <a:spcPts val="1190"/>
              </a:spcBef>
              <a:buFont typeface="Wingdings" panose="05000000000000000000" pitchFamily="2" charset="2"/>
              <a:buChar char="Ø"/>
            </a:pPr>
            <a:r>
              <a:rPr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GA</a:t>
            </a:r>
            <a:endParaRPr lang="en-US" sz="20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1307465" marR="17780" indent="-342900">
              <a:spcBef>
                <a:spcPts val="1190"/>
              </a:spcBef>
              <a:buFont typeface="Wingdings" panose="05000000000000000000" pitchFamily="2" charset="2"/>
              <a:buChar char="Ø"/>
            </a:pPr>
            <a:r>
              <a:rPr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Opioid 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analgesics, Hypnotics and  Sedatives</a:t>
            </a:r>
            <a:r>
              <a:rPr sz="20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lang="en-US" sz="2000" spc="-5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1307465" marR="17780" indent="-342900">
              <a:spcBef>
                <a:spcPts val="1190"/>
              </a:spcBef>
              <a:buFont typeface="Wingdings" panose="05000000000000000000" pitchFamily="2" charset="2"/>
              <a:buChar char="Ø"/>
            </a:pPr>
            <a:r>
              <a:rPr lang="en-US" sz="200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Cyclic</a:t>
            </a:r>
            <a:r>
              <a:rPr lang="en-US" sz="2000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Antidepressants,</a:t>
            </a:r>
            <a:endParaRPr lang="en-US" sz="2000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307465" marR="17780" indent="-342900">
              <a:spcBef>
                <a:spcPts val="1190"/>
              </a:spcBef>
              <a:buFont typeface="Wingdings" panose="05000000000000000000" pitchFamily="2" charset="2"/>
              <a:buChar char="Ø"/>
            </a:pP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75676" y="1840348"/>
            <a:ext cx="3174365" cy="1066959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38100">
              <a:spcBef>
                <a:spcPts val="1540"/>
              </a:spcBef>
            </a:pPr>
            <a:r>
              <a:rPr sz="2400" spc="220" dirty="0" smtClean="0">
                <a:solidFill>
                  <a:srgbClr val="00FF00"/>
                </a:solidFill>
                <a:latin typeface="Times New Roman"/>
                <a:cs typeface="Times New Roman"/>
              </a:rPr>
              <a:t>CNS</a:t>
            </a:r>
            <a:r>
              <a:rPr sz="2400" spc="-20" dirty="0" smtClean="0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sz="2400" spc="-5" dirty="0" smtClean="0">
                <a:solidFill>
                  <a:srgbClr val="00FF00"/>
                </a:solidFill>
                <a:latin typeface="Times New Roman"/>
                <a:cs typeface="Times New Roman"/>
              </a:rPr>
              <a:t>Stimulants:</a:t>
            </a:r>
            <a:endParaRPr lang="en-US"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100">
              <a:spcBef>
                <a:spcPts val="1540"/>
              </a:spcBef>
            </a:pPr>
            <a:r>
              <a:rPr lang="en-US" sz="20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Amphetamine,</a:t>
            </a: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Caffeine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30908" y="3243364"/>
            <a:ext cx="3263900" cy="2510944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723265">
              <a:spcBef>
                <a:spcPts val="1100"/>
              </a:spcBef>
            </a:pPr>
            <a:r>
              <a:rPr sz="20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100">
              <a:spcBef>
                <a:spcPts val="1200"/>
              </a:spcBef>
            </a:pPr>
            <a:r>
              <a:rPr sz="2400" spc="90" dirty="0" err="1" smtClean="0">
                <a:solidFill>
                  <a:srgbClr val="00FF00"/>
                </a:solidFill>
                <a:latin typeface="Times New Roman"/>
                <a:cs typeface="Times New Roman"/>
              </a:rPr>
              <a:t>Deliriant</a:t>
            </a:r>
            <a:r>
              <a:rPr sz="2400" spc="-10" dirty="0" smtClean="0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FF00"/>
                </a:solidFill>
                <a:latin typeface="Times New Roman"/>
                <a:cs typeface="Times New Roman"/>
              </a:rPr>
              <a:t>poisons: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94665">
              <a:spcBef>
                <a:spcPts val="1190"/>
              </a:spcBef>
            </a:pPr>
            <a:r>
              <a:rPr sz="2000" spc="8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Dhatura</a:t>
            </a:r>
            <a:r>
              <a:rPr sz="2000" spc="8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Belladonna</a:t>
            </a:r>
            <a:r>
              <a:rPr sz="20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lang="en-US" sz="20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Hyoscyamus</a:t>
            </a:r>
            <a:r>
              <a:rPr lang="en-US" sz="20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Cannabis,  Cocaine,</a:t>
            </a: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etc.</a:t>
            </a:r>
            <a:endParaRPr lang="en-US" sz="2000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94665">
              <a:spcBef>
                <a:spcPts val="1190"/>
              </a:spcBef>
            </a:pP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143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704067" y="327150"/>
            <a:ext cx="9933882" cy="63183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spc="1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Spinal</a:t>
            </a:r>
            <a:r>
              <a:rPr lang="en-US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Poisons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spc="18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Nux</a:t>
            </a:r>
            <a:r>
              <a:rPr lang="en-US" sz="2800" spc="1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vomica 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800" spc="-1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Gelsemium</a:t>
            </a:r>
            <a:endParaRPr lang="en-US" sz="2800" spc="-1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spc="-1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spc="-1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28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Peripheral</a:t>
            </a:r>
            <a:r>
              <a:rPr lang="en-US"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poisons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2800" spc="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Conium 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8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Curare</a:t>
            </a:r>
          </a:p>
          <a:p>
            <a:pPr marL="0" indent="0">
              <a:buNone/>
            </a:pPr>
            <a:endParaRPr lang="en-US" sz="28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Cardiovascular</a:t>
            </a:r>
            <a:r>
              <a:rPr lang="en-US" sz="2800" spc="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it-IT" sz="2800" spc="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Aconite, </a:t>
            </a:r>
            <a:r>
              <a:rPr lang="it-IT" sz="28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Quinine,</a:t>
            </a:r>
            <a:r>
              <a:rPr lang="it-IT" sz="28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Oleander,  Tobacco, HCN</a:t>
            </a:r>
            <a:r>
              <a:rPr lang="it-IT" sz="2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spc="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US" sz="28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Asphyxiants</a:t>
            </a:r>
            <a:r>
              <a:rPr lang="en-US" sz="2800" spc="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2800" spc="1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CO, 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CO2,</a:t>
            </a:r>
            <a:r>
              <a:rPr lang="en-US" sz="2800" spc="-2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H2S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spc="6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701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2389" y="403859"/>
            <a:ext cx="653478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b="1" dirty="0">
                <a:solidFill>
                  <a:srgbClr val="00FF00"/>
                </a:solidFill>
                <a:latin typeface="Times New Roman"/>
                <a:cs typeface="Times New Roman"/>
              </a:rPr>
              <a:t>Routes of </a:t>
            </a:r>
            <a:r>
              <a:rPr sz="2800" b="1" spc="-5" dirty="0">
                <a:solidFill>
                  <a:srgbClr val="00FF00"/>
                </a:solidFill>
              </a:rPr>
              <a:t>Poison</a:t>
            </a:r>
            <a:r>
              <a:rPr sz="2800" b="1" spc="-90" dirty="0">
                <a:solidFill>
                  <a:srgbClr val="00FF00"/>
                </a:solidFill>
              </a:rPr>
              <a:t> </a:t>
            </a:r>
            <a:r>
              <a:rPr sz="2800" b="1" spc="-5" dirty="0">
                <a:solidFill>
                  <a:srgbClr val="00FF00"/>
                </a:solidFill>
              </a:rPr>
              <a:t>Administration: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40939" y="998451"/>
            <a:ext cx="7557770" cy="5306060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88900">
              <a:spcBef>
                <a:spcPts val="1395"/>
              </a:spcBef>
            </a:pPr>
            <a:r>
              <a:rPr sz="3600" spc="-104" baseline="5787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Times New Roman"/>
                <a:cs typeface="Times New Roman"/>
              </a:rPr>
              <a:t>Inhalation: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31215" marR="81280" indent="-342900">
              <a:spcBef>
                <a:spcPts val="1190"/>
              </a:spcBef>
            </a:pPr>
            <a:r>
              <a:rPr sz="3300" spc="1245" baseline="5050" dirty="0">
                <a:solidFill>
                  <a:srgbClr val="FFFFFF"/>
                </a:solidFill>
                <a:latin typeface="Symbol"/>
                <a:cs typeface="Symbol"/>
              </a:rPr>
              <a:t></a:t>
            </a:r>
            <a:r>
              <a:rPr sz="3300" spc="315" baseline="50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Benzene, Xylene, Acetone, Methyl Chloroform, CCl4,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CO, 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H2S, Methane, Lead, Mercury, Asbestos,</a:t>
            </a:r>
            <a:r>
              <a:rPr sz="22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etc.</a:t>
            </a:r>
            <a:endParaRPr sz="2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8900">
              <a:spcBef>
                <a:spcPts val="1200"/>
              </a:spcBef>
            </a:pPr>
            <a:r>
              <a:rPr sz="3600" spc="-89" baseline="5787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Times New Roman"/>
                <a:cs typeface="Times New Roman"/>
              </a:rPr>
              <a:t>Injection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into blood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vessels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8900">
              <a:spcBef>
                <a:spcPts val="1190"/>
              </a:spcBef>
            </a:pPr>
            <a:r>
              <a:rPr sz="3600" spc="-67" baseline="5787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Times New Roman"/>
                <a:cs typeface="Times New Roman"/>
              </a:rPr>
              <a:t>Intradermal, Subcutaneous, Intramuscular </a:t>
            </a:r>
            <a:r>
              <a:rPr sz="2400" dirty="0">
                <a:solidFill>
                  <a:srgbClr val="FFFF00"/>
                </a:solidFill>
                <a:latin typeface="Times New Roman"/>
                <a:cs typeface="Times New Roman"/>
              </a:rPr>
              <a:t>Inj.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8900">
              <a:spcBef>
                <a:spcPts val="1200"/>
              </a:spcBef>
            </a:pPr>
            <a:r>
              <a:rPr sz="2400" spc="-5" dirty="0" smtClean="0">
                <a:solidFill>
                  <a:srgbClr val="FFFF00"/>
                </a:solidFill>
                <a:latin typeface="Times New Roman"/>
                <a:cs typeface="Times New Roman"/>
              </a:rPr>
              <a:t>Application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into serous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membrane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8900">
              <a:spcBef>
                <a:spcPts val="1200"/>
              </a:spcBef>
            </a:pPr>
            <a:r>
              <a:rPr sz="24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Introduction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into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Stomach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8900">
              <a:spcBef>
                <a:spcPts val="1190"/>
              </a:spcBef>
            </a:pPr>
            <a:r>
              <a:rPr sz="24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Introduction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into natural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orifices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8900">
              <a:spcBef>
                <a:spcPts val="1200"/>
              </a:spcBef>
            </a:pPr>
            <a:r>
              <a:rPr sz="2400" spc="-5" dirty="0" smtClean="0">
                <a:solidFill>
                  <a:srgbClr val="FFFF00"/>
                </a:solidFill>
                <a:latin typeface="Times New Roman"/>
                <a:cs typeface="Times New Roman"/>
              </a:rPr>
              <a:t>Rubbing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into skin: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31215" marR="57785" indent="-342900">
              <a:spcBef>
                <a:spcPts val="1190"/>
              </a:spcBef>
            </a:pPr>
            <a:r>
              <a:rPr sz="3300" spc="1245" baseline="5050" dirty="0">
                <a:solidFill>
                  <a:srgbClr val="FFFFFF"/>
                </a:solidFill>
                <a:latin typeface="Symbol"/>
                <a:cs typeface="Symbol"/>
              </a:rPr>
              <a:t></a:t>
            </a:r>
            <a:r>
              <a:rPr sz="3300" spc="345" baseline="50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Organic phosphates, Nicotine, Phenol, Mercury, and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Hydro 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cyanic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acid</a:t>
            </a:r>
            <a:endParaRPr sz="22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76810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2389" y="556259"/>
            <a:ext cx="646176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spc="-5" dirty="0"/>
              <a:t>Factors Modifying Poison</a:t>
            </a:r>
            <a:r>
              <a:rPr sz="3200" spc="-50" dirty="0"/>
              <a:t> </a:t>
            </a:r>
            <a:r>
              <a:rPr sz="3200" spc="-5" dirty="0"/>
              <a:t>Actions: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8540" y="1381579"/>
            <a:ext cx="6789420" cy="1116965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>
              <a:spcBef>
                <a:spcPts val="730"/>
              </a:spcBef>
            </a:pPr>
            <a:r>
              <a:rPr sz="32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Quantity</a:t>
            </a:r>
            <a:r>
              <a:rPr sz="3200" dirty="0">
                <a:solidFill>
                  <a:srgbClr val="FFFF00"/>
                </a:solidFill>
                <a:latin typeface="Times New Roman"/>
                <a:cs typeface="Times New Roman"/>
              </a:rPr>
              <a:t>:</a:t>
            </a:r>
            <a:endParaRPr sz="3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55700" indent="-229235">
              <a:spcBef>
                <a:spcPts val="520"/>
              </a:spcBef>
              <a:buFontTx/>
              <a:buChar char="•"/>
              <a:tabLst>
                <a:tab pos="115570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Higher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 quantity,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more severe</a:t>
            </a:r>
            <a:r>
              <a:rPr sz="28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action</a:t>
            </a:r>
            <a:endParaRPr sz="28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63140" y="2424792"/>
            <a:ext cx="7666990" cy="1088118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38100">
              <a:spcBef>
                <a:spcPts val="785"/>
              </a:spcBef>
            </a:pPr>
            <a:r>
              <a:rPr sz="32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Form </a:t>
            </a:r>
            <a:r>
              <a:rPr sz="3200" dirty="0">
                <a:solidFill>
                  <a:srgbClr val="FFFF00"/>
                </a:solidFill>
                <a:latin typeface="Times New Roman"/>
                <a:cs typeface="Times New Roman"/>
              </a:rPr>
              <a:t>of 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the </a:t>
            </a:r>
            <a:r>
              <a:rPr sz="3200" dirty="0">
                <a:solidFill>
                  <a:srgbClr val="FFFF00"/>
                </a:solidFill>
                <a:latin typeface="Times New Roman"/>
                <a:cs typeface="Times New Roman"/>
              </a:rPr>
              <a:t>Poisonous substance:</a:t>
            </a:r>
            <a:endParaRPr sz="3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81100" indent="-229235">
              <a:spcBef>
                <a:spcPts val="520"/>
              </a:spcBef>
              <a:buFontTx/>
              <a:buChar char="•"/>
              <a:tabLst>
                <a:tab pos="118110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Poison acts </a:t>
            </a:r>
            <a:r>
              <a:rPr sz="2800" spc="-5" dirty="0">
                <a:solidFill>
                  <a:srgbClr val="00FF00"/>
                </a:solidFill>
                <a:latin typeface="Times New Roman"/>
                <a:cs typeface="Times New Roman"/>
              </a:rPr>
              <a:t>most rapidly </a:t>
            </a:r>
            <a:r>
              <a:rPr sz="2800" dirty="0">
                <a:solidFill>
                  <a:srgbClr val="00FF00"/>
                </a:solidFill>
                <a:latin typeface="Times New Roman"/>
                <a:cs typeface="Times New Roman"/>
              </a:rPr>
              <a:t>in </a:t>
            </a:r>
            <a:r>
              <a:rPr sz="2800" spc="-5" dirty="0">
                <a:solidFill>
                  <a:srgbClr val="00FF00"/>
                </a:solidFill>
                <a:latin typeface="Times New Roman"/>
                <a:cs typeface="Times New Roman"/>
              </a:rPr>
              <a:t>gaseous form</a:t>
            </a:r>
            <a:r>
              <a:rPr sz="2800" spc="10" dirty="0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endParaRPr sz="28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02939" y="3417570"/>
            <a:ext cx="6527800" cy="135255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241300">
              <a:spcBef>
                <a:spcPts val="620"/>
              </a:spcBef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least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in liquid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form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2690"/>
              </a:lnSpc>
              <a:spcBef>
                <a:spcPts val="1165"/>
              </a:spcBef>
              <a:buFontTx/>
              <a:buChar char="•"/>
              <a:tabLst>
                <a:tab pos="2413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When the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combination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chemicals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more  soluble, then more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is the</a:t>
            </a:r>
            <a:r>
              <a:rPr sz="28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action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50441" y="4810759"/>
            <a:ext cx="7445375" cy="139700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193165" marR="17780" indent="-228600">
              <a:lnSpc>
                <a:spcPts val="2690"/>
              </a:lnSpc>
              <a:spcBef>
                <a:spcPts val="745"/>
              </a:spcBef>
              <a:buFontTx/>
              <a:buChar char="•"/>
              <a:tabLst>
                <a:tab pos="119380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Alteration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action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efficacy when mixed 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inert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substances</a:t>
            </a:r>
            <a:endParaRPr sz="2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0800">
              <a:spcBef>
                <a:spcPts val="334"/>
              </a:spcBef>
            </a:pPr>
            <a:r>
              <a:rPr sz="5550" spc="-37" baseline="6006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00"/>
                </a:solidFill>
                <a:latin typeface="Times New Roman"/>
                <a:cs typeface="Times New Roman"/>
              </a:rPr>
              <a:t>Mode of 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Administration</a:t>
            </a:r>
            <a:endParaRPr sz="32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30627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2389" y="403859"/>
            <a:ext cx="64617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Factors Modifying Poison</a:t>
            </a:r>
            <a:r>
              <a:rPr spc="-50" dirty="0"/>
              <a:t> </a:t>
            </a:r>
            <a:r>
              <a:rPr spc="-5" dirty="0"/>
              <a:t>Actions: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44041" y="1312727"/>
            <a:ext cx="7903209" cy="4490085"/>
          </a:xfrm>
          <a:prstGeom prst="rect">
            <a:avLst/>
          </a:prstGeom>
        </p:spPr>
        <p:txBody>
          <a:bodyPr vert="horz" wrap="square" lIns="0" tIns="288290" rIns="0" bIns="0" rtlCol="0">
            <a:spAutoFit/>
          </a:bodyPr>
          <a:lstStyle/>
          <a:p>
            <a:pPr marL="76200">
              <a:spcBef>
                <a:spcPts val="2270"/>
              </a:spcBef>
            </a:pPr>
            <a:r>
              <a:rPr sz="32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Conditions </a:t>
            </a:r>
            <a:r>
              <a:rPr sz="3200" dirty="0">
                <a:solidFill>
                  <a:srgbClr val="FFFF00"/>
                </a:solidFill>
                <a:latin typeface="Times New Roman"/>
                <a:cs typeface="Times New Roman"/>
              </a:rPr>
              <a:t>of 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the </a:t>
            </a:r>
            <a:r>
              <a:rPr sz="3200" spc="5" dirty="0">
                <a:solidFill>
                  <a:srgbClr val="FFFF00"/>
                </a:solidFill>
                <a:latin typeface="Times New Roman"/>
                <a:cs typeface="Times New Roman"/>
              </a:rPr>
              <a:t>body:</a:t>
            </a:r>
            <a:endParaRPr sz="3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19150" marR="410209" indent="-285750">
              <a:spcBef>
                <a:spcPts val="1789"/>
              </a:spcBef>
            </a:pPr>
            <a:r>
              <a:rPr sz="2800" spc="260" dirty="0" smtClean="0">
                <a:solidFill>
                  <a:srgbClr val="00FF00"/>
                </a:solidFill>
                <a:latin typeface="Times New Roman"/>
                <a:cs typeface="Times New Roman"/>
              </a:rPr>
              <a:t>Age </a:t>
            </a:r>
            <a:r>
              <a:rPr sz="2800" spc="-5" dirty="0">
                <a:solidFill>
                  <a:srgbClr val="00FF00"/>
                </a:solidFill>
                <a:latin typeface="Times New Roman"/>
                <a:cs typeface="Times New Roman"/>
              </a:rPr>
              <a:t>factor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: Poisons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have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greater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effects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2800" spc="-3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two 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extremes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age</a:t>
            </a:r>
            <a:endParaRPr sz="2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19150" marR="1209675" indent="-285750">
              <a:spcBef>
                <a:spcPts val="1800"/>
              </a:spcBef>
            </a:pPr>
            <a:r>
              <a:rPr sz="2800" spc="75" dirty="0" smtClean="0">
                <a:solidFill>
                  <a:srgbClr val="00FF00"/>
                </a:solidFill>
                <a:latin typeface="Times New Roman"/>
                <a:cs typeface="Times New Roman"/>
              </a:rPr>
              <a:t>Idiosyncrasy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: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Which is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inherent</a:t>
            </a:r>
            <a:r>
              <a:rPr sz="28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personal 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hypersensitivity</a:t>
            </a:r>
            <a:endParaRPr sz="2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19150" marR="43180" indent="-285750">
              <a:spcBef>
                <a:spcPts val="1789"/>
              </a:spcBef>
            </a:pPr>
            <a:r>
              <a:rPr sz="2800" spc="145" dirty="0" smtClean="0">
                <a:solidFill>
                  <a:srgbClr val="00FF00"/>
                </a:solidFill>
                <a:latin typeface="Times New Roman"/>
                <a:cs typeface="Times New Roman"/>
              </a:rPr>
              <a:t>Habit</a:t>
            </a:r>
            <a:r>
              <a:rPr sz="2800" spc="145" dirty="0">
                <a:solidFill>
                  <a:srgbClr val="00FF00"/>
                </a:solidFill>
                <a:latin typeface="Times New Roman"/>
                <a:cs typeface="Times New Roman"/>
              </a:rPr>
              <a:t>: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Effect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certain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poisons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decreases with 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habituation. It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results from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decreased reaction  between the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chemical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biological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effectors</a:t>
            </a:r>
            <a:endParaRPr sz="28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46221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2389" y="480059"/>
            <a:ext cx="64617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Factors Modifying Poison</a:t>
            </a:r>
            <a:r>
              <a:rPr spc="-50" dirty="0"/>
              <a:t> </a:t>
            </a:r>
            <a:r>
              <a:rPr spc="-5" dirty="0"/>
              <a:t>Actions: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48841" y="1596390"/>
            <a:ext cx="7770495" cy="4088298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76200" marR="408305">
              <a:lnSpc>
                <a:spcPts val="3350"/>
              </a:lnSpc>
              <a:spcBef>
                <a:spcPts val="219"/>
              </a:spcBef>
              <a:buClr>
                <a:srgbClr val="FF8F00"/>
              </a:buClr>
              <a:tabLst>
                <a:tab pos="419100" algn="l"/>
              </a:tabLst>
            </a:pPr>
            <a:r>
              <a:rPr sz="2800" spc="-5" dirty="0">
                <a:solidFill>
                  <a:srgbClr val="00FF00"/>
                </a:solidFill>
                <a:latin typeface="Times New Roman"/>
                <a:cs typeface="Times New Roman"/>
              </a:rPr>
              <a:t>State </a:t>
            </a:r>
            <a:r>
              <a:rPr sz="2800" dirty="0">
                <a:solidFill>
                  <a:srgbClr val="00FF00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00FF00"/>
                </a:solidFill>
                <a:latin typeface="Times New Roman"/>
                <a:cs typeface="Times New Roman"/>
              </a:rPr>
              <a:t>Health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: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 healthy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person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tolerates better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than a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diseased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one</a:t>
            </a:r>
            <a:endParaRPr sz="2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6200" marR="68580">
              <a:spcBef>
                <a:spcPts val="2290"/>
              </a:spcBef>
              <a:buClr>
                <a:srgbClr val="FF8F00"/>
              </a:buClr>
              <a:tabLst>
                <a:tab pos="419100" algn="l"/>
              </a:tabLst>
            </a:pPr>
            <a:r>
              <a:rPr sz="2800" spc="-5" dirty="0">
                <a:solidFill>
                  <a:srgbClr val="00FF00"/>
                </a:solidFill>
                <a:latin typeface="Times New Roman"/>
                <a:cs typeface="Times New Roman"/>
              </a:rPr>
              <a:t>Sleep and </a:t>
            </a:r>
            <a:r>
              <a:rPr sz="2800" dirty="0">
                <a:solidFill>
                  <a:srgbClr val="00FF00"/>
                </a:solidFill>
                <a:latin typeface="Times New Roman"/>
                <a:cs typeface="Times New Roman"/>
              </a:rPr>
              <a:t>Intoxication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: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Action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some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poisons</a:t>
            </a:r>
            <a:r>
              <a:rPr sz="2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get 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delayed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if a person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goes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sleep</a:t>
            </a:r>
            <a:endParaRPr sz="2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6200" marR="483870">
              <a:spcBef>
                <a:spcPts val="2400"/>
              </a:spcBef>
              <a:buClr>
                <a:srgbClr val="FF8F00"/>
              </a:buClr>
              <a:tabLst>
                <a:tab pos="419100" algn="l"/>
              </a:tabLst>
            </a:pPr>
            <a:r>
              <a:rPr sz="2800" spc="-5" dirty="0">
                <a:solidFill>
                  <a:srgbClr val="00FF00"/>
                </a:solidFill>
                <a:latin typeface="Times New Roman"/>
                <a:cs typeface="Times New Roman"/>
              </a:rPr>
              <a:t>Cumulative </a:t>
            </a:r>
            <a:r>
              <a:rPr sz="2800" dirty="0">
                <a:solidFill>
                  <a:srgbClr val="00FF00"/>
                </a:solidFill>
                <a:latin typeface="Times New Roman"/>
                <a:cs typeface="Times New Roman"/>
              </a:rPr>
              <a:t>Action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: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Those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poisons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which are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 slowly eliminated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from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 body,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may </a:t>
            </a:r>
            <a:r>
              <a:rPr sz="2800" spc="-5" dirty="0">
                <a:solidFill>
                  <a:srgbClr val="FFFF00"/>
                </a:solidFill>
                <a:latin typeface="Times New Roman"/>
                <a:cs typeface="Times New Roman"/>
              </a:rPr>
              <a:t>gradually  </a:t>
            </a:r>
            <a:r>
              <a:rPr sz="2800" spc="-10" dirty="0">
                <a:solidFill>
                  <a:srgbClr val="FFFF00"/>
                </a:solidFill>
                <a:latin typeface="Times New Roman"/>
                <a:cs typeface="Times New Roman"/>
              </a:rPr>
              <a:t>accumulate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and then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may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produce poisonous 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symptoms</a:t>
            </a:r>
            <a:endParaRPr sz="28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36894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2390" y="480059"/>
            <a:ext cx="40074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10" dirty="0">
                <a:solidFill>
                  <a:srgbClr val="00FF00"/>
                </a:solidFill>
              </a:rPr>
              <a:t>What </a:t>
            </a:r>
            <a:r>
              <a:rPr b="1" spc="-5" dirty="0">
                <a:solidFill>
                  <a:srgbClr val="00FF00"/>
                </a:solidFill>
              </a:rPr>
              <a:t>is</a:t>
            </a:r>
            <a:r>
              <a:rPr b="1" spc="-70" dirty="0">
                <a:solidFill>
                  <a:srgbClr val="00FF00"/>
                </a:solidFill>
              </a:rPr>
              <a:t> </a:t>
            </a:r>
            <a:r>
              <a:rPr b="1" spc="-5" dirty="0">
                <a:solidFill>
                  <a:srgbClr val="00FF00"/>
                </a:solidFill>
              </a:rPr>
              <a:t>Toxicology?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36140" y="1832609"/>
            <a:ext cx="796988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4800" spc="1814" baseline="5208" dirty="0" smtClean="0">
                <a:solidFill>
                  <a:srgbClr val="FF8F00"/>
                </a:solidFill>
                <a:latin typeface="Symbol"/>
                <a:cs typeface="Symbol"/>
              </a:rPr>
              <a:t></a:t>
            </a:r>
            <a:r>
              <a:rPr sz="4800" spc="-52" baseline="5208" dirty="0" smtClean="0">
                <a:solidFill>
                  <a:srgbClr val="FF8F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Poisoning and knowledge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 poisons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have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long been</a:t>
            </a:r>
            <a:endParaRPr sz="28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10740" y="2169160"/>
            <a:ext cx="7214870" cy="1181100"/>
          </a:xfrm>
          <a:prstGeom prst="rect">
            <a:avLst/>
          </a:prstGeom>
        </p:spPr>
        <p:txBody>
          <a:bodyPr vert="horz" wrap="square" lIns="0" tIns="163830" rIns="0" bIns="0" rtlCol="0">
            <a:spAutoFit/>
          </a:bodyPr>
          <a:lstStyle/>
          <a:p>
            <a:pPr marL="381000">
              <a:spcBef>
                <a:spcPts val="1290"/>
              </a:spcBef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known to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humans</a:t>
            </a:r>
            <a:endParaRPr sz="2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100">
              <a:spcBef>
                <a:spcPts val="1190"/>
              </a:spcBef>
            </a:pPr>
            <a:r>
              <a:rPr sz="4200" spc="1589" baseline="5952" dirty="0" smtClean="0">
                <a:solidFill>
                  <a:srgbClr val="FF8F00"/>
                </a:solidFill>
                <a:latin typeface="Symbol"/>
                <a:cs typeface="Symbol"/>
              </a:rPr>
              <a:t></a:t>
            </a:r>
            <a:r>
              <a:rPr sz="4200" spc="217" baseline="5952" dirty="0" smtClean="0">
                <a:solidFill>
                  <a:srgbClr val="FF8F00"/>
                </a:solidFill>
                <a:latin typeface="Times New Roman"/>
                <a:cs typeface="Times New Roman"/>
              </a:rPr>
              <a:t> </a:t>
            </a:r>
            <a:r>
              <a:rPr sz="28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But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branch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science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distinct discipline</a:t>
            </a:r>
            <a:endParaRPr sz="28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10741" y="3172460"/>
            <a:ext cx="6944359" cy="161036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81000">
              <a:spcBef>
                <a:spcPts val="1300"/>
              </a:spcBef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‘Toxicology’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very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young</a:t>
            </a:r>
            <a:endParaRPr sz="2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1000" marR="30480" indent="-342900">
              <a:spcBef>
                <a:spcPts val="1200"/>
              </a:spcBef>
            </a:pPr>
            <a:r>
              <a:rPr sz="4200" spc="1589" baseline="5952" dirty="0" smtClean="0">
                <a:solidFill>
                  <a:srgbClr val="FF8F00"/>
                </a:solidFill>
                <a:latin typeface="Symbol"/>
                <a:cs typeface="Symbol"/>
              </a:rPr>
              <a:t></a:t>
            </a:r>
            <a:r>
              <a:rPr sz="4200" spc="135" baseline="5952" dirty="0" smtClean="0">
                <a:solidFill>
                  <a:srgbClr val="FF8F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Even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cave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dwellers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had the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knowledge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 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substances that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can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cause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harm…</a:t>
            </a:r>
            <a:endParaRPr sz="28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10741" y="4908550"/>
            <a:ext cx="7807959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marR="30480" indent="-342900">
              <a:spcBef>
                <a:spcPts val="100"/>
              </a:spcBef>
            </a:pPr>
            <a:r>
              <a:rPr sz="4200" spc="1589" baseline="5952" dirty="0" smtClean="0">
                <a:solidFill>
                  <a:srgbClr val="FF8F00"/>
                </a:solidFill>
                <a:latin typeface="Symbol"/>
                <a:cs typeface="Symbol"/>
              </a:rPr>
              <a:t></a:t>
            </a:r>
            <a:r>
              <a:rPr sz="4200" spc="179" baseline="5952" dirty="0" smtClean="0">
                <a:solidFill>
                  <a:srgbClr val="FF8F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‘Socrates’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&amp;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‘Cleopatra’ are two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famous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victims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  poisoning in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history</a:t>
            </a:r>
            <a:endParaRPr sz="28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3649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2390" y="632459"/>
            <a:ext cx="37115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5" dirty="0"/>
              <a:t>Types </a:t>
            </a:r>
            <a:r>
              <a:rPr dirty="0"/>
              <a:t>of</a:t>
            </a:r>
            <a:r>
              <a:rPr spc="-75" dirty="0"/>
              <a:t> </a:t>
            </a:r>
            <a:r>
              <a:rPr spc="-5" dirty="0"/>
              <a:t>Poisoning: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31490" y="1965959"/>
            <a:ext cx="3968115" cy="2686050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508000" indent="-457200">
              <a:spcBef>
                <a:spcPts val="1500"/>
              </a:spcBef>
              <a:buFont typeface="Wingdings" panose="05000000000000000000" pitchFamily="2" charset="2"/>
              <a:buChar char="Ø"/>
            </a:pPr>
            <a:r>
              <a:rPr sz="32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Acute </a:t>
            </a:r>
            <a:r>
              <a:rPr sz="3200" dirty="0">
                <a:solidFill>
                  <a:srgbClr val="FFFF00"/>
                </a:solidFill>
                <a:latin typeface="Times New Roman"/>
                <a:cs typeface="Times New Roman"/>
              </a:rPr>
              <a:t>Poisoning</a:t>
            </a:r>
            <a:endParaRPr sz="3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08000" indent="-457200">
              <a:spcBef>
                <a:spcPts val="1400"/>
              </a:spcBef>
              <a:buFont typeface="Wingdings" panose="05000000000000000000" pitchFamily="2" charset="2"/>
              <a:buChar char="Ø"/>
            </a:pPr>
            <a:r>
              <a:rPr sz="32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Chronic 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Poisoning</a:t>
            </a:r>
            <a:endParaRPr sz="3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08000" indent="-457200">
              <a:spcBef>
                <a:spcPts val="1390"/>
              </a:spcBef>
              <a:buFont typeface="Wingdings" panose="05000000000000000000" pitchFamily="2" charset="2"/>
              <a:buChar char="Ø"/>
            </a:pPr>
            <a:r>
              <a:rPr sz="32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Sub-acute 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Poisoning</a:t>
            </a:r>
            <a:endParaRPr sz="3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08000" indent="-457200">
              <a:spcBef>
                <a:spcPts val="1400"/>
              </a:spcBef>
              <a:buFont typeface="Wingdings" panose="05000000000000000000" pitchFamily="2" charset="2"/>
              <a:buChar char="Ø"/>
            </a:pPr>
            <a:r>
              <a:rPr sz="3200" spc="-5" dirty="0" smtClean="0">
                <a:solidFill>
                  <a:srgbClr val="FFFF00"/>
                </a:solidFill>
                <a:latin typeface="Times New Roman"/>
                <a:cs typeface="Times New Roman"/>
              </a:rPr>
              <a:t>Fulminant </a:t>
            </a:r>
            <a:r>
              <a:rPr sz="3200" dirty="0">
                <a:solidFill>
                  <a:srgbClr val="FFFF00"/>
                </a:solidFill>
                <a:latin typeface="Times New Roman"/>
                <a:cs typeface="Times New Roman"/>
              </a:rPr>
              <a:t>Poisoning</a:t>
            </a:r>
            <a:endParaRPr sz="32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7861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82339" y="488950"/>
            <a:ext cx="50431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>
                <a:solidFill>
                  <a:srgbClr val="FFFF00"/>
                </a:solidFill>
                <a:latin typeface="Garamond"/>
                <a:cs typeface="Garamond"/>
              </a:rPr>
              <a:t>The Dose </a:t>
            </a:r>
            <a:r>
              <a:rPr spc="-5" dirty="0">
                <a:solidFill>
                  <a:srgbClr val="FFFF00"/>
                </a:solidFill>
                <a:latin typeface="Garamond"/>
                <a:cs typeface="Garamond"/>
              </a:rPr>
              <a:t>Makes the</a:t>
            </a:r>
            <a:r>
              <a:rPr spc="-90" dirty="0">
                <a:solidFill>
                  <a:srgbClr val="FFFF00"/>
                </a:solidFill>
                <a:latin typeface="Garamond"/>
                <a:cs typeface="Garamond"/>
              </a:rPr>
              <a:t> </a:t>
            </a:r>
            <a:r>
              <a:rPr spc="-5" dirty="0">
                <a:solidFill>
                  <a:srgbClr val="FFFF00"/>
                </a:solidFill>
                <a:latin typeface="Garamond"/>
                <a:cs typeface="Garamond"/>
              </a:rPr>
              <a:t>Poison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45031" y="1558290"/>
            <a:ext cx="5525135" cy="152654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300355" marR="111125" indent="-288290">
              <a:lnSpc>
                <a:spcPts val="3350"/>
              </a:lnSpc>
              <a:spcBef>
                <a:spcPts val="219"/>
              </a:spcBef>
              <a:buFont typeface="Arial"/>
              <a:buChar char="•"/>
              <a:tabLst>
                <a:tab pos="300355" algn="l"/>
                <a:tab pos="300990" algn="l"/>
              </a:tabLst>
            </a:pPr>
            <a:r>
              <a:rPr sz="2800" spc="-5" dirty="0">
                <a:solidFill>
                  <a:srgbClr val="FFFFFF"/>
                </a:solidFill>
                <a:latin typeface="Garamond"/>
                <a:cs typeface="Garamond"/>
              </a:rPr>
              <a:t>An </a:t>
            </a:r>
            <a:r>
              <a:rPr sz="2800" spc="-10" dirty="0">
                <a:solidFill>
                  <a:srgbClr val="FFFFFF"/>
                </a:solidFill>
                <a:latin typeface="Garamond"/>
                <a:cs typeface="Garamond"/>
              </a:rPr>
              <a:t>apparently </a:t>
            </a:r>
            <a:r>
              <a:rPr sz="28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nontoxic</a:t>
            </a:r>
            <a:r>
              <a:rPr sz="2800" spc="-5" dirty="0">
                <a:solidFill>
                  <a:srgbClr val="FFFFFF"/>
                </a:solidFill>
                <a:latin typeface="Garamond"/>
                <a:cs typeface="Garamond"/>
              </a:rPr>
              <a:t> chemical </a:t>
            </a:r>
            <a:r>
              <a:rPr sz="2800" spc="-10" dirty="0">
                <a:solidFill>
                  <a:srgbClr val="FFFFFF"/>
                </a:solidFill>
                <a:latin typeface="Garamond"/>
                <a:cs typeface="Garamond"/>
              </a:rPr>
              <a:t>can  </a:t>
            </a:r>
            <a:r>
              <a:rPr sz="2800" spc="-5" dirty="0">
                <a:solidFill>
                  <a:srgbClr val="FFFFFF"/>
                </a:solidFill>
                <a:latin typeface="Garamond"/>
                <a:cs typeface="Garamond"/>
              </a:rPr>
              <a:t>be </a:t>
            </a:r>
            <a:r>
              <a:rPr sz="28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toxic</a:t>
            </a:r>
            <a:r>
              <a:rPr sz="2800" spc="-5" dirty="0">
                <a:solidFill>
                  <a:srgbClr val="FFFFFF"/>
                </a:solidFill>
                <a:latin typeface="Garamond"/>
                <a:cs typeface="Garamond"/>
              </a:rPr>
              <a:t> at </a:t>
            </a:r>
            <a:r>
              <a:rPr sz="2800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high</a:t>
            </a:r>
            <a:r>
              <a:rPr sz="2800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 </a:t>
            </a:r>
            <a:r>
              <a:rPr sz="28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doses</a:t>
            </a:r>
            <a:endParaRPr sz="2800">
              <a:solidFill>
                <a:prstClr val="black"/>
              </a:solidFill>
              <a:latin typeface="Garamond"/>
              <a:cs typeface="Garamond"/>
            </a:endParaRPr>
          </a:p>
          <a:p>
            <a:pPr marL="300990" indent="-288290">
              <a:spcBef>
                <a:spcPts val="1640"/>
              </a:spcBef>
              <a:buFont typeface="Arial"/>
              <a:buChar char="•"/>
              <a:tabLst>
                <a:tab pos="300355" algn="l"/>
                <a:tab pos="300990" algn="l"/>
              </a:tabLst>
            </a:pPr>
            <a:r>
              <a:rPr sz="2800" spc="-10" dirty="0">
                <a:solidFill>
                  <a:srgbClr val="FFFFFF"/>
                </a:solidFill>
                <a:latin typeface="Garamond"/>
                <a:cs typeface="Garamond"/>
              </a:rPr>
              <a:t>Too </a:t>
            </a:r>
            <a:r>
              <a:rPr sz="2800" spc="-5" dirty="0">
                <a:solidFill>
                  <a:srgbClr val="FFFFFF"/>
                </a:solidFill>
                <a:latin typeface="Garamond"/>
                <a:cs typeface="Garamond"/>
              </a:rPr>
              <a:t>much of </a:t>
            </a:r>
            <a:r>
              <a:rPr sz="2800" dirty="0">
                <a:solidFill>
                  <a:srgbClr val="FFFFFF"/>
                </a:solidFill>
                <a:latin typeface="Garamond"/>
                <a:cs typeface="Garamond"/>
              </a:rPr>
              <a:t>a </a:t>
            </a:r>
            <a:r>
              <a:rPr sz="2800" spc="-5" dirty="0">
                <a:solidFill>
                  <a:srgbClr val="FFFFFF"/>
                </a:solidFill>
                <a:latin typeface="Garamond"/>
                <a:cs typeface="Garamond"/>
              </a:rPr>
              <a:t>good thing can be</a:t>
            </a:r>
            <a:r>
              <a:rPr sz="2800" spc="-10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Garamond"/>
                <a:cs typeface="Garamond"/>
              </a:rPr>
              <a:t>bad</a:t>
            </a:r>
            <a:endParaRPr sz="280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45030" y="3930650"/>
            <a:ext cx="49136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990" indent="-288290">
              <a:spcBef>
                <a:spcPts val="100"/>
              </a:spcBef>
              <a:buFont typeface="Arial"/>
              <a:buChar char="•"/>
              <a:tabLst>
                <a:tab pos="300355" algn="l"/>
                <a:tab pos="300990" algn="l"/>
              </a:tabLst>
            </a:pPr>
            <a:r>
              <a:rPr sz="2800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Highly toxic</a:t>
            </a:r>
            <a:r>
              <a:rPr sz="2800" spc="-10" dirty="0">
                <a:solidFill>
                  <a:srgbClr val="FFFFFF"/>
                </a:solidFill>
                <a:latin typeface="Garamond"/>
                <a:cs typeface="Garamond"/>
              </a:rPr>
              <a:t> chemicals </a:t>
            </a:r>
            <a:r>
              <a:rPr sz="2800" spc="-5" dirty="0">
                <a:solidFill>
                  <a:srgbClr val="FFFFFF"/>
                </a:solidFill>
                <a:latin typeface="Garamond"/>
                <a:cs typeface="Garamond"/>
              </a:rPr>
              <a:t>can be</a:t>
            </a:r>
            <a:r>
              <a:rPr sz="2800" spc="1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8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life</a:t>
            </a:r>
            <a:endParaRPr sz="280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45031" y="4135121"/>
            <a:ext cx="5709285" cy="1748789"/>
          </a:xfrm>
          <a:prstGeom prst="rect">
            <a:avLst/>
          </a:prstGeom>
        </p:spPr>
        <p:txBody>
          <a:bodyPr vert="horz" wrap="square" lIns="0" tIns="234950" rIns="0" bIns="0" rtlCol="0">
            <a:spAutoFit/>
          </a:bodyPr>
          <a:lstStyle/>
          <a:p>
            <a:pPr marL="300355">
              <a:spcBef>
                <a:spcPts val="1850"/>
              </a:spcBef>
            </a:pPr>
            <a:r>
              <a:rPr sz="28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saving</a:t>
            </a:r>
            <a:r>
              <a:rPr sz="2800" spc="-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Garamond"/>
                <a:cs typeface="Garamond"/>
              </a:rPr>
              <a:t>when given </a:t>
            </a:r>
            <a:r>
              <a:rPr sz="2800" dirty="0">
                <a:solidFill>
                  <a:srgbClr val="FFFFFF"/>
                </a:solidFill>
                <a:latin typeface="Garamond"/>
                <a:cs typeface="Garamond"/>
              </a:rPr>
              <a:t>in </a:t>
            </a:r>
            <a:r>
              <a:rPr sz="28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appropriate</a:t>
            </a:r>
            <a:r>
              <a:rPr sz="2800" u="heavy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 </a:t>
            </a:r>
            <a:r>
              <a:rPr sz="28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doses</a:t>
            </a:r>
            <a:endParaRPr sz="2800">
              <a:solidFill>
                <a:prstClr val="black"/>
              </a:solidFill>
              <a:latin typeface="Garamond"/>
              <a:cs typeface="Garamond"/>
            </a:endParaRPr>
          </a:p>
          <a:p>
            <a:pPr marL="300355" marR="1434465" indent="-288290">
              <a:spcBef>
                <a:spcPts val="1750"/>
              </a:spcBef>
              <a:buFont typeface="Arial"/>
              <a:buChar char="•"/>
              <a:tabLst>
                <a:tab pos="300355" algn="l"/>
                <a:tab pos="300990" algn="l"/>
                <a:tab pos="4121785" algn="l"/>
              </a:tabLst>
            </a:pPr>
            <a:r>
              <a:rPr sz="2800" spc="-5" dirty="0">
                <a:solidFill>
                  <a:srgbClr val="FFFFFF"/>
                </a:solidFill>
                <a:latin typeface="Garamond"/>
                <a:cs typeface="Garamond"/>
              </a:rPr>
              <a:t>Po</a:t>
            </a:r>
            <a:r>
              <a:rPr sz="2800" spc="-15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800" spc="-5" dirty="0">
                <a:solidFill>
                  <a:srgbClr val="FFFFFF"/>
                </a:solidFill>
                <a:latin typeface="Garamond"/>
                <a:cs typeface="Garamond"/>
              </a:rPr>
              <a:t>son</a:t>
            </a:r>
            <a:r>
              <a:rPr sz="280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800" spc="-2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800" spc="-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80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8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Garamond"/>
                <a:cs typeface="Garamond"/>
              </a:rPr>
              <a:t>no</a:t>
            </a:r>
            <a:r>
              <a:rPr sz="280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8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Garamond"/>
                <a:cs typeface="Garamond"/>
              </a:rPr>
              <a:t>harm</a:t>
            </a:r>
            <a:r>
              <a:rPr sz="2800" spc="-10" dirty="0">
                <a:solidFill>
                  <a:srgbClr val="FFFFFF"/>
                </a:solidFill>
                <a:latin typeface="Garamond"/>
                <a:cs typeface="Garamond"/>
              </a:rPr>
              <a:t>f</a:t>
            </a:r>
            <a:r>
              <a:rPr sz="2800" spc="-5" dirty="0">
                <a:solidFill>
                  <a:srgbClr val="FFFFFF"/>
                </a:solidFill>
                <a:latin typeface="Garamond"/>
                <a:cs typeface="Garamond"/>
              </a:rPr>
              <a:t>u</a:t>
            </a:r>
            <a:r>
              <a:rPr sz="280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2800" spc="-2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800" dirty="0">
                <a:solidFill>
                  <a:srgbClr val="FFFFFF"/>
                </a:solidFill>
                <a:latin typeface="Garamond"/>
                <a:cs typeface="Garamond"/>
              </a:rPr>
              <a:t>t	a  </a:t>
            </a:r>
            <a:r>
              <a:rPr sz="2800" spc="-10" dirty="0">
                <a:solidFill>
                  <a:srgbClr val="FFFFFF"/>
                </a:solidFill>
                <a:latin typeface="Garamond"/>
                <a:cs typeface="Garamond"/>
              </a:rPr>
              <a:t>sufficiently low</a:t>
            </a:r>
            <a:r>
              <a:rPr sz="2800" spc="-1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Garamond"/>
                <a:cs typeface="Garamond"/>
              </a:rPr>
              <a:t>dose</a:t>
            </a:r>
            <a:endParaRPr sz="280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84819" y="4711700"/>
            <a:ext cx="2146300" cy="1610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8058150" y="1517650"/>
            <a:ext cx="1932940" cy="28587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451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2340" y="322579"/>
            <a:ext cx="45275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10" dirty="0">
                <a:solidFill>
                  <a:srgbClr val="000000"/>
                </a:solidFill>
              </a:rPr>
              <a:t>General</a:t>
            </a:r>
            <a:r>
              <a:rPr b="1" spc="-60" dirty="0">
                <a:solidFill>
                  <a:srgbClr val="000000"/>
                </a:solidFill>
              </a:rPr>
              <a:t> </a:t>
            </a:r>
            <a:r>
              <a:rPr b="1" spc="-5" dirty="0">
                <a:solidFill>
                  <a:srgbClr val="000000"/>
                </a:solidFill>
              </a:rPr>
              <a:t>considerations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44041" y="917484"/>
            <a:ext cx="8457565" cy="5068570"/>
          </a:xfrm>
          <a:prstGeom prst="rect">
            <a:avLst/>
          </a:prstGeom>
        </p:spPr>
        <p:txBody>
          <a:bodyPr vert="horz" wrap="square" lIns="0" tIns="272415" rIns="0" bIns="0" rtlCol="0">
            <a:spAutoFit/>
          </a:bodyPr>
          <a:lstStyle/>
          <a:p>
            <a:pPr marL="76200">
              <a:spcBef>
                <a:spcPts val="2145"/>
              </a:spcBef>
            </a:pPr>
            <a:r>
              <a:rPr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Definition:</a:t>
            </a:r>
            <a:endParaRPr sz="3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19100" marR="258445" indent="-342900">
              <a:spcBef>
                <a:spcPts val="1789"/>
              </a:spcBef>
            </a:pPr>
            <a:r>
              <a:rPr sz="4200" spc="1589" baseline="5952" dirty="0">
                <a:solidFill>
                  <a:srgbClr val="FFFF00"/>
                </a:solidFill>
                <a:latin typeface="Symbol"/>
                <a:cs typeface="Symbol"/>
              </a:rPr>
              <a:t></a:t>
            </a:r>
            <a:r>
              <a:rPr sz="4200" spc="1589" baseline="5952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Toxicology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 the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science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dealing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with properties,  actions,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toxicity,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fatal dose, detection of, interpretation 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 the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result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toxicological analysis and treatment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  poisons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19100" marR="30480" indent="-342900">
              <a:lnSpc>
                <a:spcPct val="99900"/>
              </a:lnSpc>
              <a:spcBef>
                <a:spcPts val="1805"/>
              </a:spcBef>
            </a:pPr>
            <a:r>
              <a:rPr sz="4200" spc="1589" baseline="5952" dirty="0">
                <a:solidFill>
                  <a:srgbClr val="FFFFFF"/>
                </a:solidFill>
                <a:latin typeface="Symbol"/>
                <a:cs typeface="Symbol"/>
              </a:rPr>
              <a:t></a:t>
            </a:r>
            <a:r>
              <a:rPr sz="4200" spc="1589" baseline="595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other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words-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“It is the study of the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adverse  physicochemical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effects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chemical,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physical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 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biological agents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on living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organisms and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 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ecosystem, including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prevention and amelioration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 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such adverse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effects”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75177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2390" y="556259"/>
            <a:ext cx="45256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10" dirty="0">
                <a:solidFill>
                  <a:srgbClr val="000000"/>
                </a:solidFill>
              </a:rPr>
              <a:t>General</a:t>
            </a:r>
            <a:r>
              <a:rPr b="1" spc="-60" dirty="0">
                <a:solidFill>
                  <a:srgbClr val="000000"/>
                </a:solidFill>
              </a:rPr>
              <a:t> </a:t>
            </a:r>
            <a:r>
              <a:rPr b="1" spc="-5" dirty="0">
                <a:solidFill>
                  <a:srgbClr val="000000"/>
                </a:solidFill>
              </a:rPr>
              <a:t>considerations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10741" y="1527809"/>
            <a:ext cx="784669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marR="30480" indent="-342900">
              <a:spcBef>
                <a:spcPts val="100"/>
              </a:spcBef>
            </a:pPr>
            <a:r>
              <a:rPr sz="4200" spc="1589" baseline="5952" dirty="0">
                <a:solidFill>
                  <a:srgbClr val="FF8F00"/>
                </a:solidFill>
                <a:latin typeface="Symbol"/>
                <a:cs typeface="Symbol"/>
              </a:rPr>
              <a:t></a:t>
            </a:r>
            <a:r>
              <a:rPr sz="4200" spc="1589" baseline="5952" dirty="0">
                <a:solidFill>
                  <a:srgbClr val="FF8F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Forensic Toxicology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 the</a:t>
            </a:r>
            <a:r>
              <a:rPr sz="2800" dirty="0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sz="2800" u="heavy" dirty="0">
                <a:solidFill>
                  <a:srgbClr val="00FF00"/>
                </a:solidFill>
                <a:uFill>
                  <a:solidFill>
                    <a:srgbClr val="00FF00"/>
                  </a:solidFill>
                </a:uFill>
                <a:latin typeface="Times New Roman"/>
                <a:cs typeface="Times New Roman"/>
              </a:rPr>
              <a:t>study of the </a:t>
            </a:r>
            <a:r>
              <a:rPr sz="2800" u="heavy" spc="-10" dirty="0">
                <a:solidFill>
                  <a:srgbClr val="00FF00"/>
                </a:solidFill>
                <a:uFill>
                  <a:solidFill>
                    <a:srgbClr val="00FF00"/>
                  </a:solidFill>
                </a:uFill>
                <a:latin typeface="Times New Roman"/>
                <a:cs typeface="Times New Roman"/>
              </a:rPr>
              <a:t>chemical  </a:t>
            </a:r>
            <a:r>
              <a:rPr sz="2800" u="heavy" spc="-5" dirty="0">
                <a:solidFill>
                  <a:srgbClr val="00FF00"/>
                </a:solidFill>
                <a:uFill>
                  <a:solidFill>
                    <a:srgbClr val="00FF00"/>
                  </a:solidFill>
                </a:uFill>
                <a:latin typeface="Times New Roman"/>
                <a:cs typeface="Times New Roman"/>
              </a:rPr>
              <a:t>and physical properties </a:t>
            </a:r>
            <a:r>
              <a:rPr sz="2800" u="heavy" dirty="0">
                <a:solidFill>
                  <a:srgbClr val="00FF00"/>
                </a:solidFill>
                <a:uFill>
                  <a:solidFill>
                    <a:srgbClr val="00FF00"/>
                  </a:solidFill>
                </a:uFill>
                <a:latin typeface="Times New Roman"/>
                <a:cs typeface="Times New Roman"/>
              </a:rPr>
              <a:t>of toxic </a:t>
            </a:r>
            <a:r>
              <a:rPr sz="2800" u="heavy" spc="-5" dirty="0">
                <a:solidFill>
                  <a:srgbClr val="00FF00"/>
                </a:solidFill>
                <a:uFill>
                  <a:solidFill>
                    <a:srgbClr val="00FF00"/>
                  </a:solidFill>
                </a:uFill>
                <a:latin typeface="Times New Roman"/>
                <a:cs typeface="Times New Roman"/>
              </a:rPr>
              <a:t>substances and</a:t>
            </a:r>
            <a:r>
              <a:rPr sz="2800" u="heavy" spc="-35" dirty="0">
                <a:solidFill>
                  <a:srgbClr val="00FF00"/>
                </a:solidFill>
                <a:uFill>
                  <a:solidFill>
                    <a:srgbClr val="00FF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" dirty="0">
                <a:solidFill>
                  <a:srgbClr val="00FF00"/>
                </a:solidFill>
                <a:uFill>
                  <a:solidFill>
                    <a:srgbClr val="00FF00"/>
                  </a:solidFill>
                </a:uFill>
                <a:latin typeface="Times New Roman"/>
                <a:cs typeface="Times New Roman"/>
              </a:rPr>
              <a:t>their</a:t>
            </a:r>
            <a:endParaRPr sz="28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10740" y="2153920"/>
            <a:ext cx="7349490" cy="1333500"/>
          </a:xfrm>
          <a:prstGeom prst="rect">
            <a:avLst/>
          </a:prstGeom>
        </p:spPr>
        <p:txBody>
          <a:bodyPr vert="horz" wrap="square" lIns="0" tIns="240030" rIns="0" bIns="0" rtlCol="0">
            <a:spAutoFit/>
          </a:bodyPr>
          <a:lstStyle/>
          <a:p>
            <a:pPr marL="381000">
              <a:spcBef>
                <a:spcPts val="1890"/>
              </a:spcBef>
            </a:pPr>
            <a:r>
              <a:rPr sz="2800" u="heavy" dirty="0">
                <a:solidFill>
                  <a:srgbClr val="00FF00"/>
                </a:solidFill>
                <a:uFill>
                  <a:solidFill>
                    <a:srgbClr val="00FF00"/>
                  </a:solidFill>
                </a:uFill>
                <a:latin typeface="Times New Roman"/>
                <a:cs typeface="Times New Roman"/>
              </a:rPr>
              <a:t>physiological </a:t>
            </a:r>
            <a:r>
              <a:rPr sz="2800" u="heavy" spc="-10" dirty="0">
                <a:solidFill>
                  <a:srgbClr val="00FF00"/>
                </a:solidFill>
                <a:uFill>
                  <a:solidFill>
                    <a:srgbClr val="00FF00"/>
                  </a:solidFill>
                </a:uFill>
                <a:latin typeface="Times New Roman"/>
                <a:cs typeface="Times New Roman"/>
              </a:rPr>
              <a:t>effect </a:t>
            </a:r>
            <a:r>
              <a:rPr sz="2800" u="heavy" dirty="0">
                <a:solidFill>
                  <a:srgbClr val="00FF00"/>
                </a:solidFill>
                <a:uFill>
                  <a:solidFill>
                    <a:srgbClr val="00FF00"/>
                  </a:solidFill>
                </a:uFill>
                <a:latin typeface="Times New Roman"/>
                <a:cs typeface="Times New Roman"/>
              </a:rPr>
              <a:t>on living</a:t>
            </a:r>
            <a:r>
              <a:rPr sz="2800" u="heavy" spc="-10" dirty="0">
                <a:solidFill>
                  <a:srgbClr val="00FF00"/>
                </a:solidFill>
                <a:uFill>
                  <a:solidFill>
                    <a:srgbClr val="00FF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" dirty="0">
                <a:solidFill>
                  <a:srgbClr val="00FF00"/>
                </a:solidFill>
                <a:uFill>
                  <a:solidFill>
                    <a:srgbClr val="00FF00"/>
                  </a:solidFill>
                </a:uFill>
                <a:latin typeface="Times New Roman"/>
                <a:cs typeface="Times New Roman"/>
              </a:rPr>
              <a:t>organisms</a:t>
            </a:r>
            <a:endParaRPr sz="2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100">
              <a:spcBef>
                <a:spcPts val="1790"/>
              </a:spcBef>
            </a:pPr>
            <a:r>
              <a:rPr sz="4200" spc="1589" baseline="5952" dirty="0">
                <a:solidFill>
                  <a:srgbClr val="FF8F00"/>
                </a:solidFill>
                <a:latin typeface="Symbol"/>
                <a:cs typeface="Symbol"/>
              </a:rPr>
              <a:t></a:t>
            </a:r>
            <a:r>
              <a:rPr sz="4200" spc="172" baseline="5952" dirty="0">
                <a:solidFill>
                  <a:srgbClr val="FF8F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Forensic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toxicology deals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FFFF00"/>
                </a:solidFill>
                <a:latin typeface="Times New Roman"/>
                <a:cs typeface="Times New Roman"/>
              </a:rPr>
              <a:t>medico-legal</a:t>
            </a:r>
            <a:endParaRPr sz="28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98040" y="3462020"/>
            <a:ext cx="6928484" cy="1959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marR="17780">
              <a:spcBef>
                <a:spcPts val="100"/>
              </a:spcBef>
            </a:pPr>
            <a:r>
              <a:rPr sz="2800" spc="-5" dirty="0">
                <a:solidFill>
                  <a:srgbClr val="FFFF00"/>
                </a:solidFill>
                <a:latin typeface="Times New Roman"/>
                <a:cs typeface="Times New Roman"/>
              </a:rPr>
              <a:t>aspects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 the </a:t>
            </a:r>
            <a:r>
              <a:rPr sz="2800" spc="-5" dirty="0">
                <a:solidFill>
                  <a:srgbClr val="00FF00"/>
                </a:solidFill>
                <a:latin typeface="Times New Roman"/>
                <a:cs typeface="Times New Roman"/>
              </a:rPr>
              <a:t>harmful </a:t>
            </a:r>
            <a:r>
              <a:rPr sz="2800" spc="-10" dirty="0">
                <a:solidFill>
                  <a:srgbClr val="00FF00"/>
                </a:solidFill>
                <a:latin typeface="Times New Roman"/>
                <a:cs typeface="Times New Roman"/>
              </a:rPr>
              <a:t>effects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chemicals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on 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human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beings</a:t>
            </a:r>
            <a:endParaRPr sz="2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93700" marR="48895" indent="-342900">
              <a:spcBef>
                <a:spcPts val="1800"/>
              </a:spcBef>
            </a:pPr>
            <a:r>
              <a:rPr sz="4200" spc="1589" baseline="5952" dirty="0">
                <a:solidFill>
                  <a:srgbClr val="FF8F00"/>
                </a:solidFill>
                <a:latin typeface="Symbol"/>
                <a:cs typeface="Symbol"/>
              </a:rPr>
              <a:t></a:t>
            </a:r>
            <a:r>
              <a:rPr sz="4200" spc="247" baseline="5952" dirty="0">
                <a:solidFill>
                  <a:srgbClr val="FF8F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Clinical toxicology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deals with </a:t>
            </a:r>
            <a:r>
              <a:rPr sz="2800" dirty="0">
                <a:solidFill>
                  <a:srgbClr val="00FF00"/>
                </a:solidFill>
                <a:latin typeface="Times New Roman"/>
                <a:cs typeface="Times New Roman"/>
              </a:rPr>
              <a:t>diagnosis </a:t>
            </a:r>
            <a:r>
              <a:rPr sz="2800" spc="-5" dirty="0">
                <a:solidFill>
                  <a:srgbClr val="00FF00"/>
                </a:solidFill>
                <a:latin typeface="Times New Roman"/>
                <a:cs typeface="Times New Roman"/>
              </a:rPr>
              <a:t>and  treatment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human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poisoning</a:t>
            </a:r>
            <a:endParaRPr sz="28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7682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2390" y="852170"/>
            <a:ext cx="45256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10" dirty="0">
                <a:solidFill>
                  <a:srgbClr val="000000"/>
                </a:solidFill>
              </a:rPr>
              <a:t>General</a:t>
            </a:r>
            <a:r>
              <a:rPr b="1" spc="-60" dirty="0">
                <a:solidFill>
                  <a:srgbClr val="000000"/>
                </a:solidFill>
              </a:rPr>
              <a:t> </a:t>
            </a:r>
            <a:r>
              <a:rPr b="1" spc="-5" dirty="0">
                <a:solidFill>
                  <a:srgbClr val="000000"/>
                </a:solidFill>
              </a:rPr>
              <a:t>considerations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21840" y="2835909"/>
            <a:ext cx="7978140" cy="173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marR="17780" indent="-342900">
              <a:spcBef>
                <a:spcPts val="100"/>
              </a:spcBef>
            </a:pPr>
            <a:r>
              <a:rPr sz="4200" spc="254" baseline="5952" dirty="0">
                <a:solidFill>
                  <a:srgbClr val="0000FF"/>
                </a:solidFill>
                <a:latin typeface="Symbol"/>
                <a:cs typeface="Symbol"/>
              </a:rPr>
              <a:t></a:t>
            </a:r>
            <a:r>
              <a:rPr sz="2800" b="1" spc="170" dirty="0">
                <a:solidFill>
                  <a:srgbClr val="0000FF"/>
                </a:solidFill>
                <a:latin typeface="Times New Roman"/>
                <a:cs typeface="Times New Roman"/>
              </a:rPr>
              <a:t>Poison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 a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substance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(solid, liquid or gas),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which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if 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introduced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 the living body, or brought into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contact  with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any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part thereof, will </a:t>
            </a:r>
            <a:r>
              <a:rPr sz="2800" b="1" spc="-5" dirty="0">
                <a:solidFill>
                  <a:srgbClr val="00FF00"/>
                </a:solidFill>
                <a:latin typeface="Times New Roman"/>
                <a:cs typeface="Times New Roman"/>
              </a:rPr>
              <a:t>produce </a:t>
            </a:r>
            <a:r>
              <a:rPr sz="2800" b="1" dirty="0">
                <a:solidFill>
                  <a:srgbClr val="00FF00"/>
                </a:solidFill>
                <a:latin typeface="Times New Roman"/>
                <a:cs typeface="Times New Roman"/>
              </a:rPr>
              <a:t>ill </a:t>
            </a:r>
            <a:r>
              <a:rPr sz="2800" b="1" spc="-5" dirty="0">
                <a:solidFill>
                  <a:srgbClr val="00FF00"/>
                </a:solidFill>
                <a:latin typeface="Times New Roman"/>
                <a:cs typeface="Times New Roman"/>
              </a:rPr>
              <a:t>health </a:t>
            </a:r>
            <a:r>
              <a:rPr sz="2800" b="1" dirty="0">
                <a:solidFill>
                  <a:srgbClr val="00FF00"/>
                </a:solidFill>
                <a:latin typeface="Times New Roman"/>
                <a:cs typeface="Times New Roman"/>
              </a:rPr>
              <a:t>or  </a:t>
            </a:r>
            <a:r>
              <a:rPr sz="2800" b="1" spc="-5" dirty="0">
                <a:solidFill>
                  <a:srgbClr val="00FF00"/>
                </a:solidFill>
                <a:latin typeface="Times New Roman"/>
                <a:cs typeface="Times New Roman"/>
              </a:rPr>
              <a:t>death,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 its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constitutional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local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effects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both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93809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2390" y="852170"/>
            <a:ext cx="45256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10" dirty="0">
                <a:solidFill>
                  <a:srgbClr val="000000"/>
                </a:solidFill>
              </a:rPr>
              <a:t>General</a:t>
            </a:r>
            <a:r>
              <a:rPr b="1" spc="-60" dirty="0">
                <a:solidFill>
                  <a:srgbClr val="000000"/>
                </a:solidFill>
              </a:rPr>
              <a:t> </a:t>
            </a:r>
            <a:r>
              <a:rPr b="1" spc="-5" dirty="0">
                <a:solidFill>
                  <a:srgbClr val="000000"/>
                </a:solidFill>
              </a:rPr>
              <a:t>considerations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2255519" y="2236470"/>
            <a:ext cx="10728960" cy="32521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0" marR="919480" indent="-342900">
              <a:spcBef>
                <a:spcPts val="100"/>
              </a:spcBef>
              <a:buClr>
                <a:srgbClr val="FF8F00"/>
              </a:buClr>
              <a:buFont typeface="Symbol"/>
              <a:buChar char=""/>
              <a:tabLst>
                <a:tab pos="419100" algn="l"/>
              </a:tabLst>
            </a:pPr>
            <a:r>
              <a:rPr b="1" spc="-5" dirty="0">
                <a:solidFill>
                  <a:srgbClr val="0000FF"/>
                </a:solidFill>
              </a:rPr>
              <a:t>Toxinology </a:t>
            </a:r>
            <a:r>
              <a:rPr spc="-10" dirty="0">
                <a:solidFill>
                  <a:srgbClr val="FFFFFF"/>
                </a:solidFill>
              </a:rPr>
              <a:t>refers </a:t>
            </a:r>
            <a:r>
              <a:rPr dirty="0">
                <a:solidFill>
                  <a:srgbClr val="FFFFFF"/>
                </a:solidFill>
              </a:rPr>
              <a:t>to </a:t>
            </a:r>
            <a:r>
              <a:rPr dirty="0"/>
              <a:t>toxins produced by living  </a:t>
            </a:r>
            <a:r>
              <a:rPr spc="-5" dirty="0"/>
              <a:t>organisms </a:t>
            </a:r>
            <a:r>
              <a:rPr spc="-5" dirty="0">
                <a:solidFill>
                  <a:srgbClr val="FFFFFF"/>
                </a:solidFill>
              </a:rPr>
              <a:t>which are dangerous </a:t>
            </a:r>
            <a:r>
              <a:rPr dirty="0">
                <a:solidFill>
                  <a:srgbClr val="FFFFFF"/>
                </a:solidFill>
              </a:rPr>
              <a:t>to </a:t>
            </a:r>
            <a:r>
              <a:rPr spc="-15" dirty="0">
                <a:solidFill>
                  <a:srgbClr val="FFFFFF"/>
                </a:solidFill>
              </a:rPr>
              <a:t>man </a:t>
            </a:r>
            <a:r>
              <a:rPr spc="-5" dirty="0">
                <a:solidFill>
                  <a:srgbClr val="FFFFFF"/>
                </a:solidFill>
              </a:rPr>
              <a:t>viz.,  </a:t>
            </a:r>
            <a:r>
              <a:rPr dirty="0">
                <a:solidFill>
                  <a:srgbClr val="FFFFFF"/>
                </a:solidFill>
              </a:rPr>
              <a:t>poisonous </a:t>
            </a:r>
            <a:r>
              <a:rPr spc="-5" dirty="0">
                <a:solidFill>
                  <a:srgbClr val="FFFFFF"/>
                </a:solidFill>
              </a:rPr>
              <a:t>plants, snake venoms, spiders</a:t>
            </a:r>
            <a:r>
              <a:rPr spc="-5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etc.</a:t>
            </a:r>
            <a:endParaRPr/>
          </a:p>
          <a:p>
            <a:pPr marL="25400">
              <a:buClr>
                <a:srgbClr val="FF8F00"/>
              </a:buClr>
              <a:buFont typeface="Symbol"/>
              <a:buChar char=""/>
            </a:pPr>
            <a:endParaRPr sz="3100"/>
          </a:p>
          <a:p>
            <a:pPr marL="25400">
              <a:spcBef>
                <a:spcPts val="40"/>
              </a:spcBef>
              <a:buClr>
                <a:srgbClr val="FF8F00"/>
              </a:buClr>
              <a:buFont typeface="Symbol"/>
              <a:buChar char=""/>
            </a:pPr>
            <a:endParaRPr sz="3950"/>
          </a:p>
          <a:p>
            <a:pPr marL="419100" marR="43180" indent="-342900">
              <a:buClr>
                <a:srgbClr val="FF8F00"/>
              </a:buClr>
              <a:buFont typeface="Symbol"/>
              <a:buChar char=""/>
              <a:tabLst>
                <a:tab pos="419100" algn="l"/>
              </a:tabLst>
            </a:pPr>
            <a:r>
              <a:rPr b="1" spc="-5" dirty="0">
                <a:solidFill>
                  <a:srgbClr val="0000FF"/>
                </a:solidFill>
              </a:rPr>
              <a:t>Orfila </a:t>
            </a:r>
            <a:r>
              <a:rPr dirty="0">
                <a:solidFill>
                  <a:srgbClr val="FFFFFF"/>
                </a:solidFill>
              </a:rPr>
              <a:t>is </a:t>
            </a:r>
            <a:r>
              <a:rPr spc="-5" dirty="0">
                <a:solidFill>
                  <a:srgbClr val="FFFFFF"/>
                </a:solidFill>
              </a:rPr>
              <a:t>regarded </a:t>
            </a:r>
            <a:r>
              <a:rPr spc="-10" dirty="0">
                <a:solidFill>
                  <a:srgbClr val="FFFFFF"/>
                </a:solidFill>
              </a:rPr>
              <a:t>as </a:t>
            </a:r>
            <a:r>
              <a:rPr dirty="0">
                <a:solidFill>
                  <a:srgbClr val="FFFFFF"/>
                </a:solidFill>
              </a:rPr>
              <a:t>the </a:t>
            </a:r>
            <a:r>
              <a:rPr spc="-5" dirty="0">
                <a:solidFill>
                  <a:srgbClr val="FFFF00"/>
                </a:solidFill>
              </a:rPr>
              <a:t>father </a:t>
            </a:r>
            <a:r>
              <a:rPr dirty="0">
                <a:solidFill>
                  <a:srgbClr val="FFFF00"/>
                </a:solidFill>
              </a:rPr>
              <a:t>of </a:t>
            </a:r>
            <a:r>
              <a:rPr spc="-5" dirty="0">
                <a:solidFill>
                  <a:srgbClr val="FFFF00"/>
                </a:solidFill>
              </a:rPr>
              <a:t>modern toxicology </a:t>
            </a:r>
            <a:r>
              <a:rPr spc="-5" dirty="0">
                <a:solidFill>
                  <a:srgbClr val="FFFFFF"/>
                </a:solidFill>
              </a:rPr>
              <a:t> because </a:t>
            </a:r>
            <a:r>
              <a:rPr dirty="0">
                <a:solidFill>
                  <a:srgbClr val="FFFFFF"/>
                </a:solidFill>
              </a:rPr>
              <a:t>of his </a:t>
            </a:r>
            <a:r>
              <a:rPr spc="-5" dirty="0">
                <a:solidFill>
                  <a:srgbClr val="FFFFFF"/>
                </a:solidFill>
              </a:rPr>
              <a:t>historical contribution </a:t>
            </a:r>
            <a:r>
              <a:rPr dirty="0">
                <a:solidFill>
                  <a:srgbClr val="FFFFFF"/>
                </a:solidFill>
              </a:rPr>
              <a:t>to this</a:t>
            </a:r>
            <a:r>
              <a:rPr spc="-2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subject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545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6140" y="970279"/>
            <a:ext cx="62052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srgbClr val="000000"/>
                </a:solidFill>
              </a:rPr>
              <a:t>Medico-Legal Aspects </a:t>
            </a:r>
            <a:r>
              <a:rPr dirty="0">
                <a:solidFill>
                  <a:srgbClr val="000000"/>
                </a:solidFill>
              </a:rPr>
              <a:t>of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Poisons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658539" y="2378138"/>
            <a:ext cx="10728960" cy="1558118"/>
          </a:xfrm>
          <a:prstGeom prst="rect">
            <a:avLst/>
          </a:prstGeom>
        </p:spPr>
        <p:txBody>
          <a:bodyPr vert="horz" wrap="square" lIns="0" tIns="262889" rIns="0" bIns="0" rtlCol="0">
            <a:spAutoFit/>
          </a:bodyPr>
          <a:lstStyle/>
          <a:p>
            <a:pPr marL="342900" marR="5080" indent="-342900">
              <a:spcBef>
                <a:spcPts val="100"/>
              </a:spcBef>
            </a:pPr>
            <a:r>
              <a:rPr sz="4200" spc="1012" baseline="5952" dirty="0">
                <a:solidFill>
                  <a:srgbClr val="FF8F00"/>
                </a:solidFill>
                <a:latin typeface="Symbol"/>
                <a:cs typeface="Symbol"/>
              </a:rPr>
              <a:t></a:t>
            </a:r>
            <a:r>
              <a:rPr sz="4200" spc="1012" baseline="5952" dirty="0">
                <a:solidFill>
                  <a:srgbClr val="FF8F00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Administration </a:t>
            </a:r>
            <a:r>
              <a:rPr dirty="0">
                <a:solidFill>
                  <a:srgbClr val="FFFFFF"/>
                </a:solidFill>
              </a:rPr>
              <a:t>of </a:t>
            </a:r>
            <a:r>
              <a:rPr spc="-5" dirty="0">
                <a:solidFill>
                  <a:srgbClr val="FFFFFF"/>
                </a:solidFill>
              </a:rPr>
              <a:t>any substances with </a:t>
            </a:r>
            <a:r>
              <a:rPr dirty="0">
                <a:solidFill>
                  <a:srgbClr val="FFFFFF"/>
                </a:solidFill>
              </a:rPr>
              <a:t>the </a:t>
            </a:r>
            <a:r>
              <a:rPr spc="-5" dirty="0"/>
              <a:t>intention  </a:t>
            </a:r>
            <a:r>
              <a:rPr dirty="0"/>
              <a:t>of </a:t>
            </a:r>
            <a:r>
              <a:rPr spc="-5" dirty="0"/>
              <a:t>causing </a:t>
            </a:r>
            <a:r>
              <a:rPr dirty="0"/>
              <a:t>injury or </a:t>
            </a:r>
            <a:r>
              <a:rPr spc="-5" dirty="0"/>
              <a:t>death </a:t>
            </a:r>
            <a:r>
              <a:rPr spc="-5" dirty="0">
                <a:solidFill>
                  <a:srgbClr val="FFFFFF"/>
                </a:solidFill>
              </a:rPr>
              <a:t>and which </a:t>
            </a:r>
            <a:r>
              <a:rPr spc="-10" dirty="0">
                <a:solidFill>
                  <a:srgbClr val="FFFFFF"/>
                </a:solidFill>
              </a:rPr>
              <a:t>cause </a:t>
            </a:r>
            <a:r>
              <a:rPr dirty="0">
                <a:solidFill>
                  <a:srgbClr val="FFFFFF"/>
                </a:solidFill>
              </a:rPr>
              <a:t>injury or  </a:t>
            </a:r>
            <a:r>
              <a:rPr spc="-5" dirty="0">
                <a:solidFill>
                  <a:srgbClr val="FFFFFF"/>
                </a:solidFill>
              </a:rPr>
              <a:t>death as </a:t>
            </a:r>
            <a:r>
              <a:rPr dirty="0">
                <a:solidFill>
                  <a:srgbClr val="FFFFFF"/>
                </a:solidFill>
              </a:rPr>
              <a:t>a </a:t>
            </a:r>
            <a:r>
              <a:rPr spc="-5" dirty="0">
                <a:solidFill>
                  <a:srgbClr val="FFFFFF"/>
                </a:solidFill>
              </a:rPr>
              <a:t>result, </a:t>
            </a:r>
            <a:r>
              <a:rPr dirty="0">
                <a:solidFill>
                  <a:srgbClr val="FFFFFF"/>
                </a:solidFill>
              </a:rPr>
              <a:t>is </a:t>
            </a:r>
            <a:r>
              <a:rPr spc="-5" dirty="0"/>
              <a:t>legally sufficient for awarding </a:t>
            </a:r>
            <a:r>
              <a:rPr u="heavy" spc="-5" dirty="0">
                <a:uFill>
                  <a:solidFill>
                    <a:srgbClr val="00FF00"/>
                  </a:solidFill>
                </a:uFill>
              </a:rPr>
              <a:t> punishment similar </a:t>
            </a:r>
            <a:r>
              <a:rPr u="heavy" dirty="0">
                <a:uFill>
                  <a:solidFill>
                    <a:srgbClr val="00FF00"/>
                  </a:solidFill>
                </a:uFill>
              </a:rPr>
              <a:t>to </a:t>
            </a:r>
            <a:r>
              <a:rPr u="heavy" spc="-5" dirty="0">
                <a:uFill>
                  <a:solidFill>
                    <a:srgbClr val="00FF00"/>
                  </a:solidFill>
                </a:uFill>
              </a:rPr>
              <a:t>homicide </a:t>
            </a:r>
            <a:r>
              <a:rPr u="heavy" dirty="0">
                <a:uFill>
                  <a:solidFill>
                    <a:srgbClr val="00FF00"/>
                  </a:solidFill>
                </a:uFill>
              </a:rPr>
              <a:t>or </a:t>
            </a:r>
            <a:r>
              <a:rPr u="heavy" spc="-10" dirty="0">
                <a:uFill>
                  <a:solidFill>
                    <a:srgbClr val="00FF00"/>
                  </a:solidFill>
                </a:uFill>
              </a:rPr>
              <a:t>attempted</a:t>
            </a:r>
            <a:r>
              <a:rPr u="heavy" spc="-40" dirty="0">
                <a:uFill>
                  <a:solidFill>
                    <a:srgbClr val="00FF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00FF00"/>
                  </a:solidFill>
                </a:uFill>
              </a:rPr>
              <a:t>murder</a:t>
            </a:r>
            <a:endParaRPr dirty="0">
              <a:latin typeface="Symbol"/>
              <a:cs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2150442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4841" y="351790"/>
            <a:ext cx="46031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spcBef>
                <a:spcPts val="100"/>
              </a:spcBef>
            </a:pPr>
            <a:r>
              <a:rPr sz="4800" spc="300" baseline="5208" dirty="0">
                <a:solidFill>
                  <a:srgbClr val="00FF00"/>
                </a:solidFill>
                <a:latin typeface="Symbol"/>
                <a:cs typeface="Symbol"/>
              </a:rPr>
              <a:t></a:t>
            </a:r>
            <a:r>
              <a:rPr sz="3200" b="1" spc="200" dirty="0">
                <a:solidFill>
                  <a:srgbClr val="00FF00"/>
                </a:solidFill>
              </a:rPr>
              <a:t>Ideal </a:t>
            </a:r>
            <a:r>
              <a:rPr sz="3200" b="1" dirty="0">
                <a:solidFill>
                  <a:srgbClr val="00FF00"/>
                </a:solidFill>
              </a:rPr>
              <a:t>Homicidal</a:t>
            </a:r>
            <a:r>
              <a:rPr sz="3200" b="1" spc="-240" dirty="0">
                <a:solidFill>
                  <a:srgbClr val="00FF00"/>
                </a:solidFill>
              </a:rPr>
              <a:t> </a:t>
            </a:r>
            <a:r>
              <a:rPr sz="3200" b="1" spc="-5" dirty="0">
                <a:solidFill>
                  <a:srgbClr val="00FF00"/>
                </a:solidFill>
              </a:rPr>
              <a:t>Poison: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352040" y="948690"/>
            <a:ext cx="56991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spcBef>
                <a:spcPts val="100"/>
              </a:spcBef>
            </a:pPr>
            <a:r>
              <a:rPr sz="4200" spc="1589" baseline="5952" dirty="0">
                <a:solidFill>
                  <a:srgbClr val="FFFFFF"/>
                </a:solidFill>
                <a:latin typeface="Symbol"/>
                <a:cs typeface="Symbol"/>
              </a:rPr>
              <a:t></a:t>
            </a:r>
            <a:r>
              <a:rPr sz="4200" spc="-37" baseline="595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Should be </a:t>
            </a:r>
            <a:r>
              <a:rPr sz="2800" spc="-10" dirty="0">
                <a:solidFill>
                  <a:srgbClr val="0000FF"/>
                </a:solidFill>
                <a:latin typeface="Times New Roman"/>
                <a:cs typeface="Times New Roman"/>
              </a:rPr>
              <a:t>cheap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easily available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39340" y="1375409"/>
            <a:ext cx="7681595" cy="109728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38100">
              <a:spcBef>
                <a:spcPts val="960"/>
              </a:spcBef>
            </a:pPr>
            <a:r>
              <a:rPr sz="4200" spc="1589" baseline="5952" dirty="0">
                <a:solidFill>
                  <a:srgbClr val="FFFFFF"/>
                </a:solidFill>
                <a:latin typeface="Symbol"/>
                <a:cs typeface="Symbol"/>
              </a:rPr>
              <a:t></a:t>
            </a:r>
            <a:r>
              <a:rPr sz="4200" spc="-30" baseline="595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Should be </a:t>
            </a:r>
            <a:r>
              <a:rPr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colorless, odorless and tasteless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100">
              <a:spcBef>
                <a:spcPts val="860"/>
              </a:spcBef>
            </a:pPr>
            <a:r>
              <a:rPr sz="4200" spc="1589" baseline="5952" dirty="0">
                <a:solidFill>
                  <a:srgbClr val="FFFFFF"/>
                </a:solidFill>
                <a:latin typeface="Symbol"/>
                <a:cs typeface="Symbol"/>
              </a:rPr>
              <a:t></a:t>
            </a:r>
            <a:r>
              <a:rPr sz="4200" spc="-7" baseline="595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Capable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being </a:t>
            </a:r>
            <a:r>
              <a:rPr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administered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with food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materials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39339" y="2294889"/>
            <a:ext cx="7240270" cy="109728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323850">
              <a:spcBef>
                <a:spcPts val="960"/>
              </a:spcBef>
            </a:pPr>
            <a:r>
              <a:rPr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without being</a:t>
            </a:r>
            <a:r>
              <a:rPr sz="2800" spc="-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detected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100">
              <a:spcBef>
                <a:spcPts val="860"/>
              </a:spcBef>
            </a:pPr>
            <a:r>
              <a:rPr sz="4200" spc="1589" baseline="5952" dirty="0">
                <a:solidFill>
                  <a:srgbClr val="FFFFFF"/>
                </a:solidFill>
                <a:latin typeface="Symbol"/>
                <a:cs typeface="Symbol"/>
              </a:rPr>
              <a:t></a:t>
            </a:r>
            <a:r>
              <a:rPr sz="4200" spc="-112" baseline="595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Should be </a:t>
            </a:r>
            <a:r>
              <a:rPr sz="2800" dirty="0">
                <a:solidFill>
                  <a:srgbClr val="0000FF"/>
                </a:solidFill>
                <a:latin typeface="Times New Roman"/>
                <a:cs typeface="Times New Roman"/>
              </a:rPr>
              <a:t>highly toxic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and capable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sure </a:t>
            </a:r>
            <a:r>
              <a:rPr sz="2800" dirty="0">
                <a:solidFill>
                  <a:srgbClr val="0000FF"/>
                </a:solidFill>
                <a:latin typeface="Times New Roman"/>
                <a:cs typeface="Times New Roman"/>
              </a:rPr>
              <a:t>shot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39340" y="3214370"/>
            <a:ext cx="6917055" cy="148082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323850">
              <a:spcBef>
                <a:spcPts val="960"/>
              </a:spcBef>
            </a:pPr>
            <a:r>
              <a:rPr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death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23850" marR="30480" indent="-285750">
              <a:lnSpc>
                <a:spcPts val="3020"/>
              </a:lnSpc>
              <a:spcBef>
                <a:spcPts val="1240"/>
              </a:spcBef>
            </a:pPr>
            <a:r>
              <a:rPr sz="4200" spc="1589" baseline="5952" dirty="0">
                <a:solidFill>
                  <a:srgbClr val="0000FF"/>
                </a:solidFill>
                <a:latin typeface="Symbol"/>
                <a:cs typeface="Symbol"/>
              </a:rPr>
              <a:t></a:t>
            </a:r>
            <a:r>
              <a:rPr sz="4200" spc="-135" baseline="5952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Signs </a:t>
            </a:r>
            <a:r>
              <a:rPr sz="2800" dirty="0">
                <a:solidFill>
                  <a:srgbClr val="0000FF"/>
                </a:solidFill>
                <a:latin typeface="Times New Roman"/>
                <a:cs typeface="Times New Roman"/>
              </a:rPr>
              <a:t>&amp; </a:t>
            </a:r>
            <a:r>
              <a:rPr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symptoms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should </a:t>
            </a:r>
            <a:r>
              <a:rPr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resemble </a:t>
            </a:r>
            <a:r>
              <a:rPr sz="2800" dirty="0">
                <a:solidFill>
                  <a:srgbClr val="0000FF"/>
                </a:solidFill>
                <a:latin typeface="Times New Roman"/>
                <a:cs typeface="Times New Roman"/>
              </a:rPr>
              <a:t>a </a:t>
            </a:r>
            <a:r>
              <a:rPr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natural  disease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26641" y="4779010"/>
            <a:ext cx="7966709" cy="1755139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36550" marR="43180" indent="-285750">
              <a:lnSpc>
                <a:spcPts val="3020"/>
              </a:lnSpc>
              <a:spcBef>
                <a:spcPts val="484"/>
              </a:spcBef>
            </a:pPr>
            <a:r>
              <a:rPr sz="4200" spc="1589" baseline="5952" dirty="0">
                <a:solidFill>
                  <a:srgbClr val="0000FF"/>
                </a:solidFill>
                <a:latin typeface="Symbol"/>
                <a:cs typeface="Symbol"/>
              </a:rPr>
              <a:t></a:t>
            </a:r>
            <a:r>
              <a:rPr sz="4200" spc="-60" baseline="5952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00FF"/>
                </a:solidFill>
                <a:latin typeface="Times New Roman"/>
                <a:cs typeface="Times New Roman"/>
              </a:rPr>
              <a:t>Least </a:t>
            </a:r>
            <a:r>
              <a:rPr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Postmortem changes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800" dirty="0">
                <a:solidFill>
                  <a:srgbClr val="0000FF"/>
                </a:solidFill>
                <a:latin typeface="Times New Roman"/>
                <a:cs typeface="Times New Roman"/>
              </a:rPr>
              <a:t>not to be </a:t>
            </a:r>
            <a:r>
              <a:rPr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detected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 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any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chemical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tests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36550" marR="201930" indent="-285750">
              <a:lnSpc>
                <a:spcPts val="3020"/>
              </a:lnSpc>
              <a:spcBef>
                <a:spcPts val="1195"/>
              </a:spcBef>
            </a:pPr>
            <a:r>
              <a:rPr sz="4200" spc="1589" baseline="5952" dirty="0">
                <a:solidFill>
                  <a:srgbClr val="FFFFFF"/>
                </a:solidFill>
                <a:latin typeface="Symbol"/>
                <a:cs typeface="Symbol"/>
              </a:rPr>
              <a:t></a:t>
            </a:r>
            <a:r>
              <a:rPr sz="4200" spc="-97" baseline="595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e.g.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Fluorine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and Thallium,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but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commonly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used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are  Arsenic and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Aconite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38874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32</TotalTime>
  <Words>997</Words>
  <Application>Microsoft Office PowerPoint</Application>
  <PresentationFormat>Widescreen</PresentationFormat>
  <Paragraphs>155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Century Gothic</vt:lpstr>
      <vt:lpstr>Garamond</vt:lpstr>
      <vt:lpstr>Symbol</vt:lpstr>
      <vt:lpstr>Times New Roman</vt:lpstr>
      <vt:lpstr>Wingdings</vt:lpstr>
      <vt:lpstr>Wingdings 3</vt:lpstr>
      <vt:lpstr>Ion</vt:lpstr>
      <vt:lpstr>Introduction to Toxicology</vt:lpstr>
      <vt:lpstr>What is Toxicology?</vt:lpstr>
      <vt:lpstr>The Dose Makes the Poison</vt:lpstr>
      <vt:lpstr>General considerations</vt:lpstr>
      <vt:lpstr>General considerations</vt:lpstr>
      <vt:lpstr>General considerations</vt:lpstr>
      <vt:lpstr>General considerations</vt:lpstr>
      <vt:lpstr>Medico-Legal Aspects of Poisons</vt:lpstr>
      <vt:lpstr>Ideal Homicidal Poison:</vt:lpstr>
      <vt:lpstr>Ideal Suicidal Poison:</vt:lpstr>
      <vt:lpstr>Stupefying Poisons:</vt:lpstr>
      <vt:lpstr>CLASSIFICATION OF POISONS</vt:lpstr>
      <vt:lpstr>IRRITANTS:</vt:lpstr>
      <vt:lpstr>SYSTEMIC POISONS:</vt:lpstr>
      <vt:lpstr>PowerPoint Presentation</vt:lpstr>
      <vt:lpstr>Routes of Poison Administration:</vt:lpstr>
      <vt:lpstr>Factors Modifying Poison Actions:</vt:lpstr>
      <vt:lpstr>Factors Modifying Poison Actions:</vt:lpstr>
      <vt:lpstr>Factors Modifying Poison Actions:</vt:lpstr>
      <vt:lpstr>Types of Poisoning: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Toxicology</dc:title>
  <dc:creator>AB</dc:creator>
  <cp:lastModifiedBy>AB</cp:lastModifiedBy>
  <cp:revision>12</cp:revision>
  <dcterms:created xsi:type="dcterms:W3CDTF">2020-04-01T11:23:24Z</dcterms:created>
  <dcterms:modified xsi:type="dcterms:W3CDTF">2020-04-02T12:48:54Z</dcterms:modified>
</cp:coreProperties>
</file>