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Course Name: Introduction to accounting and book keeping. </a:t>
            </a:r>
          </a:p>
          <a:p>
            <a:r>
              <a:rPr lang="en-US" dirty="0" smtClean="0"/>
              <a:t>Recommended Books: 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Accounting for decision making written by </a:t>
            </a:r>
            <a:r>
              <a:rPr lang="en-US" sz="2000" dirty="0" err="1" smtClean="0">
                <a:solidFill>
                  <a:srgbClr val="FF0000"/>
                </a:solidFill>
              </a:rPr>
              <a:t>meigs</a:t>
            </a:r>
            <a:r>
              <a:rPr lang="en-US" sz="2000" dirty="0" smtClean="0">
                <a:solidFill>
                  <a:srgbClr val="FF0000"/>
                </a:solidFill>
              </a:rPr>
              <a:t> and </a:t>
            </a:r>
            <a:r>
              <a:rPr lang="en-US" sz="2000" dirty="0" err="1" smtClean="0">
                <a:solidFill>
                  <a:srgbClr val="FF0000"/>
                </a:solidFill>
              </a:rPr>
              <a:t>Meigs</a:t>
            </a:r>
            <a:r>
              <a:rPr lang="en-US" sz="2000" dirty="0" smtClean="0"/>
              <a:t>.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Helping Book</a:t>
            </a:r>
            <a:r>
              <a:rPr lang="en-US" sz="2000" dirty="0" smtClean="0"/>
              <a:t>: </a:t>
            </a:r>
            <a:endParaRPr lang="en-US" sz="2000" dirty="0" smtClean="0"/>
          </a:p>
          <a:p>
            <a:r>
              <a:rPr lang="en-US" sz="2000" dirty="0" smtClean="0"/>
              <a:t>Accounting by </a:t>
            </a:r>
            <a:r>
              <a:rPr lang="en-US" sz="2000" dirty="0" err="1" smtClean="0">
                <a:solidFill>
                  <a:srgbClr val="FF0000"/>
                </a:solidFill>
              </a:rPr>
              <a:t>horngren</a:t>
            </a:r>
            <a:endParaRPr lang="en-US" sz="2000" dirty="0" smtClean="0">
              <a:solidFill>
                <a:srgbClr val="FF0000"/>
              </a:solidFill>
            </a:endParaRPr>
          </a:p>
          <a:p>
            <a:endParaRPr lang="en-US" sz="1600" dirty="0" smtClean="0"/>
          </a:p>
          <a:p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Branches of accounting 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1. Financial accounting :</a:t>
            </a:r>
          </a:p>
          <a:p>
            <a:r>
              <a:rPr lang="en-US" dirty="0" smtClean="0"/>
              <a:t>To determine profit and loss. </a:t>
            </a:r>
          </a:p>
          <a:p>
            <a:r>
              <a:rPr lang="en-US" dirty="0" smtClean="0"/>
              <a:t>State the financial position of business at particular  point in time 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Segoe UI Semibold" pitchFamily="34" charset="0"/>
              </a:rPr>
              <a:t>It produces general purpose reports for great variety of people (Most of them are outside of the organization .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2. Cost accounting </a:t>
            </a:r>
          </a:p>
          <a:p>
            <a:r>
              <a:rPr lang="en-US" dirty="0" smtClean="0"/>
              <a:t>To determine the costs of goods manufactured by the business:</a:t>
            </a:r>
          </a:p>
          <a:p>
            <a:r>
              <a:rPr lang="en-US" dirty="0" smtClean="0"/>
              <a:t>It helps management of organization for the control of costs and to keep proper checks.</a:t>
            </a:r>
          </a:p>
          <a:p>
            <a:r>
              <a:rPr lang="en-US" dirty="0" smtClean="0"/>
              <a:t>It is for insiders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3. Managerial accounting </a:t>
            </a:r>
          </a:p>
          <a:p>
            <a:r>
              <a:rPr lang="en-US" dirty="0" smtClean="0"/>
              <a:t>Recording of particular financial information and communicate to upper management which helps them in making decisions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Important accounting concepts: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Business entity: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Three types of businesses:</a:t>
            </a:r>
          </a:p>
          <a:p>
            <a:pPr>
              <a:buNone/>
            </a:pPr>
            <a:r>
              <a:rPr lang="en-US" dirty="0" smtClean="0"/>
              <a:t>1. Trade (buying and selling of goods)</a:t>
            </a:r>
          </a:p>
          <a:p>
            <a:pPr>
              <a:buNone/>
            </a:pPr>
            <a:r>
              <a:rPr lang="en-US" dirty="0" smtClean="0"/>
              <a:t>2. Selling services: dry cleaners, Doctors, lawyers</a:t>
            </a:r>
          </a:p>
          <a:p>
            <a:pPr>
              <a:buNone/>
            </a:pPr>
            <a:r>
              <a:rPr lang="en-US" dirty="0" smtClean="0"/>
              <a:t>3. Manufacturing: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Three forms of business organization:</a:t>
            </a:r>
          </a:p>
          <a:p>
            <a:r>
              <a:rPr lang="en-US" dirty="0" smtClean="0"/>
              <a:t>Sole proprietorship </a:t>
            </a:r>
          </a:p>
          <a:p>
            <a:r>
              <a:rPr lang="en-US" dirty="0" smtClean="0"/>
              <a:t>Partnership </a:t>
            </a:r>
          </a:p>
          <a:p>
            <a:r>
              <a:rPr lang="en-US" dirty="0" smtClean="0"/>
              <a:t>Company (Joint Stock Company)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Important </a:t>
            </a:r>
            <a:r>
              <a:rPr lang="en-US" dirty="0" err="1" smtClean="0"/>
              <a:t>deinitions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sz="3800" b="1" dirty="0" smtClean="0">
                <a:solidFill>
                  <a:srgbClr val="0070C0"/>
                </a:solidFill>
              </a:rPr>
              <a:t>1. Goods </a:t>
            </a:r>
          </a:p>
          <a:p>
            <a:pPr>
              <a:buNone/>
            </a:pPr>
            <a:r>
              <a:rPr lang="en-US" dirty="0" smtClean="0"/>
              <a:t>“In accounting goods has specific meaning all those things which we buy for resale purpose are called goods”.</a:t>
            </a:r>
          </a:p>
          <a:p>
            <a:pPr>
              <a:buNone/>
            </a:pPr>
            <a:r>
              <a:rPr lang="en-US" sz="3800" b="1" dirty="0" smtClean="0">
                <a:solidFill>
                  <a:srgbClr val="0070C0"/>
                </a:solidFill>
              </a:rPr>
              <a:t>2. Purchases </a:t>
            </a:r>
          </a:p>
          <a:p>
            <a:r>
              <a:rPr lang="en-US" dirty="0" smtClean="0"/>
              <a:t>When we buy goods it is called purchases.  </a:t>
            </a:r>
          </a:p>
          <a:p>
            <a:r>
              <a:rPr lang="en-US" dirty="0" smtClean="0"/>
              <a:t>Cash purchases</a:t>
            </a:r>
          </a:p>
          <a:p>
            <a:r>
              <a:rPr lang="en-US" dirty="0" smtClean="0"/>
              <a:t>Credit purchases</a:t>
            </a:r>
          </a:p>
          <a:p>
            <a:pPr>
              <a:lnSpc>
                <a:spcPct val="110000"/>
              </a:lnSpc>
              <a:buNone/>
            </a:pPr>
            <a:r>
              <a:rPr lang="en-US" sz="3800" b="1" dirty="0" smtClean="0">
                <a:solidFill>
                  <a:srgbClr val="0070C0"/>
                </a:solidFill>
              </a:rPr>
              <a:t>3. Sales:</a:t>
            </a:r>
          </a:p>
          <a:p>
            <a:r>
              <a:rPr lang="en-US" dirty="0" smtClean="0"/>
              <a:t>When we sale goods is called sales:</a:t>
            </a:r>
          </a:p>
          <a:p>
            <a:r>
              <a:rPr lang="en-US" dirty="0" smtClean="0"/>
              <a:t>Cash sales and credit sales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important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buNone/>
            </a:pPr>
            <a:r>
              <a:rPr lang="en-US" sz="4100" b="1" dirty="0" smtClean="0">
                <a:solidFill>
                  <a:srgbClr val="0070C0"/>
                </a:solidFill>
              </a:rPr>
              <a:t>4. Purchases return;</a:t>
            </a:r>
          </a:p>
          <a:p>
            <a:r>
              <a:rPr lang="en-US" dirty="0" smtClean="0"/>
              <a:t>Return of goods purchased because of defective nature or some other reasons </a:t>
            </a:r>
          </a:p>
          <a:p>
            <a:pPr>
              <a:lnSpc>
                <a:spcPct val="110000"/>
              </a:lnSpc>
              <a:buNone/>
            </a:pPr>
            <a:r>
              <a:rPr lang="en-US" sz="4100" b="1" dirty="0" smtClean="0">
                <a:solidFill>
                  <a:srgbClr val="0070C0"/>
                </a:solidFill>
              </a:rPr>
              <a:t>5. Sales return.</a:t>
            </a:r>
          </a:p>
          <a:p>
            <a:r>
              <a:rPr lang="en-US" dirty="0" smtClean="0"/>
              <a:t>Return of goods by the customer of business for defects and may be for some other reasons.</a:t>
            </a:r>
          </a:p>
          <a:p>
            <a:pPr>
              <a:lnSpc>
                <a:spcPct val="110000"/>
              </a:lnSpc>
              <a:buNone/>
            </a:pPr>
            <a:r>
              <a:rPr lang="en-US" sz="4100" b="1" dirty="0" smtClean="0">
                <a:solidFill>
                  <a:srgbClr val="0070C0"/>
                </a:solidFill>
              </a:rPr>
              <a:t>6. Discounts:</a:t>
            </a:r>
          </a:p>
          <a:p>
            <a:pPr>
              <a:buNone/>
            </a:pPr>
            <a:r>
              <a:rPr lang="en-US" sz="4100" b="1" dirty="0" smtClean="0">
                <a:solidFill>
                  <a:srgbClr val="0070C0"/>
                </a:solidFill>
              </a:rPr>
              <a:t>a) </a:t>
            </a:r>
            <a:r>
              <a:rPr lang="en-US" dirty="0" smtClean="0"/>
              <a:t>Trade discount (discount on listed price, and there is no treatment in accounting )</a:t>
            </a:r>
          </a:p>
          <a:p>
            <a:pPr>
              <a:buNone/>
            </a:pPr>
            <a:r>
              <a:rPr lang="en-US" sz="4100" b="1" dirty="0" smtClean="0">
                <a:solidFill>
                  <a:srgbClr val="0070C0"/>
                </a:solidFill>
              </a:rPr>
              <a:t>b) </a:t>
            </a:r>
            <a:r>
              <a:rPr lang="en-US" dirty="0" smtClean="0"/>
              <a:t>Cash discount ( discount because of early payments of cash, and there is always accounting treatment of  cash discount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important definitions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500" b="1" dirty="0" smtClean="0">
                <a:solidFill>
                  <a:srgbClr val="0070C0"/>
                </a:solidFill>
              </a:rPr>
              <a:t>7. Debtors / Account receivables</a:t>
            </a:r>
          </a:p>
          <a:p>
            <a:r>
              <a:rPr lang="en-US" dirty="0" smtClean="0"/>
              <a:t>Customers to whom goods have been sold on credit bases </a:t>
            </a:r>
          </a:p>
          <a:p>
            <a:r>
              <a:rPr lang="en-US" dirty="0" smtClean="0"/>
              <a:t>And to whom business is to receive money in near future </a:t>
            </a:r>
          </a:p>
          <a:p>
            <a:pPr>
              <a:buNone/>
            </a:pPr>
            <a:r>
              <a:rPr lang="en-US" sz="3500" b="1" dirty="0" smtClean="0">
                <a:solidFill>
                  <a:srgbClr val="0070C0"/>
                </a:solidFill>
              </a:rPr>
              <a:t>8. Creditors : Account payables </a:t>
            </a:r>
          </a:p>
          <a:p>
            <a:r>
              <a:rPr lang="en-US" dirty="0" smtClean="0"/>
              <a:t>Suppliers from whom goods have been purchased on credit basis </a:t>
            </a:r>
          </a:p>
          <a:p>
            <a:r>
              <a:rPr lang="en-US" dirty="0" smtClean="0"/>
              <a:t>And to whom money is to be paid in near future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important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buNone/>
            </a:pPr>
            <a:r>
              <a:rPr lang="en-US" sz="4100" b="1" dirty="0" smtClean="0">
                <a:solidFill>
                  <a:srgbClr val="0070C0"/>
                </a:solidFill>
              </a:rPr>
              <a:t>9. Capital :</a:t>
            </a:r>
          </a:p>
          <a:p>
            <a:r>
              <a:rPr lang="en-US" dirty="0" smtClean="0"/>
              <a:t>All resources provided by the source of owner </a:t>
            </a:r>
          </a:p>
          <a:p>
            <a:pPr>
              <a:lnSpc>
                <a:spcPct val="110000"/>
              </a:lnSpc>
              <a:buNone/>
            </a:pPr>
            <a:r>
              <a:rPr lang="en-US" sz="4100" b="1" dirty="0" smtClean="0">
                <a:solidFill>
                  <a:srgbClr val="0070C0"/>
                </a:solidFill>
              </a:rPr>
              <a:t>10. Assets :</a:t>
            </a:r>
          </a:p>
          <a:p>
            <a:r>
              <a:rPr lang="en-US" dirty="0" smtClean="0"/>
              <a:t>Economic resources, owned by business and that have some monetary value :</a:t>
            </a:r>
          </a:p>
          <a:p>
            <a:pPr>
              <a:lnSpc>
                <a:spcPct val="110000"/>
              </a:lnSpc>
              <a:buNone/>
            </a:pPr>
            <a:r>
              <a:rPr lang="en-US" sz="4600" b="1" dirty="0" smtClean="0">
                <a:solidFill>
                  <a:srgbClr val="0070C0"/>
                </a:solidFill>
              </a:rPr>
              <a:t>11. Liabilities :</a:t>
            </a:r>
          </a:p>
          <a:p>
            <a:r>
              <a:rPr lang="en-US" dirty="0" smtClean="0"/>
              <a:t>Outsiders claims against the resources of business. </a:t>
            </a:r>
          </a:p>
          <a:p>
            <a:pPr>
              <a:lnSpc>
                <a:spcPct val="110000"/>
              </a:lnSpc>
              <a:buNone/>
            </a:pPr>
            <a:r>
              <a:rPr lang="en-US" sz="4600" b="1" dirty="0" smtClean="0">
                <a:solidFill>
                  <a:srgbClr val="0070C0"/>
                </a:solidFill>
              </a:rPr>
              <a:t>12. Accounting period :</a:t>
            </a:r>
          </a:p>
          <a:p>
            <a:r>
              <a:rPr lang="en-US" dirty="0" smtClean="0"/>
              <a:t>Span of time for which business prepares its financial statements  and determine profit and loss normally an accounting period is of one year but can be bi-</a:t>
            </a:r>
            <a:r>
              <a:rPr lang="en-US" dirty="0" err="1" smtClean="0"/>
              <a:t>anually</a:t>
            </a:r>
            <a:r>
              <a:rPr lang="en-US" dirty="0" smtClean="0"/>
              <a:t> (6 months) or quarterly ( 3 months)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important </a:t>
            </a:r>
            <a:r>
              <a:rPr lang="en-US" dirty="0" err="1" smtClean="0"/>
              <a:t>deinitions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500" b="1" dirty="0" smtClean="0">
                <a:solidFill>
                  <a:srgbClr val="0070C0"/>
                </a:solidFill>
              </a:rPr>
              <a:t>13. Revenue :</a:t>
            </a:r>
          </a:p>
          <a:p>
            <a:r>
              <a:rPr lang="en-US" dirty="0" smtClean="0"/>
              <a:t>It is the price of goods sold and services provided by the owner of business.  	</a:t>
            </a:r>
          </a:p>
          <a:p>
            <a:pPr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Types of revenue:</a:t>
            </a:r>
          </a:p>
          <a:p>
            <a:r>
              <a:rPr lang="en-US" dirty="0" smtClean="0"/>
              <a:t>Sales </a:t>
            </a:r>
          </a:p>
          <a:p>
            <a:r>
              <a:rPr lang="en-US" dirty="0" smtClean="0"/>
              <a:t>Interest earned </a:t>
            </a:r>
          </a:p>
          <a:p>
            <a:r>
              <a:rPr lang="en-US" dirty="0" smtClean="0"/>
              <a:t>Fee received</a:t>
            </a:r>
          </a:p>
          <a:p>
            <a:r>
              <a:rPr lang="en-US" dirty="0" smtClean="0"/>
              <a:t>Rent received</a:t>
            </a:r>
          </a:p>
          <a:p>
            <a:r>
              <a:rPr lang="en-US" dirty="0" smtClean="0"/>
              <a:t>Commission received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important </a:t>
            </a:r>
            <a:r>
              <a:rPr lang="en-US" dirty="0" err="1" smtClean="0"/>
              <a:t>deinitions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70C0"/>
                </a:solidFill>
              </a:rPr>
              <a:t>14. Expenses :</a:t>
            </a:r>
          </a:p>
          <a:p>
            <a:pPr>
              <a:buNone/>
            </a:pPr>
            <a:r>
              <a:rPr lang="en-US" dirty="0" smtClean="0"/>
              <a:t>Expenses are costs of producing revenue in particular accounting period . </a:t>
            </a:r>
          </a:p>
          <a:p>
            <a:pPr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70C0"/>
                </a:solidFill>
              </a:rPr>
              <a:t>15. Net Income </a:t>
            </a:r>
          </a:p>
          <a:p>
            <a:pPr>
              <a:buNone/>
            </a:pPr>
            <a:r>
              <a:rPr lang="en-US" dirty="0" smtClean="0"/>
              <a:t>Net Income = All revenues – All expenses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As Accounting is the language of Business. </a:t>
            </a:r>
          </a:p>
          <a:p>
            <a:pPr>
              <a:buNone/>
            </a:pPr>
            <a:r>
              <a:rPr lang="en-US" dirty="0" smtClean="0"/>
              <a:t>And to make it understandable globally. There is need to make uniform standards which are accepted globally. These standards are called accounting principles.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There are two classifications of accounting principles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Accounting concepts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Accounting conventions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concepts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Assumption and conditions on which the science of accounting is based.</a:t>
            </a:r>
          </a:p>
          <a:p>
            <a:pPr>
              <a:buNone/>
            </a:pPr>
            <a:r>
              <a:rPr lang="en-US" dirty="0" smtClean="0"/>
              <a:t>1. Separate entity concept </a:t>
            </a:r>
          </a:p>
          <a:p>
            <a:pPr>
              <a:buNone/>
            </a:pPr>
            <a:r>
              <a:rPr lang="en-US" dirty="0" smtClean="0"/>
              <a:t>2. Going concern concept</a:t>
            </a:r>
          </a:p>
          <a:p>
            <a:pPr>
              <a:buNone/>
            </a:pPr>
            <a:r>
              <a:rPr lang="en-US" dirty="0" smtClean="0"/>
              <a:t>3. Money measurement concept</a:t>
            </a:r>
          </a:p>
          <a:p>
            <a:pPr>
              <a:buNone/>
            </a:pPr>
            <a:r>
              <a:rPr lang="en-US" dirty="0" smtClean="0"/>
              <a:t>4. Cost concept </a:t>
            </a:r>
          </a:p>
          <a:p>
            <a:pPr>
              <a:buNone/>
            </a:pPr>
            <a:r>
              <a:rPr lang="en-US" dirty="0" smtClean="0"/>
              <a:t>5. Dual aspect concept </a:t>
            </a:r>
          </a:p>
          <a:p>
            <a:pPr>
              <a:buNone/>
            </a:pPr>
            <a:r>
              <a:rPr lang="en-US" dirty="0" smtClean="0"/>
              <a:t>6. Accounting period concept. </a:t>
            </a:r>
          </a:p>
          <a:p>
            <a:pPr>
              <a:buNone/>
            </a:pPr>
            <a:r>
              <a:rPr lang="en-US" dirty="0" smtClean="0"/>
              <a:t>7. The matching concept </a:t>
            </a:r>
          </a:p>
          <a:p>
            <a:pPr>
              <a:buNone/>
            </a:pPr>
            <a:r>
              <a:rPr lang="en-US" dirty="0" smtClean="0"/>
              <a:t>8. The realization concept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1828800"/>
            <a:ext cx="5486400" cy="411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865171">
            <a:off x="2332566" y="3344575"/>
            <a:ext cx="5019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0070C0"/>
                </a:solidFill>
              </a:rPr>
              <a:t>Define Needs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Customs which guide the accountant while communicating  information</a:t>
            </a:r>
            <a:r>
              <a:rPr lang="en-US" smtClean="0"/>
              <a:t>. 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1828800"/>
            <a:ext cx="5486400" cy="411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378310">
            <a:off x="2031572" y="1913533"/>
            <a:ext cx="508906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0070C0"/>
                </a:solidFill>
              </a:rPr>
              <a:t>Role of Businessman in satisfying these needs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1219200"/>
            <a:ext cx="5486400" cy="510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865171">
            <a:off x="2332566" y="2513579"/>
            <a:ext cx="50190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0070C0"/>
                </a:solidFill>
              </a:rPr>
              <a:t>What is Profit. How do we determine profit.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profit is Revenue minus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1828800"/>
            <a:ext cx="5486400" cy="411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2211" y="2209800"/>
            <a:ext cx="42119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There is need to maintain the complete record of income and Expenditures and sources of these income and expenditures . 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And this is actually accounting,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Advantages to determine proper profit and loss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For distribution of profit</a:t>
            </a:r>
            <a:endParaRPr lang="en-US" dirty="0" smtClean="0"/>
          </a:p>
          <a:p>
            <a:r>
              <a:rPr lang="en-US" b="1" dirty="0" smtClean="0"/>
              <a:t>For the payment of tax.</a:t>
            </a:r>
            <a:endParaRPr lang="en-US" dirty="0" smtClean="0"/>
          </a:p>
          <a:p>
            <a:r>
              <a:rPr lang="en-US" b="1" dirty="0" smtClean="0"/>
              <a:t>To determine the performance of business: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What is accounting ?</a:t>
            </a:r>
            <a:endParaRPr lang="en-US" dirty="0" smtClean="0"/>
          </a:p>
          <a:p>
            <a:r>
              <a:rPr lang="en-US" b="1" dirty="0" smtClean="0"/>
              <a:t>In simple words accounting is the language, which communicates information about business.</a:t>
            </a:r>
            <a:endParaRPr lang="en-US" dirty="0" smtClean="0"/>
          </a:p>
          <a:p>
            <a:r>
              <a:rPr lang="en-US" b="1" dirty="0" smtClean="0"/>
              <a:t>So accounting is the language of business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needs this information.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“All stakeholders”</a:t>
            </a:r>
          </a:p>
          <a:p>
            <a:r>
              <a:rPr lang="en-US" dirty="0" smtClean="0"/>
              <a:t>Managers </a:t>
            </a:r>
          </a:p>
          <a:p>
            <a:r>
              <a:rPr lang="en-US" dirty="0" smtClean="0"/>
              <a:t>Creditors </a:t>
            </a:r>
          </a:p>
          <a:p>
            <a:r>
              <a:rPr lang="en-US" dirty="0" smtClean="0"/>
              <a:t>Customers </a:t>
            </a:r>
          </a:p>
          <a:p>
            <a:r>
              <a:rPr lang="en-US" dirty="0" smtClean="0"/>
              <a:t>Banks (loan providers)</a:t>
            </a:r>
          </a:p>
          <a:p>
            <a:r>
              <a:rPr lang="en-US" dirty="0" smtClean="0"/>
              <a:t>Auditors </a:t>
            </a:r>
          </a:p>
          <a:p>
            <a:r>
              <a:rPr lang="en-US" dirty="0" smtClean="0"/>
              <a:t>Investors </a:t>
            </a:r>
          </a:p>
          <a:p>
            <a:r>
              <a:rPr lang="en-US" dirty="0" smtClean="0"/>
              <a:t>Governments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Sailent</a:t>
            </a:r>
            <a:r>
              <a:rPr lang="en-US" dirty="0" smtClean="0"/>
              <a:t> features of Accounting.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86092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600" dirty="0" smtClean="0">
                <a:solidFill>
                  <a:srgbClr val="0070C0"/>
                </a:solidFill>
              </a:rPr>
              <a:t>1) Connected with monetary event :</a:t>
            </a:r>
          </a:p>
          <a:p>
            <a:pPr>
              <a:buNone/>
            </a:pPr>
            <a:r>
              <a:rPr lang="en-US" dirty="0" smtClean="0"/>
              <a:t>“Accounting must be in relation to an event that is measureable in terms of money  for example purchase of raw material 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Non monetary event. Giving instructions to workers. </a:t>
            </a:r>
          </a:p>
          <a:p>
            <a:pPr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Transactions are processed  in three different stages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sz="4600" dirty="0" smtClean="0">
                <a:solidFill>
                  <a:srgbClr val="FF0000"/>
                </a:solidFill>
              </a:rPr>
              <a:t>1. Recording : </a:t>
            </a:r>
            <a:r>
              <a:rPr lang="en-US" dirty="0" smtClean="0"/>
              <a:t>	transactions are recorded chronologically in the books of accounts. </a:t>
            </a:r>
          </a:p>
          <a:p>
            <a:pPr>
              <a:buNone/>
            </a:pPr>
            <a:r>
              <a:rPr lang="en-US" sz="4600" dirty="0" smtClean="0">
                <a:solidFill>
                  <a:srgbClr val="FF0000"/>
                </a:solidFill>
              </a:rPr>
              <a:t>2. Classifying:	</a:t>
            </a:r>
            <a:r>
              <a:rPr lang="en-US" dirty="0" smtClean="0"/>
              <a:t>transitions of same and similar nature are classified and recorded separately.</a:t>
            </a:r>
          </a:p>
          <a:p>
            <a:pPr>
              <a:buNone/>
            </a:pPr>
            <a:r>
              <a:rPr lang="en-US" sz="4600" dirty="0" smtClean="0">
                <a:solidFill>
                  <a:srgbClr val="FF0000"/>
                </a:solidFill>
              </a:rPr>
              <a:t>3. Summarizing :  </a:t>
            </a:r>
            <a:r>
              <a:rPr lang="en-US" dirty="0" smtClean="0"/>
              <a:t>Classified transactions are summarized and communicated to managers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Interpretation : in order to get the true position of business all transaction are analyzed and interoperated.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 smtClean="0"/>
              <a:t>What is the difference between book keeping and accounting: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Book keeping is just the </a:t>
            </a:r>
            <a:r>
              <a:rPr lang="en-US" smtClean="0"/>
              <a:t>recording </a:t>
            </a:r>
            <a:r>
              <a:rPr lang="en-US" smtClean="0"/>
              <a:t>of </a:t>
            </a:r>
            <a:r>
              <a:rPr lang="en-US" dirty="0" smtClean="0"/>
              <a:t>transactions :</a:t>
            </a:r>
          </a:p>
          <a:p>
            <a:r>
              <a:rPr lang="en-US" dirty="0" smtClean="0"/>
              <a:t>While classification , summarizing and interpretation  is the domain of accounting: this is why it is said that accounting starts where book keeping ends.</a:t>
            </a:r>
          </a:p>
          <a:p>
            <a:r>
              <a:rPr lang="en-US" dirty="0" smtClean="0"/>
              <a:t>Book keeping is clerical job but accounting is administrative job.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Is book keeping not important?</a:t>
            </a:r>
          </a:p>
          <a:p>
            <a:r>
              <a:rPr lang="en-US" dirty="0" smtClean="0"/>
              <a:t>Book keeping is the foundation for the building of accounting, so with out foundation a building can not stand.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912</Words>
  <Application>Microsoft Office PowerPoint</Application>
  <PresentationFormat>On-screen Show (4:3)</PresentationFormat>
  <Paragraphs>137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Trek</vt:lpstr>
      <vt:lpstr>Course Introduction </vt:lpstr>
      <vt:lpstr>Question # 1</vt:lpstr>
      <vt:lpstr>Question # 2</vt:lpstr>
      <vt:lpstr>Question # 3</vt:lpstr>
      <vt:lpstr>If profit is Revenue minus expenses</vt:lpstr>
      <vt:lpstr>Advantages to determine proper profit and loss</vt:lpstr>
      <vt:lpstr>Who needs this information. </vt:lpstr>
      <vt:lpstr>Sailent features of Accounting. </vt:lpstr>
      <vt:lpstr>What is the difference between book keeping and accounting: </vt:lpstr>
      <vt:lpstr>Branches of accounting : </vt:lpstr>
      <vt:lpstr>Important accounting concepts: </vt:lpstr>
      <vt:lpstr>Some Important deinitions</vt:lpstr>
      <vt:lpstr>Some important definitions</vt:lpstr>
      <vt:lpstr>Some important definitions </vt:lpstr>
      <vt:lpstr>Some important definitions</vt:lpstr>
      <vt:lpstr>Some important deinitions </vt:lpstr>
      <vt:lpstr>Some important deinitions</vt:lpstr>
      <vt:lpstr>Accounting Principles</vt:lpstr>
      <vt:lpstr>Accounting concepts </vt:lpstr>
      <vt:lpstr>Accounting Concepts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# 1</dc:title>
  <dc:creator/>
  <cp:lastModifiedBy>HTC</cp:lastModifiedBy>
  <cp:revision>37</cp:revision>
  <dcterms:created xsi:type="dcterms:W3CDTF">2006-08-16T00:00:00Z</dcterms:created>
  <dcterms:modified xsi:type="dcterms:W3CDTF">2019-10-30T10:40:36Z</dcterms:modified>
</cp:coreProperties>
</file>