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6"/>
  </p:notesMasterIdLst>
  <p:sldIdLst>
    <p:sldId id="299" r:id="rId2"/>
    <p:sldId id="360" r:id="rId3"/>
    <p:sldId id="300" r:id="rId4"/>
    <p:sldId id="301" r:id="rId5"/>
    <p:sldId id="302" r:id="rId6"/>
    <p:sldId id="303" r:id="rId7"/>
    <p:sldId id="306" r:id="rId8"/>
    <p:sldId id="308" r:id="rId9"/>
    <p:sldId id="316" r:id="rId10"/>
    <p:sldId id="317" r:id="rId11"/>
    <p:sldId id="318" r:id="rId12"/>
    <p:sldId id="319" r:id="rId13"/>
    <p:sldId id="320" r:id="rId14"/>
    <p:sldId id="321" r:id="rId15"/>
    <p:sldId id="322" r:id="rId16"/>
    <p:sldId id="323" r:id="rId17"/>
    <p:sldId id="324" r:id="rId18"/>
    <p:sldId id="361" r:id="rId19"/>
    <p:sldId id="362" r:id="rId20"/>
    <p:sldId id="325" r:id="rId21"/>
    <p:sldId id="326" r:id="rId22"/>
    <p:sldId id="327" r:id="rId23"/>
    <p:sldId id="339" r:id="rId24"/>
    <p:sldId id="34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995" autoAdjust="0"/>
  </p:normalViewPr>
  <p:slideViewPr>
    <p:cSldViewPr>
      <p:cViewPr>
        <p:scale>
          <a:sx n="40" d="100"/>
          <a:sy n="40" d="100"/>
        </p:scale>
        <p:origin x="1386"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FF5716-C42C-4E38-A584-8D1C42B5F672}" type="datetimeFigureOut">
              <a:rPr lang="en-US" smtClean="0"/>
              <a:pPr/>
              <a:t>3/25/2020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0DF250-F9E9-46B0-B0A9-FE52A648F70C}" type="slidenum">
              <a:rPr lang="en-US" smtClean="0"/>
              <a:pPr/>
              <a:t>‹#›</a:t>
            </a:fld>
            <a:endParaRPr lang="en-US"/>
          </a:p>
        </p:txBody>
      </p:sp>
    </p:spTree>
    <p:extLst>
      <p:ext uri="{BB962C8B-B14F-4D97-AF65-F5344CB8AC3E}">
        <p14:creationId xmlns:p14="http://schemas.microsoft.com/office/powerpoint/2010/main" val="226873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Network devices : gateways , routers , modems networking cables </a:t>
            </a:r>
            <a:r>
              <a:rPr lang="en-US" dirty="0" err="1" smtClean="0"/>
              <a:t>etc</a:t>
            </a:r>
            <a:endParaRPr lang="en-US" dirty="0"/>
          </a:p>
        </p:txBody>
      </p:sp>
      <p:sp>
        <p:nvSpPr>
          <p:cNvPr id="4" name="Slide Number Placeholder 3"/>
          <p:cNvSpPr>
            <a:spLocks noGrp="1"/>
          </p:cNvSpPr>
          <p:nvPr>
            <p:ph type="sldNum" sz="quarter" idx="10"/>
          </p:nvPr>
        </p:nvSpPr>
        <p:spPr/>
        <p:txBody>
          <a:bodyPr/>
          <a:lstStyle/>
          <a:p>
            <a:fld id="{C90DF250-F9E9-46B0-B0A9-FE52A648F70C}" type="slidenum">
              <a:rPr lang="en-US" smtClean="0"/>
              <a:pPr/>
              <a:t>5</a:t>
            </a:fld>
            <a:endParaRPr lang="en-US"/>
          </a:p>
        </p:txBody>
      </p:sp>
    </p:spTree>
    <p:extLst>
      <p:ext uri="{BB962C8B-B14F-4D97-AF65-F5344CB8AC3E}">
        <p14:creationId xmlns:p14="http://schemas.microsoft.com/office/powerpoint/2010/main" val="335615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ur-PK" sz="1200" b="0" i="0" kern="1200" dirty="0" smtClean="0">
                <a:solidFill>
                  <a:schemeClr val="tx1"/>
                </a:solidFill>
                <a:effectLst/>
                <a:latin typeface="+mn-lt"/>
                <a:ea typeface="+mn-ea"/>
                <a:cs typeface="+mn-cs"/>
              </a:rPr>
              <a:t>کیا جرائم کے بارے میں کوئی نئی یا انوکھی بات ہے جو سائبر ٹکنالوجی کے حامی ہیں؟</a:t>
            </a:r>
            <a:endParaRPr lang="en-US" i="1" dirty="0" smtClean="0"/>
          </a:p>
          <a:p>
            <a:r>
              <a:rPr lang="en-US" i="1" dirty="0" smtClean="0"/>
              <a:t>Proponents : </a:t>
            </a:r>
            <a:r>
              <a:rPr lang="en-US" sz="1200" b="0" i="0" kern="1200" dirty="0" smtClean="0">
                <a:solidFill>
                  <a:schemeClr val="tx1"/>
                </a:solidFill>
                <a:effectLst/>
                <a:latin typeface="+mn-lt"/>
                <a:ea typeface="+mn-ea"/>
                <a:cs typeface="+mn-cs"/>
              </a:rPr>
              <a:t>Advocate </a:t>
            </a:r>
            <a:r>
              <a:rPr lang="ur-PK" sz="1200" b="0" i="0" kern="1200" dirty="0" smtClean="0">
                <a:solidFill>
                  <a:schemeClr val="tx1"/>
                </a:solidFill>
                <a:effectLst/>
                <a:latin typeface="+mn-lt"/>
                <a:ea typeface="+mn-ea"/>
                <a:cs typeface="+mn-cs"/>
              </a:rPr>
              <a:t>حامی</a:t>
            </a:r>
          </a:p>
          <a:p>
            <a:r>
              <a:rPr lang="ur-PK" dirty="0" smtClean="0"/>
              <a:t/>
            </a:r>
            <a:br>
              <a:rPr lang="ur-PK" dirty="0" smtClean="0"/>
            </a:br>
            <a:endParaRPr lang="en-US" dirty="0"/>
          </a:p>
        </p:txBody>
      </p:sp>
      <p:sp>
        <p:nvSpPr>
          <p:cNvPr id="4" name="Slide Number Placeholder 3"/>
          <p:cNvSpPr>
            <a:spLocks noGrp="1"/>
          </p:cNvSpPr>
          <p:nvPr>
            <p:ph type="sldNum" sz="quarter" idx="10"/>
          </p:nvPr>
        </p:nvSpPr>
        <p:spPr/>
        <p:txBody>
          <a:bodyPr/>
          <a:lstStyle/>
          <a:p>
            <a:fld id="{C90DF250-F9E9-46B0-B0A9-FE52A648F70C}" type="slidenum">
              <a:rPr lang="en-US" smtClean="0"/>
              <a:pPr/>
              <a:t>7</a:t>
            </a:fld>
            <a:endParaRPr lang="en-US"/>
          </a:p>
        </p:txBody>
      </p:sp>
    </p:spTree>
    <p:extLst>
      <p:ext uri="{BB962C8B-B14F-4D97-AF65-F5344CB8AC3E}">
        <p14:creationId xmlns:p14="http://schemas.microsoft.com/office/powerpoint/2010/main" val="2950112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 2</a:t>
            </a:r>
            <a:r>
              <a:rPr lang="en-US" sz="1200" b="0" i="0" kern="1200" baseline="30000" dirty="0" smtClean="0">
                <a:solidFill>
                  <a:schemeClr val="tx1"/>
                </a:solidFill>
                <a:effectLst/>
                <a:latin typeface="+mn-lt"/>
                <a:ea typeface="+mn-ea"/>
                <a:cs typeface="+mn-cs"/>
              </a:rPr>
              <a:t>nd</a:t>
            </a:r>
            <a:r>
              <a:rPr lang="en-US" sz="1200" b="0" i="0" kern="1200" dirty="0" smtClean="0">
                <a:solidFill>
                  <a:schemeClr val="tx1"/>
                </a:solidFill>
                <a:effectLst/>
                <a:latin typeface="+mn-lt"/>
                <a:ea typeface="+mn-ea"/>
                <a:cs typeface="+mn-cs"/>
              </a:rPr>
              <a:t> bullet translation</a:t>
            </a:r>
            <a:r>
              <a:rPr lang="ur-PK" sz="1200" b="0" i="0" kern="1200" dirty="0" smtClean="0">
                <a:solidFill>
                  <a:schemeClr val="tx1"/>
                </a:solidFill>
                <a:effectLst/>
                <a:latin typeface="+mn-lt"/>
                <a:ea typeface="+mn-ea"/>
                <a:cs typeface="+mn-cs"/>
              </a:rPr>
              <a:t>یہ اخلاقی امور کا ایک یا ایک سے زیادہ اخلاقی نظریہ کی نشاندہی کرنے والے مقام سے تجزیہ کرتا ہے۔</a:t>
            </a:r>
          </a:p>
          <a:p>
            <a:r>
              <a:rPr lang="ur-PK" dirty="0" smtClean="0"/>
              <a:t/>
            </a:r>
            <a:br>
              <a:rPr lang="ur-PK" dirty="0" smtClean="0"/>
            </a:br>
            <a:endParaRPr lang="en-US" dirty="0"/>
          </a:p>
        </p:txBody>
      </p:sp>
      <p:sp>
        <p:nvSpPr>
          <p:cNvPr id="4" name="Slide Number Placeholder 3"/>
          <p:cNvSpPr>
            <a:spLocks noGrp="1"/>
          </p:cNvSpPr>
          <p:nvPr>
            <p:ph type="sldNum" sz="quarter" idx="10"/>
          </p:nvPr>
        </p:nvSpPr>
        <p:spPr/>
        <p:txBody>
          <a:bodyPr/>
          <a:lstStyle/>
          <a:p>
            <a:fld id="{C90DF250-F9E9-46B0-B0A9-FE52A648F70C}" type="slidenum">
              <a:rPr lang="en-US" smtClean="0"/>
              <a:pPr/>
              <a:t>9</a:t>
            </a:fld>
            <a:endParaRPr lang="en-US"/>
          </a:p>
        </p:txBody>
      </p:sp>
    </p:spTree>
    <p:extLst>
      <p:ext uri="{BB962C8B-B14F-4D97-AF65-F5344CB8AC3E}">
        <p14:creationId xmlns:p14="http://schemas.microsoft.com/office/powerpoint/2010/main" val="3624177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ur-PK" sz="1200" b="0" i="0" kern="1200" dirty="0" smtClean="0">
                <a:solidFill>
                  <a:schemeClr val="tx1"/>
                </a:solidFill>
                <a:effectLst/>
                <a:latin typeface="+mn-lt"/>
                <a:ea typeface="+mn-ea"/>
                <a:cs typeface="+mn-cs"/>
              </a:rPr>
              <a:t>مور نے استدلال کیا کہ آٹوموبائل اور ہوائی جہاز کی ٹیکنالوجیز نے ہماری معاشرتی پالیسیوں اور اصولوں کو اسی طرح کے بنیادی طریقوں سے متاثر نہیں کیا جو کمپیوٹر ٹکنالوجی کے ہیں۔</a:t>
            </a:r>
          </a:p>
          <a:p>
            <a:r>
              <a:rPr lang="ur-PK" dirty="0" smtClean="0"/>
              <a:t/>
            </a:r>
            <a:br>
              <a:rPr lang="ur-PK" dirty="0" smtClean="0"/>
            </a:br>
            <a:endParaRPr lang="en-US" dirty="0"/>
          </a:p>
        </p:txBody>
      </p:sp>
      <p:sp>
        <p:nvSpPr>
          <p:cNvPr id="4" name="Slide Number Placeholder 3"/>
          <p:cNvSpPr>
            <a:spLocks noGrp="1"/>
          </p:cNvSpPr>
          <p:nvPr>
            <p:ph type="sldNum" sz="quarter" idx="10"/>
          </p:nvPr>
        </p:nvSpPr>
        <p:spPr/>
        <p:txBody>
          <a:bodyPr/>
          <a:lstStyle/>
          <a:p>
            <a:fld id="{C90DF250-F9E9-46B0-B0A9-FE52A648F70C}" type="slidenum">
              <a:rPr lang="en-US" smtClean="0"/>
              <a:pPr/>
              <a:t>15</a:t>
            </a:fld>
            <a:endParaRPr lang="en-US"/>
          </a:p>
        </p:txBody>
      </p:sp>
    </p:spTree>
    <p:extLst>
      <p:ext uri="{BB962C8B-B14F-4D97-AF65-F5344CB8AC3E}">
        <p14:creationId xmlns:p14="http://schemas.microsoft.com/office/powerpoint/2010/main" val="2066541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Normative inquires ::</a:t>
            </a:r>
            <a:r>
              <a:rPr lang="en-US" baseline="0" dirty="0" smtClean="0"/>
              <a:t> what we should do in making practical moral standards </a:t>
            </a:r>
          </a:p>
          <a:p>
            <a:r>
              <a:rPr lang="en-US" baseline="0" dirty="0" smtClean="0"/>
              <a:t>Vantage point ::</a:t>
            </a:r>
            <a:r>
              <a:rPr lang="en-US" sz="1200" b="0" i="0" kern="1200" dirty="0" smtClean="0">
                <a:solidFill>
                  <a:schemeClr val="tx1"/>
                </a:solidFill>
                <a:effectLst/>
                <a:latin typeface="+mn-lt"/>
                <a:ea typeface="+mn-ea"/>
                <a:cs typeface="+mn-cs"/>
              </a:rPr>
              <a:t>a position or standpoint from which something is </a:t>
            </a:r>
            <a:r>
              <a:rPr lang="en-US" sz="1200" b="0" i="0" kern="1200" dirty="0" err="1" smtClean="0">
                <a:solidFill>
                  <a:schemeClr val="tx1"/>
                </a:solidFill>
                <a:effectLst/>
                <a:latin typeface="+mn-lt"/>
                <a:ea typeface="+mn-ea"/>
                <a:cs typeface="+mn-cs"/>
              </a:rPr>
              <a:t>viewe</a:t>
            </a:r>
            <a:endParaRPr lang="en-US" baseline="0" dirty="0" smtClean="0"/>
          </a:p>
        </p:txBody>
      </p:sp>
      <p:sp>
        <p:nvSpPr>
          <p:cNvPr id="4" name="Slide Number Placeholder 3"/>
          <p:cNvSpPr>
            <a:spLocks noGrp="1"/>
          </p:cNvSpPr>
          <p:nvPr>
            <p:ph type="sldNum" sz="quarter" idx="10"/>
          </p:nvPr>
        </p:nvSpPr>
        <p:spPr/>
        <p:txBody>
          <a:bodyPr/>
          <a:lstStyle/>
          <a:p>
            <a:fld id="{C90DF250-F9E9-46B0-B0A9-FE52A648F70C}" type="slidenum">
              <a:rPr lang="en-US" smtClean="0"/>
              <a:pPr/>
              <a:t>17</a:t>
            </a:fld>
            <a:endParaRPr lang="en-US"/>
          </a:p>
        </p:txBody>
      </p:sp>
    </p:spTree>
    <p:extLst>
      <p:ext uri="{BB962C8B-B14F-4D97-AF65-F5344CB8AC3E}">
        <p14:creationId xmlns:p14="http://schemas.microsoft.com/office/powerpoint/2010/main" val="457256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Assertions: </a:t>
            </a:r>
            <a:r>
              <a:rPr lang="en-US" dirty="0" err="1" smtClean="0"/>
              <a:t>daway</a:t>
            </a:r>
            <a:endParaRPr lang="en-US" dirty="0" smtClean="0"/>
          </a:p>
          <a:p>
            <a:r>
              <a:rPr lang="en-US" sz="1200" b="0" i="0" kern="1200" dirty="0" smtClean="0">
                <a:solidFill>
                  <a:schemeClr val="tx1"/>
                </a:solidFill>
                <a:effectLst/>
                <a:latin typeface="+mn-lt"/>
                <a:ea typeface="+mn-ea"/>
                <a:cs typeface="+mn-cs"/>
              </a:rPr>
              <a:t>A description is just what you think it is: It describes a situation or what a philosopher might call a state of affairs. For </a:t>
            </a:r>
            <a:r>
              <a:rPr lang="en-US" sz="1200" b="1" i="0" kern="1200" dirty="0" smtClean="0">
                <a:solidFill>
                  <a:schemeClr val="tx1"/>
                </a:solidFill>
                <a:effectLst/>
                <a:latin typeface="+mn-lt"/>
                <a:ea typeface="+mn-ea"/>
                <a:cs typeface="+mn-cs"/>
              </a:rPr>
              <a:t>example</a:t>
            </a:r>
            <a:r>
              <a:rPr lang="en-US" sz="1200" b="0" i="0" kern="1200" dirty="0" smtClean="0">
                <a:solidFill>
                  <a:schemeClr val="tx1"/>
                </a:solidFill>
                <a:effectLst/>
                <a:latin typeface="+mn-lt"/>
                <a:ea typeface="+mn-ea"/>
                <a:cs typeface="+mn-cs"/>
              </a:rPr>
              <a:t>, “The car is red,” “The river is flowing quickly,” “I'm sad that my juicer is broken,” “Brutus killed Caesar.” A normative </a:t>
            </a:r>
            <a:r>
              <a:rPr lang="en-US" sz="1200" b="1" i="0" kern="1200" dirty="0" smtClean="0">
                <a:solidFill>
                  <a:schemeClr val="tx1"/>
                </a:solidFill>
                <a:effectLst/>
                <a:latin typeface="+mn-lt"/>
                <a:ea typeface="+mn-ea"/>
                <a:cs typeface="+mn-cs"/>
              </a:rPr>
              <a:t>statement</a:t>
            </a:r>
            <a:r>
              <a:rPr lang="en-US" sz="1200" b="0" i="0" kern="1200" dirty="0" smtClean="0">
                <a:solidFill>
                  <a:schemeClr val="tx1"/>
                </a:solidFill>
                <a:effectLst/>
                <a:latin typeface="+mn-lt"/>
                <a:ea typeface="+mn-ea"/>
                <a:cs typeface="+mn-cs"/>
              </a:rPr>
              <a:t> is a claim about how things ought to be.</a:t>
            </a:r>
            <a:endParaRPr lang="en-US" dirty="0"/>
          </a:p>
        </p:txBody>
      </p:sp>
      <p:sp>
        <p:nvSpPr>
          <p:cNvPr id="4" name="Slide Number Placeholder 3"/>
          <p:cNvSpPr>
            <a:spLocks noGrp="1"/>
          </p:cNvSpPr>
          <p:nvPr>
            <p:ph type="sldNum" sz="quarter" idx="10"/>
          </p:nvPr>
        </p:nvSpPr>
        <p:spPr/>
        <p:txBody>
          <a:bodyPr/>
          <a:lstStyle/>
          <a:p>
            <a:fld id="{C90DF250-F9E9-46B0-B0A9-FE52A648F70C}" type="slidenum">
              <a:rPr lang="en-US" smtClean="0"/>
              <a:pPr/>
              <a:t>21</a:t>
            </a:fld>
            <a:endParaRPr lang="en-US"/>
          </a:p>
        </p:txBody>
      </p:sp>
    </p:spTree>
    <p:extLst>
      <p:ext uri="{BB962C8B-B14F-4D97-AF65-F5344CB8AC3E}">
        <p14:creationId xmlns:p14="http://schemas.microsoft.com/office/powerpoint/2010/main" val="2134266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57204B-D506-4CFA-BD12-06FA9D563A14}" type="slidenum">
              <a:rPr lang="en-US" smtClean="0"/>
              <a:pPr fontAlgn="base">
                <a:spcBef>
                  <a:spcPct val="0"/>
                </a:spcBef>
                <a:spcAft>
                  <a:spcPct val="0"/>
                </a:spcAft>
                <a:defRPr/>
              </a:pPr>
              <a:t>23</a:t>
            </a:fld>
            <a:endParaRPr lang="en-US" smtClean="0"/>
          </a:p>
        </p:txBody>
      </p:sp>
    </p:spTree>
    <p:extLst>
      <p:ext uri="{BB962C8B-B14F-4D97-AF65-F5344CB8AC3E}">
        <p14:creationId xmlns:p14="http://schemas.microsoft.com/office/powerpoint/2010/main" val="2138369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2060D4-4D5F-4A35-92E1-9524E22FCB99}" type="datetime1">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99EEE-7354-4802-9F6D-A47E014E3D38}" type="slidenum">
              <a:rPr lang="en-US" smtClean="0"/>
              <a:pPr/>
              <a:t>‹#›</a:t>
            </a:fld>
            <a:endParaRPr lang="en-US"/>
          </a:p>
        </p:txBody>
      </p:sp>
    </p:spTree>
    <p:extLst>
      <p:ext uri="{BB962C8B-B14F-4D97-AF65-F5344CB8AC3E}">
        <p14:creationId xmlns:p14="http://schemas.microsoft.com/office/powerpoint/2010/main" val="1764505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F548F5-93B0-44A7-ACE1-7886CEAE75B0}" type="datetime1">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99EEE-7354-4802-9F6D-A47E014E3D38}" type="slidenum">
              <a:rPr lang="en-US" smtClean="0"/>
              <a:pPr/>
              <a:t>‹#›</a:t>
            </a:fld>
            <a:endParaRPr lang="en-US"/>
          </a:p>
        </p:txBody>
      </p:sp>
    </p:spTree>
    <p:extLst>
      <p:ext uri="{BB962C8B-B14F-4D97-AF65-F5344CB8AC3E}">
        <p14:creationId xmlns:p14="http://schemas.microsoft.com/office/powerpoint/2010/main" val="4102243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45E25D-57A7-42CD-9653-6FAC5EC20B86}" type="datetime1">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99EEE-7354-4802-9F6D-A47E014E3D38}" type="slidenum">
              <a:rPr lang="en-US" smtClean="0"/>
              <a:pPr/>
              <a:t>‹#›</a:t>
            </a:fld>
            <a:endParaRPr lang="en-US"/>
          </a:p>
        </p:txBody>
      </p:sp>
    </p:spTree>
    <p:extLst>
      <p:ext uri="{BB962C8B-B14F-4D97-AF65-F5344CB8AC3E}">
        <p14:creationId xmlns:p14="http://schemas.microsoft.com/office/powerpoint/2010/main" val="1887110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37160D-E5D3-4AC3-984B-4AC8114E5A3B}" type="datetime1">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99EEE-7354-4802-9F6D-A47E014E3D38}" type="slidenum">
              <a:rPr lang="en-US" smtClean="0"/>
              <a:pPr/>
              <a:t>‹#›</a:t>
            </a:fld>
            <a:endParaRPr lang="en-US"/>
          </a:p>
        </p:txBody>
      </p:sp>
    </p:spTree>
    <p:extLst>
      <p:ext uri="{BB962C8B-B14F-4D97-AF65-F5344CB8AC3E}">
        <p14:creationId xmlns:p14="http://schemas.microsoft.com/office/powerpoint/2010/main" val="1303016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6F6E56-E319-4630-9B02-5227C96A44C2}" type="datetime1">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099EEE-7354-4802-9F6D-A47E014E3D38}" type="slidenum">
              <a:rPr lang="en-US" smtClean="0"/>
              <a:pPr/>
              <a:t>‹#›</a:t>
            </a:fld>
            <a:endParaRPr lang="en-US"/>
          </a:p>
        </p:txBody>
      </p:sp>
    </p:spTree>
    <p:extLst>
      <p:ext uri="{BB962C8B-B14F-4D97-AF65-F5344CB8AC3E}">
        <p14:creationId xmlns:p14="http://schemas.microsoft.com/office/powerpoint/2010/main" val="2750180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687FCF-A800-4500-A38E-C157D7D73B67}" type="datetime1">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099EEE-7354-4802-9F6D-A47E014E3D38}" type="slidenum">
              <a:rPr lang="en-US" smtClean="0"/>
              <a:pPr/>
              <a:t>‹#›</a:t>
            </a:fld>
            <a:endParaRPr lang="en-US"/>
          </a:p>
        </p:txBody>
      </p:sp>
    </p:spTree>
    <p:extLst>
      <p:ext uri="{BB962C8B-B14F-4D97-AF65-F5344CB8AC3E}">
        <p14:creationId xmlns:p14="http://schemas.microsoft.com/office/powerpoint/2010/main" val="3145468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BF9198-911B-469B-8534-C06A39C94DEF}" type="datetime1">
              <a:rPr lang="en-US" smtClean="0"/>
              <a:pPr/>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099EEE-7354-4802-9F6D-A47E014E3D38}" type="slidenum">
              <a:rPr lang="en-US" smtClean="0"/>
              <a:pPr/>
              <a:t>‹#›</a:t>
            </a:fld>
            <a:endParaRPr lang="en-US"/>
          </a:p>
        </p:txBody>
      </p:sp>
    </p:spTree>
    <p:extLst>
      <p:ext uri="{BB962C8B-B14F-4D97-AF65-F5344CB8AC3E}">
        <p14:creationId xmlns:p14="http://schemas.microsoft.com/office/powerpoint/2010/main" val="2954434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98199F-0E0E-432F-A2F0-2C83CBBC7DAF}" type="datetime1">
              <a:rPr lang="en-US" smtClean="0"/>
              <a:pPr/>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099EEE-7354-4802-9F6D-A47E014E3D38}" type="slidenum">
              <a:rPr lang="en-US" smtClean="0"/>
              <a:pPr/>
              <a:t>‹#›</a:t>
            </a:fld>
            <a:endParaRPr lang="en-US"/>
          </a:p>
        </p:txBody>
      </p:sp>
    </p:spTree>
    <p:extLst>
      <p:ext uri="{BB962C8B-B14F-4D97-AF65-F5344CB8AC3E}">
        <p14:creationId xmlns:p14="http://schemas.microsoft.com/office/powerpoint/2010/main" val="3406986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CB6FE3-3FD7-440B-A3C5-AEECC9A32867}" type="datetime1">
              <a:rPr lang="en-US" smtClean="0"/>
              <a:pPr/>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099EEE-7354-4802-9F6D-A47E014E3D38}" type="slidenum">
              <a:rPr lang="en-US" smtClean="0"/>
              <a:pPr/>
              <a:t>‹#›</a:t>
            </a:fld>
            <a:endParaRPr lang="en-US"/>
          </a:p>
        </p:txBody>
      </p:sp>
    </p:spTree>
    <p:extLst>
      <p:ext uri="{BB962C8B-B14F-4D97-AF65-F5344CB8AC3E}">
        <p14:creationId xmlns:p14="http://schemas.microsoft.com/office/powerpoint/2010/main" val="796739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FE716F-3D0C-4987-9FD9-06BC9E1B32A2}" type="datetime1">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099EEE-7354-4802-9F6D-A47E014E3D38}" type="slidenum">
              <a:rPr lang="en-US" smtClean="0"/>
              <a:pPr/>
              <a:t>‹#›</a:t>
            </a:fld>
            <a:endParaRPr lang="en-US"/>
          </a:p>
        </p:txBody>
      </p:sp>
    </p:spTree>
    <p:extLst>
      <p:ext uri="{BB962C8B-B14F-4D97-AF65-F5344CB8AC3E}">
        <p14:creationId xmlns:p14="http://schemas.microsoft.com/office/powerpoint/2010/main" val="1769752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A2526A-415D-4B05-BC5D-2CB4DD4F8032}" type="datetime1">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099EEE-7354-4802-9F6D-A47E014E3D38}" type="slidenum">
              <a:rPr lang="en-US" smtClean="0"/>
              <a:pPr/>
              <a:t>‹#›</a:t>
            </a:fld>
            <a:endParaRPr lang="en-US"/>
          </a:p>
        </p:txBody>
      </p:sp>
    </p:spTree>
    <p:extLst>
      <p:ext uri="{BB962C8B-B14F-4D97-AF65-F5344CB8AC3E}">
        <p14:creationId xmlns:p14="http://schemas.microsoft.com/office/powerpoint/2010/main" val="2658697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A2A9E2-7AD5-4E1C-AE05-0E157CD783F9}" type="datetime1">
              <a:rPr lang="en-US" smtClean="0"/>
              <a:pPr/>
              <a:t>3/25/2020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099EEE-7354-4802-9F6D-A47E014E3D38}" type="slidenum">
              <a:rPr lang="en-US" smtClean="0"/>
              <a:pPr/>
              <a:t>‹#›</a:t>
            </a:fld>
            <a:endParaRPr lang="en-US"/>
          </a:p>
        </p:txBody>
      </p:sp>
    </p:spTree>
    <p:extLst>
      <p:ext uri="{BB962C8B-B14F-4D97-AF65-F5344CB8AC3E}">
        <p14:creationId xmlns:p14="http://schemas.microsoft.com/office/powerpoint/2010/main" val="4486926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43000"/>
            <a:ext cx="7772400" cy="1470025"/>
          </a:xfrm>
        </p:spPr>
        <p:txBody>
          <a:bodyPr>
            <a:noAutofit/>
          </a:bodyPr>
          <a:lstStyle/>
          <a:p>
            <a:r>
              <a:rPr lang="en-US" sz="6600" b="1" u="sng" dirty="0" smtClean="0"/>
              <a:t>Professional Practices</a:t>
            </a:r>
            <a:endParaRPr lang="en-US" sz="6600" b="1" u="sng" dirty="0"/>
          </a:p>
        </p:txBody>
      </p:sp>
      <p:sp>
        <p:nvSpPr>
          <p:cNvPr id="3" name="Content Placeholder 2"/>
          <p:cNvSpPr>
            <a:spLocks noGrp="1"/>
          </p:cNvSpPr>
          <p:nvPr>
            <p:ph type="subTitle" idx="1"/>
          </p:nvPr>
        </p:nvSpPr>
        <p:spPr>
          <a:xfrm>
            <a:off x="1371600" y="3429000"/>
            <a:ext cx="6400800" cy="1752600"/>
          </a:xfrm>
        </p:spPr>
        <p:txBody>
          <a:bodyPr anchor="ctr">
            <a:noAutofit/>
          </a:bodyPr>
          <a:lstStyle/>
          <a:p>
            <a:r>
              <a:rPr lang="en-US" sz="4400" b="1" dirty="0" smtClean="0">
                <a:solidFill>
                  <a:schemeClr val="tx1"/>
                </a:solidFill>
              </a:rPr>
              <a:t>“Concepts, Methodologies </a:t>
            </a:r>
            <a:br>
              <a:rPr lang="en-US" sz="4400" b="1" dirty="0" smtClean="0">
                <a:solidFill>
                  <a:schemeClr val="tx1"/>
                </a:solidFill>
              </a:rPr>
            </a:br>
            <a:r>
              <a:rPr lang="en-US" sz="4400" b="1" dirty="0" smtClean="0">
                <a:solidFill>
                  <a:schemeClr val="tx1"/>
                </a:solidFill>
              </a:rPr>
              <a:t>and Codes of Cyber Ethics”</a:t>
            </a:r>
            <a:br>
              <a:rPr lang="en-US" sz="4400" b="1" dirty="0" smtClean="0">
                <a:solidFill>
                  <a:schemeClr val="tx1"/>
                </a:solidFill>
              </a:rPr>
            </a:br>
            <a:endParaRPr lang="en-US" sz="4400" dirty="0">
              <a:solidFill>
                <a:schemeClr val="tx1"/>
              </a:solidFill>
            </a:endParaRPr>
          </a:p>
        </p:txBody>
      </p:sp>
      <p:sp>
        <p:nvSpPr>
          <p:cNvPr id="4" name="Slide Number Placeholder 3"/>
          <p:cNvSpPr>
            <a:spLocks noGrp="1"/>
          </p:cNvSpPr>
          <p:nvPr>
            <p:ph type="sldNum" sz="quarter" idx="12"/>
          </p:nvPr>
        </p:nvSpPr>
        <p:spPr/>
        <p:txBody>
          <a:bodyPr>
            <a:normAutofit/>
          </a:bodyPr>
          <a:lstStyle/>
          <a:p>
            <a:pPr>
              <a:defRPr/>
            </a:pPr>
            <a:r>
              <a:rPr lang="en-US" dirty="0" smtClean="0"/>
              <a: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r>
              <a:rPr lang="en-US" b="1" u="sng" dirty="0" smtClean="0"/>
              <a:t>Cyber ethics </a:t>
            </a:r>
            <a:r>
              <a:rPr lang="en-US" b="1" u="sng" dirty="0"/>
              <a:t>as a </a:t>
            </a:r>
            <a:r>
              <a:rPr lang="en-US" b="1" u="sng" dirty="0" smtClean="0"/>
              <a:t/>
            </a:r>
            <a:br>
              <a:rPr lang="en-US" b="1" u="sng" dirty="0" smtClean="0"/>
            </a:br>
            <a:r>
              <a:rPr lang="en-US" b="1" u="sng" dirty="0" smtClean="0"/>
              <a:t>Branch </a:t>
            </a:r>
            <a:r>
              <a:rPr lang="en-US" b="1" u="sng" dirty="0"/>
              <a:t>of Applied </a:t>
            </a:r>
            <a:r>
              <a:rPr lang="en-US" b="1" u="sng" dirty="0" smtClean="0"/>
              <a:t>Ethics</a:t>
            </a:r>
            <a:endParaRPr lang="en-US" b="1" u="sng" dirty="0"/>
          </a:p>
        </p:txBody>
      </p:sp>
      <p:sp>
        <p:nvSpPr>
          <p:cNvPr id="24579" name="Rectangle 3"/>
          <p:cNvSpPr>
            <a:spLocks noGrp="1" noChangeArrowheads="1"/>
          </p:cNvSpPr>
          <p:nvPr>
            <p:ph idx="1"/>
          </p:nvPr>
        </p:nvSpPr>
        <p:spPr/>
        <p:txBody>
          <a:bodyPr/>
          <a:lstStyle/>
          <a:p>
            <a:pPr algn="just"/>
            <a:r>
              <a:rPr lang="en-US" dirty="0"/>
              <a:t>Three distinct perspectives of applied ethics (as applied to </a:t>
            </a:r>
            <a:r>
              <a:rPr lang="en-US" dirty="0" err="1" smtClean="0"/>
              <a:t>cybe</a:t>
            </a:r>
            <a:r>
              <a:rPr lang="en-US" dirty="0" smtClean="0"/>
              <a:t> </a:t>
            </a:r>
            <a:r>
              <a:rPr lang="en-US" dirty="0" err="1" smtClean="0"/>
              <a:t>rethics</a:t>
            </a:r>
            <a:r>
              <a:rPr lang="en-US" dirty="0"/>
              <a:t>):</a:t>
            </a:r>
          </a:p>
          <a:p>
            <a:pPr algn="just"/>
            <a:r>
              <a:rPr lang="en-US" dirty="0"/>
              <a:t>   Professional Ethics</a:t>
            </a:r>
          </a:p>
          <a:p>
            <a:pPr algn="just"/>
            <a:r>
              <a:rPr lang="en-US" dirty="0"/>
              <a:t>   Philosophical Ethics</a:t>
            </a:r>
          </a:p>
          <a:p>
            <a:pPr algn="just"/>
            <a:r>
              <a:rPr lang="en-US" dirty="0"/>
              <a:t>   Descriptive Ethics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 fill="hold"/>
                                        <p:tgtEl>
                                          <p:spTgt spid="245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5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579">
                                            <p:txEl>
                                              <p:pRg st="1" end="1"/>
                                            </p:txEl>
                                          </p:spTgt>
                                        </p:tgtEl>
                                        <p:attrNameLst>
                                          <p:attrName>style.visibility</p:attrName>
                                        </p:attrNameLst>
                                      </p:cBhvr>
                                      <p:to>
                                        <p:strVal val="visible"/>
                                      </p:to>
                                    </p:set>
                                    <p:anim calcmode="lin" valueType="num">
                                      <p:cBhvr additive="base">
                                        <p:cTn id="13" dur="500" fill="hold"/>
                                        <p:tgtEl>
                                          <p:spTgt spid="245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5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4579">
                                            <p:txEl>
                                              <p:pRg st="2" end="2"/>
                                            </p:txEl>
                                          </p:spTgt>
                                        </p:tgtEl>
                                        <p:attrNameLst>
                                          <p:attrName>style.visibility</p:attrName>
                                        </p:attrNameLst>
                                      </p:cBhvr>
                                      <p:to>
                                        <p:strVal val="visible"/>
                                      </p:to>
                                    </p:set>
                                    <p:anim calcmode="lin" valueType="num">
                                      <p:cBhvr additive="base">
                                        <p:cTn id="19" dur="500" fill="hold"/>
                                        <p:tgtEl>
                                          <p:spTgt spid="2457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45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4579">
                                            <p:txEl>
                                              <p:pRg st="3" end="3"/>
                                            </p:txEl>
                                          </p:spTgt>
                                        </p:tgtEl>
                                        <p:attrNameLst>
                                          <p:attrName>style.visibility</p:attrName>
                                        </p:attrNameLst>
                                      </p:cBhvr>
                                      <p:to>
                                        <p:strVal val="visible"/>
                                      </p:to>
                                    </p:set>
                                    <p:anim calcmode="lin" valueType="num">
                                      <p:cBhvr additive="base">
                                        <p:cTn id="25" dur="500" fill="hold"/>
                                        <p:tgtEl>
                                          <p:spTgt spid="2457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457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r>
              <a:rPr lang="en-US" b="1" u="sng" dirty="0">
                <a:cs typeface="Times New Roman" pitchFamily="18" charset="0"/>
              </a:rPr>
              <a:t>Perspective # 1: Professional Ethics</a:t>
            </a:r>
            <a:r>
              <a:rPr lang="en-US" u="sng" dirty="0"/>
              <a:t> </a:t>
            </a:r>
          </a:p>
        </p:txBody>
      </p:sp>
      <p:sp>
        <p:nvSpPr>
          <p:cNvPr id="25603" name="Rectangle 3"/>
          <p:cNvSpPr>
            <a:spLocks noGrp="1" noChangeArrowheads="1"/>
          </p:cNvSpPr>
          <p:nvPr>
            <p:ph idx="1"/>
          </p:nvPr>
        </p:nvSpPr>
        <p:spPr/>
        <p:txBody>
          <a:bodyPr>
            <a:normAutofit/>
          </a:bodyPr>
          <a:lstStyle/>
          <a:p>
            <a:pPr algn="just">
              <a:lnSpc>
                <a:spcPct val="90000"/>
              </a:lnSpc>
            </a:pPr>
            <a:r>
              <a:rPr lang="en-US" sz="2800" dirty="0"/>
              <a:t>According to this view, </a:t>
            </a:r>
            <a:r>
              <a:rPr lang="en-US" sz="2800" dirty="0" smtClean="0"/>
              <a:t>cyber ethics </a:t>
            </a:r>
            <a:r>
              <a:rPr lang="en-US" sz="2800" dirty="0"/>
              <a:t>is the </a:t>
            </a:r>
            <a:r>
              <a:rPr lang="en-US" sz="2800" dirty="0">
                <a:cs typeface="Times New Roman" pitchFamily="18" charset="0"/>
              </a:rPr>
              <a:t>field that identifies and analyzes issues of ethical responsibility for computer professionals. </a:t>
            </a:r>
          </a:p>
          <a:p>
            <a:pPr algn="just">
              <a:lnSpc>
                <a:spcPct val="90000"/>
              </a:lnSpc>
            </a:pPr>
            <a:r>
              <a:rPr lang="en-US" sz="2800" dirty="0">
                <a:cs typeface="Times New Roman" pitchFamily="18" charset="0"/>
              </a:rPr>
              <a:t>Consider a computer professional's role in designing, developing, and maintaining computer hardware and software systems. </a:t>
            </a:r>
          </a:p>
          <a:p>
            <a:pPr lvl="1" algn="just">
              <a:lnSpc>
                <a:spcPct val="90000"/>
              </a:lnSpc>
            </a:pPr>
            <a:r>
              <a:rPr lang="en-US" sz="2400" dirty="0">
                <a:cs typeface="Times New Roman" pitchFamily="18" charset="0"/>
              </a:rPr>
              <a:t>Suppose a programmer discovers that a software product she has been working on is about to be released for sale to the public, even though it is unreliable because it contains "buggy" software. </a:t>
            </a:r>
          </a:p>
          <a:p>
            <a:pPr lvl="1" algn="just">
              <a:lnSpc>
                <a:spcPct val="90000"/>
              </a:lnSpc>
            </a:pPr>
            <a:r>
              <a:rPr lang="en-US" sz="2400" dirty="0">
                <a:cs typeface="Times New Roman" pitchFamily="18" charset="0"/>
              </a:rPr>
              <a:t>Should she "blow the whistle?"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 calcmode="lin" valueType="num">
                                      <p:cBhvr additive="base">
                                        <p:cTn id="13" dur="500" fill="hold"/>
                                        <p:tgtEl>
                                          <p:spTgt spid="2560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603">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 calcmode="lin" valueType="num">
                                      <p:cBhvr additive="base">
                                        <p:cTn id="17" dur="500" fill="hold"/>
                                        <p:tgtEl>
                                          <p:spTgt spid="2560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560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5603">
                                            <p:txEl>
                                              <p:pRg st="3" end="3"/>
                                            </p:txEl>
                                          </p:spTgt>
                                        </p:tgtEl>
                                        <p:attrNameLst>
                                          <p:attrName>style.visibility</p:attrName>
                                        </p:attrNameLst>
                                      </p:cBhvr>
                                      <p:to>
                                        <p:strVal val="visible"/>
                                      </p:to>
                                    </p:set>
                                    <p:anim calcmode="lin" valueType="num">
                                      <p:cBhvr additive="base">
                                        <p:cTn id="21" dur="500" fill="hold"/>
                                        <p:tgtEl>
                                          <p:spTgt spid="2560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2560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b="1" u="sng" dirty="0"/>
              <a:t>Professional Ethics </a:t>
            </a:r>
          </a:p>
        </p:txBody>
      </p:sp>
      <p:sp>
        <p:nvSpPr>
          <p:cNvPr id="27651" name="Rectangle 3"/>
          <p:cNvSpPr>
            <a:spLocks noGrp="1" noChangeArrowheads="1"/>
          </p:cNvSpPr>
          <p:nvPr>
            <p:ph idx="1"/>
          </p:nvPr>
        </p:nvSpPr>
        <p:spPr/>
        <p:txBody>
          <a:bodyPr/>
          <a:lstStyle/>
          <a:p>
            <a:pPr algn="just"/>
            <a:r>
              <a:rPr lang="en-US" sz="2800" dirty="0"/>
              <a:t>Don </a:t>
            </a:r>
            <a:r>
              <a:rPr lang="en-US" sz="2800" dirty="0" err="1"/>
              <a:t>Gotterbarn</a:t>
            </a:r>
            <a:r>
              <a:rPr lang="en-US" sz="2800" dirty="0"/>
              <a:t> (1991) argued that all genuine computer ethics issues are </a:t>
            </a:r>
            <a:r>
              <a:rPr lang="en-US" sz="2800" i="1" dirty="0"/>
              <a:t>professional ethics</a:t>
            </a:r>
            <a:r>
              <a:rPr lang="en-US" sz="2800" dirty="0"/>
              <a:t> issues.</a:t>
            </a:r>
          </a:p>
          <a:p>
            <a:pPr algn="just"/>
            <a:r>
              <a:rPr lang="en-US" sz="2800" dirty="0"/>
              <a:t>Computer ethics, for </a:t>
            </a:r>
            <a:r>
              <a:rPr lang="en-US" sz="2800" dirty="0" err="1"/>
              <a:t>Gotterbarn</a:t>
            </a:r>
            <a:r>
              <a:rPr lang="en-US" sz="2800" dirty="0"/>
              <a:t> is like medical ethics and legal ethics, which are tied to issues involving specific professions</a:t>
            </a:r>
            <a:r>
              <a:rPr lang="en-US" sz="2400" dirty="0"/>
              <a:t>.  </a:t>
            </a:r>
          </a:p>
          <a:p>
            <a:pPr algn="just"/>
            <a:r>
              <a:rPr lang="en-US" sz="2800" dirty="0"/>
              <a:t>He notes that computer ethics issues aren’t about technology – e.g., we don’t have automobile ethics, airplane ethics, etc.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additive="base">
                                        <p:cTn id="13" dur="5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6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7651">
                                            <p:txEl>
                                              <p:pRg st="2" end="2"/>
                                            </p:txEl>
                                          </p:spTgt>
                                        </p:tgtEl>
                                        <p:attrNameLst>
                                          <p:attrName>style.visibility</p:attrName>
                                        </p:attrNameLst>
                                      </p:cBhvr>
                                      <p:to>
                                        <p:strVal val="visible"/>
                                      </p:to>
                                    </p:set>
                                    <p:anim calcmode="lin" valueType="num">
                                      <p:cBhvr additive="base">
                                        <p:cTn id="19" dur="5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65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r>
              <a:rPr lang="en-US" b="1" u="sng" dirty="0"/>
              <a:t>Criticism of Professional Ethics Perspective</a:t>
            </a:r>
          </a:p>
        </p:txBody>
      </p:sp>
      <p:sp>
        <p:nvSpPr>
          <p:cNvPr id="28675" name="Rectangle 3"/>
          <p:cNvSpPr>
            <a:spLocks noGrp="1" noChangeArrowheads="1"/>
          </p:cNvSpPr>
          <p:nvPr>
            <p:ph idx="1"/>
          </p:nvPr>
        </p:nvSpPr>
        <p:spPr/>
        <p:txBody>
          <a:bodyPr/>
          <a:lstStyle/>
          <a:p>
            <a:pPr algn="just">
              <a:lnSpc>
                <a:spcPct val="90000"/>
              </a:lnSpc>
            </a:pPr>
            <a:r>
              <a:rPr lang="en-US" dirty="0" err="1"/>
              <a:t>Gotterbarn’s</a:t>
            </a:r>
            <a:r>
              <a:rPr lang="en-US" dirty="0"/>
              <a:t> model for computer ethics seems too narrow for </a:t>
            </a:r>
            <a:r>
              <a:rPr lang="en-US" dirty="0" smtClean="0"/>
              <a:t>cyber ethics</a:t>
            </a:r>
            <a:r>
              <a:rPr lang="en-US" dirty="0"/>
              <a:t>.</a:t>
            </a:r>
          </a:p>
          <a:p>
            <a:pPr algn="just">
              <a:lnSpc>
                <a:spcPct val="90000"/>
              </a:lnSpc>
            </a:pPr>
            <a:r>
              <a:rPr lang="en-US" dirty="0" smtClean="0"/>
              <a:t>Cyber ethics </a:t>
            </a:r>
            <a:r>
              <a:rPr lang="en-US" dirty="0"/>
              <a:t>issues affect not only computer professionals; they effect everyone.</a:t>
            </a:r>
          </a:p>
          <a:p>
            <a:pPr algn="just">
              <a:lnSpc>
                <a:spcPct val="90000"/>
              </a:lnSpc>
            </a:pPr>
            <a:r>
              <a:rPr lang="en-US" dirty="0"/>
              <a:t>Before the widespread use of the Internet, </a:t>
            </a:r>
            <a:r>
              <a:rPr lang="en-US" dirty="0" err="1"/>
              <a:t>Gotterbarn’s</a:t>
            </a:r>
            <a:r>
              <a:rPr lang="en-US" dirty="0"/>
              <a:t> professional-ethics model may have been adequate.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675">
                                            <p:txEl>
                                              <p:pRg st="1" end="1"/>
                                            </p:txEl>
                                          </p:spTgt>
                                        </p:tgtEl>
                                        <p:attrNameLst>
                                          <p:attrName>style.visibility</p:attrName>
                                        </p:attrNameLst>
                                      </p:cBhvr>
                                      <p:to>
                                        <p:strVal val="visible"/>
                                      </p:to>
                                    </p:set>
                                    <p:anim calcmode="lin" valueType="num">
                                      <p:cBhvr additive="base">
                                        <p:cTn id="13" dur="500" fill="hold"/>
                                        <p:tgtEl>
                                          <p:spTgt spid="286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86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8675">
                                            <p:txEl>
                                              <p:pRg st="2" end="2"/>
                                            </p:txEl>
                                          </p:spTgt>
                                        </p:tgtEl>
                                        <p:attrNameLst>
                                          <p:attrName>style.visibility</p:attrName>
                                        </p:attrNameLst>
                                      </p:cBhvr>
                                      <p:to>
                                        <p:strVal val="visible"/>
                                      </p:to>
                                    </p:set>
                                    <p:anim calcmode="lin" valueType="num">
                                      <p:cBhvr additive="base">
                                        <p:cTn id="19" dur="500" fill="hold"/>
                                        <p:tgtEl>
                                          <p:spTgt spid="2867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67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r>
              <a:rPr lang="en-US" b="1" u="sng" dirty="0"/>
              <a:t>Perspective # 2: Philosophical Ethics</a:t>
            </a:r>
          </a:p>
        </p:txBody>
      </p:sp>
      <p:sp>
        <p:nvSpPr>
          <p:cNvPr id="26627" name="Rectangle 3"/>
          <p:cNvSpPr>
            <a:spLocks noGrp="1" noChangeArrowheads="1"/>
          </p:cNvSpPr>
          <p:nvPr>
            <p:ph idx="1"/>
          </p:nvPr>
        </p:nvSpPr>
        <p:spPr/>
        <p:txBody>
          <a:bodyPr/>
          <a:lstStyle/>
          <a:p>
            <a:pPr algn="just">
              <a:lnSpc>
                <a:spcPct val="90000"/>
              </a:lnSpc>
              <a:buSzTx/>
              <a:buFont typeface="Wingdings" pitchFamily="2" charset="2"/>
              <a:buChar char="§"/>
            </a:pPr>
            <a:r>
              <a:rPr lang="en-US" sz="2800" dirty="0">
                <a:solidFill>
                  <a:srgbClr val="000000"/>
                </a:solidFill>
                <a:cs typeface="Times New Roman" pitchFamily="18" charset="0"/>
              </a:rPr>
              <a:t>From this perspective, </a:t>
            </a:r>
            <a:r>
              <a:rPr lang="en-US" sz="2800" dirty="0" smtClean="0">
                <a:solidFill>
                  <a:srgbClr val="000000"/>
                </a:solidFill>
                <a:cs typeface="Times New Roman" pitchFamily="18" charset="0"/>
              </a:rPr>
              <a:t>cyber ethics </a:t>
            </a:r>
            <a:r>
              <a:rPr lang="en-US" sz="2800" dirty="0">
                <a:solidFill>
                  <a:srgbClr val="000000"/>
                </a:solidFill>
                <a:cs typeface="Times New Roman" pitchFamily="18" charset="0"/>
              </a:rPr>
              <a:t>is a field of philosophical analysis and inquiry that goes beyond professional ethics (</a:t>
            </a:r>
            <a:r>
              <a:rPr lang="en-US" sz="2800" dirty="0" err="1">
                <a:solidFill>
                  <a:srgbClr val="000000"/>
                </a:solidFill>
                <a:cs typeface="Times New Roman" pitchFamily="18" charset="0"/>
              </a:rPr>
              <a:t>Gotterbarn</a:t>
            </a:r>
            <a:r>
              <a:rPr lang="en-US" sz="2800" dirty="0">
                <a:solidFill>
                  <a:srgbClr val="000000"/>
                </a:solidFill>
                <a:cs typeface="Times New Roman" pitchFamily="18" charset="0"/>
              </a:rPr>
              <a:t>).</a:t>
            </a:r>
          </a:p>
          <a:p>
            <a:pPr algn="just">
              <a:lnSpc>
                <a:spcPct val="90000"/>
              </a:lnSpc>
              <a:buSzTx/>
              <a:buFont typeface="Wingdings" pitchFamily="2" charset="2"/>
              <a:buChar char="§"/>
            </a:pPr>
            <a:endParaRPr lang="en-US" sz="2800" dirty="0">
              <a:solidFill>
                <a:srgbClr val="000000"/>
              </a:solidFill>
              <a:cs typeface="Times New Roman" pitchFamily="18" charset="0"/>
            </a:endParaRPr>
          </a:p>
          <a:p>
            <a:pPr algn="just">
              <a:lnSpc>
                <a:spcPct val="90000"/>
              </a:lnSpc>
              <a:buSzTx/>
              <a:buFont typeface="Wingdings" pitchFamily="2" charset="2"/>
              <a:buChar char="§"/>
            </a:pPr>
            <a:r>
              <a:rPr lang="en-US" sz="2800" dirty="0">
                <a:solidFill>
                  <a:srgbClr val="000000"/>
                </a:solidFill>
                <a:cs typeface="Times New Roman" pitchFamily="18" charset="0"/>
              </a:rPr>
              <a:t>Moor (1985), defines computer ethics as:</a:t>
            </a:r>
          </a:p>
          <a:p>
            <a:pPr algn="just">
              <a:lnSpc>
                <a:spcPct val="90000"/>
              </a:lnSpc>
              <a:buFont typeface="Wingdings" pitchFamily="2" charset="2"/>
              <a:buNone/>
            </a:pPr>
            <a:endParaRPr lang="en-US" sz="1200" dirty="0">
              <a:solidFill>
                <a:srgbClr val="000000"/>
              </a:solidFill>
              <a:cs typeface="Times New Roman" pitchFamily="18" charset="0"/>
            </a:endParaRPr>
          </a:p>
          <a:p>
            <a:pPr lvl="1" algn="just">
              <a:lnSpc>
                <a:spcPct val="90000"/>
              </a:lnSpc>
            </a:pPr>
            <a:r>
              <a:rPr lang="en-US" sz="2400" i="1" dirty="0">
                <a:solidFill>
                  <a:srgbClr val="000000"/>
                </a:solidFill>
                <a:cs typeface="Times New Roman" pitchFamily="18" charset="0"/>
              </a:rPr>
              <a:t>...the analysis of the nature and social impact of computer technology and the corresponding formulation and justification of policies for the ethical use of such technology</a:t>
            </a:r>
            <a:r>
              <a:rPr lang="en-US" sz="2400" dirty="0">
                <a:solidFill>
                  <a:srgbClr val="000000"/>
                </a:solidFill>
                <a:cs typeface="Times New Roman" pitchFamily="18" charset="0"/>
              </a:rPr>
              <a:t>. </a:t>
            </a:r>
          </a:p>
          <a:p>
            <a:pPr algn="just">
              <a:lnSpc>
                <a:spcPct val="90000"/>
              </a:lnSpc>
              <a:buFont typeface="Wingdings" pitchFamily="2" charset="2"/>
              <a:buChar char="§"/>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627">
                                            <p:txEl>
                                              <p:pRg st="2" end="2"/>
                                            </p:txEl>
                                          </p:spTgt>
                                        </p:tgtEl>
                                        <p:attrNameLst>
                                          <p:attrName>style.visibility</p:attrName>
                                        </p:attrNameLst>
                                      </p:cBhvr>
                                      <p:to>
                                        <p:strVal val="visible"/>
                                      </p:to>
                                    </p:set>
                                    <p:anim calcmode="lin" valueType="num">
                                      <p:cBhvr additive="base">
                                        <p:cTn id="13" dur="5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627">
                                            <p:txEl>
                                              <p:pRg st="2" end="2"/>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26627">
                                            <p:txEl>
                                              <p:pRg st="4" end="4"/>
                                            </p:txEl>
                                          </p:spTgt>
                                        </p:tgtEl>
                                        <p:attrNameLst>
                                          <p:attrName>style.visibility</p:attrName>
                                        </p:attrNameLst>
                                      </p:cBhvr>
                                      <p:to>
                                        <p:strVal val="visible"/>
                                      </p:to>
                                    </p:set>
                                    <p:anim calcmode="lin" valueType="num">
                                      <p:cBhvr additive="base">
                                        <p:cTn id="17" dur="500" fill="hold"/>
                                        <p:tgtEl>
                                          <p:spTgt spid="26627">
                                            <p:txEl>
                                              <p:pRg st="4" end="4"/>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662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a:bodyPr>
          <a:lstStyle/>
          <a:p>
            <a:r>
              <a:rPr lang="en-US" b="1" u="sng" dirty="0"/>
              <a:t>Philosophical Ethics Perspective </a:t>
            </a:r>
          </a:p>
        </p:txBody>
      </p:sp>
      <p:sp>
        <p:nvSpPr>
          <p:cNvPr id="29699" name="Rectangle 3"/>
          <p:cNvSpPr>
            <a:spLocks noGrp="1" noChangeArrowheads="1"/>
          </p:cNvSpPr>
          <p:nvPr>
            <p:ph idx="1"/>
          </p:nvPr>
        </p:nvSpPr>
        <p:spPr/>
        <p:txBody>
          <a:bodyPr>
            <a:normAutofit/>
          </a:bodyPr>
          <a:lstStyle/>
          <a:p>
            <a:pPr algn="just">
              <a:lnSpc>
                <a:spcPct val="90000"/>
              </a:lnSpc>
            </a:pPr>
            <a:r>
              <a:rPr lang="en-US" sz="2800" dirty="0">
                <a:solidFill>
                  <a:srgbClr val="000000"/>
                </a:solidFill>
                <a:cs typeface="Times New Roman" pitchFamily="18" charset="0"/>
              </a:rPr>
              <a:t>Moor argues that automobile and airplane technologies did not affect our social policies and norms in the same kinds of fundamental ways that computer technology has. </a:t>
            </a:r>
          </a:p>
          <a:p>
            <a:pPr algn="just">
              <a:lnSpc>
                <a:spcPct val="90000"/>
              </a:lnSpc>
            </a:pPr>
            <a:r>
              <a:rPr lang="en-US" sz="2800" dirty="0">
                <a:solidFill>
                  <a:srgbClr val="000000"/>
                </a:solidFill>
                <a:cs typeface="Times New Roman" pitchFamily="18" charset="0"/>
              </a:rPr>
              <a:t>Automobile and airplane technologies have revolutionized transportation, resulting in our ability to travel faster and farther than was possible in previous eras. </a:t>
            </a:r>
          </a:p>
          <a:p>
            <a:pPr algn="just">
              <a:lnSpc>
                <a:spcPct val="90000"/>
              </a:lnSpc>
            </a:pPr>
            <a:r>
              <a:rPr lang="en-US" sz="2800" dirty="0">
                <a:solidFill>
                  <a:srgbClr val="000000"/>
                </a:solidFill>
                <a:cs typeface="Times New Roman" pitchFamily="18" charset="0"/>
              </a:rPr>
              <a:t>But they did not have the same impact on our legal and moral systems as </a:t>
            </a:r>
            <a:r>
              <a:rPr lang="en-US" sz="2800" dirty="0" smtClean="0">
                <a:solidFill>
                  <a:srgbClr val="000000"/>
                </a:solidFill>
                <a:cs typeface="Times New Roman" pitchFamily="18" charset="0"/>
              </a:rPr>
              <a:t>cyber technology</a:t>
            </a:r>
            <a:r>
              <a:rPr lang="en-US" sz="2800" dirty="0">
                <a:solidFill>
                  <a:srgbClr val="000000"/>
                </a:solidFill>
                <a:cs typeface="Times New Roman" pitchFamily="18" charset="0"/>
              </a:rPr>
              <a:t>. </a:t>
            </a:r>
          </a:p>
          <a:p>
            <a:pPr algn="just">
              <a:lnSpc>
                <a:spcPct val="90000"/>
              </a:lnSpc>
            </a:pP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additive="base">
                                        <p:cTn id="7" dur="500" fill="hold"/>
                                        <p:tgtEl>
                                          <p:spTgt spid="296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96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9699">
                                            <p:txEl>
                                              <p:pRg st="1" end="1"/>
                                            </p:txEl>
                                          </p:spTgt>
                                        </p:tgtEl>
                                        <p:attrNameLst>
                                          <p:attrName>style.visibility</p:attrName>
                                        </p:attrNameLst>
                                      </p:cBhvr>
                                      <p:to>
                                        <p:strVal val="visible"/>
                                      </p:to>
                                    </p:set>
                                    <p:anim calcmode="lin" valueType="num">
                                      <p:cBhvr additive="base">
                                        <p:cTn id="13" dur="500" fill="hold"/>
                                        <p:tgtEl>
                                          <p:spTgt spid="2969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96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9699">
                                            <p:txEl>
                                              <p:pRg st="2" end="2"/>
                                            </p:txEl>
                                          </p:spTgt>
                                        </p:tgtEl>
                                        <p:attrNameLst>
                                          <p:attrName>style.visibility</p:attrName>
                                        </p:attrNameLst>
                                      </p:cBhvr>
                                      <p:to>
                                        <p:strVal val="visible"/>
                                      </p:to>
                                    </p:set>
                                    <p:anim calcmode="lin" valueType="num">
                                      <p:cBhvr additive="base">
                                        <p:cTn id="19" dur="500" fill="hold"/>
                                        <p:tgtEl>
                                          <p:spTgt spid="2969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969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r>
              <a:rPr lang="en-US" b="1" u="sng" dirty="0"/>
              <a:t>Philosophical Ethics: </a:t>
            </a:r>
            <a:r>
              <a:rPr lang="en-US" b="1" u="sng" dirty="0" smtClean="0"/>
              <a:t/>
            </a:r>
            <a:br>
              <a:rPr lang="en-US" b="1" u="sng" dirty="0" smtClean="0"/>
            </a:br>
            <a:r>
              <a:rPr lang="en-US" b="1" u="sng" dirty="0" smtClean="0"/>
              <a:t>Standard </a:t>
            </a:r>
            <a:r>
              <a:rPr lang="en-US" b="1" u="sng" dirty="0"/>
              <a:t>Model of Applied Ethics</a:t>
            </a:r>
          </a:p>
        </p:txBody>
      </p:sp>
      <p:sp>
        <p:nvSpPr>
          <p:cNvPr id="30723" name="Rectangle 3"/>
          <p:cNvSpPr>
            <a:spLocks noGrp="1" noChangeArrowheads="1"/>
          </p:cNvSpPr>
          <p:nvPr>
            <p:ph idx="1"/>
          </p:nvPr>
        </p:nvSpPr>
        <p:spPr/>
        <p:txBody>
          <a:bodyPr>
            <a:normAutofit/>
          </a:bodyPr>
          <a:lstStyle/>
          <a:p>
            <a:pPr algn="just">
              <a:lnSpc>
                <a:spcPct val="90000"/>
              </a:lnSpc>
            </a:pPr>
            <a:r>
              <a:rPr lang="en-US" sz="2800" dirty="0" smtClean="0">
                <a:solidFill>
                  <a:srgbClr val="000000"/>
                </a:solidFill>
                <a:cs typeface="Times New Roman" pitchFamily="18" charset="0"/>
              </a:rPr>
              <a:t>Philip </a:t>
            </a:r>
            <a:r>
              <a:rPr lang="en-US" sz="2800" dirty="0" err="1">
                <a:solidFill>
                  <a:srgbClr val="000000"/>
                </a:solidFill>
                <a:cs typeface="Times New Roman" pitchFamily="18" charset="0"/>
              </a:rPr>
              <a:t>Brey</a:t>
            </a:r>
            <a:r>
              <a:rPr lang="en-US" sz="2800" dirty="0">
                <a:solidFill>
                  <a:srgbClr val="000000"/>
                </a:solidFill>
                <a:cs typeface="Times New Roman" pitchFamily="18" charset="0"/>
              </a:rPr>
              <a:t> (2000) describes the “standard methodology” used by philosophers in applied ethics research as having three stages:</a:t>
            </a:r>
          </a:p>
          <a:p>
            <a:pPr algn="just">
              <a:lnSpc>
                <a:spcPct val="90000"/>
              </a:lnSpc>
            </a:pPr>
            <a:r>
              <a:rPr lang="en-US" sz="2800" dirty="0">
                <a:solidFill>
                  <a:srgbClr val="000000"/>
                </a:solidFill>
                <a:cs typeface="Times New Roman" pitchFamily="18" charset="0"/>
              </a:rPr>
              <a:t>1)</a:t>
            </a:r>
            <a:r>
              <a:rPr lang="en-US" sz="2800" dirty="0">
                <a:solidFill>
                  <a:srgbClr val="000000"/>
                </a:solidFill>
                <a:latin typeface="Times New Roman" pitchFamily="18" charset="0"/>
                <a:cs typeface="Times New Roman" pitchFamily="18" charset="0"/>
              </a:rPr>
              <a:t> </a:t>
            </a:r>
            <a:r>
              <a:rPr lang="en-US" sz="2800" dirty="0">
                <a:solidFill>
                  <a:srgbClr val="000000"/>
                </a:solidFill>
                <a:cs typeface="Times New Roman" pitchFamily="18" charset="0"/>
              </a:rPr>
              <a:t>Identify a particular controversial practice </a:t>
            </a:r>
            <a:r>
              <a:rPr lang="en-US" sz="2800" i="1" dirty="0">
                <a:solidFill>
                  <a:srgbClr val="000000"/>
                </a:solidFill>
                <a:cs typeface="Times New Roman" pitchFamily="18" charset="0"/>
              </a:rPr>
              <a:t>as</a:t>
            </a:r>
            <a:r>
              <a:rPr lang="en-US" sz="2800" dirty="0">
                <a:solidFill>
                  <a:srgbClr val="000000"/>
                </a:solidFill>
                <a:cs typeface="Times New Roman" pitchFamily="18" charset="0"/>
              </a:rPr>
              <a:t> a moral problem.</a:t>
            </a:r>
          </a:p>
          <a:p>
            <a:pPr algn="just">
              <a:lnSpc>
                <a:spcPct val="90000"/>
              </a:lnSpc>
            </a:pPr>
            <a:r>
              <a:rPr lang="en-US" sz="2800" dirty="0">
                <a:solidFill>
                  <a:srgbClr val="000000"/>
                </a:solidFill>
                <a:cs typeface="Times New Roman" pitchFamily="18" charset="0"/>
              </a:rPr>
              <a:t>2)</a:t>
            </a:r>
            <a:r>
              <a:rPr lang="en-US" sz="2800" dirty="0">
                <a:solidFill>
                  <a:srgbClr val="000000"/>
                </a:solidFill>
                <a:latin typeface="Times New Roman" pitchFamily="18" charset="0"/>
                <a:cs typeface="Times New Roman" pitchFamily="18" charset="0"/>
              </a:rPr>
              <a:t> </a:t>
            </a:r>
            <a:r>
              <a:rPr lang="en-US" sz="2800" dirty="0">
                <a:solidFill>
                  <a:srgbClr val="000000"/>
                </a:solidFill>
                <a:cs typeface="Times New Roman" pitchFamily="18" charset="0"/>
              </a:rPr>
              <a:t>Describe and analyze the problem by clarifying concepts and examining the factual data associated with that problem.</a:t>
            </a:r>
          </a:p>
          <a:p>
            <a:pPr algn="just">
              <a:lnSpc>
                <a:spcPct val="90000"/>
              </a:lnSpc>
            </a:pPr>
            <a:r>
              <a:rPr lang="en-US" sz="2800" dirty="0">
                <a:cs typeface="Times New Roman" pitchFamily="18" charset="0"/>
              </a:rPr>
              <a:t>3)Apply moral theories and principles to reach a position about the particular moral issue.</a:t>
            </a:r>
            <a:r>
              <a:rPr lang="en-US" sz="28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723">
                                            <p:txEl>
                                              <p:pRg st="1" end="1"/>
                                            </p:txEl>
                                          </p:spTgt>
                                        </p:tgtEl>
                                        <p:attrNameLst>
                                          <p:attrName>style.visibility</p:attrName>
                                        </p:attrNameLst>
                                      </p:cBhvr>
                                      <p:to>
                                        <p:strVal val="visible"/>
                                      </p:to>
                                    </p:set>
                                    <p:anim calcmode="lin" valueType="num">
                                      <p:cBhvr additive="base">
                                        <p:cTn id="13" dur="500" fill="hold"/>
                                        <p:tgtEl>
                                          <p:spTgt spid="307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0723">
                                            <p:txEl>
                                              <p:pRg st="2" end="2"/>
                                            </p:txEl>
                                          </p:spTgt>
                                        </p:tgtEl>
                                        <p:attrNameLst>
                                          <p:attrName>style.visibility</p:attrName>
                                        </p:attrNameLst>
                                      </p:cBhvr>
                                      <p:to>
                                        <p:strVal val="visible"/>
                                      </p:to>
                                    </p:set>
                                    <p:anim calcmode="lin" valueType="num">
                                      <p:cBhvr additive="base">
                                        <p:cTn id="19" dur="500" fill="hold"/>
                                        <p:tgtEl>
                                          <p:spTgt spid="307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07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0723">
                                            <p:txEl>
                                              <p:pRg st="3" end="3"/>
                                            </p:txEl>
                                          </p:spTgt>
                                        </p:tgtEl>
                                        <p:attrNameLst>
                                          <p:attrName>style.visibility</p:attrName>
                                        </p:attrNameLst>
                                      </p:cBhvr>
                                      <p:to>
                                        <p:strVal val="visible"/>
                                      </p:to>
                                    </p:set>
                                    <p:anim calcmode="lin" valueType="num">
                                      <p:cBhvr additive="base">
                                        <p:cTn id="25" dur="500" fill="hold"/>
                                        <p:tgtEl>
                                          <p:spTgt spid="307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072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Autofit/>
          </a:bodyPr>
          <a:lstStyle/>
          <a:p>
            <a:r>
              <a:rPr lang="en-US" sz="3600" b="1" u="sng" dirty="0">
                <a:cs typeface="Times New Roman" pitchFamily="18" charset="0"/>
              </a:rPr>
              <a:t>Perspective #3: </a:t>
            </a:r>
            <a:r>
              <a:rPr lang="en-US" sz="3600" b="1" u="sng" dirty="0" smtClean="0">
                <a:cs typeface="Times New Roman" pitchFamily="18" charset="0"/>
              </a:rPr>
              <a:t>Cyber ethics </a:t>
            </a:r>
            <a:r>
              <a:rPr lang="en-US" sz="3600" b="1" u="sng" dirty="0">
                <a:cs typeface="Times New Roman" pitchFamily="18" charset="0"/>
              </a:rPr>
              <a:t>as a Field of Descriptive Ethics</a:t>
            </a:r>
            <a:r>
              <a:rPr lang="en-US" sz="3600" b="1" u="sng" dirty="0"/>
              <a:t> </a:t>
            </a:r>
          </a:p>
        </p:txBody>
      </p:sp>
      <p:sp>
        <p:nvSpPr>
          <p:cNvPr id="31747" name="Rectangle 3"/>
          <p:cNvSpPr>
            <a:spLocks noGrp="1" noChangeArrowheads="1"/>
          </p:cNvSpPr>
          <p:nvPr>
            <p:ph idx="1"/>
          </p:nvPr>
        </p:nvSpPr>
        <p:spPr/>
        <p:txBody>
          <a:bodyPr/>
          <a:lstStyle/>
          <a:p>
            <a:pPr algn="just"/>
            <a:r>
              <a:rPr lang="en-US" sz="2800" dirty="0">
                <a:solidFill>
                  <a:srgbClr val="000000"/>
                </a:solidFill>
                <a:cs typeface="Times New Roman" pitchFamily="18" charset="0"/>
              </a:rPr>
              <a:t>The professional and philosophical perspectives both illustrate </a:t>
            </a:r>
            <a:r>
              <a:rPr lang="en-US" sz="2800" i="1" dirty="0">
                <a:solidFill>
                  <a:srgbClr val="000000"/>
                </a:solidFill>
                <a:cs typeface="Times New Roman" pitchFamily="18" charset="0"/>
              </a:rPr>
              <a:t>normative</a:t>
            </a:r>
            <a:r>
              <a:rPr lang="en-US" sz="2800" dirty="0">
                <a:solidFill>
                  <a:srgbClr val="000000"/>
                </a:solidFill>
                <a:cs typeface="Times New Roman" pitchFamily="18" charset="0"/>
              </a:rPr>
              <a:t> inquiries into applied ethics issues. </a:t>
            </a:r>
          </a:p>
          <a:p>
            <a:pPr algn="just"/>
            <a:r>
              <a:rPr lang="en-US" sz="2800" dirty="0">
                <a:solidFill>
                  <a:srgbClr val="000000"/>
                </a:solidFill>
                <a:cs typeface="Times New Roman" pitchFamily="18" charset="0"/>
              </a:rPr>
              <a:t>Normative inquiries or studies are contrasted with </a:t>
            </a:r>
            <a:r>
              <a:rPr lang="en-US" sz="2800" i="1" dirty="0">
                <a:solidFill>
                  <a:srgbClr val="000000"/>
                </a:solidFill>
                <a:cs typeface="Times New Roman" pitchFamily="18" charset="0"/>
              </a:rPr>
              <a:t>descriptive</a:t>
            </a:r>
            <a:r>
              <a:rPr lang="en-US" sz="2800" dirty="0">
                <a:solidFill>
                  <a:srgbClr val="000000"/>
                </a:solidFill>
                <a:cs typeface="Times New Roman" pitchFamily="18" charset="0"/>
              </a:rPr>
              <a:t> studies. </a:t>
            </a:r>
          </a:p>
          <a:p>
            <a:pPr algn="just"/>
            <a:r>
              <a:rPr lang="en-US" sz="2800" dirty="0">
                <a:solidFill>
                  <a:srgbClr val="000000"/>
                </a:solidFill>
                <a:cs typeface="Times New Roman" pitchFamily="18" charset="0"/>
              </a:rPr>
              <a:t>Descriptive investigations report about "what </a:t>
            </a:r>
            <a:r>
              <a:rPr lang="en-US" sz="2800" i="1" dirty="0">
                <a:solidFill>
                  <a:srgbClr val="000000"/>
                </a:solidFill>
                <a:cs typeface="Times New Roman" pitchFamily="18" charset="0"/>
              </a:rPr>
              <a:t>is</a:t>
            </a:r>
            <a:r>
              <a:rPr lang="en-US" sz="2800" dirty="0">
                <a:solidFill>
                  <a:srgbClr val="000000"/>
                </a:solidFill>
                <a:cs typeface="Times New Roman" pitchFamily="18" charset="0"/>
              </a:rPr>
              <a:t> the case“; normative inquiries evaluate situations from the vantage-point of the question: "what </a:t>
            </a:r>
            <a:r>
              <a:rPr lang="en-US" sz="2800" i="1" dirty="0">
                <a:solidFill>
                  <a:srgbClr val="000000"/>
                </a:solidFill>
                <a:cs typeface="Times New Roman" pitchFamily="18" charset="0"/>
              </a:rPr>
              <a:t>ought to be</a:t>
            </a:r>
            <a:r>
              <a:rPr lang="en-US" sz="2800" dirty="0">
                <a:solidFill>
                  <a:srgbClr val="000000"/>
                </a:solidFill>
                <a:cs typeface="Times New Roman" pitchFamily="18" charset="0"/>
              </a:rPr>
              <a:t> the case."</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 calcmode="lin" valueType="num">
                                      <p:cBhvr additive="base">
                                        <p:cTn id="7" dur="500" fill="hold"/>
                                        <p:tgtEl>
                                          <p:spTgt spid="317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17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1747">
                                            <p:txEl>
                                              <p:pRg st="1" end="1"/>
                                            </p:txEl>
                                          </p:spTgt>
                                        </p:tgtEl>
                                        <p:attrNameLst>
                                          <p:attrName>style.visibility</p:attrName>
                                        </p:attrNameLst>
                                      </p:cBhvr>
                                      <p:to>
                                        <p:strVal val="visible"/>
                                      </p:to>
                                    </p:set>
                                    <p:anim calcmode="lin" valueType="num">
                                      <p:cBhvr additive="base">
                                        <p:cTn id="13" dur="500" fill="hold"/>
                                        <p:tgtEl>
                                          <p:spTgt spid="317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17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1747">
                                            <p:txEl>
                                              <p:pRg st="2" end="2"/>
                                            </p:txEl>
                                          </p:spTgt>
                                        </p:tgtEl>
                                        <p:attrNameLst>
                                          <p:attrName>style.visibility</p:attrName>
                                        </p:attrNameLst>
                                      </p:cBhvr>
                                      <p:to>
                                        <p:strVal val="visible"/>
                                      </p:to>
                                    </p:set>
                                    <p:anim calcmode="lin" valueType="num">
                                      <p:cBhvr additive="base">
                                        <p:cTn id="19" dur="500" fill="hold"/>
                                        <p:tgtEl>
                                          <p:spTgt spid="3174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174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76628"/>
            <a:ext cx="8153400" cy="6049536"/>
          </a:xfrm>
        </p:spPr>
      </p:pic>
      <p:sp>
        <p:nvSpPr>
          <p:cNvPr id="4" name="Slide Number Placeholder 3"/>
          <p:cNvSpPr>
            <a:spLocks noGrp="1"/>
          </p:cNvSpPr>
          <p:nvPr>
            <p:ph type="sldNum" sz="quarter" idx="12"/>
          </p:nvPr>
        </p:nvSpPr>
        <p:spPr/>
        <p:txBody>
          <a:bodyPr/>
          <a:lstStyle/>
          <a:p>
            <a:fld id="{1C099EEE-7354-4802-9F6D-A47E014E3D38}" type="slidenum">
              <a:rPr lang="en-US" smtClean="0"/>
              <a:pPr/>
              <a:t>18</a:t>
            </a:fld>
            <a:endParaRPr lang="en-US"/>
          </a:p>
        </p:txBody>
      </p:sp>
    </p:spTree>
    <p:extLst>
      <p:ext uri="{BB962C8B-B14F-4D97-AF65-F5344CB8AC3E}">
        <p14:creationId xmlns:p14="http://schemas.microsoft.com/office/powerpoint/2010/main" val="1540016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1" y="609600"/>
            <a:ext cx="8757708" cy="5516563"/>
          </a:xfrm>
        </p:spPr>
      </p:pic>
      <p:sp>
        <p:nvSpPr>
          <p:cNvPr id="4" name="Slide Number Placeholder 3"/>
          <p:cNvSpPr>
            <a:spLocks noGrp="1"/>
          </p:cNvSpPr>
          <p:nvPr>
            <p:ph type="sldNum" sz="quarter" idx="12"/>
          </p:nvPr>
        </p:nvSpPr>
        <p:spPr/>
        <p:txBody>
          <a:bodyPr/>
          <a:lstStyle/>
          <a:p>
            <a:fld id="{1C099EEE-7354-4802-9F6D-A47E014E3D38}" type="slidenum">
              <a:rPr lang="en-US" smtClean="0"/>
              <a:pPr/>
              <a:t>19</a:t>
            </a:fld>
            <a:endParaRPr lang="en-US"/>
          </a:p>
        </p:txBody>
      </p:sp>
    </p:spTree>
    <p:extLst>
      <p:ext uri="{BB962C8B-B14F-4D97-AF65-F5344CB8AC3E}">
        <p14:creationId xmlns:p14="http://schemas.microsoft.com/office/powerpoint/2010/main" val="2856755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Contents</a:t>
            </a:r>
            <a:endParaRPr lang="en-US" b="1" u="sng" dirty="0"/>
          </a:p>
        </p:txBody>
      </p:sp>
      <p:sp>
        <p:nvSpPr>
          <p:cNvPr id="3" name="Content Placeholder 2"/>
          <p:cNvSpPr>
            <a:spLocks noGrp="1"/>
          </p:cNvSpPr>
          <p:nvPr>
            <p:ph idx="1"/>
          </p:nvPr>
        </p:nvSpPr>
        <p:spPr/>
        <p:txBody>
          <a:bodyPr/>
          <a:lstStyle/>
          <a:p>
            <a:pPr algn="just"/>
            <a:r>
              <a:rPr lang="en-US" dirty="0" smtClean="0"/>
              <a:t>Introduction</a:t>
            </a:r>
          </a:p>
          <a:p>
            <a:pPr algn="just"/>
            <a:r>
              <a:rPr lang="en-US" dirty="0" smtClean="0"/>
              <a:t>Phases of cyber ethics</a:t>
            </a:r>
          </a:p>
          <a:p>
            <a:pPr algn="just"/>
            <a:r>
              <a:rPr lang="en-US" dirty="0" smtClean="0"/>
              <a:t>Uniqueness issue</a:t>
            </a:r>
          </a:p>
          <a:p>
            <a:pPr algn="just"/>
            <a:r>
              <a:rPr lang="en-US" dirty="0" smtClean="0"/>
              <a:t>Cyber ethics as branch of Applied Ethics</a:t>
            </a:r>
          </a:p>
          <a:p>
            <a:pPr algn="just"/>
            <a:r>
              <a:rPr lang="en-US" dirty="0" smtClean="0"/>
              <a:t>Two Broad frameworks of Cyber ethics</a:t>
            </a:r>
          </a:p>
          <a:p>
            <a:pPr algn="just"/>
            <a:r>
              <a:rPr lang="en-GB" dirty="0" smtClean="0"/>
              <a:t>Three-step Strategy for Approaching Cyber ethics Issues</a:t>
            </a:r>
            <a:endParaRPr lang="en-US" dirty="0"/>
          </a:p>
        </p:txBody>
      </p:sp>
      <p:sp>
        <p:nvSpPr>
          <p:cNvPr id="4" name="Slide Number Placeholder 3"/>
          <p:cNvSpPr>
            <a:spLocks noGrp="1"/>
          </p:cNvSpPr>
          <p:nvPr>
            <p:ph type="sldNum" sz="quarter" idx="12"/>
          </p:nvPr>
        </p:nvSpPr>
        <p:spPr/>
        <p:txBody>
          <a:bodyPr/>
          <a:lstStyle/>
          <a:p>
            <a:fld id="{1C099EEE-7354-4802-9F6D-A47E014E3D38}" type="slidenum">
              <a:rPr lang="en-US" smtClean="0"/>
              <a:pPr/>
              <a:t>2</a:t>
            </a:fld>
            <a:endParaRPr lang="en-US"/>
          </a:p>
        </p:txBody>
      </p:sp>
    </p:spTree>
    <p:extLst>
      <p:ext uri="{BB962C8B-B14F-4D97-AF65-F5344CB8AC3E}">
        <p14:creationId xmlns:p14="http://schemas.microsoft.com/office/powerpoint/2010/main" val="34243995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a:bodyPr>
          <a:lstStyle/>
          <a:p>
            <a:r>
              <a:rPr lang="en-US" b="1" u="sng" dirty="0"/>
              <a:t>Descriptive Ethics </a:t>
            </a:r>
            <a:r>
              <a:rPr lang="en-US" b="1" u="sng" dirty="0" smtClean="0"/>
              <a:t>Perspective</a:t>
            </a:r>
            <a:endParaRPr lang="en-US" b="1" u="sng" dirty="0"/>
          </a:p>
        </p:txBody>
      </p:sp>
      <p:sp>
        <p:nvSpPr>
          <p:cNvPr id="32771" name="Rectangle 3"/>
          <p:cNvSpPr>
            <a:spLocks noGrp="1" noChangeArrowheads="1"/>
          </p:cNvSpPr>
          <p:nvPr>
            <p:ph idx="1"/>
          </p:nvPr>
        </p:nvSpPr>
        <p:spPr/>
        <p:txBody>
          <a:bodyPr/>
          <a:lstStyle/>
          <a:p>
            <a:pPr algn="just">
              <a:lnSpc>
                <a:spcPct val="90000"/>
              </a:lnSpc>
            </a:pPr>
            <a:r>
              <a:rPr lang="en-US" sz="2800" i="1" dirty="0"/>
              <a:t>Scenario: A community’s workforce and the introduction of a new technology.</a:t>
            </a:r>
          </a:p>
          <a:p>
            <a:pPr algn="just">
              <a:lnSpc>
                <a:spcPct val="90000"/>
              </a:lnSpc>
            </a:pPr>
            <a:r>
              <a:rPr lang="en-US" sz="2800" dirty="0">
                <a:cs typeface="Times New Roman" pitchFamily="18" charset="0"/>
              </a:rPr>
              <a:t>Suppose a new technology displaces 8,000 workers in a community.</a:t>
            </a:r>
          </a:p>
          <a:p>
            <a:pPr algn="just">
              <a:lnSpc>
                <a:spcPct val="90000"/>
              </a:lnSpc>
            </a:pPr>
            <a:r>
              <a:rPr lang="en-US" sz="2800" dirty="0">
                <a:cs typeface="Times New Roman" pitchFamily="18" charset="0"/>
              </a:rPr>
              <a:t>If we analyze the issues solely in terms of the number of jobs that were gained or lost in that community, our investigation is essentially descriptive in nature. </a:t>
            </a:r>
          </a:p>
          <a:p>
            <a:pPr algn="just">
              <a:lnSpc>
                <a:spcPct val="90000"/>
              </a:lnSpc>
            </a:pPr>
            <a:r>
              <a:rPr lang="en-US" sz="2800" dirty="0">
                <a:cs typeface="Times New Roman" pitchFamily="18" charset="0"/>
              </a:rPr>
              <a:t>We are simply describing an impact that technology </a:t>
            </a:r>
            <a:r>
              <a:rPr lang="en-US" sz="2800" i="1" dirty="0">
                <a:cs typeface="Times New Roman" pitchFamily="18" charset="0"/>
              </a:rPr>
              <a:t>X</a:t>
            </a:r>
            <a:r>
              <a:rPr lang="en-US" sz="2800" dirty="0">
                <a:cs typeface="Times New Roman" pitchFamily="18" charset="0"/>
              </a:rPr>
              <a:t> has for Community </a:t>
            </a:r>
            <a:r>
              <a:rPr lang="en-US" sz="2800" i="1" dirty="0">
                <a:cs typeface="Times New Roman" pitchFamily="18" charset="0"/>
              </a:rPr>
              <a:t>Y</a:t>
            </a:r>
            <a:r>
              <a:rPr lang="en-US" sz="2800" dirty="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 calcmode="lin" valueType="num">
                                      <p:cBhvr additive="base">
                                        <p:cTn id="7" dur="500" fill="hold"/>
                                        <p:tgtEl>
                                          <p:spTgt spid="327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771">
                                            <p:txEl>
                                              <p:pRg st="1" end="1"/>
                                            </p:txEl>
                                          </p:spTgt>
                                        </p:tgtEl>
                                        <p:attrNameLst>
                                          <p:attrName>style.visibility</p:attrName>
                                        </p:attrNameLst>
                                      </p:cBhvr>
                                      <p:to>
                                        <p:strVal val="visible"/>
                                      </p:to>
                                    </p:set>
                                    <p:anim calcmode="lin" valueType="num">
                                      <p:cBhvr additive="base">
                                        <p:cTn id="13" dur="500" fill="hold"/>
                                        <p:tgtEl>
                                          <p:spTgt spid="327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7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2771">
                                            <p:txEl>
                                              <p:pRg st="2" end="2"/>
                                            </p:txEl>
                                          </p:spTgt>
                                        </p:tgtEl>
                                        <p:attrNameLst>
                                          <p:attrName>style.visibility</p:attrName>
                                        </p:attrNameLst>
                                      </p:cBhvr>
                                      <p:to>
                                        <p:strVal val="visible"/>
                                      </p:to>
                                    </p:set>
                                    <p:anim calcmode="lin" valueType="num">
                                      <p:cBhvr additive="base">
                                        <p:cTn id="19" dur="500" fill="hold"/>
                                        <p:tgtEl>
                                          <p:spTgt spid="327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7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2771">
                                            <p:txEl>
                                              <p:pRg st="3" end="3"/>
                                            </p:txEl>
                                          </p:spTgt>
                                        </p:tgtEl>
                                        <p:attrNameLst>
                                          <p:attrName>style.visibility</p:attrName>
                                        </p:attrNameLst>
                                      </p:cBhvr>
                                      <p:to>
                                        <p:strVal val="visible"/>
                                      </p:to>
                                    </p:set>
                                    <p:anim calcmode="lin" valueType="num">
                                      <p:cBhvr additive="base">
                                        <p:cTn id="25" dur="500" fill="hold"/>
                                        <p:tgtEl>
                                          <p:spTgt spid="3277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277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a:bodyPr>
          <a:lstStyle/>
          <a:p>
            <a:r>
              <a:rPr lang="en-US" b="1" u="sng" dirty="0"/>
              <a:t>Descriptive Ethics </a:t>
            </a:r>
            <a:r>
              <a:rPr lang="en-US" b="1" u="sng" dirty="0" smtClean="0"/>
              <a:t>Perspective</a:t>
            </a:r>
            <a:endParaRPr lang="en-US" b="1" u="sng" dirty="0"/>
          </a:p>
        </p:txBody>
      </p:sp>
      <p:sp>
        <p:nvSpPr>
          <p:cNvPr id="33795" name="Rectangle 3"/>
          <p:cNvSpPr>
            <a:spLocks noGrp="1" noChangeArrowheads="1"/>
          </p:cNvSpPr>
          <p:nvPr>
            <p:ph idx="1"/>
          </p:nvPr>
        </p:nvSpPr>
        <p:spPr/>
        <p:txBody>
          <a:bodyPr/>
          <a:lstStyle/>
          <a:p>
            <a:pPr algn="just"/>
            <a:r>
              <a:rPr lang="en-US" sz="2800" dirty="0"/>
              <a:t>Descriptive vs. Normative Claims</a:t>
            </a:r>
          </a:p>
          <a:p>
            <a:pPr algn="just"/>
            <a:r>
              <a:rPr lang="en-US" sz="2800" dirty="0"/>
              <a:t>Consider three assertions:</a:t>
            </a:r>
          </a:p>
          <a:p>
            <a:pPr lvl="1" algn="just"/>
            <a:r>
              <a:rPr lang="en-US" sz="2000" dirty="0">
                <a:solidFill>
                  <a:srgbClr val="000000"/>
                </a:solidFill>
                <a:cs typeface="Times New Roman" pitchFamily="18" charset="0"/>
              </a:rPr>
              <a:t>(1) "Bill Gates served as the Chief Executive Officer of Microsoft Corporation for many years.”</a:t>
            </a:r>
          </a:p>
          <a:p>
            <a:pPr lvl="1" algn="just"/>
            <a:r>
              <a:rPr lang="en-US" sz="2000" dirty="0">
                <a:solidFill>
                  <a:srgbClr val="000000"/>
                </a:solidFill>
                <a:cs typeface="Times New Roman" pitchFamily="18" charset="0"/>
              </a:rPr>
              <a:t>(2) "Bill Gates should expand Microsoft’s product offerings.“</a:t>
            </a:r>
          </a:p>
          <a:p>
            <a:pPr lvl="1" algn="just"/>
            <a:r>
              <a:rPr lang="en-US" sz="2000" dirty="0">
                <a:solidFill>
                  <a:srgbClr val="000000"/>
                </a:solidFill>
                <a:cs typeface="Times New Roman" pitchFamily="18" charset="0"/>
              </a:rPr>
              <a:t>(3) “Bill Gates should not engage in business practices that are unfair to competitors.”</a:t>
            </a:r>
          </a:p>
          <a:p>
            <a:pPr algn="just">
              <a:buSzTx/>
              <a:buFont typeface="Wingdings" pitchFamily="2" charset="2"/>
              <a:buChar char="§"/>
            </a:pPr>
            <a:r>
              <a:rPr lang="en-US" sz="2800" dirty="0"/>
              <a:t>Claims (2) And (3) are normative, (1) is descriptive; (2) is normative but </a:t>
            </a:r>
            <a:r>
              <a:rPr lang="en-US" sz="2800" dirty="0" err="1"/>
              <a:t>nonmoral</a:t>
            </a:r>
            <a:r>
              <a:rPr lang="en-US" sz="2800" dirty="0"/>
              <a:t>, while (3) is both normative and moral.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 calcmode="lin" valueType="num">
                                      <p:cBhvr additive="base">
                                        <p:cTn id="7" dur="500" fill="hold"/>
                                        <p:tgtEl>
                                          <p:spTgt spid="337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37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3795">
                                            <p:txEl>
                                              <p:pRg st="1" end="1"/>
                                            </p:txEl>
                                          </p:spTgt>
                                        </p:tgtEl>
                                        <p:attrNameLst>
                                          <p:attrName>style.visibility</p:attrName>
                                        </p:attrNameLst>
                                      </p:cBhvr>
                                      <p:to>
                                        <p:strVal val="visible"/>
                                      </p:to>
                                    </p:set>
                                    <p:anim calcmode="lin" valueType="num">
                                      <p:cBhvr additive="base">
                                        <p:cTn id="13" dur="500" fill="hold"/>
                                        <p:tgtEl>
                                          <p:spTgt spid="337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3795">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33795">
                                            <p:txEl>
                                              <p:pRg st="2" end="2"/>
                                            </p:txEl>
                                          </p:spTgt>
                                        </p:tgtEl>
                                        <p:attrNameLst>
                                          <p:attrName>style.visibility</p:attrName>
                                        </p:attrNameLst>
                                      </p:cBhvr>
                                      <p:to>
                                        <p:strVal val="visible"/>
                                      </p:to>
                                    </p:set>
                                    <p:anim calcmode="lin" valueType="num">
                                      <p:cBhvr additive="base">
                                        <p:cTn id="17" dur="500" fill="hold"/>
                                        <p:tgtEl>
                                          <p:spTgt spid="33795">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3795">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33795">
                                            <p:txEl>
                                              <p:pRg st="3" end="3"/>
                                            </p:txEl>
                                          </p:spTgt>
                                        </p:tgtEl>
                                        <p:attrNameLst>
                                          <p:attrName>style.visibility</p:attrName>
                                        </p:attrNameLst>
                                      </p:cBhvr>
                                      <p:to>
                                        <p:strVal val="visible"/>
                                      </p:to>
                                    </p:set>
                                    <p:anim calcmode="lin" valueType="num">
                                      <p:cBhvr additive="base">
                                        <p:cTn id="21" dur="500" fill="hold"/>
                                        <p:tgtEl>
                                          <p:spTgt spid="33795">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3795">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33795">
                                            <p:txEl>
                                              <p:pRg st="4" end="4"/>
                                            </p:txEl>
                                          </p:spTgt>
                                        </p:tgtEl>
                                        <p:attrNameLst>
                                          <p:attrName>style.visibility</p:attrName>
                                        </p:attrNameLst>
                                      </p:cBhvr>
                                      <p:to>
                                        <p:strVal val="visible"/>
                                      </p:to>
                                    </p:set>
                                    <p:anim calcmode="lin" valueType="num">
                                      <p:cBhvr additive="base">
                                        <p:cTn id="25" dur="500" fill="hold"/>
                                        <p:tgtEl>
                                          <p:spTgt spid="33795">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37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3795">
                                            <p:txEl>
                                              <p:pRg st="5" end="5"/>
                                            </p:txEl>
                                          </p:spTgt>
                                        </p:tgtEl>
                                        <p:attrNameLst>
                                          <p:attrName>style.visibility</p:attrName>
                                        </p:attrNameLst>
                                      </p:cBhvr>
                                      <p:to>
                                        <p:strVal val="visible"/>
                                      </p:to>
                                    </p:set>
                                    <p:anim calcmode="lin" valueType="num">
                                      <p:cBhvr additive="base">
                                        <p:cTn id="31" dur="500" fill="hold"/>
                                        <p:tgtEl>
                                          <p:spTgt spid="33795">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379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normAutofit fontScale="90000"/>
          </a:bodyPr>
          <a:lstStyle/>
          <a:p>
            <a:r>
              <a:rPr lang="en-US" b="1" u="sng" dirty="0" smtClean="0">
                <a:effectLst>
                  <a:outerShdw blurRad="38100" dist="38100" dir="2700000" algn="tl">
                    <a:srgbClr val="C0C0C0"/>
                  </a:outerShdw>
                </a:effectLst>
                <a:latin typeface="mathematicpi 6"/>
                <a:cs typeface="Times New Roman" pitchFamily="18" charset="0"/>
              </a:rPr>
              <a:t>Descriptive </a:t>
            </a:r>
            <a:r>
              <a:rPr lang="en-US" b="1" u="sng" dirty="0">
                <a:effectLst>
                  <a:outerShdw blurRad="38100" dist="38100" dir="2700000" algn="tl">
                    <a:srgbClr val="C0C0C0"/>
                  </a:outerShdw>
                </a:effectLst>
                <a:latin typeface="mathematicpi 6"/>
                <a:cs typeface="Times New Roman" pitchFamily="18" charset="0"/>
              </a:rPr>
              <a:t>vs. Normative Claims</a:t>
            </a:r>
            <a:r>
              <a:rPr lang="en-US" u="sng" dirty="0"/>
              <a:t> </a:t>
            </a:r>
          </a:p>
        </p:txBody>
      </p:sp>
      <p:sp>
        <p:nvSpPr>
          <p:cNvPr id="1033" name="Rectangle 9"/>
          <p:cNvSpPr>
            <a:spLocks noChangeArrowheads="1"/>
          </p:cNvSpPr>
          <p:nvPr/>
        </p:nvSpPr>
        <p:spPr bwMode="auto">
          <a:xfrm>
            <a:off x="0" y="3276600"/>
            <a:ext cx="9144000" cy="609600"/>
          </a:xfrm>
          <a:prstGeom prst="rect">
            <a:avLst/>
          </a:prstGeom>
          <a:noFill/>
          <a:ln w="9525">
            <a:noFill/>
            <a:miter lim="800000"/>
            <a:headEnd/>
            <a:tailEnd/>
          </a:ln>
          <a:effectLst/>
        </p:spPr>
        <p:txBody>
          <a:bodyPr>
            <a:spAutoFit/>
          </a:bodyPr>
          <a:lstStyle/>
          <a:p>
            <a:r>
              <a:rPr lang="en-US" sz="1000">
                <a:solidFill>
                  <a:srgbClr val="000000"/>
                </a:solidFill>
                <a:latin typeface="Times New Roman" pitchFamily="18" charset="0"/>
                <a:cs typeface="Times New Roman" pitchFamily="18" charset="0"/>
              </a:rPr>
              <a:t>                                                                                               </a:t>
            </a:r>
            <a:endParaRPr lang="en-US" sz="1200">
              <a:solidFill>
                <a:srgbClr val="000000"/>
              </a:solidFill>
              <a:latin typeface="Times New Roman" pitchFamily="18" charset="0"/>
              <a:cs typeface="Times New Roman" pitchFamily="18" charset="0"/>
            </a:endParaRPr>
          </a:p>
          <a:p>
            <a:pPr eaLnBrk="0" hangingPunct="0"/>
            <a:endParaRPr lang="en-US">
              <a:latin typeface="Times New Roman" pitchFamily="18" charset="0"/>
            </a:endParaRPr>
          </a:p>
        </p:txBody>
      </p:sp>
      <p:sp>
        <p:nvSpPr>
          <p:cNvPr id="1037" name="Rectangle 13"/>
          <p:cNvSpPr>
            <a:spLocks noChangeArrowheads="1"/>
          </p:cNvSpPr>
          <p:nvPr/>
        </p:nvSpPr>
        <p:spPr bwMode="auto">
          <a:xfrm>
            <a:off x="0" y="2590800"/>
            <a:ext cx="9144000" cy="701675"/>
          </a:xfrm>
          <a:prstGeom prst="rect">
            <a:avLst/>
          </a:prstGeom>
          <a:noFill/>
          <a:ln w="9525">
            <a:noFill/>
            <a:miter lim="800000"/>
            <a:headEnd/>
            <a:tailEnd/>
          </a:ln>
          <a:effectLst/>
        </p:spPr>
        <p:txBody>
          <a:bodyPr>
            <a:spAutoFit/>
          </a:bodyPr>
          <a:lstStyle/>
          <a:p>
            <a:pPr eaLnBrk="0" hangingPunct="0"/>
            <a:r>
              <a:rPr lang="en-US" dirty="0">
                <a:latin typeface="Times New Roman" pitchFamily="18" charset="0"/>
              </a:rPr>
              <a:t>                    Descriptive                 Normative</a:t>
            </a:r>
          </a:p>
          <a:p>
            <a:pPr eaLnBrk="0" hangingPunct="0"/>
            <a:r>
              <a:rPr lang="en-US" sz="1600" dirty="0">
                <a:latin typeface="Times New Roman" pitchFamily="18" charset="0"/>
              </a:rPr>
              <a:t>           (Report or describe what </a:t>
            </a:r>
            <a:r>
              <a:rPr lang="en-US" sz="1600" i="1" dirty="0">
                <a:latin typeface="Times New Roman" pitchFamily="18" charset="0"/>
              </a:rPr>
              <a:t>is</a:t>
            </a:r>
            <a:r>
              <a:rPr lang="en-US" sz="1600" dirty="0">
                <a:latin typeface="Times New Roman" pitchFamily="18" charset="0"/>
              </a:rPr>
              <a:t> the case)      </a:t>
            </a:r>
            <a:r>
              <a:rPr lang="en-US" sz="1600" dirty="0">
                <a:latin typeface="Times New Roman" pitchFamily="18" charset="0"/>
                <a:cs typeface="Times New Roman" pitchFamily="18" charset="0"/>
              </a:rPr>
              <a:t>(Prescribe what </a:t>
            </a:r>
            <a:r>
              <a:rPr lang="en-US" sz="1600" i="1" dirty="0">
                <a:latin typeface="Times New Roman" pitchFamily="18" charset="0"/>
                <a:cs typeface="Times New Roman" pitchFamily="18" charset="0"/>
              </a:rPr>
              <a:t>ought to be </a:t>
            </a:r>
            <a:r>
              <a:rPr lang="en-US" sz="1600" dirty="0">
                <a:latin typeface="Times New Roman" pitchFamily="18" charset="0"/>
                <a:cs typeface="Times New Roman" pitchFamily="18" charset="0"/>
              </a:rPr>
              <a:t>the case)</a:t>
            </a:r>
            <a:r>
              <a:rPr lang="en-US" sz="1600" dirty="0">
                <a:latin typeface="Times New Roman" pitchFamily="18" charset="0"/>
              </a:rPr>
              <a:t> </a:t>
            </a:r>
          </a:p>
        </p:txBody>
      </p:sp>
      <p:sp>
        <p:nvSpPr>
          <p:cNvPr id="1040" name="Rectangle 16"/>
          <p:cNvSpPr>
            <a:spLocks noChangeArrowheads="1"/>
          </p:cNvSpPr>
          <p:nvPr/>
        </p:nvSpPr>
        <p:spPr bwMode="auto">
          <a:xfrm>
            <a:off x="3962400" y="3886200"/>
            <a:ext cx="9144000" cy="641350"/>
          </a:xfrm>
          <a:prstGeom prst="rect">
            <a:avLst/>
          </a:prstGeom>
          <a:noFill/>
          <a:ln w="9525">
            <a:noFill/>
            <a:miter lim="800000"/>
            <a:headEnd/>
            <a:tailEnd/>
          </a:ln>
          <a:effectLst/>
        </p:spPr>
        <p:txBody>
          <a:bodyPr>
            <a:spAutoFit/>
          </a:bodyPr>
          <a:lstStyle/>
          <a:p>
            <a:r>
              <a:rPr lang="en-US" sz="1000">
                <a:latin typeface="Times New Roman" pitchFamily="18" charset="0"/>
                <a:cs typeface="Times New Roman" pitchFamily="18" charset="0"/>
              </a:rPr>
              <a:t>         </a:t>
            </a:r>
            <a:r>
              <a:rPr lang="en-US" sz="2000">
                <a:latin typeface="Times New Roman" pitchFamily="18" charset="0"/>
                <a:cs typeface="Times New Roman" pitchFamily="18" charset="0"/>
              </a:rPr>
              <a:t>Non-moral</a:t>
            </a:r>
            <a:r>
              <a:rPr lang="en-US" sz="1000">
                <a:latin typeface="Times New Roman" pitchFamily="18" charset="0"/>
                <a:cs typeface="Times New Roman" pitchFamily="18" charset="0"/>
              </a:rPr>
              <a:t>                                    </a:t>
            </a:r>
            <a:r>
              <a:rPr lang="en-US" sz="2000">
                <a:latin typeface="Times New Roman" pitchFamily="18" charset="0"/>
                <a:cs typeface="Times New Roman" pitchFamily="18" charset="0"/>
              </a:rPr>
              <a:t>Moral</a:t>
            </a:r>
          </a:p>
          <a:p>
            <a:endParaRPr lang="en-US" sz="1600">
              <a:latin typeface="Times New Roman" pitchFamily="18" charset="0"/>
            </a:endParaRPr>
          </a:p>
        </p:txBody>
      </p:sp>
      <p:sp>
        <p:nvSpPr>
          <p:cNvPr id="1041" name="Line 17"/>
          <p:cNvSpPr>
            <a:spLocks noChangeShapeType="1"/>
          </p:cNvSpPr>
          <p:nvPr/>
        </p:nvSpPr>
        <p:spPr bwMode="auto">
          <a:xfrm flipH="1">
            <a:off x="4724400" y="4267200"/>
            <a:ext cx="0" cy="533400"/>
          </a:xfrm>
          <a:prstGeom prst="line">
            <a:avLst/>
          </a:prstGeom>
          <a:noFill/>
          <a:ln w="9525">
            <a:solidFill>
              <a:srgbClr val="000000"/>
            </a:solidFill>
            <a:round/>
            <a:headEnd/>
            <a:tailEnd type="triangle" w="med" len="med"/>
          </a:ln>
        </p:spPr>
        <p:txBody>
          <a:bodyPr/>
          <a:lstStyle/>
          <a:p>
            <a:endParaRPr lang="en-US"/>
          </a:p>
        </p:txBody>
      </p:sp>
      <p:sp>
        <p:nvSpPr>
          <p:cNvPr id="1042" name="Line 18"/>
          <p:cNvSpPr>
            <a:spLocks noChangeShapeType="1"/>
          </p:cNvSpPr>
          <p:nvPr/>
        </p:nvSpPr>
        <p:spPr bwMode="auto">
          <a:xfrm>
            <a:off x="7010400" y="4267200"/>
            <a:ext cx="0" cy="533400"/>
          </a:xfrm>
          <a:prstGeom prst="line">
            <a:avLst/>
          </a:prstGeom>
          <a:noFill/>
          <a:ln w="9525">
            <a:solidFill>
              <a:srgbClr val="000000"/>
            </a:solidFill>
            <a:round/>
            <a:headEnd/>
            <a:tailEnd type="triangle" w="med" len="med"/>
          </a:ln>
        </p:spPr>
        <p:txBody>
          <a:bodyPr/>
          <a:lstStyle/>
          <a:p>
            <a:endParaRPr lang="en-US"/>
          </a:p>
        </p:txBody>
      </p:sp>
      <p:sp>
        <p:nvSpPr>
          <p:cNvPr id="1043" name="Rectangle 19"/>
          <p:cNvSpPr>
            <a:spLocks noChangeArrowheads="1"/>
          </p:cNvSpPr>
          <p:nvPr/>
        </p:nvSpPr>
        <p:spPr bwMode="auto">
          <a:xfrm>
            <a:off x="3429000" y="4876800"/>
            <a:ext cx="9144000" cy="1558925"/>
          </a:xfrm>
          <a:prstGeom prst="rect">
            <a:avLst/>
          </a:prstGeom>
          <a:noFill/>
          <a:ln w="9525">
            <a:noFill/>
            <a:miter lim="800000"/>
            <a:headEnd/>
            <a:tailEnd/>
          </a:ln>
          <a:effectLst/>
        </p:spPr>
        <p:txBody>
          <a:bodyPr>
            <a:spAutoFit/>
          </a:bodyPr>
          <a:lstStyle/>
          <a:p>
            <a:r>
              <a:rPr lang="en-US" sz="1600">
                <a:latin typeface="Times New Roman" pitchFamily="18" charset="0"/>
                <a:cs typeface="Times New Roman" pitchFamily="18" charset="0"/>
              </a:rPr>
              <a:t>Prescribe or evaluate		</a:t>
            </a:r>
          </a:p>
          <a:p>
            <a:pPr eaLnBrk="0" hangingPunct="0"/>
            <a:r>
              <a:rPr lang="en-US" sz="1600">
                <a:latin typeface="Times New Roman" pitchFamily="18" charset="0"/>
                <a:cs typeface="Times New Roman" pitchFamily="18" charset="0"/>
              </a:rPr>
              <a:t>in matters involving		</a:t>
            </a:r>
          </a:p>
          <a:p>
            <a:pPr eaLnBrk="0" hangingPunct="0"/>
            <a:r>
              <a:rPr lang="en-US" sz="1600">
                <a:latin typeface="Times New Roman" pitchFamily="18" charset="0"/>
                <a:cs typeface="Times New Roman" pitchFamily="18" charset="0"/>
              </a:rPr>
              <a:t>standards such as art and sports  </a:t>
            </a:r>
          </a:p>
          <a:p>
            <a:pPr eaLnBrk="0" hangingPunct="0"/>
            <a:r>
              <a:rPr lang="en-US" sz="1600">
                <a:latin typeface="Times New Roman" pitchFamily="18" charset="0"/>
                <a:cs typeface="Times New Roman" pitchFamily="18" charset="0"/>
              </a:rPr>
              <a:t>(e.g., criteria for a good painting </a:t>
            </a:r>
          </a:p>
          <a:p>
            <a:pPr eaLnBrk="0" hangingPunct="0"/>
            <a:r>
              <a:rPr lang="en-US" sz="1600">
                <a:latin typeface="Times New Roman" pitchFamily="18" charset="0"/>
                <a:cs typeface="Times New Roman" pitchFamily="18" charset="0"/>
              </a:rPr>
              <a:t>or an outstanding athlete).	</a:t>
            </a:r>
          </a:p>
          <a:p>
            <a:pPr eaLnBrk="0" hangingPunct="0"/>
            <a:endParaRPr lang="en-US" sz="1600">
              <a:latin typeface="Times New Roman" pitchFamily="18" charset="0"/>
            </a:endParaRPr>
          </a:p>
        </p:txBody>
      </p:sp>
      <p:sp>
        <p:nvSpPr>
          <p:cNvPr id="1044" name="Rectangle 20"/>
          <p:cNvSpPr>
            <a:spLocks noChangeArrowheads="1"/>
          </p:cNvSpPr>
          <p:nvPr/>
        </p:nvSpPr>
        <p:spPr bwMode="auto">
          <a:xfrm>
            <a:off x="6553200" y="4800600"/>
            <a:ext cx="2286000" cy="1558925"/>
          </a:xfrm>
          <a:prstGeom prst="rect">
            <a:avLst/>
          </a:prstGeom>
          <a:noFill/>
          <a:ln w="9525">
            <a:noFill/>
            <a:miter lim="800000"/>
            <a:headEnd/>
            <a:tailEnd/>
          </a:ln>
          <a:effectLst/>
        </p:spPr>
        <p:txBody>
          <a:bodyPr>
            <a:spAutoFit/>
          </a:bodyPr>
          <a:lstStyle/>
          <a:p>
            <a:r>
              <a:rPr lang="en-US" sz="1600">
                <a:latin typeface="Times New Roman" pitchFamily="18" charset="0"/>
                <a:cs typeface="Times New Roman" pitchFamily="18" charset="0"/>
              </a:rPr>
              <a:t>Prescribe or evaluate </a:t>
            </a:r>
          </a:p>
          <a:p>
            <a:pPr eaLnBrk="0" hangingPunct="0"/>
            <a:r>
              <a:rPr lang="en-US" sz="1600">
                <a:latin typeface="Times New Roman" pitchFamily="18" charset="0"/>
                <a:cs typeface="Times New Roman" pitchFamily="18" charset="0"/>
              </a:rPr>
              <a:t>in matters having to </a:t>
            </a:r>
          </a:p>
          <a:p>
            <a:pPr eaLnBrk="0" hangingPunct="0"/>
            <a:r>
              <a:rPr lang="en-US" sz="1600">
                <a:latin typeface="Times New Roman" pitchFamily="18" charset="0"/>
                <a:cs typeface="Times New Roman" pitchFamily="18" charset="0"/>
              </a:rPr>
              <a:t>do with fairness and </a:t>
            </a:r>
          </a:p>
          <a:p>
            <a:pPr eaLnBrk="0" hangingPunct="0"/>
            <a:r>
              <a:rPr lang="en-US" sz="1600">
                <a:latin typeface="Times New Roman" pitchFamily="18" charset="0"/>
                <a:cs typeface="Times New Roman" pitchFamily="18" charset="0"/>
              </a:rPr>
              <a:t>Obligation (e.g., criteria for just and unjust actions and policies).</a:t>
            </a:r>
            <a:r>
              <a:rPr lang="en-US" sz="1600">
                <a:latin typeface="Times New Roman" pitchFamily="18" charset="0"/>
              </a:rPr>
              <a:t> </a:t>
            </a:r>
          </a:p>
        </p:txBody>
      </p:sp>
      <p:sp>
        <p:nvSpPr>
          <p:cNvPr id="1046" name="Line 22"/>
          <p:cNvSpPr>
            <a:spLocks noChangeShapeType="1"/>
          </p:cNvSpPr>
          <p:nvPr/>
        </p:nvSpPr>
        <p:spPr bwMode="auto">
          <a:xfrm flipH="1">
            <a:off x="2514600" y="1905000"/>
            <a:ext cx="990600" cy="685800"/>
          </a:xfrm>
          <a:prstGeom prst="line">
            <a:avLst/>
          </a:prstGeom>
          <a:noFill/>
          <a:ln w="9525">
            <a:solidFill>
              <a:schemeClr val="tx1"/>
            </a:solidFill>
            <a:miter lim="800000"/>
            <a:headEnd/>
            <a:tailEnd type="triangle" w="med" len="med"/>
          </a:ln>
          <a:effectLst/>
        </p:spPr>
        <p:txBody>
          <a:bodyPr wrap="none"/>
          <a:lstStyle/>
          <a:p>
            <a:endParaRPr lang="en-US"/>
          </a:p>
        </p:txBody>
      </p:sp>
      <p:sp>
        <p:nvSpPr>
          <p:cNvPr id="1047" name="Line 23"/>
          <p:cNvSpPr>
            <a:spLocks noChangeShapeType="1"/>
          </p:cNvSpPr>
          <p:nvPr/>
        </p:nvSpPr>
        <p:spPr bwMode="auto">
          <a:xfrm>
            <a:off x="3505200" y="1905000"/>
            <a:ext cx="990600" cy="609600"/>
          </a:xfrm>
          <a:prstGeom prst="line">
            <a:avLst/>
          </a:prstGeom>
          <a:noFill/>
          <a:ln w="9525">
            <a:solidFill>
              <a:schemeClr val="tx1"/>
            </a:solidFill>
            <a:miter lim="800000"/>
            <a:headEnd/>
            <a:tailEnd type="triangle" w="med" len="med"/>
          </a:ln>
          <a:effectLst/>
        </p:spPr>
        <p:txBody>
          <a:bodyPr wrap="none"/>
          <a:lstStyle/>
          <a:p>
            <a:endParaRPr lang="en-US"/>
          </a:p>
        </p:txBody>
      </p:sp>
      <p:sp>
        <p:nvSpPr>
          <p:cNvPr id="1053" name="Line 29"/>
          <p:cNvSpPr>
            <a:spLocks noChangeShapeType="1"/>
          </p:cNvSpPr>
          <p:nvPr/>
        </p:nvSpPr>
        <p:spPr bwMode="auto">
          <a:xfrm flipH="1">
            <a:off x="4953000" y="3429000"/>
            <a:ext cx="609600" cy="457200"/>
          </a:xfrm>
          <a:prstGeom prst="line">
            <a:avLst/>
          </a:prstGeom>
          <a:noFill/>
          <a:ln w="9525">
            <a:solidFill>
              <a:schemeClr val="tx1"/>
            </a:solidFill>
            <a:miter lim="800000"/>
            <a:headEnd/>
            <a:tailEnd type="triangle" w="med" len="med"/>
          </a:ln>
          <a:effectLst/>
        </p:spPr>
        <p:txBody>
          <a:bodyPr wrap="none"/>
          <a:lstStyle/>
          <a:p>
            <a:endParaRPr lang="en-US"/>
          </a:p>
        </p:txBody>
      </p:sp>
      <p:sp>
        <p:nvSpPr>
          <p:cNvPr id="1057" name="Line 33"/>
          <p:cNvSpPr>
            <a:spLocks noChangeShapeType="1"/>
          </p:cNvSpPr>
          <p:nvPr/>
        </p:nvSpPr>
        <p:spPr bwMode="auto">
          <a:xfrm>
            <a:off x="5562600" y="3429000"/>
            <a:ext cx="1066800" cy="457200"/>
          </a:xfrm>
          <a:prstGeom prst="line">
            <a:avLst/>
          </a:prstGeom>
          <a:noFill/>
          <a:ln w="9525">
            <a:solidFill>
              <a:schemeClr val="tx1"/>
            </a:solidFill>
            <a:miter lim="800000"/>
            <a:headEnd/>
            <a:tailEnd type="triangle" w="med" len="med"/>
          </a:ln>
          <a:effectLst/>
        </p:spPr>
        <p:txBody>
          <a:bodyPr wrap="none"/>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7620000" cy="1143000"/>
          </a:xfrm>
        </p:spPr>
        <p:txBody>
          <a:bodyPr>
            <a:normAutofit/>
          </a:bodyPr>
          <a:lstStyle/>
          <a:p>
            <a:pPr eaLnBrk="1" hangingPunct="1"/>
            <a:r>
              <a:rPr lang="en-US" b="1" u="sng" dirty="0" smtClean="0"/>
              <a:t>Two Broad Ethical Frameworks</a:t>
            </a:r>
          </a:p>
        </p:txBody>
      </p:sp>
      <p:sp>
        <p:nvSpPr>
          <p:cNvPr id="15363" name="Content Placeholder 2"/>
          <p:cNvSpPr>
            <a:spLocks noGrp="1"/>
          </p:cNvSpPr>
          <p:nvPr>
            <p:ph idx="1"/>
          </p:nvPr>
        </p:nvSpPr>
        <p:spPr/>
        <p:txBody>
          <a:bodyPr>
            <a:normAutofit/>
          </a:bodyPr>
          <a:lstStyle/>
          <a:p>
            <a:pPr algn="just" eaLnBrk="1" hangingPunct="1"/>
            <a:r>
              <a:rPr lang="en-US" dirty="0" smtClean="0"/>
              <a:t>Teleological – rightness or wrongness of an action depends on whether the goal or desired end is achieved (look at the consequences – maybe OK to lie</a:t>
            </a:r>
            <a:endParaRPr lang="en-US" dirty="0"/>
          </a:p>
          <a:p>
            <a:pPr algn="just" eaLnBrk="1" hangingPunct="1"/>
            <a:r>
              <a:rPr lang="en-US" dirty="0" smtClean="0"/>
              <a:t>Deontological – is an action right or wrong.  Act out of obligation or duty. Prohibition against harming the innocent. </a:t>
            </a:r>
          </a:p>
        </p:txBody>
      </p:sp>
      <p:sp>
        <p:nvSpPr>
          <p:cNvPr id="4" name="Slide Number Placeholder 3"/>
          <p:cNvSpPr>
            <a:spLocks noGrp="1"/>
          </p:cNvSpPr>
          <p:nvPr>
            <p:ph type="sldNum" sz="quarter" idx="12"/>
          </p:nvPr>
        </p:nvSpPr>
        <p:spPr/>
        <p:txBody>
          <a:bodyPr>
            <a:normAutofit/>
          </a:bodyPr>
          <a:lstStyle/>
          <a:p>
            <a:pPr>
              <a:defRPr/>
            </a:pPr>
            <a:fld id="{9DAA6E9F-151E-43FA-ABAD-5BB3A0E61A1F}" type="slidenum">
              <a:rPr lang="en-US"/>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Two Broad Ethical Frameworks</a:t>
            </a:r>
            <a:endParaRPr lang="en-US" b="1" u="sng" dirty="0"/>
          </a:p>
        </p:txBody>
      </p:sp>
      <p:sp>
        <p:nvSpPr>
          <p:cNvPr id="4" name="Content Placeholder 3"/>
          <p:cNvSpPr>
            <a:spLocks noGrp="1"/>
          </p:cNvSpPr>
          <p:nvPr>
            <p:ph idx="1"/>
          </p:nvPr>
        </p:nvSpPr>
        <p:spPr/>
        <p:txBody>
          <a:bodyPr>
            <a:normAutofit lnSpcReduction="10000"/>
          </a:bodyPr>
          <a:lstStyle/>
          <a:p>
            <a:pPr algn="just"/>
            <a:r>
              <a:rPr lang="en-US" dirty="0" smtClean="0"/>
              <a:t>The good of the many—at core a teleological framework. An action is judged by how it affects the many (see Utilitarianism). The point of reference is in the masses, not the individual.</a:t>
            </a:r>
          </a:p>
          <a:p>
            <a:pPr algn="just"/>
            <a:r>
              <a:rPr lang="en-US" dirty="0" smtClean="0"/>
              <a:t>The good of the individual—at core a deontological framework. An action is judged by an internalized code of behavior, a moral system.</a:t>
            </a:r>
            <a:endParaRPr lang="en-US" dirty="0"/>
          </a:p>
        </p:txBody>
      </p:sp>
      <p:sp>
        <p:nvSpPr>
          <p:cNvPr id="3" name="Slide Number Placeholder 2"/>
          <p:cNvSpPr>
            <a:spLocks noGrp="1"/>
          </p:cNvSpPr>
          <p:nvPr>
            <p:ph type="sldNum" sz="quarter" idx="12"/>
          </p:nvPr>
        </p:nvSpPr>
        <p:spPr/>
        <p:txBody>
          <a:bodyPr>
            <a:normAutofit/>
          </a:bodyPr>
          <a:lstStyle/>
          <a:p>
            <a:pPr>
              <a:defRPr/>
            </a:pPr>
            <a:fld id="{4DC2DA4C-BD8F-458E-90E3-409D4E704A92}"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b="1" u="sng" dirty="0"/>
              <a:t>What Is </a:t>
            </a:r>
            <a:r>
              <a:rPr lang="en-US" b="1" u="sng" dirty="0" smtClean="0"/>
              <a:t>Cyber ethics</a:t>
            </a:r>
            <a:r>
              <a:rPr lang="en-US" b="1" u="sng" dirty="0"/>
              <a:t>?</a:t>
            </a:r>
          </a:p>
        </p:txBody>
      </p:sp>
      <p:sp>
        <p:nvSpPr>
          <p:cNvPr id="9219" name="Rectangle 3"/>
          <p:cNvSpPr>
            <a:spLocks noGrp="1" noChangeArrowheads="1"/>
          </p:cNvSpPr>
          <p:nvPr>
            <p:ph idx="1"/>
          </p:nvPr>
        </p:nvSpPr>
        <p:spPr/>
        <p:txBody>
          <a:bodyPr>
            <a:normAutofit/>
          </a:bodyPr>
          <a:lstStyle/>
          <a:p>
            <a:pPr algn="just">
              <a:lnSpc>
                <a:spcPct val="90000"/>
              </a:lnSpc>
            </a:pPr>
            <a:r>
              <a:rPr lang="en-US" sz="2800" i="1" dirty="0" smtClean="0">
                <a:cs typeface="Times New Roman" pitchFamily="18" charset="0"/>
              </a:rPr>
              <a:t>Cyber ethics</a:t>
            </a:r>
            <a:r>
              <a:rPr lang="en-US" sz="2800" dirty="0" smtClean="0">
                <a:cs typeface="Times New Roman" pitchFamily="18" charset="0"/>
              </a:rPr>
              <a:t> </a:t>
            </a:r>
            <a:r>
              <a:rPr lang="en-US" sz="2800" dirty="0">
                <a:cs typeface="Times New Roman" pitchFamily="18" charset="0"/>
              </a:rPr>
              <a:t>is the study of moral, legal, and social issues involving </a:t>
            </a:r>
            <a:r>
              <a:rPr lang="en-US" sz="2800" dirty="0" smtClean="0">
                <a:cs typeface="Times New Roman" pitchFamily="18" charset="0"/>
              </a:rPr>
              <a:t>cyber technology</a:t>
            </a:r>
            <a:r>
              <a:rPr lang="en-US" sz="2800" dirty="0">
                <a:cs typeface="Times New Roman" pitchFamily="18" charset="0"/>
              </a:rPr>
              <a:t>. </a:t>
            </a:r>
            <a:endParaRPr lang="en-US" sz="2800" dirty="0" smtClean="0">
              <a:cs typeface="Times New Roman" pitchFamily="18" charset="0"/>
            </a:endParaRPr>
          </a:p>
          <a:p>
            <a:pPr algn="just">
              <a:lnSpc>
                <a:spcPct val="90000"/>
              </a:lnSpc>
            </a:pPr>
            <a:endParaRPr lang="en-US" sz="2800" dirty="0">
              <a:cs typeface="Times New Roman" pitchFamily="18" charset="0"/>
            </a:endParaRPr>
          </a:p>
          <a:p>
            <a:pPr algn="just">
              <a:lnSpc>
                <a:spcPct val="90000"/>
              </a:lnSpc>
            </a:pPr>
            <a:r>
              <a:rPr lang="en-US" sz="2800" dirty="0" smtClean="0">
                <a:cs typeface="Times New Roman" pitchFamily="18" charset="0"/>
              </a:rPr>
              <a:t>It </a:t>
            </a:r>
            <a:r>
              <a:rPr lang="en-US" sz="2800" dirty="0">
                <a:cs typeface="Times New Roman" pitchFamily="18" charset="0"/>
              </a:rPr>
              <a:t>also evaluates the social policies and laws that have been framed in response to issues generated by the development and use of </a:t>
            </a:r>
            <a:r>
              <a:rPr lang="en-US" sz="2800" dirty="0" smtClean="0">
                <a:cs typeface="Times New Roman" pitchFamily="18" charset="0"/>
              </a:rPr>
              <a:t>cyber technology</a:t>
            </a:r>
            <a:r>
              <a:rPr lang="en-US" sz="2800" dirty="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9">
                                            <p:txEl>
                                              <p:pRg st="2" end="2"/>
                                            </p:txEl>
                                          </p:spTgt>
                                        </p:tgtEl>
                                        <p:attrNameLst>
                                          <p:attrName>style.visibility</p:attrName>
                                        </p:attrNameLst>
                                      </p:cBhvr>
                                      <p:to>
                                        <p:strVal val="visible"/>
                                      </p:to>
                                    </p:set>
                                    <p:anim calcmode="lin" valueType="num">
                                      <p:cBhvr additive="base">
                                        <p:cTn id="13" dur="500" fill="hold"/>
                                        <p:tgtEl>
                                          <p:spTgt spid="921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21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b="1" u="sng" dirty="0"/>
              <a:t>What Is </a:t>
            </a:r>
            <a:r>
              <a:rPr lang="en-US" b="1" u="sng" dirty="0" smtClean="0"/>
              <a:t>Cyber technology</a:t>
            </a:r>
            <a:r>
              <a:rPr lang="en-US" b="1" u="sng" dirty="0"/>
              <a:t>?</a:t>
            </a:r>
          </a:p>
        </p:txBody>
      </p:sp>
      <p:sp>
        <p:nvSpPr>
          <p:cNvPr id="11267" name="Rectangle 3"/>
          <p:cNvSpPr>
            <a:spLocks noGrp="1" noChangeArrowheads="1"/>
          </p:cNvSpPr>
          <p:nvPr>
            <p:ph idx="1"/>
          </p:nvPr>
        </p:nvSpPr>
        <p:spPr/>
        <p:txBody>
          <a:bodyPr/>
          <a:lstStyle/>
          <a:p>
            <a:pPr algn="just"/>
            <a:r>
              <a:rPr lang="en-US" sz="2800" i="1" dirty="0" smtClean="0">
                <a:solidFill>
                  <a:srgbClr val="000000"/>
                </a:solidFill>
                <a:cs typeface="Times New Roman" pitchFamily="18" charset="0"/>
              </a:rPr>
              <a:t>Cyber technology</a:t>
            </a:r>
            <a:r>
              <a:rPr lang="en-US" sz="2800" dirty="0" smtClean="0">
                <a:solidFill>
                  <a:srgbClr val="000000"/>
                </a:solidFill>
                <a:cs typeface="Times New Roman" pitchFamily="18" charset="0"/>
              </a:rPr>
              <a:t> </a:t>
            </a:r>
            <a:r>
              <a:rPr lang="en-US" sz="2800" dirty="0">
                <a:solidFill>
                  <a:srgbClr val="000000"/>
                </a:solidFill>
                <a:cs typeface="Times New Roman" pitchFamily="18" charset="0"/>
              </a:rPr>
              <a:t>refers to a wide range of computing and communications devices – from standalone computers, to "connected" or networked computing and communications technologies, to the Internet </a:t>
            </a:r>
            <a:r>
              <a:rPr lang="en-US" sz="2800" dirty="0" smtClean="0">
                <a:solidFill>
                  <a:srgbClr val="000000"/>
                </a:solidFill>
                <a:cs typeface="Times New Roman" pitchFamily="18" charset="0"/>
              </a:rPr>
              <a:t>itself. </a:t>
            </a:r>
            <a:endParaRPr lang="en-US" sz="2800" dirty="0">
              <a:solidFill>
                <a:srgbClr val="000000"/>
              </a:solidFill>
              <a:cs typeface="Times New Roman" pitchFamily="18" charset="0"/>
            </a:endParaRPr>
          </a:p>
          <a:p>
            <a:pPr algn="just"/>
            <a:r>
              <a:rPr lang="en-US" sz="2800" dirty="0" smtClean="0">
                <a:solidFill>
                  <a:srgbClr val="000000"/>
                </a:solidFill>
                <a:cs typeface="Times New Roman" pitchFamily="18" charset="0"/>
              </a:rPr>
              <a:t>Cyber technologies </a:t>
            </a:r>
            <a:r>
              <a:rPr lang="en-US" sz="2800" dirty="0">
                <a:solidFill>
                  <a:srgbClr val="000000"/>
                </a:solidFill>
                <a:cs typeface="Times New Roman" pitchFamily="18" charset="0"/>
              </a:rPr>
              <a:t>include: hand-held devices (such as </a:t>
            </a:r>
            <a:r>
              <a:rPr lang="en-US" sz="2800" dirty="0" smtClean="0">
                <a:solidFill>
                  <a:srgbClr val="000000"/>
                </a:solidFill>
                <a:cs typeface="Times New Roman" pitchFamily="18" charset="0"/>
              </a:rPr>
              <a:t>iPhones), </a:t>
            </a:r>
            <a:r>
              <a:rPr lang="en-US" sz="2800" dirty="0">
                <a:solidFill>
                  <a:srgbClr val="000000"/>
                </a:solidFill>
                <a:cs typeface="Times New Roman" pitchFamily="18" charset="0"/>
              </a:rPr>
              <a:t>personal computers (desktops and laptops), mainframe computers, and so forth.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r>
              <a:rPr lang="en-US" b="1" u="sng" dirty="0" smtClean="0"/>
              <a:t>Cyber technology</a:t>
            </a:r>
            <a:endParaRPr lang="en-US" b="1" u="sng" dirty="0"/>
          </a:p>
        </p:txBody>
      </p:sp>
      <p:sp>
        <p:nvSpPr>
          <p:cNvPr id="12291" name="Rectangle 3"/>
          <p:cNvSpPr>
            <a:spLocks noGrp="1" noChangeArrowheads="1"/>
          </p:cNvSpPr>
          <p:nvPr>
            <p:ph idx="1"/>
          </p:nvPr>
        </p:nvSpPr>
        <p:spPr/>
        <p:txBody>
          <a:bodyPr/>
          <a:lstStyle/>
          <a:p>
            <a:pPr algn="just">
              <a:lnSpc>
                <a:spcPct val="90000"/>
              </a:lnSpc>
            </a:pPr>
            <a:r>
              <a:rPr lang="en-US" dirty="0">
                <a:solidFill>
                  <a:srgbClr val="000000"/>
                </a:solidFill>
                <a:cs typeface="Times New Roman" pitchFamily="18" charset="0"/>
              </a:rPr>
              <a:t>Networked devices can be connected directly to the Internet.</a:t>
            </a:r>
          </a:p>
          <a:p>
            <a:pPr algn="just">
              <a:lnSpc>
                <a:spcPct val="90000"/>
              </a:lnSpc>
            </a:pPr>
            <a:r>
              <a:rPr lang="en-US" dirty="0">
                <a:solidFill>
                  <a:srgbClr val="000000"/>
                </a:solidFill>
                <a:cs typeface="Times New Roman" pitchFamily="18" charset="0"/>
              </a:rPr>
              <a:t>They also can be connected to other devices through one or more privately owned computer networks. </a:t>
            </a:r>
          </a:p>
          <a:p>
            <a:pPr algn="just">
              <a:lnSpc>
                <a:spcPct val="90000"/>
              </a:lnSpc>
            </a:pPr>
            <a:r>
              <a:rPr lang="en-US" dirty="0">
                <a:solidFill>
                  <a:srgbClr val="000000"/>
                </a:solidFill>
                <a:cs typeface="Times New Roman" pitchFamily="18" charset="0"/>
              </a:rPr>
              <a:t>Privately owned networks include both </a:t>
            </a:r>
            <a:r>
              <a:rPr lang="en-US" i="1" dirty="0">
                <a:solidFill>
                  <a:srgbClr val="000000"/>
                </a:solidFill>
                <a:cs typeface="Times New Roman" pitchFamily="18" charset="0"/>
              </a:rPr>
              <a:t>Local Area Networks</a:t>
            </a:r>
            <a:r>
              <a:rPr lang="en-US" dirty="0">
                <a:solidFill>
                  <a:srgbClr val="000000"/>
                </a:solidFill>
                <a:cs typeface="Times New Roman" pitchFamily="18" charset="0"/>
              </a:rPr>
              <a:t> </a:t>
            </a:r>
            <a:r>
              <a:rPr lang="en-US" i="1" dirty="0">
                <a:solidFill>
                  <a:srgbClr val="000000"/>
                </a:solidFill>
                <a:cs typeface="Times New Roman" pitchFamily="18" charset="0"/>
              </a:rPr>
              <a:t>(LANs)</a:t>
            </a:r>
            <a:r>
              <a:rPr lang="en-US" dirty="0">
                <a:solidFill>
                  <a:srgbClr val="000000"/>
                </a:solidFill>
                <a:cs typeface="Times New Roman" pitchFamily="18" charset="0"/>
              </a:rPr>
              <a:t> and </a:t>
            </a:r>
            <a:r>
              <a:rPr lang="en-US" i="1" dirty="0">
                <a:solidFill>
                  <a:srgbClr val="000000"/>
                </a:solidFill>
                <a:cs typeface="Times New Roman" pitchFamily="18" charset="0"/>
              </a:rPr>
              <a:t>Wide Area Networks</a:t>
            </a:r>
            <a:r>
              <a:rPr lang="en-US" dirty="0">
                <a:solidFill>
                  <a:srgbClr val="000000"/>
                </a:solidFill>
                <a:cs typeface="Times New Roman" pitchFamily="18" charset="0"/>
              </a:rPr>
              <a:t> </a:t>
            </a:r>
            <a:r>
              <a:rPr lang="en-US" i="1" dirty="0">
                <a:solidFill>
                  <a:srgbClr val="000000"/>
                </a:solidFill>
                <a:cs typeface="Times New Roman" pitchFamily="18" charset="0"/>
              </a:rPr>
              <a:t>(WANs)</a:t>
            </a:r>
            <a:r>
              <a:rPr lang="en-US" dirty="0">
                <a:solidFill>
                  <a:srgbClr val="000000"/>
                </a:solidFill>
                <a:cs typeface="Times New Roman" pitchFamily="18" charset="0"/>
              </a:rPr>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500" fill="hold"/>
                                        <p:tgtEl>
                                          <p:spTgt spid="1229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2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additive="base">
                                        <p:cTn id="19" dur="500" fill="hold"/>
                                        <p:tgtEl>
                                          <p:spTgt spid="1229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29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b="1" u="sng" dirty="0"/>
              <a:t>Why the term </a:t>
            </a:r>
            <a:r>
              <a:rPr lang="en-US" b="1" u="sng" dirty="0" smtClean="0"/>
              <a:t>cyber ethics</a:t>
            </a:r>
            <a:r>
              <a:rPr lang="en-US" b="1" u="sng" dirty="0"/>
              <a:t>?</a:t>
            </a:r>
          </a:p>
        </p:txBody>
      </p:sp>
      <p:sp>
        <p:nvSpPr>
          <p:cNvPr id="13315" name="Rectangle 3"/>
          <p:cNvSpPr>
            <a:spLocks noGrp="1" noChangeArrowheads="1"/>
          </p:cNvSpPr>
          <p:nvPr>
            <p:ph idx="1"/>
          </p:nvPr>
        </p:nvSpPr>
        <p:spPr/>
        <p:txBody>
          <a:bodyPr/>
          <a:lstStyle/>
          <a:p>
            <a:pPr algn="just"/>
            <a:r>
              <a:rPr lang="en-US" i="1" dirty="0" smtClean="0"/>
              <a:t>Cyber ethics </a:t>
            </a:r>
            <a:r>
              <a:rPr lang="en-US" dirty="0"/>
              <a:t>is a more accurate label than </a:t>
            </a:r>
            <a:r>
              <a:rPr lang="en-US" i="1" dirty="0"/>
              <a:t>computer ethics</a:t>
            </a:r>
            <a:r>
              <a:rPr lang="en-US" dirty="0"/>
              <a:t>, which might suggest the study of ethical issues limited to computing machines, or to computing professionals.</a:t>
            </a:r>
          </a:p>
          <a:p>
            <a:pPr algn="just"/>
            <a:r>
              <a:rPr lang="en-US" dirty="0"/>
              <a:t>It is more accurate than </a:t>
            </a:r>
            <a:r>
              <a:rPr lang="en-US" i="1" dirty="0"/>
              <a:t>Internet ethics</a:t>
            </a:r>
            <a:r>
              <a:rPr lang="en-US" dirty="0"/>
              <a:t>, which is limited only to ethical issues affecting computer networks.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500" fill="hold"/>
                                        <p:tgtEl>
                                          <p:spTgt spid="133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r>
              <a:rPr lang="en-US" b="1" u="sng" dirty="0" smtClean="0"/>
              <a:t>Uniqueness Issue</a:t>
            </a:r>
            <a:endParaRPr lang="en-US" b="1" u="sng" dirty="0"/>
          </a:p>
        </p:txBody>
      </p:sp>
      <p:sp>
        <p:nvSpPr>
          <p:cNvPr id="14339" name="Rectangle 3"/>
          <p:cNvSpPr>
            <a:spLocks noGrp="1" noChangeArrowheads="1"/>
          </p:cNvSpPr>
          <p:nvPr>
            <p:ph idx="1"/>
          </p:nvPr>
        </p:nvSpPr>
        <p:spPr/>
        <p:txBody>
          <a:bodyPr/>
          <a:lstStyle/>
          <a:p>
            <a:pPr algn="just"/>
            <a:r>
              <a:rPr lang="en-US" dirty="0" smtClean="0"/>
              <a:t>Is </a:t>
            </a:r>
            <a:r>
              <a:rPr lang="en-US" dirty="0"/>
              <a:t>there anything new or unique about </a:t>
            </a:r>
            <a:r>
              <a:rPr lang="en-US" dirty="0" smtClean="0"/>
              <a:t>crimes that are favored by cyber technology?</a:t>
            </a:r>
          </a:p>
          <a:p>
            <a:pPr algn="just">
              <a:lnSpc>
                <a:spcPct val="90000"/>
              </a:lnSpc>
            </a:pPr>
            <a:r>
              <a:rPr lang="en-US" dirty="0"/>
              <a:t>Two points of view:</a:t>
            </a:r>
          </a:p>
          <a:p>
            <a:pPr algn="just">
              <a:lnSpc>
                <a:spcPct val="90000"/>
              </a:lnSpc>
            </a:pPr>
            <a:r>
              <a:rPr lang="en-US" i="1" dirty="0"/>
              <a:t>Traditionalists</a:t>
            </a:r>
            <a:r>
              <a:rPr lang="en-US" dirty="0"/>
              <a:t> argue that nothing is new – crime is crime, and murder is murder.</a:t>
            </a:r>
          </a:p>
          <a:p>
            <a:pPr algn="just">
              <a:lnSpc>
                <a:spcPct val="90000"/>
              </a:lnSpc>
            </a:pPr>
            <a:r>
              <a:rPr lang="en-US" i="1" dirty="0"/>
              <a:t>Uniqueness Proponents</a:t>
            </a:r>
            <a:r>
              <a:rPr lang="en-US" dirty="0"/>
              <a:t> argue that </a:t>
            </a:r>
            <a:r>
              <a:rPr lang="en-US" dirty="0" smtClean="0"/>
              <a:t>cyber technology </a:t>
            </a:r>
            <a:r>
              <a:rPr lang="en-US" dirty="0"/>
              <a:t>has introduced (at least some) new and unique ethical issues that could not have existed before computers.</a:t>
            </a:r>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339">
                                            <p:txEl>
                                              <p:pRg st="1" end="1"/>
                                            </p:txEl>
                                          </p:spTgt>
                                        </p:tgtEl>
                                        <p:attrNameLst>
                                          <p:attrName>style.visibility</p:attrName>
                                        </p:attrNameLst>
                                      </p:cBhvr>
                                      <p:to>
                                        <p:strVal val="visible"/>
                                      </p:to>
                                    </p:set>
                                    <p:anim calcmode="lin" valueType="num">
                                      <p:cBhvr additive="base">
                                        <p:cTn id="13" dur="500" fill="hold"/>
                                        <p:tgtEl>
                                          <p:spTgt spid="143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3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339">
                                            <p:txEl>
                                              <p:pRg st="2" end="2"/>
                                            </p:txEl>
                                          </p:spTgt>
                                        </p:tgtEl>
                                        <p:attrNameLst>
                                          <p:attrName>style.visibility</p:attrName>
                                        </p:attrNameLst>
                                      </p:cBhvr>
                                      <p:to>
                                        <p:strVal val="visible"/>
                                      </p:to>
                                    </p:set>
                                    <p:anim calcmode="lin" valueType="num">
                                      <p:cBhvr additive="base">
                                        <p:cTn id="19" dur="500" fill="hold"/>
                                        <p:tgtEl>
                                          <p:spTgt spid="1433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3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4339">
                                            <p:txEl>
                                              <p:pRg st="3" end="3"/>
                                            </p:txEl>
                                          </p:spTgt>
                                        </p:tgtEl>
                                        <p:attrNameLst>
                                          <p:attrName>style.visibility</p:attrName>
                                        </p:attrNameLst>
                                      </p:cBhvr>
                                      <p:to>
                                        <p:strVal val="visible"/>
                                      </p:to>
                                    </p:set>
                                    <p:anim calcmode="lin" valueType="num">
                                      <p:cBhvr additive="base">
                                        <p:cTn id="25" dur="500" fill="hold"/>
                                        <p:tgtEl>
                                          <p:spTgt spid="1433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433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1" u="sng" dirty="0"/>
              <a:t>Uniqueness </a:t>
            </a:r>
            <a:r>
              <a:rPr lang="en-US" b="1" u="sng" dirty="0" smtClean="0"/>
              <a:t>Issue</a:t>
            </a:r>
            <a:endParaRPr lang="en-US" b="1" u="sng" dirty="0"/>
          </a:p>
        </p:txBody>
      </p:sp>
      <p:sp>
        <p:nvSpPr>
          <p:cNvPr id="16387" name="Rectangle 3"/>
          <p:cNvSpPr>
            <a:spLocks noGrp="1" noChangeArrowheads="1"/>
          </p:cNvSpPr>
          <p:nvPr>
            <p:ph idx="1"/>
          </p:nvPr>
        </p:nvSpPr>
        <p:spPr/>
        <p:txBody>
          <a:bodyPr/>
          <a:lstStyle/>
          <a:p>
            <a:pPr algn="just">
              <a:lnSpc>
                <a:spcPct val="80000"/>
              </a:lnSpc>
            </a:pPr>
            <a:r>
              <a:rPr lang="en-US" sz="2800" dirty="0"/>
              <a:t>Both sides seem correct on some claims, and both seem to be wrong on others.</a:t>
            </a:r>
          </a:p>
          <a:p>
            <a:pPr algn="just">
              <a:lnSpc>
                <a:spcPct val="80000"/>
              </a:lnSpc>
            </a:pPr>
            <a:r>
              <a:rPr lang="en-US" sz="2800" dirty="0"/>
              <a:t>Traditionalists underestimate the role that issues of </a:t>
            </a:r>
            <a:r>
              <a:rPr lang="en-US" sz="2800" i="1" dirty="0"/>
              <a:t>scale</a:t>
            </a:r>
            <a:r>
              <a:rPr lang="en-US" sz="2800" dirty="0"/>
              <a:t> and </a:t>
            </a:r>
            <a:r>
              <a:rPr lang="en-US" sz="2800" i="1" dirty="0"/>
              <a:t>scope </a:t>
            </a:r>
            <a:r>
              <a:rPr lang="en-US" sz="2800" dirty="0"/>
              <a:t>that apply because of the impact of computer technology.</a:t>
            </a:r>
          </a:p>
          <a:p>
            <a:pPr algn="just">
              <a:lnSpc>
                <a:spcPct val="80000"/>
              </a:lnSpc>
            </a:pPr>
            <a:r>
              <a:rPr lang="en-US" sz="2800" dirty="0" smtClean="0"/>
              <a:t>Cyber stalkers </a:t>
            </a:r>
            <a:r>
              <a:rPr lang="en-US" sz="2800" dirty="0"/>
              <a:t>can stalk multiple victims simultaneously (scale) and globally (because of the scope or reach of the Internet).</a:t>
            </a:r>
          </a:p>
          <a:p>
            <a:pPr algn="just">
              <a:lnSpc>
                <a:spcPct val="80000"/>
              </a:lnSpc>
            </a:pPr>
            <a:r>
              <a:rPr lang="en-US" sz="2800" dirty="0"/>
              <a:t>They also can operate without ever having to leave the comfort of their homes.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 calcmode="lin" valueType="num">
                                      <p:cBhvr additive="base">
                                        <p:cTn id="19" dur="500" fill="hold"/>
                                        <p:tgtEl>
                                          <p:spTgt spid="163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3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6387">
                                            <p:txEl>
                                              <p:pRg st="3" end="3"/>
                                            </p:txEl>
                                          </p:spTgt>
                                        </p:tgtEl>
                                        <p:attrNameLst>
                                          <p:attrName>style.visibility</p:attrName>
                                        </p:attrNameLst>
                                      </p:cBhvr>
                                      <p:to>
                                        <p:strVal val="visible"/>
                                      </p:to>
                                    </p:set>
                                    <p:anim calcmode="lin" valueType="num">
                                      <p:cBhvr additive="base">
                                        <p:cTn id="25" dur="500" fill="hold"/>
                                        <p:tgtEl>
                                          <p:spTgt spid="1638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638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r>
              <a:rPr lang="en-US" b="1" u="sng" smtClean="0"/>
              <a:t>Cyber ethics </a:t>
            </a:r>
            <a:r>
              <a:rPr lang="en-US" b="1" u="sng" dirty="0"/>
              <a:t>as a </a:t>
            </a:r>
            <a:r>
              <a:rPr lang="en-US" b="1" u="sng" dirty="0" smtClean="0"/>
              <a:t/>
            </a:r>
            <a:br>
              <a:rPr lang="en-US" b="1" u="sng" dirty="0" smtClean="0"/>
            </a:br>
            <a:r>
              <a:rPr lang="en-US" b="1" u="sng" dirty="0" smtClean="0"/>
              <a:t>Branch </a:t>
            </a:r>
            <a:r>
              <a:rPr lang="en-US" b="1" u="sng" dirty="0"/>
              <a:t>of Applied Ethics</a:t>
            </a:r>
          </a:p>
        </p:txBody>
      </p:sp>
      <p:sp>
        <p:nvSpPr>
          <p:cNvPr id="23555" name="Rectangle 3"/>
          <p:cNvSpPr>
            <a:spLocks noGrp="1" noChangeArrowheads="1"/>
          </p:cNvSpPr>
          <p:nvPr>
            <p:ph idx="1"/>
          </p:nvPr>
        </p:nvSpPr>
        <p:spPr/>
        <p:txBody>
          <a:bodyPr/>
          <a:lstStyle/>
          <a:p>
            <a:pPr algn="just"/>
            <a:r>
              <a:rPr lang="en-US" sz="2800" i="1" dirty="0">
                <a:solidFill>
                  <a:srgbClr val="000000"/>
                </a:solidFill>
                <a:cs typeface="Times New Roman" pitchFamily="18" charset="0"/>
              </a:rPr>
              <a:t>Applied ethics</a:t>
            </a:r>
            <a:r>
              <a:rPr lang="en-US" sz="2800" dirty="0">
                <a:solidFill>
                  <a:srgbClr val="000000"/>
                </a:solidFill>
                <a:cs typeface="Times New Roman" pitchFamily="18" charset="0"/>
              </a:rPr>
              <a:t>, unlike theoretical ethics, examines "practical" ethical issues. </a:t>
            </a:r>
          </a:p>
          <a:p>
            <a:pPr algn="just"/>
            <a:r>
              <a:rPr lang="en-US" sz="2800" dirty="0">
                <a:solidFill>
                  <a:srgbClr val="000000"/>
                </a:solidFill>
                <a:cs typeface="Times New Roman" pitchFamily="18" charset="0"/>
              </a:rPr>
              <a:t>It analyzes moral issues from the vantage-point of one or more ethical theories. </a:t>
            </a:r>
          </a:p>
          <a:p>
            <a:pPr algn="just"/>
            <a:r>
              <a:rPr lang="en-US" sz="2800" dirty="0">
                <a:solidFill>
                  <a:srgbClr val="000000"/>
                </a:solidFill>
                <a:cs typeface="Times New Roman" pitchFamily="18" charset="0"/>
              </a:rPr>
              <a:t>Ethicists working in fields of applied ethics are more interested in applying ethical theories to the analysis </a:t>
            </a:r>
            <a:r>
              <a:rPr lang="en-US" sz="2800" dirty="0" smtClean="0">
                <a:solidFill>
                  <a:srgbClr val="000000"/>
                </a:solidFill>
                <a:cs typeface="Times New Roman" pitchFamily="18" charset="0"/>
              </a:rPr>
              <a:t>specific </a:t>
            </a:r>
            <a:r>
              <a:rPr lang="en-US" sz="2800" dirty="0">
                <a:solidFill>
                  <a:srgbClr val="000000"/>
                </a:solidFill>
                <a:cs typeface="Times New Roman" pitchFamily="18" charset="0"/>
              </a:rPr>
              <a:t>moral problems than in debating the ethical theories themselves.</a:t>
            </a:r>
          </a:p>
          <a:p>
            <a:pPr algn="just"/>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555">
                                            <p:txEl>
                                              <p:pRg st="1" end="1"/>
                                            </p:txEl>
                                          </p:spTgt>
                                        </p:tgtEl>
                                        <p:attrNameLst>
                                          <p:attrName>style.visibility</p:attrName>
                                        </p:attrNameLst>
                                      </p:cBhvr>
                                      <p:to>
                                        <p:strVal val="visible"/>
                                      </p:to>
                                    </p:set>
                                    <p:anim calcmode="lin" valueType="num">
                                      <p:cBhvr additive="base">
                                        <p:cTn id="13" dur="500" fill="hold"/>
                                        <p:tgtEl>
                                          <p:spTgt spid="2355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5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555">
                                            <p:txEl>
                                              <p:pRg st="2" end="2"/>
                                            </p:txEl>
                                          </p:spTgt>
                                        </p:tgtEl>
                                        <p:attrNameLst>
                                          <p:attrName>style.visibility</p:attrName>
                                        </p:attrNameLst>
                                      </p:cBhvr>
                                      <p:to>
                                        <p:strVal val="visible"/>
                                      </p:to>
                                    </p:set>
                                    <p:anim calcmode="lin" valueType="num">
                                      <p:cBhvr additive="base">
                                        <p:cTn id="19" dur="500" fill="hold"/>
                                        <p:tgtEl>
                                          <p:spTgt spid="2355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55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179</TotalTime>
  <Words>1405</Words>
  <Application>Microsoft Office PowerPoint</Application>
  <PresentationFormat>On-screen Show (4:3)</PresentationFormat>
  <Paragraphs>131</Paragraphs>
  <Slides>24</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mathematicpi 6</vt:lpstr>
      <vt:lpstr>Times New Roman</vt:lpstr>
      <vt:lpstr>Wingdings</vt:lpstr>
      <vt:lpstr>Office Theme</vt:lpstr>
      <vt:lpstr>Professional Practices</vt:lpstr>
      <vt:lpstr>Contents</vt:lpstr>
      <vt:lpstr>What Is Cyber ethics?</vt:lpstr>
      <vt:lpstr>What Is Cyber technology?</vt:lpstr>
      <vt:lpstr>Cyber technology</vt:lpstr>
      <vt:lpstr>Why the term cyber ethics?</vt:lpstr>
      <vt:lpstr>Uniqueness Issue</vt:lpstr>
      <vt:lpstr>Uniqueness Issue</vt:lpstr>
      <vt:lpstr>Cyber ethics as a  Branch of Applied Ethics</vt:lpstr>
      <vt:lpstr>Cyber ethics as a  Branch of Applied Ethics</vt:lpstr>
      <vt:lpstr>Perspective # 1: Professional Ethics </vt:lpstr>
      <vt:lpstr>Professional Ethics </vt:lpstr>
      <vt:lpstr>Criticism of Professional Ethics Perspective</vt:lpstr>
      <vt:lpstr>Perspective # 2: Philosophical Ethics</vt:lpstr>
      <vt:lpstr>Philosophical Ethics Perspective </vt:lpstr>
      <vt:lpstr>Philosophical Ethics:  Standard Model of Applied Ethics</vt:lpstr>
      <vt:lpstr>Perspective #3: Cyber ethics as a Field of Descriptive Ethics </vt:lpstr>
      <vt:lpstr>PowerPoint Presentation</vt:lpstr>
      <vt:lpstr>PowerPoint Presentation</vt:lpstr>
      <vt:lpstr>Descriptive Ethics Perspective</vt:lpstr>
      <vt:lpstr>Descriptive Ethics Perspective</vt:lpstr>
      <vt:lpstr>Descriptive vs. Normative Claims </vt:lpstr>
      <vt:lpstr>Two Broad Ethical Frameworks</vt:lpstr>
      <vt:lpstr>Two Broad Ethical Frameworks</vt:lpstr>
    </vt:vector>
  </TitlesOfParts>
  <Company>Lenovo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Cyberethics</dc:title>
  <dc:creator>Lenovo User</dc:creator>
  <cp:lastModifiedBy>Ali Qasim</cp:lastModifiedBy>
  <cp:revision>41</cp:revision>
  <dcterms:created xsi:type="dcterms:W3CDTF">2013-02-06T22:30:53Z</dcterms:created>
  <dcterms:modified xsi:type="dcterms:W3CDTF">2020-03-25T07:34:25Z</dcterms:modified>
</cp:coreProperties>
</file>