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7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501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17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8807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68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73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979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157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01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16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6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135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76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31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813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01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274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6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49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1676400"/>
            <a:ext cx="5308866" cy="3962399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 Presentation of Biodegradation &amp; Bioremediation</a:t>
            </a:r>
          </a:p>
          <a:p>
            <a:pPr algn="l"/>
            <a:r>
              <a:rPr lang="en-US" sz="2400" b="1" dirty="0" smtClean="0"/>
              <a:t>Topic               </a:t>
            </a:r>
            <a:r>
              <a:rPr lang="en-US" sz="2400" b="1" dirty="0" smtClean="0"/>
              <a:t>Importance of cereals in our daily life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5967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" y="1046988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1882139"/>
            <a:ext cx="7042404" cy="588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1371041"/>
            <a:ext cx="6442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AVERAGE</a:t>
            </a:r>
            <a:r>
              <a:rPr spc="-15" dirty="0"/>
              <a:t> </a:t>
            </a:r>
            <a:r>
              <a:rPr spc="-5" dirty="0"/>
              <a:t>COMPOSITION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9400" y="2636901"/>
          <a:ext cx="8573134" cy="2111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430"/>
                <a:gridCol w="1408430"/>
                <a:gridCol w="1408430"/>
                <a:gridCol w="1530985"/>
                <a:gridCol w="1408430"/>
                <a:gridCol w="1408429"/>
              </a:tblGrid>
              <a:tr h="739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-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Protein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Fat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2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32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-20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Vits.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Mins.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-2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71980"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spc="90" dirty="0">
                          <a:latin typeface="Trebuchet MS"/>
                          <a:cs typeface="Trebuchet MS"/>
                        </a:rPr>
                        <a:t>7-15%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spc="85" dirty="0">
                          <a:latin typeface="Trebuchet MS"/>
                          <a:cs typeface="Trebuchet MS"/>
                        </a:rPr>
                        <a:t>2-7%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dirty="0">
                          <a:latin typeface="Trebuchet MS"/>
                          <a:cs typeface="Trebuchet MS"/>
                        </a:rPr>
                        <a:t>70</a:t>
                      </a:r>
                      <a:r>
                        <a:rPr sz="2800" spc="-5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800" spc="-70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2800" spc="-5" dirty="0">
                          <a:latin typeface="Trebuchet MS"/>
                          <a:cs typeface="Trebuchet MS"/>
                        </a:rPr>
                        <a:t>7%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spc="80" dirty="0">
                          <a:latin typeface="Trebuchet MS"/>
                          <a:cs typeface="Trebuchet MS"/>
                        </a:rPr>
                        <a:t>0.5%</a:t>
                      </a:r>
                      <a:r>
                        <a:rPr sz="28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105" dirty="0">
                          <a:latin typeface="Trebuchet MS"/>
                          <a:cs typeface="Trebuchet MS"/>
                        </a:rPr>
                        <a:t>B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spc="245" dirty="0">
                          <a:latin typeface="Trebuchet MS"/>
                          <a:cs typeface="Trebuchet MS"/>
                        </a:rPr>
                        <a:t>1%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85" dirty="0">
                          <a:latin typeface="Trebuchet MS"/>
                          <a:cs typeface="Trebuchet MS"/>
                        </a:rPr>
                        <a:t>Calcium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800" spc="-33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8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90" dirty="0">
                          <a:latin typeface="Trebuchet MS"/>
                          <a:cs typeface="Trebuchet MS"/>
                        </a:rPr>
                        <a:t>Iron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spc="225" dirty="0">
                          <a:latin typeface="Trebuchet MS"/>
                          <a:cs typeface="Trebuchet MS"/>
                        </a:rPr>
                        <a:t>12%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8726424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8122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NUTRITIVE </a:t>
            </a:r>
            <a:r>
              <a:rPr spc="-5" dirty="0"/>
              <a:t>VALUE </a:t>
            </a:r>
            <a:r>
              <a:rPr spc="-10" dirty="0"/>
              <a:t>OF</a:t>
            </a:r>
            <a:r>
              <a:rPr spc="45" dirty="0"/>
              <a:t> </a:t>
            </a:r>
            <a:r>
              <a:rPr spc="-5" dirty="0"/>
              <a:t>CEREALS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499485"/>
            <a:ext cx="7105015" cy="30981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Useful amount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of protein,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HBV,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gluten,</a:t>
            </a:r>
            <a:r>
              <a:rPr sz="2400" spc="-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growth.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Small amount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unsaturated 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fat,</a:t>
            </a:r>
            <a:r>
              <a:rPr sz="2400" spc="-2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energy.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Lots of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carbohydrate,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cellulose,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starch,</a:t>
            </a:r>
            <a:r>
              <a:rPr sz="2400" spc="-1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energy.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Vitamin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B group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for nerves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and</a:t>
            </a:r>
            <a:r>
              <a:rPr sz="24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energy.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Calcium and Phosphorus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for bones</a:t>
            </a:r>
            <a:r>
              <a:rPr sz="2400" spc="-6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and</a:t>
            </a:r>
            <a:endParaRPr sz="2400">
              <a:latin typeface="Comic Sans MS"/>
              <a:cs typeface="Comic Sans MS"/>
            </a:endParaRPr>
          </a:p>
          <a:p>
            <a:pPr marL="37528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Iron for the</a:t>
            </a:r>
            <a:r>
              <a:rPr sz="24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blood.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Very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little water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so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they are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easy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to</a:t>
            </a:r>
            <a:r>
              <a:rPr sz="2400" spc="-1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store.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9061704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8481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VALUE </a:t>
            </a:r>
            <a:r>
              <a:rPr spc="-10" dirty="0"/>
              <a:t>OF </a:t>
            </a:r>
            <a:r>
              <a:rPr spc="-5" dirty="0"/>
              <a:t>CEREALS </a:t>
            </a:r>
            <a:r>
              <a:rPr spc="-10" dirty="0"/>
              <a:t>IN </a:t>
            </a:r>
            <a:r>
              <a:rPr spc="-5" dirty="0"/>
              <a:t>THE</a:t>
            </a:r>
            <a:r>
              <a:rPr spc="50" dirty="0"/>
              <a:t> </a:t>
            </a:r>
            <a:r>
              <a:rPr spc="-5" dirty="0"/>
              <a:t>DIET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499485"/>
            <a:ext cx="6492240" cy="35369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Nutritious,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especially whole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grain</a:t>
            </a:r>
            <a:r>
              <a:rPr sz="2400" spc="-6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products.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Cheap.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Filling.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Good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sort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of protein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for</a:t>
            </a:r>
            <a:r>
              <a:rPr sz="2400" spc="-5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vegans.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No</a:t>
            </a:r>
            <a:r>
              <a:rPr sz="2400" spc="-1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waste.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Easy to store,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prepare,</a:t>
            </a:r>
            <a:r>
              <a:rPr sz="24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cook.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Over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eating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cereals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can cause</a:t>
            </a:r>
            <a:r>
              <a:rPr sz="2400" spc="-7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obesity.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Insipid.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739140"/>
            <a:ext cx="9062085" cy="1198245"/>
            <a:chOff x="82296" y="739140"/>
            <a:chExt cx="9062085" cy="1198245"/>
          </a:xfrm>
        </p:grpSpPr>
        <p:sp>
          <p:nvSpPr>
            <p:cNvPr id="3" name="object 3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739140"/>
              <a:ext cx="7470648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96" y="1348740"/>
              <a:ext cx="2889504" cy="5882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EFFECTS </a:t>
            </a:r>
            <a:r>
              <a:rPr spc="-10" dirty="0"/>
              <a:t>OF </a:t>
            </a:r>
            <a:r>
              <a:rPr spc="-5" dirty="0"/>
              <a:t>COOKING </a:t>
            </a:r>
            <a:r>
              <a:rPr spc="-10" dirty="0"/>
              <a:t>ON  </a:t>
            </a:r>
            <a:r>
              <a:rPr spc="-5" dirty="0"/>
              <a:t>CEREALS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2231263"/>
            <a:ext cx="755586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Starch grains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swell and</a:t>
            </a:r>
            <a:r>
              <a:rPr sz="24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burst.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starch grains absorb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liquids and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thicken</a:t>
            </a:r>
            <a:r>
              <a:rPr sz="2400" spc="-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them.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Starch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becomes</a:t>
            </a:r>
            <a:r>
              <a:rPr sz="24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digestible.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Cellulose</a:t>
            </a:r>
            <a:r>
              <a:rPr sz="2400" spc="-6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softens.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Loss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vitamin</a:t>
            </a:r>
            <a:r>
              <a:rPr sz="2400" spc="-9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7" y="1045463"/>
            <a:ext cx="9065260" cy="588645"/>
            <a:chOff x="79247" y="1045463"/>
            <a:chExt cx="9065260" cy="588645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247" y="1045463"/>
              <a:ext cx="7655052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534669"/>
            <a:ext cx="7052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WHEAT GRAIN</a:t>
            </a:r>
            <a:r>
              <a:rPr spc="-15" dirty="0"/>
              <a:t> </a:t>
            </a:r>
            <a:r>
              <a:rPr spc="-10" dirty="0"/>
              <a:t>STRUCTURE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575" y="1544701"/>
            <a:ext cx="4156075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Bran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layer:</a:t>
            </a:r>
            <a:endParaRPr sz="2400">
              <a:latin typeface="Comic Sans MS"/>
              <a:cs typeface="Comic Sans MS"/>
            </a:endParaRPr>
          </a:p>
          <a:p>
            <a:pPr marL="37528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Fibre,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Iron,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Vit.</a:t>
            </a:r>
            <a:r>
              <a:rPr sz="24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5600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Endosperm:</a:t>
            </a:r>
            <a:endParaRPr sz="2400">
              <a:latin typeface="Comic Sans MS"/>
              <a:cs typeface="Comic Sans MS"/>
            </a:endParaRPr>
          </a:p>
          <a:p>
            <a:pPr marL="19367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Starch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Protein</a:t>
            </a:r>
            <a:r>
              <a:rPr sz="2400" spc="-9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(gluten).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5600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Germ:</a:t>
            </a:r>
            <a:endParaRPr sz="2400">
              <a:latin typeface="Comic Sans MS"/>
              <a:cs typeface="Comic Sans MS"/>
            </a:endParaRPr>
          </a:p>
          <a:p>
            <a:pPr marL="37528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Fat,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Vit.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B, Iron,</a:t>
            </a:r>
            <a:r>
              <a:rPr sz="2400" spc="-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Protein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884" y="1143000"/>
            <a:ext cx="3429000" cy="5507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2689860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2089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GLUTEN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499485"/>
            <a:ext cx="3969385" cy="32448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Protein found in wheat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Becomes stretchy</a:t>
            </a:r>
            <a:r>
              <a:rPr sz="2400" spc="-7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when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wet</a:t>
            </a:r>
            <a:endParaRPr sz="2400">
              <a:latin typeface="Comic Sans MS"/>
              <a:cs typeface="Comic Sans MS"/>
            </a:endParaRPr>
          </a:p>
          <a:p>
            <a:pPr marL="355600" marR="208915" indent="-3429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Allows dough to</a:t>
            </a:r>
            <a:r>
              <a:rPr sz="2400" spc="-7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stretch  when it is</a:t>
            </a:r>
            <a:r>
              <a:rPr sz="24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rising.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At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certain</a:t>
            </a:r>
            <a:r>
              <a:rPr sz="2400" spc="-7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temperature  it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sets and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the 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dough 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keeps the risen</a:t>
            </a:r>
            <a:r>
              <a:rPr sz="24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shape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0244" y="1429511"/>
            <a:ext cx="3738372" cy="464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2311908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1711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FLOUR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691" y="1731010"/>
            <a:ext cx="8416290" cy="25863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Flour can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be made from wheat, rye, oats, maize,</a:t>
            </a:r>
            <a:r>
              <a:rPr sz="2400" spc="-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rice.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Most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common is wheat flour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because of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the</a:t>
            </a:r>
            <a:r>
              <a:rPr sz="2400" spc="-9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gluten.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To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make wholemeal flour, grains are ground</a:t>
            </a:r>
            <a:r>
              <a:rPr sz="2400" spc="-10" dirty="0">
                <a:solidFill>
                  <a:srgbClr val="4E3A2F"/>
                </a:solidFill>
                <a:latin typeface="Comic Sans MS"/>
                <a:cs typeface="Comic Sans MS"/>
              </a:rPr>
              <a:t> (milled).</a:t>
            </a:r>
            <a:endParaRPr sz="24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To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make white flour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bran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and germ are sieved out</a:t>
            </a:r>
            <a:r>
              <a:rPr sz="2400" spc="-1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of 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the wholemeal</a:t>
            </a:r>
            <a:r>
              <a:rPr sz="24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flour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White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flour is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fortified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with vitamins and</a:t>
            </a:r>
            <a:r>
              <a:rPr sz="24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minerals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4933188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4331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TYPES </a:t>
            </a:r>
            <a:r>
              <a:rPr spc="-10" dirty="0"/>
              <a:t>OF</a:t>
            </a:r>
            <a:r>
              <a:rPr spc="-45" dirty="0"/>
              <a:t> </a:t>
            </a:r>
            <a:r>
              <a:rPr spc="-5" dirty="0"/>
              <a:t>FLOUR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7962" y="1422400"/>
          <a:ext cx="6358254" cy="4357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6914"/>
                <a:gridCol w="4371340"/>
              </a:tblGrid>
              <a:tr h="7263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Details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72618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5" dirty="0">
                          <a:latin typeface="Trebuchet MS"/>
                          <a:cs typeface="Trebuchet MS"/>
                        </a:rPr>
                        <a:t>Wholemeal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Flour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Contains 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all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parts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grain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7263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90" dirty="0">
                          <a:latin typeface="Trebuchet MS"/>
                          <a:cs typeface="Trebuchet MS"/>
                        </a:rPr>
                        <a:t>White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Flour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20" dirty="0">
                          <a:latin typeface="Trebuchet MS"/>
                          <a:cs typeface="Trebuchet MS"/>
                        </a:rPr>
                        <a:t>All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germ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bran</a:t>
                      </a:r>
                      <a:r>
                        <a:rPr sz="18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removed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7263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5" dirty="0">
                          <a:latin typeface="Trebuchet MS"/>
                          <a:cs typeface="Trebuchet MS"/>
                        </a:rPr>
                        <a:t>Self-raising</a:t>
                      </a:r>
                      <a:r>
                        <a:rPr sz="1800" spc="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Flour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90" dirty="0">
                          <a:latin typeface="Trebuchet MS"/>
                          <a:cs typeface="Trebuchet MS"/>
                        </a:rPr>
                        <a:t>White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flour 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baking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powder</a:t>
                      </a:r>
                      <a:r>
                        <a:rPr sz="1800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added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7263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40" dirty="0">
                          <a:latin typeface="Trebuchet MS"/>
                          <a:cs typeface="Trebuchet MS"/>
                        </a:rPr>
                        <a:t>Strong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Flour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Contains 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extra 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gluten </a:t>
                      </a:r>
                      <a:r>
                        <a:rPr sz="1800" spc="-10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yeast</a:t>
                      </a:r>
                      <a:r>
                        <a:rPr sz="18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bread.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72624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Gluten Free</a:t>
                      </a:r>
                      <a:r>
                        <a:rPr sz="1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Flour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Gluten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removed </a:t>
                      </a:r>
                      <a:r>
                        <a:rPr sz="1800" spc="-105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coeliacs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357871" y="80772"/>
            <a:ext cx="896112" cy="867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55892" y="1144524"/>
            <a:ext cx="1554480" cy="5213985"/>
            <a:chOff x="6755892" y="1144524"/>
            <a:chExt cx="1554480" cy="5213985"/>
          </a:xfrm>
        </p:grpSpPr>
        <p:sp>
          <p:nvSpPr>
            <p:cNvPr id="9" name="object 9"/>
            <p:cNvSpPr/>
            <p:nvPr/>
          </p:nvSpPr>
          <p:spPr>
            <a:xfrm>
              <a:off x="6755892" y="1144524"/>
              <a:ext cx="1388363" cy="28605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6372" y="3214116"/>
              <a:ext cx="1524000" cy="3144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5463540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4864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WHEAT</a:t>
            </a:r>
            <a:r>
              <a:rPr spc="-55" dirty="0"/>
              <a:t> </a:t>
            </a:r>
            <a:r>
              <a:rPr spc="-5" dirty="0"/>
              <a:t>PRODUCTS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499485"/>
            <a:ext cx="3456940" cy="30981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Flours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Germ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Bran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Semolina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Couscous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Breakfast</a:t>
            </a:r>
            <a:r>
              <a:rPr sz="2400" spc="-3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cereals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Bread,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cakes,</a:t>
            </a:r>
            <a:r>
              <a:rPr sz="2400" spc="-11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biscuits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43755" y="1429511"/>
            <a:ext cx="4643628" cy="464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774191"/>
            <a:ext cx="9062085" cy="589915"/>
            <a:chOff x="82296" y="774191"/>
            <a:chExt cx="9062085" cy="58991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774191"/>
              <a:ext cx="2331720" cy="589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264033"/>
            <a:ext cx="1730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PASTA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014" y="1018159"/>
            <a:ext cx="534670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Made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from the endosperm  (semolina)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durum wheat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mixed  with water,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shaped and then</a:t>
            </a:r>
            <a:r>
              <a:rPr sz="2400" spc="-1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dried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Sometimes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eggs are</a:t>
            </a:r>
            <a:r>
              <a:rPr sz="2400" spc="-5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added.</a:t>
            </a:r>
            <a:endParaRPr sz="2400">
              <a:latin typeface="Comic Sans MS"/>
              <a:cs typeface="Comic Sans MS"/>
            </a:endParaRPr>
          </a:p>
          <a:p>
            <a:pPr marL="355600" marR="107314" indent="-3429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Brown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pasta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made from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wholemeal  flour</a:t>
            </a:r>
            <a:endParaRPr sz="2400">
              <a:latin typeface="Comic Sans MS"/>
              <a:cs typeface="Comic Sans MS"/>
            </a:endParaRPr>
          </a:p>
          <a:p>
            <a:pPr marL="355600" marR="673735" indent="-3429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Green pasta has spinach</a:t>
            </a:r>
            <a:r>
              <a:rPr sz="2400" spc="-10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purée  added.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Red pasta has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tomato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purée</a:t>
            </a:r>
            <a:r>
              <a:rPr sz="2400" spc="-1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added.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Black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pasta has squid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ink</a:t>
            </a:r>
            <a:r>
              <a:rPr sz="24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added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96940" y="1435608"/>
            <a:ext cx="2580132" cy="2129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1615" y="4000500"/>
            <a:ext cx="2810256" cy="2142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224519" cy="12311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Importance of cereal crops in our daily life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766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774191"/>
            <a:ext cx="9062085" cy="589915"/>
            <a:chOff x="82296" y="774191"/>
            <a:chExt cx="9062085" cy="58991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774191"/>
              <a:ext cx="1847088" cy="589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264033"/>
            <a:ext cx="1243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691" y="1087882"/>
            <a:ext cx="706310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Grown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mostly in the Far</a:t>
            </a:r>
            <a:r>
              <a:rPr sz="2400" spc="-3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East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White “polished”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rice loses fibre and vitamin</a:t>
            </a:r>
            <a:r>
              <a:rPr sz="2400" spc="-4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Other rice</a:t>
            </a:r>
            <a:r>
              <a:rPr sz="2400" spc="-4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products:</a:t>
            </a:r>
            <a:endParaRPr sz="2400">
              <a:latin typeface="Comic Sans MS"/>
              <a:cs typeface="Comic Sans MS"/>
            </a:endParaRPr>
          </a:p>
          <a:p>
            <a:pPr marL="46482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krispies,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flour, cakes, paper,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wine,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ground</a:t>
            </a:r>
            <a:r>
              <a:rPr sz="2400" spc="-114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rice.</a:t>
            </a:r>
            <a:endParaRPr sz="2400">
              <a:latin typeface="Comic Sans MS"/>
              <a:cs typeface="Comic Sans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5150" y="3351148"/>
          <a:ext cx="8143240" cy="3287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370"/>
                <a:gridCol w="3785870"/>
              </a:tblGrid>
              <a:tr h="3776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Detalis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4083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Long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grain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rice</a:t>
                      </a:r>
                      <a:r>
                        <a:rPr sz="18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(Patna)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Savoury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dishes </a:t>
                      </a:r>
                      <a:r>
                        <a:rPr sz="1800" spc="-125" dirty="0">
                          <a:latin typeface="Trebuchet MS"/>
                          <a:cs typeface="Trebuchet MS"/>
                        </a:rPr>
                        <a:t>e.g.</a:t>
                      </a:r>
                      <a:r>
                        <a:rPr sz="1800" spc="-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curry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Medium 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grain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rice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(italian)</a:t>
                      </a:r>
                      <a:r>
                        <a:rPr sz="18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(arborio)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5" dirty="0">
                          <a:latin typeface="Trebuchet MS"/>
                          <a:cs typeface="Trebuchet MS"/>
                        </a:rPr>
                        <a:t>Risotto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6430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Short 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grain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rice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(pearl) 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(pudding)</a:t>
                      </a:r>
                      <a:r>
                        <a:rPr sz="18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(Carolina)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Sweet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dishes </a:t>
                      </a:r>
                      <a:r>
                        <a:rPr sz="1800" spc="-125" dirty="0">
                          <a:latin typeface="Trebuchet MS"/>
                          <a:cs typeface="Trebuchet MS"/>
                        </a:rPr>
                        <a:t>e.g.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rice</a:t>
                      </a:r>
                      <a:r>
                        <a:rPr sz="18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pudding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Basmati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rice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5" dirty="0">
                          <a:latin typeface="Trebuchet MS"/>
                          <a:cs typeface="Trebuchet MS"/>
                        </a:rPr>
                        <a:t>Savoury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dishes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  <a:tr h="6401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5" dirty="0">
                          <a:latin typeface="Trebuchet MS"/>
                          <a:cs typeface="Trebuchet MS"/>
                        </a:rPr>
                        <a:t>Treated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rice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4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latin typeface="Trebuchet MS"/>
                          <a:cs typeface="Trebuchet MS"/>
                        </a:rPr>
                        <a:t>Quick 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cook </a:t>
                      </a:r>
                      <a:r>
                        <a:rPr sz="1800" spc="-125" dirty="0">
                          <a:latin typeface="Trebuchet MS"/>
                          <a:cs typeface="Trebuchet MS"/>
                        </a:rPr>
                        <a:t>e.g. 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“Uncle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Bens”</a:t>
                      </a:r>
                      <a:r>
                        <a:rPr sz="18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boil  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bag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FCD"/>
                    </a:solidFill>
                  </a:tcPr>
                </a:tc>
              </a:tr>
              <a:tr h="4241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Brown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rice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More 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nutritious, </a:t>
                      </a:r>
                      <a:r>
                        <a:rPr sz="1800" spc="105" dirty="0">
                          <a:latin typeface="Trebuchet MS"/>
                          <a:cs typeface="Trebuchet MS"/>
                        </a:rPr>
                        <a:t>40 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mins. </a:t>
                      </a:r>
                      <a:r>
                        <a:rPr sz="1800" spc="-114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800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cook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4262628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3657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OTHER</a:t>
            </a:r>
            <a:r>
              <a:rPr spc="-50" dirty="0"/>
              <a:t> </a:t>
            </a:r>
            <a:r>
              <a:rPr spc="-10" dirty="0"/>
              <a:t>SEEDS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230883"/>
            <a:ext cx="6658609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Rich in: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Omega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fatty acids,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Fibre,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Vitamin</a:t>
            </a:r>
            <a:r>
              <a:rPr sz="2400" spc="-6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E.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Sesame,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linseed,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pumpkin,</a:t>
            </a:r>
            <a:r>
              <a:rPr sz="2400" spc="-25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sunflower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0" y="2714244"/>
            <a:ext cx="3144011" cy="2141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14884" y="2429255"/>
            <a:ext cx="5428615" cy="4000500"/>
            <a:chOff x="214884" y="2429255"/>
            <a:chExt cx="5428615" cy="4000500"/>
          </a:xfrm>
        </p:grpSpPr>
        <p:sp>
          <p:nvSpPr>
            <p:cNvPr id="9" name="object 9"/>
            <p:cNvSpPr/>
            <p:nvPr/>
          </p:nvSpPr>
          <p:spPr>
            <a:xfrm>
              <a:off x="3072384" y="2429255"/>
              <a:ext cx="2570988" cy="2570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84" y="2429255"/>
              <a:ext cx="2709672" cy="20360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7756" y="4287011"/>
              <a:ext cx="2142744" cy="21427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762000"/>
            <a:ext cx="7620000" cy="5173663"/>
          </a:xfrm>
        </p:spPr>
      </p:pic>
    </p:spTree>
    <p:extLst>
      <p:ext uri="{BB962C8B-B14F-4D97-AF65-F5344CB8AC3E}">
        <p14:creationId xmlns:p14="http://schemas.microsoft.com/office/powerpoint/2010/main" xmlns="" val="303328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043939"/>
            <a:ext cx="9062085" cy="588645"/>
            <a:chOff x="82296" y="1043939"/>
            <a:chExt cx="9062085" cy="588645"/>
          </a:xfrm>
        </p:grpSpPr>
        <p:sp>
          <p:nvSpPr>
            <p:cNvPr id="3" name="object 3"/>
            <p:cNvSpPr/>
            <p:nvPr/>
          </p:nvSpPr>
          <p:spPr>
            <a:xfrm>
              <a:off x="515112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" y="1043939"/>
              <a:ext cx="4700016" cy="5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33146"/>
            <a:ext cx="394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MAIN</a:t>
            </a:r>
            <a:r>
              <a:rPr spc="-55" dirty="0"/>
              <a:t> </a:t>
            </a:r>
            <a:r>
              <a:rPr spc="-5" dirty="0"/>
              <a:t>CEREALS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499485"/>
            <a:ext cx="2172970" cy="26593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Wheat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Oats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Rice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dirty="0">
                <a:solidFill>
                  <a:srgbClr val="4E3A2F"/>
                </a:solidFill>
                <a:latin typeface="Comic Sans MS"/>
                <a:cs typeface="Comic Sans MS"/>
              </a:rPr>
              <a:t>Maize</a:t>
            </a:r>
            <a:r>
              <a:rPr sz="2400" spc="-100" dirty="0">
                <a:solidFill>
                  <a:srgbClr val="4E3A2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(Corn)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Rye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Barley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794004"/>
            <a:ext cx="8940165" cy="355600"/>
            <a:chOff x="204215" y="794004"/>
            <a:chExt cx="8940165" cy="355600"/>
          </a:xfrm>
        </p:grpSpPr>
        <p:sp>
          <p:nvSpPr>
            <p:cNvPr id="3" name="object 3"/>
            <p:cNvSpPr/>
            <p:nvPr/>
          </p:nvSpPr>
          <p:spPr>
            <a:xfrm>
              <a:off x="515111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215" y="794004"/>
              <a:ext cx="1549908" cy="355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482346"/>
            <a:ext cx="1197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WHEAT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14884" y="4000500"/>
            <a:ext cx="2407919" cy="2471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1511" y="4357115"/>
            <a:ext cx="2857499" cy="2144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14884" y="356615"/>
            <a:ext cx="8714740" cy="6343015"/>
            <a:chOff x="214884" y="356615"/>
            <a:chExt cx="8714740" cy="6343015"/>
          </a:xfrm>
        </p:grpSpPr>
        <p:sp>
          <p:nvSpPr>
            <p:cNvPr id="9" name="object 9"/>
            <p:cNvSpPr/>
            <p:nvPr/>
          </p:nvSpPr>
          <p:spPr>
            <a:xfrm>
              <a:off x="214884" y="1142999"/>
              <a:ext cx="3048000" cy="2286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0628" y="356615"/>
              <a:ext cx="2380488" cy="2382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9884" y="356615"/>
              <a:ext cx="2999232" cy="23180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9128" y="4572000"/>
              <a:ext cx="2833116" cy="21275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4116" y="2572511"/>
              <a:ext cx="2514600" cy="20894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29755" y="2642615"/>
              <a:ext cx="2189988" cy="16443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707136"/>
            <a:ext cx="8940165" cy="358140"/>
            <a:chOff x="204215" y="707136"/>
            <a:chExt cx="8940165" cy="358140"/>
          </a:xfrm>
        </p:grpSpPr>
        <p:sp>
          <p:nvSpPr>
            <p:cNvPr id="3" name="object 3"/>
            <p:cNvSpPr/>
            <p:nvPr/>
          </p:nvSpPr>
          <p:spPr>
            <a:xfrm>
              <a:off x="515111" y="1046988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215" y="707136"/>
              <a:ext cx="1263396" cy="355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96621"/>
            <a:ext cx="909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OATS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14884" y="1286255"/>
            <a:ext cx="3070860" cy="2391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0628" y="1286255"/>
            <a:ext cx="3136392" cy="2357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4743" y="1357883"/>
            <a:ext cx="2214372" cy="2214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884" y="4143755"/>
            <a:ext cx="2857500" cy="2142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7371" y="3928871"/>
            <a:ext cx="2572512" cy="2674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3244" y="4072128"/>
            <a:ext cx="2857500" cy="2142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672083"/>
            <a:ext cx="8940165" cy="393700"/>
            <a:chOff x="204215" y="672083"/>
            <a:chExt cx="8940165" cy="393700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215" y="672083"/>
              <a:ext cx="1110996" cy="355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60375"/>
            <a:ext cx="758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RICE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214884" y="214884"/>
            <a:ext cx="8929370" cy="6643370"/>
            <a:chOff x="214884" y="214884"/>
            <a:chExt cx="8929370" cy="6643370"/>
          </a:xfrm>
        </p:grpSpPr>
        <p:sp>
          <p:nvSpPr>
            <p:cNvPr id="7" name="object 7"/>
            <p:cNvSpPr/>
            <p:nvPr/>
          </p:nvSpPr>
          <p:spPr>
            <a:xfrm>
              <a:off x="286511" y="1143000"/>
              <a:ext cx="3105911" cy="2071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0756" y="214884"/>
              <a:ext cx="5905500" cy="30540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884" y="3072384"/>
              <a:ext cx="2554224" cy="1714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0243" y="3000756"/>
              <a:ext cx="2715768" cy="24795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3343" y="3785616"/>
              <a:ext cx="2200655" cy="1866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0" y="2929128"/>
              <a:ext cx="2941320" cy="2286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884" y="4395216"/>
              <a:ext cx="1786127" cy="22189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4372" y="4786883"/>
              <a:ext cx="2072639" cy="20711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8743" y="4834127"/>
              <a:ext cx="1405127" cy="20238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8255" y="5215128"/>
              <a:ext cx="1325879" cy="13578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672083"/>
            <a:ext cx="8940165" cy="393700"/>
            <a:chOff x="204215" y="672083"/>
            <a:chExt cx="8940165" cy="393700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215" y="672083"/>
              <a:ext cx="1438656" cy="355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60375"/>
            <a:ext cx="1087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MAIZE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143255" y="214884"/>
            <a:ext cx="8669020" cy="6643370"/>
            <a:chOff x="143255" y="214884"/>
            <a:chExt cx="8669020" cy="6643370"/>
          </a:xfrm>
        </p:grpSpPr>
        <p:sp>
          <p:nvSpPr>
            <p:cNvPr id="7" name="object 7"/>
            <p:cNvSpPr/>
            <p:nvPr/>
          </p:nvSpPr>
          <p:spPr>
            <a:xfrm>
              <a:off x="214883" y="999743"/>
              <a:ext cx="2933700" cy="22006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85744" y="214884"/>
              <a:ext cx="3025140" cy="22661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255" y="3000756"/>
              <a:ext cx="2790444" cy="2295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42616" y="2429256"/>
              <a:ext cx="2520696" cy="21930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9128" y="4143755"/>
              <a:ext cx="1900427" cy="27142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8384" y="2572511"/>
              <a:ext cx="3212591" cy="21427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64579" y="214884"/>
              <a:ext cx="2647187" cy="26426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58255" y="4357116"/>
              <a:ext cx="2738628" cy="22067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15" y="672083"/>
            <a:ext cx="8940165" cy="393700"/>
            <a:chOff x="204215" y="672083"/>
            <a:chExt cx="8940165" cy="393700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215" y="672083"/>
              <a:ext cx="1536192" cy="355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360375"/>
            <a:ext cx="1183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BARL</a:t>
            </a:r>
            <a:r>
              <a:rPr sz="2400" spc="-10" dirty="0"/>
              <a:t>E</a:t>
            </a:r>
            <a:r>
              <a:rPr sz="2400" dirty="0"/>
              <a:t>Y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214884" y="999744"/>
            <a:ext cx="8929370" cy="2286000"/>
            <a:chOff x="214884" y="999744"/>
            <a:chExt cx="8929370" cy="2286000"/>
          </a:xfrm>
        </p:grpSpPr>
        <p:sp>
          <p:nvSpPr>
            <p:cNvPr id="7" name="object 7"/>
            <p:cNvSpPr/>
            <p:nvPr/>
          </p:nvSpPr>
          <p:spPr>
            <a:xfrm>
              <a:off x="214884" y="999744"/>
              <a:ext cx="3415284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4116" y="999744"/>
              <a:ext cx="3305555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5163" y="999744"/>
              <a:ext cx="2878836" cy="2286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56615" y="3429000"/>
            <a:ext cx="1905000" cy="2857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9255" y="3715511"/>
            <a:ext cx="2071116" cy="2071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6884" y="3357371"/>
            <a:ext cx="954024" cy="3256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3244" y="3785615"/>
            <a:ext cx="2382011" cy="24109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396621"/>
            <a:ext cx="60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E3A2F"/>
                </a:solidFill>
                <a:latin typeface="Comic Sans MS"/>
                <a:cs typeface="Comic Sans MS"/>
              </a:rPr>
              <a:t>RYE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511" y="999744"/>
            <a:ext cx="2490216" cy="3372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3371" y="499872"/>
            <a:ext cx="3048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4" y="4500371"/>
            <a:ext cx="2574036" cy="2010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29127" y="214884"/>
            <a:ext cx="5930265" cy="6477000"/>
            <a:chOff x="2929127" y="214884"/>
            <a:chExt cx="5930265" cy="6477000"/>
          </a:xfrm>
        </p:grpSpPr>
        <p:sp>
          <p:nvSpPr>
            <p:cNvPr id="7" name="object 7"/>
            <p:cNvSpPr/>
            <p:nvPr/>
          </p:nvSpPr>
          <p:spPr>
            <a:xfrm>
              <a:off x="2929127" y="214884"/>
              <a:ext cx="2548128" cy="38359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8255" y="2929128"/>
              <a:ext cx="3000755" cy="2212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7999" y="5143499"/>
              <a:ext cx="1929383" cy="15270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0244" y="4072128"/>
              <a:ext cx="1033272" cy="26197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209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Slide 1</vt:lpstr>
      <vt:lpstr>Slide 2</vt:lpstr>
      <vt:lpstr>MAIN CEREALS</vt:lpstr>
      <vt:lpstr>WHEAT</vt:lpstr>
      <vt:lpstr>OATS</vt:lpstr>
      <vt:lpstr>RICE</vt:lpstr>
      <vt:lpstr>MAIZE</vt:lpstr>
      <vt:lpstr>BARLEY</vt:lpstr>
      <vt:lpstr>Slide 9</vt:lpstr>
      <vt:lpstr>AVERAGE COMPOSITION</vt:lpstr>
      <vt:lpstr>NUTRITIVE VALUE OF CEREALS</vt:lpstr>
      <vt:lpstr>VALUE OF CEREALS IN THE DIET</vt:lpstr>
      <vt:lpstr>EFFECTS OF COOKING ON  CEREALS</vt:lpstr>
      <vt:lpstr>WHEAT GRAIN STRUCTURE</vt:lpstr>
      <vt:lpstr>GLUTEN</vt:lpstr>
      <vt:lpstr>FLOUR</vt:lpstr>
      <vt:lpstr>TYPES OF FLOUR</vt:lpstr>
      <vt:lpstr>WHEAT PRODUCTS</vt:lpstr>
      <vt:lpstr>PASTA</vt:lpstr>
      <vt:lpstr>RICE</vt:lpstr>
      <vt:lpstr>OTHER SEEDS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Zoha Rafiq</dc:creator>
  <cp:lastModifiedBy>KAWISH COMPUTERS</cp:lastModifiedBy>
  <cp:revision>3</cp:revision>
  <dcterms:created xsi:type="dcterms:W3CDTF">2021-04-12T16:59:16Z</dcterms:created>
  <dcterms:modified xsi:type="dcterms:W3CDTF">2021-04-23T07:00:49Z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2021-04-12T00:00:00Z</vt:filetime>
  </property>
</Properties>
</file>