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26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410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78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84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26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262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679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860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983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34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16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59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475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032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76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13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409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BC1047-41C1-4EAB-9C82-5CA6E31593F5}" type="datetimeFigureOut">
              <a:rPr lang="en-US" smtClean="0"/>
              <a:pPr/>
              <a:t>5/7/2020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9DEF90-3925-4B70-B859-0158951324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31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Haploid Culture</a:t>
            </a:r>
            <a:endParaRPr lang="en-GB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Pollen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Can be genetically modified before culturing.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Improve productivity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Exogenous treatment is effectively applied.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Best study of cellular and subcellular changes.</a:t>
            </a: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</a:pPr>
            <a:r>
              <a:rPr lang="en-US" sz="27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Flower </a:t>
            </a:r>
            <a:r>
              <a:rPr lang="en-US" sz="2700" dirty="0">
                <a:solidFill>
                  <a:prstClr val="black"/>
                </a:solidFill>
                <a:latin typeface="Berlin Sans FB" panose="020E0602020502020306" pitchFamily="34" charset="0"/>
              </a:rPr>
              <a:t>buds (50-75) were removed from donor plants older than 6 weeks.</a:t>
            </a: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</a:pPr>
            <a:r>
              <a:rPr lang="en-US" sz="2700" dirty="0">
                <a:solidFill>
                  <a:prstClr val="black"/>
                </a:solidFill>
                <a:latin typeface="Berlin Sans FB" panose="020E0602020502020306" pitchFamily="34" charset="0"/>
              </a:rPr>
              <a:t>Bud length was 2-4 mm, only those in this range could produce embryos.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052736"/>
            <a:ext cx="648072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The buds were placed in test tubes and surface sterilized in 4.5 sodium hypochlorite with one drop of Tween-20 for 15 min, followed by three five minute washes with sterile, distilled water.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Ten </a:t>
            </a:r>
            <a:r>
              <a:rPr lang="en-US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milliliters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of microspore suspension was dispensed into 100x15 mm sterile Petri dish. The dishes were then wrapped with double layers of </a:t>
            </a:r>
            <a:r>
              <a:rPr lang="en-US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parafilm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. </a:t>
            </a:r>
            <a:endParaRPr lang="en-US" sz="2400" dirty="0" smtClean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Berlin Sans FB" panose="020E0602020502020306" pitchFamily="34" charset="0"/>
              </a:rPr>
              <a:t>Every </a:t>
            </a:r>
            <a:r>
              <a:rPr lang="en-US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test was repeated at least three times. The microspores were incubated in the dark for an initial period of three days at 32°C, followed by three weeks of dark culture at 25°C. </a:t>
            </a:r>
          </a:p>
        </p:txBody>
      </p:sp>
    </p:spTree>
    <p:extLst>
      <p:ext uri="{BB962C8B-B14F-4D97-AF65-F5344CB8AC3E}">
        <p14:creationId xmlns:p14="http://schemas.microsoft.com/office/powerpoint/2010/main" xmlns="" val="73503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Berlin Sans FB" pitchFamily="34" charset="0"/>
              </a:rPr>
              <a:t>Collection </a:t>
            </a:r>
            <a:r>
              <a:rPr lang="en-GB" dirty="0" smtClean="0">
                <a:latin typeface="Berlin Sans FB" pitchFamily="34" charset="0"/>
              </a:rPr>
              <a:t>of materials</a:t>
            </a:r>
            <a:endParaRPr lang="en-GB" dirty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Disinfection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Excision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Culture </a:t>
            </a: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microspore  </a:t>
            </a:r>
            <a:r>
              <a:rPr lang="en-GB" dirty="0">
                <a:latin typeface="Berlin Sans FB" pitchFamily="34" charset="0"/>
              </a:rPr>
              <a:t>development </a:t>
            </a:r>
            <a:r>
              <a:rPr lang="en-GB" dirty="0" smtClean="0">
                <a:latin typeface="Berlin Sans FB" pitchFamily="34" charset="0"/>
              </a:rPr>
              <a:t>analysis</a:t>
            </a:r>
            <a:endParaRPr lang="en-GB" dirty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Handling of haploid plantlets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0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Condition of donor plants </a:t>
            </a:r>
            <a:endParaRPr lang="en-GB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Stage of microspore development </a:t>
            </a:r>
            <a:endParaRPr lang="en-GB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Pre-treatments </a:t>
            </a:r>
            <a:r>
              <a:rPr lang="en-GB" dirty="0">
                <a:latin typeface="Berlin Sans FB" pitchFamily="34" charset="0"/>
              </a:rPr>
              <a:t>:Temperature and </a:t>
            </a:r>
            <a:r>
              <a:rPr lang="en-GB" dirty="0" smtClean="0">
                <a:latin typeface="Berlin Sans FB" pitchFamily="34" charset="0"/>
              </a:rPr>
              <a:t>light for callus culture induction</a:t>
            </a:r>
            <a:endParaRPr lang="en-GB" dirty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Media </a:t>
            </a:r>
            <a:r>
              <a:rPr lang="en-GB" dirty="0" smtClean="0">
                <a:latin typeface="Berlin Sans FB" pitchFamily="34" charset="0"/>
              </a:rPr>
              <a:t>containing NAA and BAP</a:t>
            </a:r>
          </a:p>
          <a:p>
            <a:pPr lv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0642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4053" y="1971459"/>
            <a:ext cx="3686842" cy="40896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(</a:t>
            </a:r>
            <a:r>
              <a:rPr lang="en-US" dirty="0"/>
              <a:t>a) Flowers with orange </a:t>
            </a:r>
            <a:r>
              <a:rPr lang="en-US" dirty="0" smtClean="0"/>
              <a:t>colored </a:t>
            </a:r>
            <a:r>
              <a:rPr lang="en-US" dirty="0"/>
              <a:t>anther</a:t>
            </a:r>
          </a:p>
          <a:p>
            <a:r>
              <a:rPr lang="en-US" dirty="0"/>
              <a:t>(b) Anthers placed in modified liquid MS medium containing NAA </a:t>
            </a:r>
            <a:r>
              <a:rPr lang="en-US" dirty="0" smtClean="0"/>
              <a:t>(</a:t>
            </a:r>
            <a:r>
              <a:rPr lang="en-US" dirty="0"/>
              <a:t>2.0 mg/1) and BAP (1.0 mg/1)</a:t>
            </a:r>
          </a:p>
          <a:p>
            <a:r>
              <a:rPr lang="en-US" dirty="0"/>
              <a:t>(c) Callus initiation in above said medium</a:t>
            </a:r>
          </a:p>
          <a:p>
            <a:r>
              <a:rPr lang="en-US" dirty="0"/>
              <a:t>(d) , (e) and (f) Developing haploid callus line.</a:t>
            </a:r>
          </a:p>
          <a:p>
            <a:r>
              <a:rPr lang="en-US" dirty="0"/>
              <a:t>(g) Somatic metaphase plate showing haploid numbers of chromosome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6798734" cy="1001495"/>
          </a:xfrm>
        </p:spPr>
        <p:txBody>
          <a:bodyPr>
            <a:normAutofit fontScale="90000"/>
          </a:bodyPr>
          <a:lstStyle/>
          <a:p>
            <a:r>
              <a:rPr lang="en-US" dirty="0"/>
              <a:t>Floral buds of </a:t>
            </a:r>
            <a:r>
              <a:rPr lang="en-US" i="1" dirty="0" smtClean="0"/>
              <a:t>Asparagus densiflorus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665" y="1844824"/>
            <a:ext cx="3872767" cy="4233648"/>
          </a:xfrm>
        </p:spPr>
      </p:pic>
    </p:spTree>
    <p:extLst>
      <p:ext uri="{BB962C8B-B14F-4D97-AF65-F5344CB8AC3E}">
        <p14:creationId xmlns:p14="http://schemas.microsoft.com/office/powerpoint/2010/main" xmlns="" val="429004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48881"/>
            <a:ext cx="6798736" cy="3816424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in which the embryo contains only maternal chromosomes due to activation of an egg by a sperm that degenerates without fusing with the egg nucleus. Regeneration rates are quite low and usually only one or few embryos developed.</a:t>
            </a:r>
          </a:p>
          <a:p>
            <a:r>
              <a:rPr lang="en-US" dirty="0"/>
              <a:t>Used when </a:t>
            </a:r>
            <a:r>
              <a:rPr lang="en-US" dirty="0" smtClean="0"/>
              <a:t>anthogenesis </a:t>
            </a:r>
            <a:r>
              <a:rPr lang="en-US" dirty="0"/>
              <a:t>protocol fail in some species. </a:t>
            </a:r>
          </a:p>
          <a:p>
            <a:r>
              <a:rPr lang="en-US" dirty="0"/>
              <a:t>• Low yield, lack of developed protocol, production of </a:t>
            </a:r>
            <a:r>
              <a:rPr lang="en-US" dirty="0" smtClean="0"/>
              <a:t>diploid.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53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Unopened mature unfertilized flower bud is used.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By histological study appropriate stage of ovary is determined.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Proper sterilization protocol is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3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erlin Sans FB" pitchFamily="34" charset="0"/>
              </a:rPr>
              <a:t>Two Process:</a:t>
            </a:r>
          </a:p>
          <a:p>
            <a:pPr>
              <a:buNone/>
            </a:pPr>
            <a:r>
              <a:rPr lang="en-GB" dirty="0">
                <a:latin typeface="Berlin Sans FB" pitchFamily="34" charset="0"/>
              </a:rPr>
              <a:t>             Induction Process.</a:t>
            </a:r>
          </a:p>
          <a:p>
            <a:pPr>
              <a:buNone/>
            </a:pPr>
            <a:r>
              <a:rPr lang="en-GB" dirty="0">
                <a:latin typeface="Berlin Sans FB" pitchFamily="34" charset="0"/>
              </a:rPr>
              <a:t>             Regeneration process.</a:t>
            </a:r>
          </a:p>
          <a:p>
            <a:r>
              <a:rPr lang="en-GB" dirty="0">
                <a:latin typeface="Berlin Sans FB" pitchFamily="34" charset="0"/>
              </a:rPr>
              <a:t>Incubate the cultures for 16hours at 25֯ C.</a:t>
            </a:r>
          </a:p>
          <a:p>
            <a:r>
              <a:rPr lang="en-GB" dirty="0">
                <a:latin typeface="Berlin Sans FB" pitchFamily="34" charset="0"/>
              </a:rPr>
              <a:t>After 2 weeks, haploid plantlets grow.</a:t>
            </a:r>
          </a:p>
          <a:p>
            <a:r>
              <a:rPr lang="en-GB" dirty="0">
                <a:latin typeface="Berlin Sans FB" pitchFamily="34" charset="0"/>
              </a:rPr>
              <a:t>haploid production is very low(1-5%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0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No need to be sterilized.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Two methods are used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			filter paper support system.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			vermiculite support technique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Haploid production on onion and sugar beet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60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gynogenesis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Unfertilized ovary/ovule used.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explant is collected several days before from </a:t>
            </a:r>
            <a:r>
              <a:rPr lang="en-GB" dirty="0" err="1">
                <a:latin typeface="Berlin Sans FB" pitchFamily="34" charset="0"/>
              </a:rPr>
              <a:t>anthesis</a:t>
            </a:r>
            <a:r>
              <a:rPr lang="en-GB" dirty="0">
                <a:latin typeface="Berlin Sans FB" pitchFamily="34" charset="0"/>
              </a:rPr>
              <a:t>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Sterilization done according to specie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During removal of ovule from ovary care must be taken.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623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Berlin Sans FB Demi" pitchFamily="34" charset="0"/>
              </a:rPr>
              <a:t>Introduction:</a:t>
            </a:r>
            <a:endParaRPr lang="en-GB" sz="4000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</a:t>
            </a:r>
            <a:r>
              <a:rPr lang="en-GB" dirty="0" smtClean="0"/>
              <a:t> </a:t>
            </a:r>
            <a:r>
              <a:rPr lang="en-GB" dirty="0">
                <a:latin typeface="Berlin Sans FB" pitchFamily="34" charset="0"/>
              </a:rPr>
              <a:t>Haploid culture are known to be culture the anther/pollen and ovary/ovule of plants</a:t>
            </a:r>
            <a:r>
              <a:rPr lang="en-GB" dirty="0" smtClean="0">
                <a:latin typeface="Berlin Sans FB" pitchFamily="34" charset="0"/>
              </a:rPr>
              <a:t>.</a:t>
            </a: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Make sporophyte with the help of gametophyte. </a:t>
            </a:r>
            <a:endParaRPr lang="en-GB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One set of chromosome </a:t>
            </a:r>
            <a:endParaRPr lang="en-GB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Recessive mutation is easily detectable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Genotype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Stage of microspore development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Media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Temperature and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12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For the production of diploid plant, two methods are used. </a:t>
            </a:r>
          </a:p>
          <a:p>
            <a:pPr lvl="0">
              <a:buNone/>
            </a:pPr>
            <a:r>
              <a:rPr lang="en-GB" dirty="0">
                <a:latin typeface="Berlin Sans FB" pitchFamily="34" charset="0"/>
              </a:rPr>
              <a:t>• Colchicine treatment and </a:t>
            </a:r>
            <a:r>
              <a:rPr lang="en-GB" dirty="0" err="1">
                <a:latin typeface="Berlin Sans FB" pitchFamily="34" charset="0"/>
              </a:rPr>
              <a:t>endomitosis</a:t>
            </a:r>
            <a:endParaRPr lang="en-GB" dirty="0">
              <a:latin typeface="Berlin Sans FB" pitchFamily="34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 </a:t>
            </a:r>
            <a:r>
              <a:rPr lang="en-GB" sz="4000" dirty="0" err="1" smtClean="0">
                <a:latin typeface="Berlin Sans FB Demi" pitchFamily="34" charset="0"/>
              </a:rPr>
              <a:t>Dihaploidizatioin</a:t>
            </a:r>
            <a:r>
              <a:rPr lang="en-GB" sz="4000" dirty="0" smtClean="0">
                <a:latin typeface="Berlin Sans FB Demi" pitchFamily="34" charset="0"/>
              </a:rPr>
              <a:t> of Haploid Plants:</a:t>
            </a:r>
            <a:endParaRPr lang="en-GB" sz="40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36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Berlin Sans FB Demi" pitchFamily="34" charset="0"/>
              </a:rPr>
              <a:t>History:</a:t>
            </a:r>
            <a:endParaRPr lang="en-GB" sz="4000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</a:t>
            </a:r>
            <a:r>
              <a:rPr lang="en-GB" dirty="0" smtClean="0"/>
              <a:t> </a:t>
            </a:r>
            <a:r>
              <a:rPr lang="en-GB" dirty="0">
                <a:latin typeface="Berlin Sans FB" pitchFamily="34" charset="0"/>
              </a:rPr>
              <a:t>Bergner discover first in 1921</a:t>
            </a:r>
            <a:r>
              <a:rPr lang="en-GB" dirty="0" smtClean="0">
                <a:latin typeface="Berlin Sans FB" pitchFamily="34" charset="0"/>
              </a:rPr>
              <a:t>.</a:t>
            </a: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In 1964 </a:t>
            </a:r>
            <a:r>
              <a:rPr lang="en-GB" dirty="0" err="1">
                <a:latin typeface="Berlin Sans FB" pitchFamily="34" charset="0"/>
              </a:rPr>
              <a:t>Guha</a:t>
            </a:r>
            <a:r>
              <a:rPr lang="en-GB" dirty="0">
                <a:latin typeface="Berlin Sans FB" pitchFamily="34" charset="0"/>
              </a:rPr>
              <a:t> and </a:t>
            </a:r>
            <a:r>
              <a:rPr lang="en-GB" dirty="0" err="1">
                <a:latin typeface="Berlin Sans FB" pitchFamily="34" charset="0"/>
              </a:rPr>
              <a:t>Maheshwari</a:t>
            </a:r>
            <a:r>
              <a:rPr lang="en-GB" dirty="0">
                <a:latin typeface="Berlin Sans FB" pitchFamily="34" charset="0"/>
              </a:rPr>
              <a:t> find the way to produce the first haploid. </a:t>
            </a:r>
            <a:endParaRPr lang="en-GB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Further in 1967 </a:t>
            </a:r>
            <a:r>
              <a:rPr lang="en-GB" dirty="0" err="1">
                <a:latin typeface="Berlin Sans FB" pitchFamily="34" charset="0"/>
              </a:rPr>
              <a:t>Bourgin</a:t>
            </a:r>
            <a:r>
              <a:rPr lang="en-GB" dirty="0">
                <a:latin typeface="Berlin Sans FB" pitchFamily="34" charset="0"/>
              </a:rPr>
              <a:t> and </a:t>
            </a:r>
            <a:r>
              <a:rPr lang="en-GB" dirty="0" err="1">
                <a:latin typeface="Berlin Sans FB" pitchFamily="34" charset="0"/>
              </a:rPr>
              <a:t>Hitsch</a:t>
            </a:r>
            <a:r>
              <a:rPr lang="en-GB" dirty="0">
                <a:latin typeface="Berlin Sans FB" pitchFamily="34" charset="0"/>
              </a:rPr>
              <a:t> improve the methodology.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latin typeface="Berlin Sans FB Demi" pitchFamily="34" charset="0"/>
              </a:rPr>
              <a:t>Androgenises:</a:t>
            </a:r>
            <a:endParaRPr lang="en-GB" sz="4000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Plant is prepared by male gametophyte. </a:t>
            </a:r>
            <a:endParaRPr lang="en-GB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Develop by two ways </a:t>
            </a:r>
            <a:endParaRPr lang="en-GB" dirty="0" smtClean="0">
              <a:latin typeface="Berlin Sans FB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Berlin Sans FB" pitchFamily="34" charset="0"/>
              </a:rPr>
              <a:t> </a:t>
            </a:r>
            <a:r>
              <a:rPr lang="en-GB" dirty="0" smtClean="0">
                <a:latin typeface="Berlin Sans FB" pitchFamily="34" charset="0"/>
              </a:rPr>
              <a:t>           Direct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latin typeface="Berlin Sans FB" pitchFamily="34" charset="0"/>
              </a:rPr>
              <a:t> </a:t>
            </a:r>
            <a:r>
              <a:rPr lang="en-GB" dirty="0" smtClean="0">
                <a:latin typeface="Berlin Sans FB" pitchFamily="34" charset="0"/>
              </a:rPr>
              <a:t>           Indirect </a:t>
            </a: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Anther culture </a:t>
            </a:r>
            <a:endParaRPr lang="en-GB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Pollen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24744"/>
            <a:ext cx="4176464" cy="5040560"/>
          </a:xfrm>
        </p:spPr>
      </p:pic>
    </p:spTree>
    <p:extLst>
      <p:ext uri="{BB962C8B-B14F-4D97-AF65-F5344CB8AC3E}">
        <p14:creationId xmlns:p14="http://schemas.microsoft.com/office/powerpoint/2010/main" xmlns="" val="2112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Anther culture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</a:t>
            </a:r>
            <a:r>
              <a:rPr lang="en-GB" dirty="0" smtClean="0"/>
              <a:t> </a:t>
            </a:r>
            <a:r>
              <a:rPr lang="en-GB" dirty="0">
                <a:latin typeface="Berlin Sans FB" pitchFamily="34" charset="0"/>
              </a:rPr>
              <a:t>Simple culture </a:t>
            </a:r>
            <a:endParaRPr lang="en-GB" dirty="0" smtClean="0">
              <a:latin typeface="Berlin Sans FB" pitchFamily="34" charset="0"/>
            </a:endParaRPr>
          </a:p>
          <a:p>
            <a:pPr lvl="0">
              <a:buNone/>
            </a:pPr>
            <a:r>
              <a:rPr lang="en-GB" dirty="0" smtClean="0">
                <a:latin typeface="Berlin Sans FB" pitchFamily="34" charset="0"/>
              </a:rPr>
              <a:t>• </a:t>
            </a:r>
            <a:r>
              <a:rPr lang="en-GB" dirty="0">
                <a:latin typeface="Berlin Sans FB" pitchFamily="34" charset="0"/>
              </a:rPr>
              <a:t>In-vivo no specific condition are required.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original technique of anther culture developed by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Guha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Maheshwari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(1964, 1966). </a:t>
            </a:r>
          </a:p>
          <a:p>
            <a:pPr marL="342900" lvl="0" indent="-342900" defTabSz="914400"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technique involves excising closed flower buds which have anthers containing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uninucleate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microspores.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433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62880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 </a:t>
            </a: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stage, microspores are most suitable for the induction of </a:t>
            </a:r>
            <a:r>
              <a:rPr lang="en-US" sz="2400" dirty="0" err="1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androgenesis</a:t>
            </a: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excised flower buds are surface-</a:t>
            </a:r>
            <a:r>
              <a:rPr lang="en-US" sz="2400" dirty="0" err="1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sterilised</a:t>
            </a: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anthers are removed. </a:t>
            </a:r>
            <a:endParaRPr lang="en-US" sz="2400" dirty="0" smtClean="0">
              <a:latin typeface="Berlin Sans FB" panose="020E0602020502020306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Absolute </a:t>
            </a: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care is to be taken to avoid injury to the anthers which are subsequently cultured on agar-solidified or liquid medium.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cultures are incubated at 24-27°C using light of about 2000 lux for 14 h per day.</a:t>
            </a:r>
          </a:p>
        </p:txBody>
      </p:sp>
    </p:spTree>
    <p:extLst>
      <p:ext uri="{BB962C8B-B14F-4D97-AF65-F5344CB8AC3E}">
        <p14:creationId xmlns:p14="http://schemas.microsoft.com/office/powerpoint/2010/main" xmlns="" val="228383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556792"/>
            <a:ext cx="5976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Depending upon the plant species, it takes 3-8 weeks for pollen plantlets to regenerate from anthers.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 After a month of incubation, the microspores either develop into embryos or </a:t>
            </a:r>
            <a:r>
              <a:rPr lang="en-US" sz="2000" dirty="0" err="1">
                <a:latin typeface="Berlin Sans FB" panose="020E0602020502020306" pitchFamily="34" charset="0"/>
              </a:rPr>
              <a:t>calli</a:t>
            </a:r>
            <a:r>
              <a:rPr lang="en-US" sz="2000" dirty="0">
                <a:latin typeface="Berlin Sans FB" panose="020E0602020502020306" pitchFamily="34" charset="0"/>
              </a:rPr>
              <a:t> emerging through anther lobes.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Subsequently, these </a:t>
            </a:r>
            <a:r>
              <a:rPr lang="en-US" sz="2000" dirty="0" err="1">
                <a:latin typeface="Berlin Sans FB" panose="020E0602020502020306" pitchFamily="34" charset="0"/>
              </a:rPr>
              <a:t>calli</a:t>
            </a:r>
            <a:r>
              <a:rPr lang="en-US" sz="2000" dirty="0">
                <a:latin typeface="Berlin Sans FB" panose="020E0602020502020306" pitchFamily="34" charset="0"/>
              </a:rPr>
              <a:t> can be transferred to the regeneration medium.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 In some cases, some pollen grains develop into embryos and others into </a:t>
            </a:r>
            <a:r>
              <a:rPr lang="en-US" sz="2000" dirty="0" err="1">
                <a:latin typeface="Berlin Sans FB" panose="020E0602020502020306" pitchFamily="34" charset="0"/>
              </a:rPr>
              <a:t>calli</a:t>
            </a:r>
            <a:r>
              <a:rPr lang="en-US" sz="2000" dirty="0">
                <a:latin typeface="Berlin Sans FB" panose="020E0602020502020306" pitchFamily="34" charset="0"/>
              </a:rPr>
              <a:t> within the same anther.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rlin Sans FB" panose="020E0602020502020306" pitchFamily="34" charset="0"/>
              </a:rPr>
              <a:t> The pollen plantlets at about a height of 12-14 cm are hardened and then transferred to the soil. </a:t>
            </a:r>
          </a:p>
        </p:txBody>
      </p:sp>
    </p:spTree>
    <p:extLst>
      <p:ext uri="{BB962C8B-B14F-4D97-AF65-F5344CB8AC3E}">
        <p14:creationId xmlns:p14="http://schemas.microsoft.com/office/powerpoint/2010/main" xmlns="" val="251028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040560" cy="58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338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781</Words>
  <Application>Microsoft Office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Haploid Culture</vt:lpstr>
      <vt:lpstr>Introduction:</vt:lpstr>
      <vt:lpstr>History:</vt:lpstr>
      <vt:lpstr>Androgenises:</vt:lpstr>
      <vt:lpstr>Slide 5</vt:lpstr>
      <vt:lpstr>Anther culture</vt:lpstr>
      <vt:lpstr>Slide 7</vt:lpstr>
      <vt:lpstr>Slide 8</vt:lpstr>
      <vt:lpstr>Slide 9</vt:lpstr>
      <vt:lpstr>Pollen culture</vt:lpstr>
      <vt:lpstr>Slide 11</vt:lpstr>
      <vt:lpstr>General procedures</vt:lpstr>
      <vt:lpstr>Factors:</vt:lpstr>
      <vt:lpstr>Floral buds of Asparagus densiflorus.</vt:lpstr>
      <vt:lpstr>Gynogenesis</vt:lpstr>
      <vt:lpstr>Ovary culture</vt:lpstr>
      <vt:lpstr>Ovary culture</vt:lpstr>
      <vt:lpstr>Ovule culture</vt:lpstr>
      <vt:lpstr>General gynogenesis procedure</vt:lpstr>
      <vt:lpstr>Other factors</vt:lpstr>
      <vt:lpstr> Dihaploidizatioin of Haploid Plants: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Haploid Culture</dc:title>
  <dc:creator>asadrana546@gmail.com</dc:creator>
  <cp:lastModifiedBy>Hp</cp:lastModifiedBy>
  <cp:revision>22</cp:revision>
  <dcterms:created xsi:type="dcterms:W3CDTF">2020-05-04T15:32:05Z</dcterms:created>
  <dcterms:modified xsi:type="dcterms:W3CDTF">2020-05-07T18:44:20Z</dcterms:modified>
</cp:coreProperties>
</file>