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93F32-D7EB-492B-9013-0377F0876B1A}"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D11F5-0141-40B6-B70B-B0064F68FFAA}" type="slidenum">
              <a:rPr lang="en-US" smtClean="0"/>
              <a:t>‹#›</a:t>
            </a:fld>
            <a:endParaRPr lang="en-US"/>
          </a:p>
        </p:txBody>
      </p:sp>
    </p:spTree>
    <p:extLst>
      <p:ext uri="{BB962C8B-B14F-4D97-AF65-F5344CB8AC3E}">
        <p14:creationId xmlns:p14="http://schemas.microsoft.com/office/powerpoint/2010/main" val="57216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Important cash crop of Pakistan (</a:t>
            </a:r>
            <a:r>
              <a:rPr lang="en-US" dirty="0" err="1"/>
              <a:t>Saccharum</a:t>
            </a:r>
            <a:r>
              <a:rPr lang="en-US" dirty="0"/>
              <a:t> </a:t>
            </a:r>
            <a:r>
              <a:rPr lang="en-US" dirty="0" err="1"/>
              <a:t>officinarum</a:t>
            </a:r>
            <a:r>
              <a:rPr lang="en-US" dirty="0"/>
              <a:t> / S. </a:t>
            </a:r>
            <a:r>
              <a:rPr lang="en-US" dirty="0" err="1"/>
              <a:t>spontaneum</a:t>
            </a:r>
            <a:r>
              <a:rPr lang="en-US" dirty="0"/>
              <a:t>) tropical and sub-tropical climate crop. source of income and employment for the farming community.</a:t>
            </a:r>
          </a:p>
          <a:p>
            <a:endParaRPr lang="en-US" dirty="0"/>
          </a:p>
          <a:p>
            <a:r>
              <a:rPr lang="en-US" dirty="0"/>
              <a:t>fifth position in cane acreage and production and almost 15th position in sugar production. Brazil India China (with about 60 t/ha and sugar recovery 10-13 t/ha) Pakistan 35 t/ha with sugar recovery of 5 t/ha.</a:t>
            </a:r>
          </a:p>
          <a:p>
            <a:endParaRPr lang="en-US" dirty="0"/>
          </a:p>
          <a:p>
            <a:r>
              <a:rPr lang="en-US" dirty="0"/>
              <a:t>Provides essential items for industries like sugar, chip board, paper, barrage, confectionery, uses in chemicals, plastics, paints, synthetics, fiber, insecticides and detergents</a:t>
            </a:r>
            <a:r>
              <a:rPr lang="en-US" dirty="0" smtClean="0"/>
              <a:t>.</a:t>
            </a:r>
          </a:p>
          <a:p>
            <a:r>
              <a:rPr lang="en-US" b="1" dirty="0" smtClean="0"/>
              <a:t>According to officials, total sugarcane cultivated area in 2019-20 was 1.06 million hectares against an area of 1.1 million hectares the year before; Pakistan's Marketing Year 2019/20 sugar production is forecast at 5.2 million tons, 2017-18</a:t>
            </a:r>
            <a:r>
              <a:rPr lang="en-US" b="1" baseline="0" dirty="0" smtClean="0"/>
              <a:t> it was 6.5 million tons</a:t>
            </a:r>
            <a:endParaRPr lang="en-US" b="1" dirty="0"/>
          </a:p>
          <a:p>
            <a:r>
              <a:rPr lang="en-US" dirty="0"/>
              <a:t>2012-2013_area 1.13 million ha (India 4.5million) and production 63.7 million </a:t>
            </a:r>
            <a:r>
              <a:rPr lang="en-US" dirty="0" err="1"/>
              <a:t>tonnes</a:t>
            </a:r>
            <a:r>
              <a:rPr lang="en-US" dirty="0"/>
              <a:t> (India more than 300) with 5.05 million </a:t>
            </a:r>
            <a:r>
              <a:rPr lang="en-US" dirty="0" err="1"/>
              <a:t>tonnes</a:t>
            </a:r>
            <a:r>
              <a:rPr lang="en-US" dirty="0"/>
              <a:t> sugar at end of crushing season. Domestic needs of sugar in country is about 4.5 </a:t>
            </a:r>
            <a:r>
              <a:rPr lang="en-US" dirty="0" err="1"/>
              <a:t>millon</a:t>
            </a:r>
            <a:r>
              <a:rPr lang="en-US" dirty="0"/>
              <a:t> </a:t>
            </a:r>
            <a:r>
              <a:rPr lang="en-US" dirty="0" err="1"/>
              <a:t>tonnes</a:t>
            </a:r>
            <a:r>
              <a:rPr lang="en-US" dirty="0"/>
              <a:t>.</a:t>
            </a:r>
          </a:p>
          <a:p>
            <a:r>
              <a:rPr lang="en-US" dirty="0"/>
              <a:t>Per capita sugar consumption in Pakistan is 25 Kg. Global is 24.8 Kg. In India it is 20 kg</a:t>
            </a:r>
          </a:p>
          <a:p>
            <a:r>
              <a:rPr lang="en-US" dirty="0"/>
              <a:t>Almost 200 species of insects pests have been reported to attack sugarcane crop in Indo-</a:t>
            </a:r>
            <a:r>
              <a:rPr lang="en-US" dirty="0" err="1"/>
              <a:t>PaK.</a:t>
            </a:r>
            <a:r>
              <a:rPr lang="en-US" dirty="0"/>
              <a:t> Cause 15-35% yield loss. </a:t>
            </a:r>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err="1"/>
              <a:t>Pyrilla</a:t>
            </a:r>
            <a:r>
              <a:rPr lang="en-US" dirty="0"/>
              <a:t> </a:t>
            </a:r>
            <a:r>
              <a:rPr lang="en-US" dirty="0" err="1"/>
              <a:t>perpusilla</a:t>
            </a:r>
            <a:r>
              <a:rPr lang="en-US" dirty="0"/>
              <a:t> (Adult straw-colored (10-15mm long) and nymph yellowish white with long prominent white feather like filaments at end of abdomen) both suck sap from underside of leaves. </a:t>
            </a:r>
          </a:p>
          <a:p>
            <a:r>
              <a:rPr lang="en-US" dirty="0"/>
              <a:t>Very active and agile active making a fainted low noise as somebody walks through infested sugarcane.</a:t>
            </a:r>
          </a:p>
          <a:p>
            <a:r>
              <a:rPr lang="en-US" dirty="0"/>
              <a:t>foliage-sucking pest</a:t>
            </a:r>
          </a:p>
          <a:p>
            <a:r>
              <a:rPr lang="en-US" dirty="0"/>
              <a:t>Alternate hosts wheat, barley, maize, sorghum and different wild grasses (</a:t>
            </a:r>
            <a:r>
              <a:rPr lang="en-US" dirty="0" err="1"/>
              <a:t>Baru</a:t>
            </a:r>
            <a:r>
              <a:rPr lang="en-US" dirty="0"/>
              <a:t> grass/</a:t>
            </a:r>
            <a:r>
              <a:rPr lang="en-US" dirty="0" err="1"/>
              <a:t>sudan</a:t>
            </a:r>
            <a:r>
              <a:rPr lang="en-US" dirty="0"/>
              <a:t> grass/swank).</a:t>
            </a:r>
          </a:p>
          <a:p>
            <a:r>
              <a:rPr lang="en-US" dirty="0"/>
              <a:t>By </a:t>
            </a:r>
            <a:r>
              <a:rPr lang="en-US" dirty="0" err="1"/>
              <a:t>Pyrilla</a:t>
            </a:r>
            <a:r>
              <a:rPr lang="en-US" dirty="0"/>
              <a:t> infestation, cane yield loss could be about 28%, while 1.6 unit loss in sugar recovery.</a:t>
            </a:r>
          </a:p>
          <a:p>
            <a:r>
              <a:rPr lang="en-US" dirty="0"/>
              <a:t>leaves turn yellowish white and wither away.</a:t>
            </a:r>
          </a:p>
          <a:p>
            <a:r>
              <a:rPr lang="en-US" dirty="0"/>
              <a:t>Lateral shoots</a:t>
            </a:r>
          </a:p>
          <a:p>
            <a:r>
              <a:rPr lang="en-US" dirty="0"/>
              <a:t>Sooty mould on honeydew which interferes with normal photosynthetic activity.</a:t>
            </a:r>
          </a:p>
          <a:p>
            <a:r>
              <a:rPr lang="en-US" dirty="0"/>
              <a:t>Sugarcane trash destruction after harvesting.</a:t>
            </a:r>
          </a:p>
          <a:p>
            <a:r>
              <a:rPr lang="en-US" dirty="0"/>
              <a:t>Spray of some systemic and contact insecticide.</a:t>
            </a:r>
          </a:p>
          <a:p>
            <a:r>
              <a:rPr lang="en-US" dirty="0"/>
              <a:t>Breeds throughout year. About 300 eggs are laid by females underside leaves. 3 to 4 generations per year. Life cycle 2-3 months. </a:t>
            </a:r>
          </a:p>
          <a:p>
            <a:r>
              <a:rPr lang="en-US" dirty="0"/>
              <a:t>Control:</a:t>
            </a:r>
          </a:p>
          <a:p>
            <a:r>
              <a:rPr lang="en-US" dirty="0"/>
              <a:t>BC: </a:t>
            </a:r>
            <a:r>
              <a:rPr lang="en-US" dirty="0" err="1"/>
              <a:t>Epipyropes</a:t>
            </a:r>
            <a:r>
              <a:rPr lang="en-US" dirty="0"/>
              <a:t> (</a:t>
            </a:r>
            <a:r>
              <a:rPr lang="en-US" dirty="0" err="1"/>
              <a:t>Epipyropidae</a:t>
            </a:r>
            <a:r>
              <a:rPr lang="en-US" dirty="0"/>
              <a:t>) small months.</a:t>
            </a:r>
          </a:p>
          <a:p>
            <a:r>
              <a:rPr lang="en-US" dirty="0"/>
              <a:t>The parasitized nymphs of </a:t>
            </a:r>
            <a:r>
              <a:rPr lang="en-US" i="1" dirty="0" err="1"/>
              <a:t>Pyrilla</a:t>
            </a:r>
            <a:r>
              <a:rPr lang="en-US" i="1" dirty="0"/>
              <a:t> </a:t>
            </a:r>
            <a:r>
              <a:rPr lang="en-US" dirty="0"/>
              <a:t>spp. can be immediately recognized by the presence of fleshy, ellipsoidal larvae with white waxy cover carried on the body of the nymphs. Presence of parasitic larvae on the body of the leafhopper adult is always indicated by the elevated position of the wing on one side. Boat-shaped white cocoons can be observed on leaves with hopper infestation. </a:t>
            </a:r>
            <a:r>
              <a:rPr lang="en-US" dirty="0" err="1"/>
              <a:t>Epipyrop</a:t>
            </a:r>
            <a:r>
              <a:rPr lang="en-US" dirty="0"/>
              <a:t> adult moths of both sexes are small, dark brown or blackish wings, triangular in outline, with prominent </a:t>
            </a:r>
            <a:r>
              <a:rPr lang="en-US" dirty="0" err="1"/>
              <a:t>bipectinate</a:t>
            </a:r>
            <a:r>
              <a:rPr lang="en-US" dirty="0"/>
              <a:t> </a:t>
            </a:r>
            <a:r>
              <a:rPr lang="en-US" dirty="0" smtClean="0"/>
              <a:t>antennae.</a:t>
            </a:r>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Macrotermes spp.</a:t>
            </a:r>
          </a:p>
          <a:p>
            <a:r>
              <a:rPr lang="en-US" b="1" dirty="0"/>
              <a:t>Odontotermes</a:t>
            </a:r>
            <a:r>
              <a:rPr lang="en-US" dirty="0"/>
              <a:t> </a:t>
            </a:r>
            <a:r>
              <a:rPr lang="en-US" dirty="0" err="1"/>
              <a:t>guptai</a:t>
            </a:r>
            <a:endParaRPr lang="en-US" dirty="0"/>
          </a:p>
          <a:p>
            <a:endParaRPr lang="en-US" dirty="0"/>
          </a:p>
          <a:p>
            <a:r>
              <a:rPr lang="en-US" dirty="0"/>
              <a:t>Setts are infested by </a:t>
            </a:r>
            <a:r>
              <a:rPr lang="en-US" dirty="0" smtClean="0"/>
              <a:t>termites. </a:t>
            </a:r>
            <a:r>
              <a:rPr lang="en-US" dirty="0"/>
              <a:t>So pre-sowing </a:t>
            </a:r>
            <a:r>
              <a:rPr lang="en-US" dirty="0" smtClean="0"/>
              <a:t>treatment </a:t>
            </a:r>
            <a:r>
              <a:rPr lang="en-US" dirty="0"/>
              <a:t>with some insecticide is effective against termites.</a:t>
            </a:r>
          </a:p>
          <a:p>
            <a:r>
              <a:rPr lang="en-US" dirty="0"/>
              <a:t>Add well rotten FYM in field.</a:t>
            </a:r>
          </a:p>
          <a:p>
            <a:r>
              <a:rPr lang="en-US" dirty="0"/>
              <a:t>Remove deeply crop stubbles after harvest to ensure eradication of termite infestation and flood irrigate with some </a:t>
            </a:r>
            <a:r>
              <a:rPr lang="en-US" dirty="0" err="1"/>
              <a:t>insecitcide</a:t>
            </a:r>
            <a:r>
              <a:rPr lang="en-US" dirty="0"/>
              <a:t> or </a:t>
            </a:r>
            <a:r>
              <a:rPr lang="en-US" dirty="0" err="1"/>
              <a:t>kerosine</a:t>
            </a:r>
            <a:r>
              <a:rPr lang="en-US" dirty="0"/>
              <a:t> oil dripped after deep soil ploughing.</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a:t>Saccharicoccus</a:t>
            </a:r>
            <a:r>
              <a:rPr lang="en-US" i="1" dirty="0"/>
              <a:t> </a:t>
            </a:r>
            <a:r>
              <a:rPr lang="en-US" i="1" dirty="0" err="1"/>
              <a:t>sacchari</a:t>
            </a:r>
            <a:r>
              <a:rPr lang="en-US" i="1" dirty="0"/>
              <a:t>  </a:t>
            </a:r>
            <a:r>
              <a:rPr lang="en-US" dirty="0"/>
              <a:t>(minor pest, 2.5-5mm long females, male adults sluggish one pair of wings and short-lived, active throughout year, several generations per year, sugar content reduction potential </a:t>
            </a:r>
            <a:r>
              <a:rPr lang="en-US" dirty="0" err="1"/>
              <a:t>upto</a:t>
            </a:r>
            <a:r>
              <a:rPr lang="en-US" dirty="0"/>
              <a:t> 20% in case of severe infestation, tight-sheathed varieties are less attacked. Blackish/sickly appearance due to sooty mold.) </a:t>
            </a:r>
            <a:r>
              <a:rPr lang="en-US" dirty="0" err="1"/>
              <a:t>Methidathion</a:t>
            </a:r>
            <a:r>
              <a:rPr lang="en-US" dirty="0"/>
              <a:t>, </a:t>
            </a:r>
            <a:r>
              <a:rPr lang="en-US" dirty="0" err="1"/>
              <a:t>profenofors</a:t>
            </a:r>
            <a:r>
              <a:rPr lang="en-US" dirty="0"/>
              <a:t>, lambda-</a:t>
            </a:r>
            <a:r>
              <a:rPr lang="en-US" dirty="0" err="1"/>
              <a:t>cyhalothrin</a:t>
            </a:r>
            <a:r>
              <a:rPr lang="en-US" dirty="0"/>
              <a:t>.</a:t>
            </a:r>
          </a:p>
          <a:p>
            <a:endParaRPr lang="en-US" dirty="0"/>
          </a:p>
          <a:p>
            <a:r>
              <a:rPr lang="en-US" i="1" dirty="0" err="1"/>
              <a:t>Cavelerius</a:t>
            </a:r>
            <a:r>
              <a:rPr lang="en-US" i="1" dirty="0"/>
              <a:t> </a:t>
            </a:r>
            <a:r>
              <a:rPr lang="en-US" i="1" dirty="0" err="1"/>
              <a:t>excavatus</a:t>
            </a:r>
            <a:r>
              <a:rPr lang="en-US" i="1" dirty="0"/>
              <a:t> </a:t>
            </a:r>
            <a:r>
              <a:rPr lang="en-US" dirty="0"/>
              <a:t>(</a:t>
            </a:r>
            <a:r>
              <a:rPr lang="en-US" dirty="0" err="1"/>
              <a:t>ratooning</a:t>
            </a:r>
            <a:r>
              <a:rPr lang="en-US" dirty="0"/>
              <a:t> major factor. Alternate hosts rice, maize etc., congregated under </a:t>
            </a:r>
            <a:r>
              <a:rPr lang="en-US" dirty="0" smtClean="0"/>
              <a:t>leaf sheaths </a:t>
            </a:r>
            <a:r>
              <a:rPr lang="en-US" dirty="0"/>
              <a:t>or in top whorl. Adult 6-7mm long, black with white patches on wings, abdomen is reddish, eggs laid in clusters in sheath inner-sides (in soil in winter season), 5 </a:t>
            </a:r>
            <a:r>
              <a:rPr lang="en-US" dirty="0" err="1"/>
              <a:t>nymphal</a:t>
            </a:r>
            <a:r>
              <a:rPr lang="en-US" dirty="0"/>
              <a:t> instars complete in 4-6 weeks, 5 generations per year, Spray in sheaths or whorls for effective results.)</a:t>
            </a:r>
          </a:p>
          <a:p>
            <a:endParaRPr lang="en-US" dirty="0"/>
          </a:p>
          <a:p>
            <a:r>
              <a:rPr lang="en-US" i="1" dirty="0" err="1"/>
              <a:t>Aleurolobus</a:t>
            </a:r>
            <a:r>
              <a:rPr lang="en-US" i="1" dirty="0"/>
              <a:t> </a:t>
            </a:r>
            <a:r>
              <a:rPr lang="en-US" i="1" dirty="0" err="1"/>
              <a:t>barodensis</a:t>
            </a:r>
            <a:r>
              <a:rPr lang="en-US" i="1" dirty="0"/>
              <a:t> </a:t>
            </a:r>
            <a:r>
              <a:rPr lang="en-US" dirty="0"/>
              <a:t>(alternate host wild grasses like </a:t>
            </a:r>
            <a:r>
              <a:rPr lang="en-US" dirty="0" err="1"/>
              <a:t>sarkanda</a:t>
            </a:r>
            <a:r>
              <a:rPr lang="en-US" dirty="0"/>
              <a:t>, </a:t>
            </a:r>
            <a:r>
              <a:rPr lang="en-US" dirty="0" err="1"/>
              <a:t>baru</a:t>
            </a:r>
            <a:r>
              <a:rPr lang="en-US" dirty="0"/>
              <a:t> etc., body size 3mm, pale-yellow colored, 9 generations per year, severe </a:t>
            </a:r>
            <a:r>
              <a:rPr lang="en-US" dirty="0" smtClean="0"/>
              <a:t>infestation </a:t>
            </a:r>
            <a:r>
              <a:rPr lang="en-US" dirty="0"/>
              <a:t>causes 15-25% sugar recovery. Sooty mold grow, sickly appearance of crop)</a:t>
            </a:r>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42A4E-B01C-4F76-A755-B33763DEF1F6}"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379259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42A4E-B01C-4F76-A755-B33763DEF1F6}"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385072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42A4E-B01C-4F76-A755-B33763DEF1F6}"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252048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42A4E-B01C-4F76-A755-B33763DEF1F6}"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182846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42A4E-B01C-4F76-A755-B33763DEF1F6}"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45533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42A4E-B01C-4F76-A755-B33763DEF1F6}"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343290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42A4E-B01C-4F76-A755-B33763DEF1F6}"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157416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42A4E-B01C-4F76-A755-B33763DEF1F6}"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17337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42A4E-B01C-4F76-A755-B33763DEF1F6}"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44024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42A4E-B01C-4F76-A755-B33763DEF1F6}"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63578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42A4E-B01C-4F76-A755-B33763DEF1F6}"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B56A-D7A6-4E28-B4C1-E81F692B1A8A}" type="slidenum">
              <a:rPr lang="en-US" smtClean="0"/>
              <a:t>‹#›</a:t>
            </a:fld>
            <a:endParaRPr lang="en-US"/>
          </a:p>
        </p:txBody>
      </p:sp>
    </p:spTree>
    <p:extLst>
      <p:ext uri="{BB962C8B-B14F-4D97-AF65-F5344CB8AC3E}">
        <p14:creationId xmlns:p14="http://schemas.microsoft.com/office/powerpoint/2010/main" val="180862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42A4E-B01C-4F76-A755-B33763DEF1F6}"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B56A-D7A6-4E28-B4C1-E81F692B1A8A}" type="slidenum">
              <a:rPr lang="en-US" smtClean="0"/>
              <a:t>‹#›</a:t>
            </a:fld>
            <a:endParaRPr lang="en-US"/>
          </a:p>
        </p:txBody>
      </p:sp>
    </p:spTree>
    <p:extLst>
      <p:ext uri="{BB962C8B-B14F-4D97-AF65-F5344CB8AC3E}">
        <p14:creationId xmlns:p14="http://schemas.microsoft.com/office/powerpoint/2010/main" val="1695766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40534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486400"/>
            <a:ext cx="8232895" cy="584775"/>
          </a:xfrm>
          <a:prstGeom prst="rect">
            <a:avLst/>
          </a:prstGeom>
          <a:noFill/>
        </p:spPr>
        <p:txBody>
          <a:bodyPr wrap="none" rtlCol="0">
            <a:spAutoFit/>
          </a:bodyPr>
          <a:lstStyle/>
          <a:p>
            <a:r>
              <a:rPr lang="en-US" sz="3200" u="sng" dirty="0" smtClean="0"/>
              <a:t>Major Insect Pests </a:t>
            </a:r>
            <a:r>
              <a:rPr lang="en-US" sz="3200" dirty="0" smtClean="0"/>
              <a:t>of Sugarcane Crop in Pakistan</a:t>
            </a:r>
          </a:p>
        </p:txBody>
      </p:sp>
      <p:pic>
        <p:nvPicPr>
          <p:cNvPr id="108546" name="Picture 2" descr="http://www.uppercrustindia.com/dynamic/uploads/image/UC_42/Brand_New_Spin/Main_Pic.jpg"/>
          <p:cNvPicPr>
            <a:picLocks noChangeAspect="1" noChangeArrowheads="1"/>
          </p:cNvPicPr>
          <p:nvPr/>
        </p:nvPicPr>
        <p:blipFill rotWithShape="1">
          <a:blip r:embed="rId3" cstate="print"/>
          <a:srcRect b="3237"/>
          <a:stretch/>
        </p:blipFill>
        <p:spPr bwMode="auto">
          <a:xfrm>
            <a:off x="1143000" y="381000"/>
            <a:ext cx="6652590" cy="5105400"/>
          </a:xfrm>
          <a:prstGeom prst="rect">
            <a:avLst/>
          </a:prstGeom>
          <a:ln>
            <a:noFill/>
          </a:ln>
          <a:effectLst>
            <a:softEdge rad="112500"/>
          </a:effectLst>
        </p:spPr>
      </p:pic>
    </p:spTree>
    <p:extLst>
      <p:ext uri="{BB962C8B-B14F-4D97-AF65-F5344CB8AC3E}">
        <p14:creationId xmlns:p14="http://schemas.microsoft.com/office/powerpoint/2010/main" val="204006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ttp://agkc.lib.ku.ac.th/pra/pest/pics/PT0534-05.jpg"/>
          <p:cNvPicPr>
            <a:picLocks noChangeAspect="1" noChangeArrowheads="1"/>
          </p:cNvPicPr>
          <p:nvPr/>
        </p:nvPicPr>
        <p:blipFill>
          <a:blip r:embed="rId3" cstate="print"/>
          <a:srcRect/>
          <a:stretch>
            <a:fillRect/>
          </a:stretch>
        </p:blipFill>
        <p:spPr bwMode="auto">
          <a:xfrm>
            <a:off x="76200" y="1371600"/>
            <a:ext cx="5181600" cy="5191566"/>
          </a:xfrm>
          <a:prstGeom prst="rect">
            <a:avLst/>
          </a:prstGeom>
          <a:ln>
            <a:noFill/>
          </a:ln>
          <a:effectLst>
            <a:softEdge rad="112500"/>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809054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Sugarcane	Leaf hopper (</a:t>
            </a:r>
            <a:r>
              <a:rPr lang="en-US" i="1" dirty="0" err="1" smtClean="0"/>
              <a:t>Pyrilla</a:t>
            </a:r>
            <a:r>
              <a:rPr lang="en-US" i="1" dirty="0" smtClean="0"/>
              <a:t> </a:t>
            </a:r>
            <a:r>
              <a:rPr lang="en-US" i="1" dirty="0" err="1" smtClean="0"/>
              <a:t>perpusilla</a:t>
            </a:r>
            <a:r>
              <a:rPr lang="en-US" dirty="0" smtClean="0"/>
              <a:t> </a:t>
            </a:r>
            <a:r>
              <a:rPr lang="en-US" dirty="0" err="1" smtClean="0"/>
              <a:t>Lophopidae</a:t>
            </a:r>
            <a:r>
              <a:rPr lang="en-US" dirty="0" smtClean="0"/>
              <a:t>, </a:t>
            </a:r>
            <a:r>
              <a:rPr lang="en-US" dirty="0" err="1" smtClean="0"/>
              <a:t>Homoptera</a:t>
            </a:r>
            <a:r>
              <a:rPr lang="en-US" dirty="0" smtClean="0"/>
              <a:t>)</a:t>
            </a:r>
            <a:endParaRPr lang="en-US" i="1" dirty="0"/>
          </a:p>
        </p:txBody>
      </p:sp>
      <p:pic>
        <p:nvPicPr>
          <p:cNvPr id="60418" name="Picture 2" descr="http://www.indianaturewatch.net/images/album/photo/17730830514d0b3279b9771.jpg"/>
          <p:cNvPicPr>
            <a:picLocks noChangeAspect="1" noChangeArrowheads="1"/>
          </p:cNvPicPr>
          <p:nvPr/>
        </p:nvPicPr>
        <p:blipFill>
          <a:blip r:embed="rId4" cstate="print"/>
          <a:srcRect/>
          <a:stretch>
            <a:fillRect/>
          </a:stretch>
        </p:blipFill>
        <p:spPr bwMode="auto">
          <a:xfrm>
            <a:off x="4263970" y="1143001"/>
            <a:ext cx="3051230" cy="2286000"/>
          </a:xfrm>
          <a:prstGeom prst="rect">
            <a:avLst/>
          </a:prstGeom>
          <a:noFill/>
          <a:effectLst>
            <a:softEdge rad="317500"/>
          </a:effectLst>
        </p:spPr>
      </p:pic>
      <p:pic>
        <p:nvPicPr>
          <p:cNvPr id="60420" name="Picture 4" descr="http://cdn.c.photoshelter.com/img-get/I0000XrCan4CDfx0/s/600/46621.jpg"/>
          <p:cNvPicPr>
            <a:picLocks noChangeAspect="1" noChangeArrowheads="1"/>
          </p:cNvPicPr>
          <p:nvPr/>
        </p:nvPicPr>
        <p:blipFill>
          <a:blip r:embed="rId5" cstate="print"/>
          <a:srcRect/>
          <a:stretch>
            <a:fillRect/>
          </a:stretch>
        </p:blipFill>
        <p:spPr bwMode="auto">
          <a:xfrm>
            <a:off x="0" y="1371600"/>
            <a:ext cx="2209800" cy="3013364"/>
          </a:xfrm>
          <a:prstGeom prst="rect">
            <a:avLst/>
          </a:prstGeom>
          <a:noFill/>
          <a:effectLst>
            <a:softEdge rad="317500"/>
          </a:effectLst>
        </p:spPr>
      </p:pic>
      <p:pic>
        <p:nvPicPr>
          <p:cNvPr id="58370" name="Picture 2" descr="http://old.padil.gov.au/pbt/files/uall/PP_adult2_Natasha_Wright.jpg"/>
          <p:cNvPicPr>
            <a:picLocks noChangeAspect="1" noChangeArrowheads="1"/>
          </p:cNvPicPr>
          <p:nvPr/>
        </p:nvPicPr>
        <p:blipFill>
          <a:blip r:embed="rId6" cstate="print"/>
          <a:srcRect/>
          <a:stretch>
            <a:fillRect/>
          </a:stretch>
        </p:blipFill>
        <p:spPr bwMode="auto">
          <a:xfrm>
            <a:off x="7162800" y="990600"/>
            <a:ext cx="1673779" cy="4933950"/>
          </a:xfrm>
          <a:prstGeom prst="rect">
            <a:avLst/>
          </a:prstGeom>
          <a:ln>
            <a:noFill/>
          </a:ln>
          <a:effectLst>
            <a:outerShdw blurRad="292100" dist="139700" dir="2700000" algn="tl" rotWithShape="0">
              <a:srgbClr val="333333">
                <a:alpha val="65000"/>
              </a:srgbClr>
            </a:outerShdw>
          </a:effectLst>
        </p:spPr>
      </p:pic>
      <p:pic>
        <p:nvPicPr>
          <p:cNvPr id="98306" name="Picture 2" descr="http://www.nbair.res.in/Featured_insects/images/epiricania-melanoleuca5.jpg"/>
          <p:cNvPicPr>
            <a:picLocks noChangeAspect="1" noChangeArrowheads="1"/>
          </p:cNvPicPr>
          <p:nvPr/>
        </p:nvPicPr>
        <p:blipFill>
          <a:blip r:embed="rId7" cstate="print"/>
          <a:srcRect/>
          <a:stretch>
            <a:fillRect/>
          </a:stretch>
        </p:blipFill>
        <p:spPr bwMode="auto">
          <a:xfrm>
            <a:off x="5410200" y="3048000"/>
            <a:ext cx="1400175" cy="1288903"/>
          </a:xfrm>
          <a:prstGeom prst="rect">
            <a:avLst/>
          </a:prstGeom>
          <a:ln>
            <a:noFill/>
          </a:ln>
          <a:effectLst>
            <a:softEdge rad="112500"/>
          </a:effectLst>
        </p:spPr>
      </p:pic>
      <p:pic>
        <p:nvPicPr>
          <p:cNvPr id="98308" name="Picture 4" descr="http://www.nbair.res.in/Featured_insects/images/epiricania-melanoleuca6.jpg"/>
          <p:cNvPicPr>
            <a:picLocks noChangeAspect="1" noChangeArrowheads="1"/>
          </p:cNvPicPr>
          <p:nvPr/>
        </p:nvPicPr>
        <p:blipFill>
          <a:blip r:embed="rId8" cstate="print"/>
          <a:srcRect/>
          <a:stretch>
            <a:fillRect/>
          </a:stretch>
        </p:blipFill>
        <p:spPr bwMode="auto">
          <a:xfrm>
            <a:off x="5257800" y="5446708"/>
            <a:ext cx="1828800" cy="1411292"/>
          </a:xfrm>
          <a:prstGeom prst="rect">
            <a:avLst/>
          </a:prstGeom>
          <a:ln>
            <a:noFill/>
          </a:ln>
          <a:effectLst>
            <a:softEdge rad="112500"/>
          </a:effectLst>
        </p:spPr>
      </p:pic>
      <p:pic>
        <p:nvPicPr>
          <p:cNvPr id="98310" name="Picture 6" descr="http://www.nbair.res.in/Featured_insects/images/epiricania-melanoleuca1.jpg"/>
          <p:cNvPicPr>
            <a:picLocks noChangeAspect="1" noChangeArrowheads="1"/>
          </p:cNvPicPr>
          <p:nvPr/>
        </p:nvPicPr>
        <p:blipFill>
          <a:blip r:embed="rId9" cstate="print"/>
          <a:srcRect/>
          <a:stretch>
            <a:fillRect/>
          </a:stretch>
        </p:blipFill>
        <p:spPr bwMode="auto">
          <a:xfrm>
            <a:off x="5562600" y="4267200"/>
            <a:ext cx="1371600" cy="1325610"/>
          </a:xfrm>
          <a:prstGeom prst="rect">
            <a:avLst/>
          </a:prstGeom>
          <a:ln>
            <a:noFill/>
          </a:ln>
          <a:effectLst>
            <a:softEdge rad="112500"/>
          </a:effectLst>
        </p:spPr>
      </p:pic>
    </p:spTree>
    <p:extLst>
      <p:ext uri="{BB962C8B-B14F-4D97-AF65-F5344CB8AC3E}">
        <p14:creationId xmlns:p14="http://schemas.microsoft.com/office/powerpoint/2010/main" val="395951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8046370"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Sugarcane	Termites (</a:t>
            </a:r>
            <a:r>
              <a:rPr lang="en-US" i="1" dirty="0" err="1" smtClean="0"/>
              <a:t>Odontotermes</a:t>
            </a:r>
            <a:r>
              <a:rPr lang="en-US" i="1" dirty="0" smtClean="0"/>
              <a:t> </a:t>
            </a:r>
            <a:r>
              <a:rPr lang="en-US" i="1" dirty="0" err="1" smtClean="0"/>
              <a:t>obesus</a:t>
            </a:r>
            <a:r>
              <a:rPr lang="en-US" i="1" dirty="0" smtClean="0"/>
              <a:t>/</a:t>
            </a:r>
            <a:r>
              <a:rPr lang="en-US" i="1" dirty="0" err="1" smtClean="0"/>
              <a:t>Microtermes</a:t>
            </a:r>
            <a:r>
              <a:rPr lang="en-US" i="1" dirty="0" smtClean="0"/>
              <a:t> </a:t>
            </a:r>
            <a:r>
              <a:rPr lang="en-US" i="1" dirty="0" err="1" smtClean="0"/>
              <a:t>obesi</a:t>
            </a:r>
            <a:r>
              <a:rPr lang="en-US" dirty="0" smtClean="0"/>
              <a:t>)</a:t>
            </a:r>
            <a:endParaRPr lang="en-US" i="1" dirty="0" smtClean="0"/>
          </a:p>
          <a:p>
            <a:r>
              <a:rPr lang="en-US" i="1" dirty="0" smtClean="0"/>
              <a:t>				</a:t>
            </a:r>
            <a:r>
              <a:rPr lang="en-US" dirty="0" smtClean="0"/>
              <a:t>(</a:t>
            </a:r>
            <a:r>
              <a:rPr lang="en-US" dirty="0" err="1" smtClean="0"/>
              <a:t>Termitidae</a:t>
            </a:r>
            <a:r>
              <a:rPr lang="en-US" dirty="0" smtClean="0"/>
              <a:t>, </a:t>
            </a:r>
            <a:r>
              <a:rPr lang="en-US" dirty="0" err="1" smtClean="0"/>
              <a:t>Isoptera</a:t>
            </a:r>
            <a:r>
              <a:rPr lang="en-US" dirty="0" smtClean="0"/>
              <a:t>)</a:t>
            </a:r>
            <a:endParaRPr lang="en-US" i="1" dirty="0"/>
          </a:p>
        </p:txBody>
      </p:sp>
      <p:pic>
        <p:nvPicPr>
          <p:cNvPr id="57346" name="Picture 2" descr="http://www.rikenresearch.riken.jp/images/figures/hi_4115.jpg"/>
          <p:cNvPicPr>
            <a:picLocks noChangeAspect="1" noChangeArrowheads="1"/>
          </p:cNvPicPr>
          <p:nvPr/>
        </p:nvPicPr>
        <p:blipFill>
          <a:blip r:embed="rId3" cstate="print"/>
          <a:srcRect/>
          <a:stretch>
            <a:fillRect/>
          </a:stretch>
        </p:blipFill>
        <p:spPr bwMode="auto">
          <a:xfrm>
            <a:off x="1752600" y="1524000"/>
            <a:ext cx="5600700" cy="4568572"/>
          </a:xfrm>
          <a:prstGeom prst="rect">
            <a:avLst/>
          </a:prstGeom>
          <a:ln>
            <a:noFill/>
          </a:ln>
          <a:effectLst>
            <a:softEdge rad="112500"/>
          </a:effectLst>
        </p:spPr>
      </p:pic>
    </p:spTree>
    <p:extLst>
      <p:ext uri="{BB962C8B-B14F-4D97-AF65-F5344CB8AC3E}">
        <p14:creationId xmlns:p14="http://schemas.microsoft.com/office/powerpoint/2010/main" val="1004729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90800"/>
            <a:ext cx="7438639" cy="1077218"/>
          </a:xfrm>
          <a:prstGeom prst="rect">
            <a:avLst/>
          </a:prstGeom>
          <a:noFill/>
        </p:spPr>
        <p:txBody>
          <a:bodyPr wrap="none" rtlCol="0">
            <a:spAutoFit/>
          </a:bodyPr>
          <a:lstStyle/>
          <a:p>
            <a:pPr algn="ctr"/>
            <a:r>
              <a:rPr lang="en-US" sz="3200" u="sng" dirty="0" smtClean="0"/>
              <a:t>Minor/Occasional Insect Pests </a:t>
            </a:r>
            <a:r>
              <a:rPr lang="en-US" sz="3200" dirty="0" smtClean="0"/>
              <a:t>of Sugarcane</a:t>
            </a:r>
          </a:p>
          <a:p>
            <a:pPr algn="ctr"/>
            <a:r>
              <a:rPr lang="en-US" sz="3200" dirty="0" smtClean="0"/>
              <a:t>(Sucking Insect Pests of Sugarcane)</a:t>
            </a:r>
          </a:p>
        </p:txBody>
      </p:sp>
    </p:spTree>
    <p:extLst>
      <p:ext uri="{BB962C8B-B14F-4D97-AF65-F5344CB8AC3E}">
        <p14:creationId xmlns:p14="http://schemas.microsoft.com/office/powerpoint/2010/main" val="3369518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3940502"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Sugarcane	</a:t>
            </a:r>
            <a:r>
              <a:rPr lang="en-US" dirty="0" err="1" smtClean="0"/>
              <a:t>Mealybug</a:t>
            </a:r>
            <a:endParaRPr lang="en-US" dirty="0" smtClean="0"/>
          </a:p>
          <a:p>
            <a:r>
              <a:rPr lang="en-US" dirty="0" smtClean="0"/>
              <a:t>			Black bug</a:t>
            </a:r>
          </a:p>
          <a:p>
            <a:r>
              <a:rPr lang="en-US" dirty="0" smtClean="0"/>
              <a:t>			Whitefly</a:t>
            </a:r>
            <a:endParaRPr lang="en-US" dirty="0"/>
          </a:p>
        </p:txBody>
      </p:sp>
      <p:grpSp>
        <p:nvGrpSpPr>
          <p:cNvPr id="8" name="Group 7"/>
          <p:cNvGrpSpPr/>
          <p:nvPr/>
        </p:nvGrpSpPr>
        <p:grpSpPr>
          <a:xfrm>
            <a:off x="228600" y="1676400"/>
            <a:ext cx="4038600" cy="3505200"/>
            <a:chOff x="0" y="1828800"/>
            <a:chExt cx="5181600" cy="3886200"/>
          </a:xfrm>
        </p:grpSpPr>
        <p:pic>
          <p:nvPicPr>
            <p:cNvPr id="55302" name="Picture 6" descr="http://www.ediblearoids.org/portals/0/taropest/lucidkey/taropest/media/Html/Arthropods/Mealybugs/MealybugsonsugarcaneGJ.jpg"/>
            <p:cNvPicPr>
              <a:picLocks noChangeAspect="1" noChangeArrowheads="1"/>
            </p:cNvPicPr>
            <p:nvPr/>
          </p:nvPicPr>
          <p:blipFill>
            <a:blip r:embed="rId3" cstate="print"/>
            <a:srcRect/>
            <a:stretch>
              <a:fillRect/>
            </a:stretch>
          </p:blipFill>
          <p:spPr bwMode="auto">
            <a:xfrm>
              <a:off x="0" y="1828800"/>
              <a:ext cx="5181600" cy="3886200"/>
            </a:xfrm>
            <a:prstGeom prst="rect">
              <a:avLst/>
            </a:prstGeom>
            <a:ln>
              <a:noFill/>
            </a:ln>
            <a:effectLst>
              <a:softEdge rad="112500"/>
            </a:effectLst>
          </p:spPr>
        </p:pic>
        <p:pic>
          <p:nvPicPr>
            <p:cNvPr id="55300" name="Picture 4" descr="http://www.cals.ncsu.edu/course/ent425/text18/mealybug2.jpg"/>
            <p:cNvPicPr>
              <a:picLocks noChangeAspect="1" noChangeArrowheads="1"/>
            </p:cNvPicPr>
            <p:nvPr/>
          </p:nvPicPr>
          <p:blipFill>
            <a:blip r:embed="rId4" cstate="print"/>
            <a:srcRect/>
            <a:stretch>
              <a:fillRect/>
            </a:stretch>
          </p:blipFill>
          <p:spPr bwMode="auto">
            <a:xfrm rot="20027778">
              <a:off x="2171403" y="1952748"/>
              <a:ext cx="2909392" cy="1813521"/>
            </a:xfrm>
            <a:prstGeom prst="ellipse">
              <a:avLst/>
            </a:prstGeom>
            <a:ln>
              <a:noFill/>
            </a:ln>
            <a:effectLst>
              <a:softEdge rad="127000"/>
            </a:effectLst>
          </p:spPr>
        </p:pic>
      </p:grpSp>
      <p:grpSp>
        <p:nvGrpSpPr>
          <p:cNvPr id="12" name="Group 11"/>
          <p:cNvGrpSpPr/>
          <p:nvPr/>
        </p:nvGrpSpPr>
        <p:grpSpPr>
          <a:xfrm>
            <a:off x="4724400" y="838200"/>
            <a:ext cx="4419600" cy="3352800"/>
            <a:chOff x="2743200" y="2438400"/>
            <a:chExt cx="5715000" cy="3867150"/>
          </a:xfrm>
        </p:grpSpPr>
        <p:pic>
          <p:nvPicPr>
            <p:cNvPr id="55306" name="Picture 10" descr="http://ecorpestcontrol.com/blog/wp-content/uploads/2010/06/Chinch-Bugs.jpg"/>
            <p:cNvPicPr>
              <a:picLocks noChangeAspect="1" noChangeArrowheads="1"/>
            </p:cNvPicPr>
            <p:nvPr/>
          </p:nvPicPr>
          <p:blipFill>
            <a:blip r:embed="rId5" cstate="print"/>
            <a:srcRect/>
            <a:stretch>
              <a:fillRect/>
            </a:stretch>
          </p:blipFill>
          <p:spPr bwMode="auto">
            <a:xfrm>
              <a:off x="2743200" y="2438400"/>
              <a:ext cx="5715000" cy="3867150"/>
            </a:xfrm>
            <a:prstGeom prst="rect">
              <a:avLst/>
            </a:prstGeom>
            <a:ln>
              <a:noFill/>
            </a:ln>
            <a:effectLst>
              <a:softEdge rad="112500"/>
            </a:effectLst>
          </p:spPr>
        </p:pic>
        <p:pic>
          <p:nvPicPr>
            <p:cNvPr id="11" name="Picture 8" descr="http://bugguide.net/images/raw/LL4ZLLWZ5LNZ5LHR9HZR4L2ZQLCHIHYHGLYH5LPZRLDH8H8ZHLDH8H4Z0LBHMHBH4H1HHLUZ5LNZNH.jpg"/>
            <p:cNvPicPr>
              <a:picLocks noChangeAspect="1" noChangeArrowheads="1"/>
            </p:cNvPicPr>
            <p:nvPr/>
          </p:nvPicPr>
          <p:blipFill>
            <a:blip r:embed="rId6" cstate="print"/>
            <a:srcRect/>
            <a:stretch>
              <a:fillRect/>
            </a:stretch>
          </p:blipFill>
          <p:spPr bwMode="auto">
            <a:xfrm>
              <a:off x="6177574" y="2438400"/>
              <a:ext cx="2280626" cy="2280627"/>
            </a:xfrm>
            <a:prstGeom prst="rect">
              <a:avLst/>
            </a:prstGeom>
            <a:ln>
              <a:noFill/>
            </a:ln>
            <a:effectLst>
              <a:softEdge rad="127000"/>
            </a:effectLst>
          </p:spPr>
        </p:pic>
      </p:grpSp>
      <p:grpSp>
        <p:nvGrpSpPr>
          <p:cNvPr id="15" name="Group 14"/>
          <p:cNvGrpSpPr/>
          <p:nvPr/>
        </p:nvGrpSpPr>
        <p:grpSpPr>
          <a:xfrm>
            <a:off x="4038600" y="3657599"/>
            <a:ext cx="3368540" cy="3200401"/>
            <a:chOff x="5819775" y="3657599"/>
            <a:chExt cx="3368540" cy="3200401"/>
          </a:xfrm>
        </p:grpSpPr>
        <p:pic>
          <p:nvPicPr>
            <p:cNvPr id="55308" name="Picture 12" descr="http://agropedia.iitk.ac.in/sites/default/files/whitefly%20symptom.jpg"/>
            <p:cNvPicPr>
              <a:picLocks noChangeAspect="1" noChangeArrowheads="1"/>
            </p:cNvPicPr>
            <p:nvPr/>
          </p:nvPicPr>
          <p:blipFill>
            <a:blip r:embed="rId7" cstate="print"/>
            <a:srcRect/>
            <a:stretch>
              <a:fillRect/>
            </a:stretch>
          </p:blipFill>
          <p:spPr bwMode="auto">
            <a:xfrm>
              <a:off x="5819775" y="3657599"/>
              <a:ext cx="3324225" cy="3200401"/>
            </a:xfrm>
            <a:prstGeom prst="rect">
              <a:avLst/>
            </a:prstGeom>
            <a:ln>
              <a:noFill/>
            </a:ln>
            <a:effectLst>
              <a:softEdge rad="112500"/>
            </a:effectLst>
          </p:spPr>
        </p:pic>
        <p:pic>
          <p:nvPicPr>
            <p:cNvPr id="55310" name="Picture 14" descr="http://soilworx.files.wordpress.com/2013/01/whitefly-2.jpg"/>
            <p:cNvPicPr>
              <a:picLocks noChangeAspect="1" noChangeArrowheads="1"/>
            </p:cNvPicPr>
            <p:nvPr/>
          </p:nvPicPr>
          <p:blipFill>
            <a:blip r:embed="rId8" cstate="print"/>
            <a:srcRect/>
            <a:stretch>
              <a:fillRect/>
            </a:stretch>
          </p:blipFill>
          <p:spPr bwMode="auto">
            <a:xfrm>
              <a:off x="6810375" y="3657600"/>
              <a:ext cx="2377940" cy="1582816"/>
            </a:xfrm>
            <a:prstGeom prst="ellipse">
              <a:avLst/>
            </a:prstGeom>
            <a:ln>
              <a:noFill/>
            </a:ln>
            <a:effectLst>
              <a:softEdge rad="317500"/>
            </a:effectLst>
          </p:spPr>
        </p:pic>
      </p:grpSp>
    </p:spTree>
    <p:extLst>
      <p:ext uri="{BB962C8B-B14F-4D97-AF65-F5344CB8AC3E}">
        <p14:creationId xmlns:p14="http://schemas.microsoft.com/office/powerpoint/2010/main" val="3599188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On-screen Show (4:3)</PresentationFormat>
  <Paragraphs>65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2020-05-02T07:13:43Z</dcterms:created>
  <dcterms:modified xsi:type="dcterms:W3CDTF">2020-05-02T07:14:14Z</dcterms:modified>
</cp:coreProperties>
</file>