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8" r:id="rId2"/>
    <p:sldId id="279" r:id="rId3"/>
    <p:sldId id="283" r:id="rId4"/>
    <p:sldId id="270" r:id="rId5"/>
    <p:sldId id="281" r:id="rId6"/>
    <p:sldId id="271" r:id="rId7"/>
    <p:sldId id="282" r:id="rId8"/>
    <p:sldId id="260" r:id="rId9"/>
    <p:sldId id="291" r:id="rId10"/>
    <p:sldId id="257" r:id="rId11"/>
    <p:sldId id="263" r:id="rId12"/>
    <p:sldId id="269" r:id="rId13"/>
    <p:sldId id="268" r:id="rId14"/>
    <p:sldId id="275" r:id="rId15"/>
    <p:sldId id="258" r:id="rId16"/>
    <p:sldId id="288" r:id="rId17"/>
    <p:sldId id="292" r:id="rId18"/>
    <p:sldId id="293" r:id="rId19"/>
    <p:sldId id="294" r:id="rId20"/>
    <p:sldId id="295" r:id="rId21"/>
    <p:sldId id="289" r:id="rId22"/>
    <p:sldId id="290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C7CC2-23C3-4D42-9F57-4D5DDBD84F82}" type="datetimeFigureOut">
              <a:rPr lang="en-US" smtClean="0"/>
              <a:pPr/>
              <a:t>04-Feb-20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3CA23-9306-4A24-8173-E55E262C5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reactions occurring in the “black box” during transformation of 7dC to 2,22,25dE have not been fully elucidated but involve multiple steps;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3CA23-9306-4A24-8173-E55E262C575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6AF5-BC25-409B-B964-09DE59D8A6BA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456-93AA-4A2D-8CE8-ADD140CFB11D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56F6-82E3-457A-8315-DFD6629345DC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63FE-0536-48A6-8020-D9EDBBE7216C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76BB-76C9-4F55-B4B3-DBBD06E7F530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BA9E-CF21-465E-85F1-67556B83CBC5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E65C-5E9E-486E-9E26-328CDFE103E6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B9B7-3617-4201-8300-54CFD50990F1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5AE6-9ACE-4470-88F7-6562949667BA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233A0-9D91-4616-8457-FAA0CD958FBF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BEC5-57EB-4E5D-80FF-71DBA36E09DB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00027-2486-422E-8E48-98A0FEEE1A00}" type="datetime1">
              <a:rPr lang="en-US" smtClean="0"/>
              <a:pPr/>
              <a:t>04-Feb-20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Dr. M. Asam Riaz-Assistant Professor Entomology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6074A-ACC2-4F61-8E47-740E00848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eta-Sitostero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en.wikipedia.org/wiki/Phytostero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Endocrine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M. Asam Riaz</a:t>
            </a:r>
          </a:p>
          <a:p>
            <a:r>
              <a:rPr lang="en-US" dirty="0" smtClean="0"/>
              <a:t>Assistant Professor-Entomology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Endocrine system</a:t>
            </a:r>
            <a:endParaRPr lang="en-US" dirty="0"/>
          </a:p>
        </p:txBody>
      </p:sp>
      <p:pic>
        <p:nvPicPr>
          <p:cNvPr id="1026" name="Picture 2" descr="D:\Asam\UOS\Dropbox\Courses\Ent 502\endocrine\photo 1.JPG"/>
          <p:cNvPicPr>
            <a:picLocks noChangeAspect="1" noChangeArrowheads="1"/>
          </p:cNvPicPr>
          <p:nvPr/>
        </p:nvPicPr>
        <p:blipFill>
          <a:blip r:embed="rId2" cstate="print"/>
          <a:srcRect l="11426" r="7012" b="3021"/>
          <a:stretch>
            <a:fillRect/>
          </a:stretch>
        </p:blipFill>
        <p:spPr bwMode="auto">
          <a:xfrm rot="10800000">
            <a:off x="1524000" y="946150"/>
            <a:ext cx="6629400" cy="591185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1-Corpora </a:t>
            </a:r>
            <a:r>
              <a:rPr lang="en-US" b="1" dirty="0" err="1" smtClean="0"/>
              <a:t>allata</a:t>
            </a:r>
            <a:r>
              <a:rPr lang="en-US" b="1" dirty="0" smtClean="0"/>
              <a:t> (Corpus </a:t>
            </a:r>
            <a:r>
              <a:rPr lang="en-US" b="1" dirty="0" err="1" smtClean="0"/>
              <a:t>allatum</a:t>
            </a:r>
            <a:r>
              <a:rPr lang="en-US" b="1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pair of gland connected to corpus </a:t>
            </a:r>
            <a:r>
              <a:rPr lang="en-US" dirty="0" err="1" smtClean="0"/>
              <a:t>cardiaca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Secrete JH </a:t>
            </a:r>
            <a:r>
              <a:rPr lang="en-US" dirty="0" smtClean="0"/>
              <a:t>(Juvenile hormone)JH0, JH-I, JH-II, JH-III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JH inhibits development of adult characteristics during immature stage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 Juvenile hormone biosynthesis.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633" y="818356"/>
            <a:ext cx="4308367" cy="6039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447086"/>
            <a:ext cx="4876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 21.2. (b) The diagram shows the </a:t>
            </a:r>
            <a:r>
              <a:rPr lang="en-US" dirty="0" err="1" smtClean="0"/>
              <a:t>mevalonate</a:t>
            </a:r>
            <a:r>
              <a:rPr lang="en-US" dirty="0" smtClean="0"/>
              <a:t> pathway leading to juvenile hormone. For details, see Belle´s et al. (2005).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Two different routes are available from </a:t>
            </a:r>
            <a:r>
              <a:rPr lang="en-US" dirty="0" err="1" smtClean="0"/>
              <a:t>farnesoic</a:t>
            </a:r>
            <a:r>
              <a:rPr lang="en-US" dirty="0" smtClean="0"/>
              <a:t> acid to juvenile hormones.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 err="1" smtClean="0"/>
              <a:t>Orthoptera</a:t>
            </a:r>
            <a:r>
              <a:rPr lang="en-US" dirty="0" smtClean="0"/>
              <a:t>, </a:t>
            </a:r>
            <a:r>
              <a:rPr lang="en-US" dirty="0" err="1" smtClean="0"/>
              <a:t>Dictyoptera</a:t>
            </a:r>
            <a:r>
              <a:rPr lang="en-US" dirty="0" smtClean="0"/>
              <a:t>, </a:t>
            </a:r>
            <a:r>
              <a:rPr lang="en-US" dirty="0" err="1" smtClean="0"/>
              <a:t>Coleoptera</a:t>
            </a:r>
            <a:r>
              <a:rPr lang="en-US" dirty="0" smtClean="0"/>
              <a:t> and </a:t>
            </a:r>
            <a:r>
              <a:rPr lang="en-US" dirty="0" err="1" smtClean="0"/>
              <a:t>Diptera</a:t>
            </a:r>
            <a:r>
              <a:rPr lang="en-US" b="1" dirty="0" smtClean="0"/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farnesoic</a:t>
            </a:r>
            <a:r>
              <a:rPr lang="en-US" b="1" dirty="0" smtClean="0">
                <a:solidFill>
                  <a:srgbClr val="FF0000"/>
                </a:solidFill>
              </a:rPr>
              <a:t> acid </a:t>
            </a:r>
            <a:r>
              <a:rPr lang="en-US" dirty="0" smtClean="0"/>
              <a:t>is first </a:t>
            </a:r>
            <a:r>
              <a:rPr lang="en-US" dirty="0" err="1" smtClean="0"/>
              <a:t>esterified</a:t>
            </a:r>
            <a:r>
              <a:rPr lang="en-US" dirty="0" smtClean="0"/>
              <a:t> to yield </a:t>
            </a:r>
            <a:r>
              <a:rPr lang="en-US" b="1" dirty="0" err="1" smtClean="0">
                <a:solidFill>
                  <a:srgbClr val="FF0000"/>
                </a:solidFill>
              </a:rPr>
              <a:t>methylfarnesoate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then an </a:t>
            </a:r>
            <a:r>
              <a:rPr lang="en-US" dirty="0" err="1" smtClean="0"/>
              <a:t>epoxide</a:t>
            </a:r>
            <a:r>
              <a:rPr lang="en-US" dirty="0" smtClean="0"/>
              <a:t> group is added to yield JHIII.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 err="1" smtClean="0"/>
              <a:t>lepidopteran</a:t>
            </a:r>
            <a:r>
              <a:rPr lang="en-US" dirty="0" smtClean="0"/>
              <a:t> insects, </a:t>
            </a:r>
            <a:r>
              <a:rPr lang="en-US" dirty="0" err="1" smtClean="0"/>
              <a:t>epoxidation</a:t>
            </a:r>
            <a:r>
              <a:rPr lang="en-US" dirty="0" smtClean="0"/>
              <a:t> takes place first, and </a:t>
            </a:r>
            <a:r>
              <a:rPr lang="en-US" b="1" dirty="0" err="1" smtClean="0">
                <a:solidFill>
                  <a:srgbClr val="FF0000"/>
                </a:solidFill>
              </a:rPr>
              <a:t>epoxyfarnesoic</a:t>
            </a:r>
            <a:r>
              <a:rPr lang="en-US" b="1" dirty="0" smtClean="0">
                <a:solidFill>
                  <a:srgbClr val="FF0000"/>
                </a:solidFill>
              </a:rPr>
              <a:t> acid </a:t>
            </a:r>
            <a:r>
              <a:rPr lang="en-US" dirty="0" smtClean="0"/>
              <a:t>is then </a:t>
            </a:r>
            <a:r>
              <a:rPr lang="en-US" dirty="0" err="1" smtClean="0"/>
              <a:t>esterified</a:t>
            </a:r>
            <a:r>
              <a:rPr lang="en-US" dirty="0" smtClean="0"/>
              <a:t>. Where  </a:t>
            </a:r>
            <a:r>
              <a:rPr lang="en-US" dirty="0" err="1" smtClean="0"/>
              <a:t>methylation</a:t>
            </a:r>
            <a:r>
              <a:rPr lang="en-US" dirty="0" smtClean="0"/>
              <a:t> is required to form JHII, etc., it takes place after this.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some adult moths, </a:t>
            </a:r>
            <a:r>
              <a:rPr lang="en-US" dirty="0" err="1" smtClean="0"/>
              <a:t>epoxyfarnesoic</a:t>
            </a:r>
            <a:r>
              <a:rPr lang="en-US" dirty="0" smtClean="0"/>
              <a:t> acid is secreted and stored outside the corpora </a:t>
            </a:r>
            <a:r>
              <a:rPr lang="en-US" dirty="0" err="1" smtClean="0"/>
              <a:t>allata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86" y="0"/>
            <a:ext cx="4405314" cy="680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495800" y="6248400"/>
            <a:ext cx="411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JHB3, juvenile hormone III </a:t>
            </a:r>
            <a:r>
              <a:rPr lang="en-US" dirty="0" err="1" smtClean="0"/>
              <a:t>bisepoxide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67200" y="381000"/>
            <a:ext cx="2229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MF, </a:t>
            </a:r>
            <a:r>
              <a:rPr lang="en-US" dirty="0" err="1" smtClean="0">
                <a:solidFill>
                  <a:prstClr val="black"/>
                </a:solidFill>
              </a:rPr>
              <a:t>methylfarnesoate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2667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Figure 21.2 (a) Juvenile hormones and related molecules. 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0" y="1447800"/>
            <a:ext cx="8382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-76200" y="1066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Epoxy group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5943600"/>
            <a:ext cx="8382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66800" y="5943600"/>
            <a:ext cx="8382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5800" y="5943600"/>
            <a:ext cx="36576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Promotes sexual maturity during adult stage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Egg maturation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Regulated by brain hormone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 smtClean="0"/>
              <a:t>Similar to </a:t>
            </a:r>
            <a:r>
              <a:rPr lang="en-US" dirty="0" err="1" smtClean="0"/>
              <a:t>sesquiterpene</a:t>
            </a:r>
            <a:r>
              <a:rPr lang="en-US" dirty="0" smtClean="0"/>
              <a:t> (a </a:t>
            </a:r>
            <a:r>
              <a:rPr lang="en-US" dirty="0" err="1" smtClean="0"/>
              <a:t>semiochemicals</a:t>
            </a:r>
            <a:r>
              <a:rPr lang="en-US" dirty="0" smtClean="0"/>
              <a:t> or defense chemicals in plants)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Asam\UOS\Dropbox\Courses\Ent 502\endocrine\photo 2.JPG"/>
          <p:cNvPicPr>
            <a:picLocks noChangeAspect="1" noChangeArrowheads="1"/>
          </p:cNvPicPr>
          <p:nvPr/>
        </p:nvPicPr>
        <p:blipFill>
          <a:blip r:embed="rId2" cstate="print"/>
          <a:srcRect t="10000" b="33750"/>
          <a:stretch>
            <a:fillRect/>
          </a:stretch>
        </p:blipFill>
        <p:spPr bwMode="auto">
          <a:xfrm rot="10800000">
            <a:off x="533400" y="2590800"/>
            <a:ext cx="8128000" cy="3429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2-Corpora </a:t>
            </a:r>
            <a:r>
              <a:rPr lang="en-US" b="1" dirty="0" err="1" smtClean="0"/>
              <a:t>cardiaca</a:t>
            </a:r>
            <a:r>
              <a:rPr lang="en-US" b="1" dirty="0" smtClean="0"/>
              <a:t> (corpus </a:t>
            </a:r>
            <a:r>
              <a:rPr lang="en-US" b="1" dirty="0" err="1" smtClean="0"/>
              <a:t>cardiacum</a:t>
            </a:r>
            <a:r>
              <a:rPr lang="en-US" b="1" smtClean="0"/>
              <a:t>)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pair of glands connected to </a:t>
            </a:r>
            <a:r>
              <a:rPr lang="en-US" dirty="0" err="1" smtClean="0"/>
              <a:t>protocerebrum</a:t>
            </a:r>
            <a:r>
              <a:rPr lang="en-US" dirty="0" smtClean="0"/>
              <a:t> through nerves and associated with aorta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Secrete PTTH (</a:t>
            </a:r>
            <a:r>
              <a:rPr lang="en-US" b="1" dirty="0" err="1" smtClean="0"/>
              <a:t>prothoracicotropic</a:t>
            </a:r>
            <a:r>
              <a:rPr lang="en-US" b="1" dirty="0" smtClean="0"/>
              <a:t> hormone</a:t>
            </a:r>
            <a:r>
              <a:rPr lang="en-US" dirty="0" smtClean="0"/>
              <a:t>) under the influence of brain hormone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Store brain hormones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3-Prothoracic glands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Present in </a:t>
            </a:r>
            <a:r>
              <a:rPr lang="en-US" dirty="0" err="1" smtClean="0"/>
              <a:t>prothorax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Secrete </a:t>
            </a:r>
            <a:r>
              <a:rPr lang="en-US" b="1" dirty="0" err="1" smtClean="0"/>
              <a:t>ecdysone</a:t>
            </a:r>
            <a:r>
              <a:rPr lang="en-US" dirty="0" smtClean="0"/>
              <a:t> </a:t>
            </a:r>
            <a:r>
              <a:rPr lang="en-US" dirty="0" smtClean="0"/>
              <a:t>(steroid hormone)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Ecdysone</a:t>
            </a:r>
            <a:r>
              <a:rPr lang="en-US" dirty="0" smtClean="0"/>
              <a:t> </a:t>
            </a:r>
            <a:r>
              <a:rPr lang="en-US" dirty="0" smtClean="0"/>
              <a:t>stimulate synthesis of chitin and protein and causes </a:t>
            </a:r>
            <a:r>
              <a:rPr lang="en-US" dirty="0" err="1" smtClean="0"/>
              <a:t>moulting</a:t>
            </a:r>
            <a:r>
              <a:rPr lang="en-US" dirty="0" smtClean="0"/>
              <a:t>. It is also known as </a:t>
            </a:r>
            <a:r>
              <a:rPr lang="en-US" dirty="0" err="1" smtClean="0"/>
              <a:t>moulting</a:t>
            </a:r>
            <a:r>
              <a:rPr lang="en-US" dirty="0" smtClean="0"/>
              <a:t> hormone.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Ecdysone</a:t>
            </a:r>
            <a:r>
              <a:rPr lang="en-US" dirty="0" smtClean="0"/>
              <a:t> is produced under the influence of PTTH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4876800"/>
            <a:ext cx="43434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/>
              <a:t>Ecdysone</a:t>
            </a:r>
            <a:r>
              <a:rPr lang="en-US" sz="2000" dirty="0" smtClean="0"/>
              <a:t> </a:t>
            </a:r>
            <a:r>
              <a:rPr lang="en-US" sz="2000" dirty="0" smtClean="0"/>
              <a:t>is steroid</a:t>
            </a:r>
            <a:endParaRPr lang="en-US" sz="2000" dirty="0"/>
          </a:p>
        </p:txBody>
      </p:sp>
      <p:pic>
        <p:nvPicPr>
          <p:cNvPr id="3078" name="Picture 6" descr="https://upload.wikimedia.org/wikipedia/commons/thumb/b/be/Sitosterol_structure.svg/255px-Sitosterol_structur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4112895" cy="24193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4953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 tooltip="Beta-Sitosterol"/>
              </a:rPr>
              <a:t>β-</a:t>
            </a:r>
            <a:r>
              <a:rPr lang="en-US" dirty="0" err="1">
                <a:hlinkClick r:id="rId3" tooltip="Beta-Sitosterol"/>
              </a:rPr>
              <a:t>Sitosterol</a:t>
            </a:r>
            <a:r>
              <a:rPr lang="en-US" dirty="0"/>
              <a:t>, a </a:t>
            </a:r>
            <a:r>
              <a:rPr lang="en-US" dirty="0" err="1">
                <a:hlinkClick r:id="rId4" tooltip="Phytosterol"/>
              </a:rPr>
              <a:t>phytosterol</a:t>
            </a:r>
            <a:r>
              <a:rPr lang="en-US" dirty="0"/>
              <a:t> showing the hydroxyl group at C-3.</a:t>
            </a:r>
          </a:p>
        </p:txBody>
      </p:sp>
      <p:pic>
        <p:nvPicPr>
          <p:cNvPr id="3080" name="Picture 8" descr="http://upload.wikimedia.org/wikipedia/commons/thumb/a/af/Ecdysone.svg/200px-Ecdysone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1828800"/>
            <a:ext cx="4267200" cy="300837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4712"/>
          <a:stretch>
            <a:fillRect/>
          </a:stretch>
        </p:blipFill>
        <p:spPr bwMode="auto">
          <a:xfrm>
            <a:off x="4343401" y="381000"/>
            <a:ext cx="4800599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715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Biosynthesis of </a:t>
            </a:r>
            <a:r>
              <a:rPr lang="en-US" dirty="0" err="1" smtClean="0"/>
              <a:t>ecdysone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629400" y="1569204"/>
            <a:ext cx="2514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629400" y="2362200"/>
            <a:ext cx="2514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629400" y="2971800"/>
            <a:ext cx="2514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29400" y="3581400"/>
            <a:ext cx="2514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60396" y="5744706"/>
            <a:ext cx="2514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533400"/>
            <a:ext cx="502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Ecdysteroid</a:t>
            </a:r>
            <a:r>
              <a:rPr lang="en-US" dirty="0" smtClean="0"/>
              <a:t> biosynthesis and the involvement of</a:t>
            </a:r>
          </a:p>
          <a:p>
            <a:r>
              <a:rPr lang="en-US" dirty="0" err="1" smtClean="0"/>
              <a:t>cytochrome</a:t>
            </a:r>
            <a:r>
              <a:rPr lang="en-US" dirty="0" smtClean="0"/>
              <a:t> P450 (CYP) enzymes.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occurs in the </a:t>
            </a:r>
            <a:r>
              <a:rPr lang="en-US" dirty="0" err="1" smtClean="0"/>
              <a:t>prothoracic</a:t>
            </a:r>
            <a:r>
              <a:rPr lang="en-US" dirty="0" smtClean="0"/>
              <a:t> gland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P450 enzymes are involved in this pathway (</a:t>
            </a:r>
            <a:r>
              <a:rPr lang="en-US" dirty="0" err="1" smtClean="0"/>
              <a:t>steroidogenesis</a:t>
            </a:r>
            <a:r>
              <a:rPr lang="en-U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steroid at the start of the pathway may be a </a:t>
            </a:r>
            <a:r>
              <a:rPr lang="en-US" dirty="0" err="1" smtClean="0"/>
              <a:t>phytosteroid</a:t>
            </a:r>
            <a:r>
              <a:rPr lang="en-US" dirty="0" smtClean="0"/>
              <a:t> rather than cholesterol, and this may cause the final </a:t>
            </a:r>
            <a:r>
              <a:rPr lang="en-US" dirty="0" err="1" smtClean="0"/>
              <a:t>ecdysteroid</a:t>
            </a:r>
            <a:r>
              <a:rPr lang="en-US" dirty="0" smtClean="0"/>
              <a:t> product to differ.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</a:t>
            </a:r>
            <a:r>
              <a:rPr lang="en-US" dirty="0" err="1" smtClean="0"/>
              <a:t>Manduca</a:t>
            </a:r>
            <a:r>
              <a:rPr lang="en-US" dirty="0" smtClean="0"/>
              <a:t> </a:t>
            </a:r>
            <a:r>
              <a:rPr lang="en-US" dirty="0" err="1" smtClean="0"/>
              <a:t>sexta</a:t>
            </a:r>
            <a:r>
              <a:rPr lang="en-US" dirty="0" smtClean="0"/>
              <a:t>, 3-dehydroecdysone replaces </a:t>
            </a:r>
            <a:r>
              <a:rPr lang="en-US" dirty="0" err="1" smtClean="0"/>
              <a:t>ecdysone</a:t>
            </a:r>
            <a:r>
              <a:rPr lang="en-US" dirty="0" smtClean="0"/>
              <a:t> as the </a:t>
            </a:r>
            <a:r>
              <a:rPr lang="en-US" dirty="0" err="1" smtClean="0"/>
              <a:t>secretory</a:t>
            </a:r>
            <a:r>
              <a:rPr lang="en-US" dirty="0" smtClean="0"/>
              <a:t> product of the </a:t>
            </a:r>
            <a:r>
              <a:rPr lang="en-US" dirty="0" err="1" smtClean="0"/>
              <a:t>prothoracic</a:t>
            </a:r>
            <a:r>
              <a:rPr lang="en-US" dirty="0" smtClean="0"/>
              <a:t> gland, and this is then converted to </a:t>
            </a:r>
            <a:r>
              <a:rPr lang="en-US" dirty="0" err="1" smtClean="0"/>
              <a:t>ecdysone</a:t>
            </a:r>
            <a:r>
              <a:rPr lang="en-US" dirty="0" smtClean="0"/>
              <a:t> by a </a:t>
            </a:r>
            <a:r>
              <a:rPr lang="en-US" b="1" dirty="0" smtClean="0">
                <a:solidFill>
                  <a:srgbClr val="FF0000"/>
                </a:solidFill>
              </a:rPr>
              <a:t>3-b </a:t>
            </a:r>
            <a:r>
              <a:rPr lang="en-US" b="1" dirty="0" err="1" smtClean="0">
                <a:solidFill>
                  <a:srgbClr val="FF0000"/>
                </a:solidFill>
              </a:rPr>
              <a:t>reductase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enzyme in the </a:t>
            </a:r>
            <a:r>
              <a:rPr lang="en-US" dirty="0" err="1" smtClean="0"/>
              <a:t>hemolymph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based on chemical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Juvenile hormone (JH)</a:t>
            </a:r>
          </a:p>
          <a:p>
            <a:r>
              <a:rPr lang="en-US" dirty="0" smtClean="0"/>
              <a:t>Molting hormones (</a:t>
            </a:r>
            <a:r>
              <a:rPr lang="en-US" dirty="0" err="1" smtClean="0"/>
              <a:t>Ecdysone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Peptide hormones </a:t>
            </a:r>
          </a:p>
          <a:p>
            <a:pPr lvl="1"/>
            <a:r>
              <a:rPr lang="en-US" dirty="0" smtClean="0"/>
              <a:t>short sequence proteins</a:t>
            </a:r>
          </a:p>
          <a:p>
            <a:pPr lvl="1"/>
            <a:r>
              <a:rPr lang="en-US" dirty="0" smtClean="0"/>
              <a:t>Perform different functions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30189"/>
            <a:ext cx="9144000" cy="2427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 startAt="3"/>
            </a:pPr>
            <a:r>
              <a:rPr lang="en-US" dirty="0" err="1" smtClean="0"/>
              <a:t>Ecdyson</a:t>
            </a:r>
            <a:r>
              <a:rPr lang="en-US" dirty="0" smtClean="0"/>
              <a:t> stimulate synthesis of chitin and protein and causes </a:t>
            </a:r>
            <a:r>
              <a:rPr lang="en-US" dirty="0" err="1" smtClean="0"/>
              <a:t>moulting</a:t>
            </a:r>
            <a:r>
              <a:rPr lang="en-US" dirty="0" smtClean="0"/>
              <a:t>. It is also known as </a:t>
            </a:r>
            <a:r>
              <a:rPr lang="en-US" dirty="0" err="1" smtClean="0"/>
              <a:t>moulting</a:t>
            </a:r>
            <a:r>
              <a:rPr lang="en-US" dirty="0" smtClean="0"/>
              <a:t> hormone.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dirty="0" err="1" smtClean="0"/>
              <a:t>Ecdysone</a:t>
            </a:r>
            <a:r>
              <a:rPr lang="en-US" dirty="0" smtClean="0"/>
              <a:t> is produced under the influence of PTTH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5-Endocrine cells of </a:t>
            </a:r>
            <a:r>
              <a:rPr lang="en-US" b="1" dirty="0" err="1" smtClean="0"/>
              <a:t>midgut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in </a:t>
            </a:r>
            <a:r>
              <a:rPr lang="en-US" dirty="0" err="1" smtClean="0"/>
              <a:t>midgut</a:t>
            </a:r>
            <a:r>
              <a:rPr lang="en-US" dirty="0" smtClean="0"/>
              <a:t> wall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Produce their secretion into the </a:t>
            </a:r>
            <a:r>
              <a:rPr lang="en-US" dirty="0" err="1" smtClean="0"/>
              <a:t>hemolymph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</a:t>
            </a:r>
            <a:r>
              <a:rPr lang="en-US" dirty="0" err="1" smtClean="0"/>
              <a:t>microvilli</a:t>
            </a:r>
            <a:r>
              <a:rPr lang="en-US" dirty="0" smtClean="0"/>
              <a:t> at the 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Cells vary in number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500 cells in </a:t>
            </a:r>
            <a:r>
              <a:rPr lang="en-US" dirty="0" err="1" smtClean="0"/>
              <a:t>midgut</a:t>
            </a:r>
            <a:r>
              <a:rPr lang="en-US" dirty="0" smtClean="0"/>
              <a:t> of </a:t>
            </a:r>
            <a:r>
              <a:rPr lang="en-US" i="1" dirty="0" smtClean="0"/>
              <a:t>A. aegypti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30000 in </a:t>
            </a:r>
            <a:r>
              <a:rPr lang="en-US" i="1" dirty="0" err="1" smtClean="0"/>
              <a:t>Periplaneta</a:t>
            </a:r>
            <a:r>
              <a:rPr lang="en-US" i="1" dirty="0" smtClean="0"/>
              <a:t> </a:t>
            </a:r>
            <a:r>
              <a:rPr lang="en-US" i="1" dirty="0" err="1" smtClean="0"/>
              <a:t>americana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Secrete peptide hormones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Diuretic peptides, regulate water balance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Regulate the synthesis of digestive enzymes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Regulation of food intake by </a:t>
            </a:r>
            <a:r>
              <a:rPr lang="en-US" dirty="0" err="1" smtClean="0"/>
              <a:t>signalling</a:t>
            </a:r>
            <a:r>
              <a:rPr lang="en-US" dirty="0" smtClean="0"/>
              <a:t> when gut it full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6-Epitracheal glands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in higher orders (some </a:t>
            </a:r>
            <a:r>
              <a:rPr lang="en-US" dirty="0" err="1" smtClean="0"/>
              <a:t>coleoptera</a:t>
            </a:r>
            <a:r>
              <a:rPr lang="en-US" dirty="0" smtClean="0"/>
              <a:t>, Hymenoptera, All Lepidoptera and </a:t>
            </a:r>
            <a:r>
              <a:rPr lang="en-US" dirty="0" err="1" smtClean="0"/>
              <a:t>Diptera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16-18 </a:t>
            </a:r>
            <a:r>
              <a:rPr lang="en-US" dirty="0" err="1" smtClean="0"/>
              <a:t>neurosecretory</a:t>
            </a:r>
            <a:r>
              <a:rPr lang="en-US" dirty="0" smtClean="0"/>
              <a:t> cells attached to </a:t>
            </a:r>
            <a:r>
              <a:rPr lang="en-US" dirty="0" err="1" smtClean="0"/>
              <a:t>trechea</a:t>
            </a:r>
            <a:r>
              <a:rPr lang="en-US" dirty="0" smtClean="0"/>
              <a:t> near each spiracle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Source of ETH (</a:t>
            </a:r>
            <a:r>
              <a:rPr lang="en-US" dirty="0" err="1" smtClean="0"/>
              <a:t>ecdysis</a:t>
            </a:r>
            <a:r>
              <a:rPr lang="en-US" dirty="0" smtClean="0"/>
              <a:t>-triggering hormone), and PETH (pre- </a:t>
            </a:r>
            <a:r>
              <a:rPr lang="en-US" dirty="0" err="1" smtClean="0"/>
              <a:t>ecdysis</a:t>
            </a:r>
            <a:r>
              <a:rPr lang="en-US" dirty="0" smtClean="0"/>
              <a:t>-triggering hormone)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7-Ovaries and testes</a:t>
            </a:r>
          </a:p>
          <a:p>
            <a:pPr lvl="1"/>
            <a:r>
              <a:rPr lang="en-US" dirty="0" smtClean="0"/>
              <a:t>Produce </a:t>
            </a:r>
            <a:r>
              <a:rPr lang="en-US" dirty="0" err="1" smtClean="0"/>
              <a:t>gonadal</a:t>
            </a:r>
            <a:r>
              <a:rPr lang="en-US" dirty="0" smtClean="0"/>
              <a:t> hormones</a:t>
            </a:r>
          </a:p>
          <a:p>
            <a:pPr lvl="1"/>
            <a:r>
              <a:rPr lang="en-US" dirty="0" smtClean="0"/>
              <a:t>Cause courtship and mating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8-Ventral ganglion </a:t>
            </a:r>
          </a:p>
          <a:p>
            <a:pPr lvl="1"/>
            <a:r>
              <a:rPr lang="en-US" dirty="0" smtClean="0"/>
              <a:t>Produce </a:t>
            </a:r>
            <a:r>
              <a:rPr lang="en-US" dirty="0" err="1" smtClean="0"/>
              <a:t>eclosion</a:t>
            </a:r>
            <a:r>
              <a:rPr lang="en-US" dirty="0" smtClean="0"/>
              <a:t> hormone (helps to shed the old skin)</a:t>
            </a:r>
          </a:p>
          <a:p>
            <a:pPr lvl="1"/>
            <a:r>
              <a:rPr lang="en-US" dirty="0" smtClean="0"/>
              <a:t>Produce </a:t>
            </a:r>
            <a:r>
              <a:rPr lang="en-US" dirty="0" err="1" smtClean="0"/>
              <a:t>bursicon</a:t>
            </a:r>
            <a:r>
              <a:rPr lang="en-US" dirty="0" smtClean="0"/>
              <a:t> that causes hardening and tanning of the </a:t>
            </a:r>
            <a:r>
              <a:rPr lang="en-US" dirty="0" err="1" smtClean="0"/>
              <a:t>youngone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981200"/>
            <a:ext cx="911134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53340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A, alanine; C, cysteine; D, aspartic acid; </a:t>
            </a:r>
            <a:r>
              <a:rPr lang="en-US" dirty="0" smtClean="0"/>
              <a:t>E, </a:t>
            </a:r>
            <a:r>
              <a:rPr lang="en-US" dirty="0" err="1" smtClean="0"/>
              <a:t>glutamic</a:t>
            </a:r>
            <a:r>
              <a:rPr lang="en-US" dirty="0" smtClean="0"/>
              <a:t> acid; F, phenylalanine; G, </a:t>
            </a:r>
            <a:r>
              <a:rPr lang="en-US" dirty="0" err="1" smtClean="0"/>
              <a:t>glycine</a:t>
            </a:r>
            <a:r>
              <a:rPr lang="en-US" dirty="0" smtClean="0"/>
              <a:t>; H, </a:t>
            </a:r>
            <a:r>
              <a:rPr lang="en-US" dirty="0" err="1" smtClean="0"/>
              <a:t>histidine</a:t>
            </a:r>
            <a:r>
              <a:rPr lang="en-US" dirty="0" smtClean="0"/>
              <a:t>; I, </a:t>
            </a:r>
            <a:r>
              <a:rPr lang="en-US" dirty="0" err="1" smtClean="0"/>
              <a:t>isoleucine</a:t>
            </a:r>
            <a:r>
              <a:rPr lang="en-US" dirty="0" smtClean="0"/>
              <a:t>; K, lysine; L, </a:t>
            </a:r>
            <a:r>
              <a:rPr lang="en-US" dirty="0" err="1" smtClean="0"/>
              <a:t>leucine</a:t>
            </a:r>
            <a:r>
              <a:rPr lang="en-US" dirty="0" smtClean="0"/>
              <a:t>; M, </a:t>
            </a:r>
            <a:r>
              <a:rPr lang="en-US" dirty="0" err="1" smtClean="0"/>
              <a:t>methionine</a:t>
            </a:r>
            <a:r>
              <a:rPr lang="en-US" dirty="0" smtClean="0"/>
              <a:t>; N, </a:t>
            </a:r>
            <a:r>
              <a:rPr lang="en-US" dirty="0" err="1" smtClean="0"/>
              <a:t>asparagine</a:t>
            </a:r>
            <a:r>
              <a:rPr lang="en-US" dirty="0" smtClean="0"/>
              <a:t>; P, </a:t>
            </a:r>
            <a:r>
              <a:rPr lang="en-US" dirty="0" err="1" smtClean="0"/>
              <a:t>proline</a:t>
            </a:r>
            <a:r>
              <a:rPr lang="en-US" dirty="0" smtClean="0"/>
              <a:t>; Q, glutamine; R, </a:t>
            </a:r>
            <a:r>
              <a:rPr lang="en-US" dirty="0" err="1" smtClean="0"/>
              <a:t>arginine</a:t>
            </a:r>
            <a:r>
              <a:rPr lang="en-US" dirty="0" smtClean="0"/>
              <a:t>; S, serine; T, </a:t>
            </a:r>
            <a:r>
              <a:rPr lang="en-US" dirty="0" err="1" smtClean="0"/>
              <a:t>threonine</a:t>
            </a:r>
            <a:r>
              <a:rPr lang="en-US" dirty="0" smtClean="0"/>
              <a:t>; V, </a:t>
            </a:r>
            <a:r>
              <a:rPr lang="en-US" dirty="0" err="1" smtClean="0"/>
              <a:t>valine</a:t>
            </a:r>
            <a:r>
              <a:rPr lang="en-US" dirty="0" smtClean="0"/>
              <a:t>, W, tryptophan.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9612"/>
          <a:stretch>
            <a:fillRect/>
          </a:stretch>
        </p:blipFill>
        <p:spPr bwMode="auto">
          <a:xfrm>
            <a:off x="22139" y="0"/>
            <a:ext cx="9121861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50388"/>
          <a:stretch>
            <a:fillRect/>
          </a:stretch>
        </p:blipFill>
        <p:spPr bwMode="auto">
          <a:xfrm>
            <a:off x="15494" y="1151770"/>
            <a:ext cx="9128506" cy="570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9173"/>
          <a:stretch>
            <a:fillRect/>
          </a:stretch>
        </p:blipFill>
        <p:spPr bwMode="auto">
          <a:xfrm>
            <a:off x="0" y="1371600"/>
            <a:ext cx="909005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50827"/>
          <a:stretch>
            <a:fillRect/>
          </a:stretch>
        </p:blipFill>
        <p:spPr bwMode="auto">
          <a:xfrm>
            <a:off x="0" y="1524000"/>
            <a:ext cx="908260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organs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Endocrine organs are of two types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Neurosecretory</a:t>
            </a:r>
            <a:r>
              <a:rPr lang="en-US" dirty="0" smtClean="0"/>
              <a:t> cells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within CNS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Other ganglia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dirty="0" smtClean="0"/>
              <a:t>More in number in </a:t>
            </a:r>
            <a:r>
              <a:rPr lang="en-US" dirty="0" err="1" smtClean="0"/>
              <a:t>Bombyx</a:t>
            </a:r>
            <a:r>
              <a:rPr lang="en-US" dirty="0" smtClean="0"/>
              <a:t> 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dirty="0" smtClean="0"/>
              <a:t>Less in number in </a:t>
            </a:r>
            <a:r>
              <a:rPr lang="en-US" dirty="0" err="1" smtClean="0"/>
              <a:t>Schistocerca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Specialized endocrine glands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Corpora </a:t>
            </a:r>
            <a:r>
              <a:rPr lang="en-US" dirty="0" err="1" smtClean="0"/>
              <a:t>allata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Corpora </a:t>
            </a:r>
            <a:r>
              <a:rPr lang="en-US" dirty="0" err="1" smtClean="0"/>
              <a:t>cardiaca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Prothoracic</a:t>
            </a:r>
            <a:r>
              <a:rPr lang="en-US" dirty="0" smtClean="0"/>
              <a:t> gland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Ring gland of </a:t>
            </a:r>
            <a:r>
              <a:rPr lang="en-US" dirty="0" err="1" smtClean="0"/>
              <a:t>cyclorrhaphous</a:t>
            </a:r>
            <a:r>
              <a:rPr lang="en-US" dirty="0" smtClean="0"/>
              <a:t> </a:t>
            </a:r>
            <a:r>
              <a:rPr lang="en-US" dirty="0" err="1" smtClean="0"/>
              <a:t>Diptera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Endocrine cell of </a:t>
            </a:r>
            <a:r>
              <a:rPr lang="en-US" dirty="0" err="1" smtClean="0"/>
              <a:t>midgut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err="1" smtClean="0"/>
              <a:t>Epitracheal</a:t>
            </a:r>
            <a:r>
              <a:rPr lang="en-US" dirty="0" smtClean="0"/>
              <a:t> glands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1-Neurosecretary cells</a:t>
            </a:r>
          </a:p>
          <a:p>
            <a:pPr marL="971550" lvl="1" indent="-457200"/>
            <a:r>
              <a:rPr lang="en-US" dirty="0" smtClean="0"/>
              <a:t>within CNS</a:t>
            </a:r>
          </a:p>
          <a:p>
            <a:pPr marL="1371600" lvl="2" indent="-457200"/>
            <a:r>
              <a:rPr lang="en-US" dirty="0" smtClean="0"/>
              <a:t>More in number in </a:t>
            </a:r>
            <a:r>
              <a:rPr lang="en-US" dirty="0" err="1" smtClean="0"/>
              <a:t>Bombyx</a:t>
            </a:r>
            <a:r>
              <a:rPr lang="en-US" dirty="0" smtClean="0"/>
              <a:t> </a:t>
            </a:r>
          </a:p>
          <a:p>
            <a:pPr marL="1371600" lvl="2" indent="-457200"/>
            <a:r>
              <a:rPr lang="en-US" dirty="0" smtClean="0"/>
              <a:t>Less in number in </a:t>
            </a:r>
            <a:r>
              <a:rPr lang="en-US" dirty="0" err="1" smtClean="0"/>
              <a:t>Schistocerca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Cluster found medially and laterally in insect brain</a:t>
            </a:r>
          </a:p>
          <a:p>
            <a:pPr lvl="1"/>
            <a:r>
              <a:rPr lang="en-US" dirty="0" smtClean="0"/>
              <a:t>Provide nerves to corpora </a:t>
            </a:r>
            <a:r>
              <a:rPr lang="en-US" dirty="0" err="1" smtClean="0"/>
              <a:t>cardiaca</a:t>
            </a:r>
            <a:r>
              <a:rPr lang="en-US" dirty="0" smtClean="0"/>
              <a:t> and corpora </a:t>
            </a:r>
            <a:r>
              <a:rPr lang="en-US" dirty="0" err="1" smtClean="0"/>
              <a:t>allatum</a:t>
            </a:r>
            <a:endParaRPr lang="en-US" dirty="0" smtClean="0"/>
          </a:p>
          <a:p>
            <a:pPr lvl="1"/>
            <a:r>
              <a:rPr lang="en-US" dirty="0" smtClean="0"/>
              <a:t>produce </a:t>
            </a:r>
            <a:r>
              <a:rPr lang="en-US" b="1" dirty="0" smtClean="0"/>
              <a:t>brain hormones </a:t>
            </a:r>
            <a:r>
              <a:rPr lang="en-US" dirty="0" smtClean="0"/>
              <a:t>which are carried by carrier protein </a:t>
            </a:r>
          </a:p>
          <a:p>
            <a:pPr lvl="1"/>
            <a:r>
              <a:rPr lang="en-US" dirty="0" smtClean="0"/>
              <a:t>Regulate molting, metamorphosis, reproduction, lipids, carbohydrates, protein, flight energy, feeding activity and excretion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074A-ACC2-4F61-8E47-740E0084840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Riaz-Assistant Professor Entomology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978</Words>
  <Application>Microsoft Office PowerPoint</Application>
  <PresentationFormat>On-screen Show (4:3)</PresentationFormat>
  <Paragraphs>141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Endocrine system</vt:lpstr>
      <vt:lpstr>Classification based on chemical structure</vt:lpstr>
      <vt:lpstr>Slide 3</vt:lpstr>
      <vt:lpstr>Slide 4</vt:lpstr>
      <vt:lpstr>Slide 5</vt:lpstr>
      <vt:lpstr>Slide 6</vt:lpstr>
      <vt:lpstr>Slide 7</vt:lpstr>
      <vt:lpstr>Endocrine organs</vt:lpstr>
      <vt:lpstr>Slide 9</vt:lpstr>
      <vt:lpstr>Endocrine system</vt:lpstr>
      <vt:lpstr>Slide 11</vt:lpstr>
      <vt:lpstr> Juvenile hormone biosynthesis.</vt:lpstr>
      <vt:lpstr>Slide 13</vt:lpstr>
      <vt:lpstr>Slide 14</vt:lpstr>
      <vt:lpstr>Slide 15</vt:lpstr>
      <vt:lpstr>Slide 16</vt:lpstr>
      <vt:lpstr>Slide 17</vt:lpstr>
      <vt:lpstr>Slide 18</vt:lpstr>
      <vt:lpstr>Biosynthesis of ecdysone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 Asam Riaz</dc:creator>
  <cp:lastModifiedBy>Asam Riaz</cp:lastModifiedBy>
  <cp:revision>69</cp:revision>
  <dcterms:created xsi:type="dcterms:W3CDTF">2013-06-07T03:27:54Z</dcterms:created>
  <dcterms:modified xsi:type="dcterms:W3CDTF">2020-02-04T07:08:20Z</dcterms:modified>
</cp:coreProperties>
</file>