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5" r:id="rId1"/>
  </p:sldMasterIdLst>
  <p:sldIdLst>
    <p:sldId id="256" r:id="rId2"/>
    <p:sldId id="259" r:id="rId3"/>
    <p:sldId id="260" r:id="rId4"/>
    <p:sldId id="261" r:id="rId5"/>
    <p:sldId id="257" r:id="rId6"/>
    <p:sldId id="262" r:id="rId7"/>
    <p:sldId id="265" r:id="rId8"/>
    <p:sldId id="266" r:id="rId9"/>
    <p:sldId id="274" r:id="rId10"/>
    <p:sldId id="268" r:id="rId11"/>
    <p:sldId id="271" r:id="rId12"/>
    <p:sldId id="272" r:id="rId13"/>
    <p:sldId id="27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8" autoAdjust="0"/>
    <p:restoredTop sz="94660"/>
  </p:normalViewPr>
  <p:slideViewPr>
    <p:cSldViewPr snapToGrid="0">
      <p:cViewPr>
        <p:scale>
          <a:sx n="81" d="100"/>
          <a:sy n="81" d="100"/>
        </p:scale>
        <p:origin x="-282" y="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1AC2728-DC8E-4F42-8BAA-5381A69D868A}"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6AB0C-1D5E-498B-8BB2-0CFBC87C372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AC2728-DC8E-4F42-8BAA-5381A69D868A}"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6AB0C-1D5E-498B-8BB2-0CFBC87C372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AC2728-DC8E-4F42-8BAA-5381A69D868A}"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6AB0C-1D5E-498B-8BB2-0CFBC87C372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AC2728-DC8E-4F42-8BAA-5381A69D868A}"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6AB0C-1D5E-498B-8BB2-0CFBC87C372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AC2728-DC8E-4F42-8BAA-5381A69D868A}" type="datetimeFigureOut">
              <a:rPr lang="en-US" smtClean="0"/>
              <a:t>11/25/2020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6AB0C-1D5E-498B-8BB2-0CFBC87C372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1AC2728-DC8E-4F42-8BAA-5381A69D868A}" type="datetimeFigureOut">
              <a:rPr lang="en-US" smtClean="0"/>
              <a:t>11/25/2020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26AB0C-1D5E-498B-8BB2-0CFBC87C372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AC2728-DC8E-4F42-8BAA-5381A69D868A}" type="datetimeFigureOut">
              <a:rPr lang="en-US" smtClean="0"/>
              <a:t>11/25/2020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26AB0C-1D5E-498B-8BB2-0CFBC87C372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AC2728-DC8E-4F42-8BAA-5381A69D868A}" type="datetimeFigureOut">
              <a:rPr lang="en-US" smtClean="0"/>
              <a:t>11/25/2020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26AB0C-1D5E-498B-8BB2-0CFBC87C372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AC2728-DC8E-4F42-8BAA-5381A69D868A}" type="datetimeFigureOut">
              <a:rPr lang="en-US" smtClean="0"/>
              <a:t>11/25/2020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26AB0C-1D5E-498B-8BB2-0CFBC87C372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AC2728-DC8E-4F42-8BAA-5381A69D868A}" type="datetimeFigureOut">
              <a:rPr lang="en-US" smtClean="0"/>
              <a:t>11/25/2020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26AB0C-1D5E-498B-8BB2-0CFBC87C372C}" type="slidenum">
              <a:rPr lang="en-US" smtClean="0"/>
              <a:t>‹#›</a:t>
            </a:fld>
            <a:endParaRPr lang="en-US"/>
          </a:p>
        </p:txBody>
      </p:sp>
      <p:sp>
        <p:nvSpPr>
          <p:cNvPr id="9" name="Content Placeholder 8"/>
          <p:cNvSpPr>
            <a:spLocks noGrp="1"/>
          </p:cNvSpPr>
          <p:nvPr>
            <p:ph sz="quarter" idx="13"/>
          </p:nvPr>
        </p:nvSpPr>
        <p:spPr>
          <a:xfrm>
            <a:off x="406400" y="381000"/>
            <a:ext cx="103632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41AC2728-DC8E-4F42-8BAA-5381A69D868A}" type="datetimeFigureOut">
              <a:rPr lang="en-US" smtClean="0"/>
              <a:t>11/25/2020</a:t>
            </a:fld>
            <a:endParaRPr lang="en-US"/>
          </a:p>
        </p:txBody>
      </p:sp>
      <p:sp>
        <p:nvSpPr>
          <p:cNvPr id="9" name="Slide Number Placeholder 8"/>
          <p:cNvSpPr>
            <a:spLocks noGrp="1"/>
          </p:cNvSpPr>
          <p:nvPr>
            <p:ph type="sldNum" sz="quarter" idx="11"/>
          </p:nvPr>
        </p:nvSpPr>
        <p:spPr/>
        <p:txBody>
          <a:bodyPr/>
          <a:lstStyle/>
          <a:p>
            <a:fld id="{BD26AB0C-1D5E-498B-8BB2-0CFBC87C372C}"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D26AB0C-1D5E-498B-8BB2-0CFBC87C372C}" type="slidenum">
              <a:rPr lang="en-US" smtClean="0"/>
              <a:t>‹#›</a:t>
            </a:fld>
            <a:endParaRPr lang="en-US"/>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41AC2728-DC8E-4F42-8BAA-5381A69D868A}" type="datetimeFigureOut">
              <a:rPr lang="en-US" smtClean="0"/>
              <a:t>11/25/2020</a:t>
            </a:fld>
            <a:endParaRPr lang="en-US"/>
          </a:p>
        </p:txBody>
      </p:sp>
    </p:spTree>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50124" y="269631"/>
            <a:ext cx="5029199" cy="691661"/>
          </a:xfrm>
        </p:spPr>
        <p:txBody>
          <a:bodyPr/>
          <a:lstStyle/>
          <a:p>
            <a:r>
              <a:rPr lang="en-US" dirty="0"/>
              <a:t/>
            </a:r>
            <a:br>
              <a:rPr lang="en-US" dirty="0"/>
            </a:br>
            <a:r>
              <a:rPr lang="en-US" sz="4000" b="1" dirty="0" smtClean="0">
                <a:latin typeface="Times New Roman" pitchFamily="18" charset="0"/>
                <a:cs typeface="Times New Roman" pitchFamily="18" charset="0"/>
              </a:rPr>
              <a:t>Social Control</a:t>
            </a:r>
            <a:endParaRPr lang="en-US" sz="4000" b="1" dirty="0">
              <a:latin typeface="Times New Roman" pitchFamily="18" charset="0"/>
              <a:cs typeface="Times New Roman" pitchFamily="18" charset="0"/>
            </a:endParaRPr>
          </a:p>
        </p:txBody>
      </p:sp>
      <p:sp>
        <p:nvSpPr>
          <p:cNvPr id="3" name="Subtitle 2"/>
          <p:cNvSpPr>
            <a:spLocks noGrp="1"/>
          </p:cNvSpPr>
          <p:nvPr>
            <p:ph type="subTitle" idx="1"/>
          </p:nvPr>
        </p:nvSpPr>
        <p:spPr>
          <a:xfrm>
            <a:off x="802784" y="949569"/>
            <a:ext cx="9144000" cy="5357446"/>
          </a:xfrm>
        </p:spPr>
        <p:txBody>
          <a:bodyPr>
            <a:noAutofit/>
          </a:bodyPr>
          <a:lstStyle/>
          <a:p>
            <a:pPr marL="457200" lvl="0" indent="-457200" algn="l">
              <a:buFont typeface="Wingdings" pitchFamily="2" charset="2"/>
              <a:buChar char="q"/>
            </a:pPr>
            <a:r>
              <a:rPr lang="en-US" sz="2800" dirty="0" smtClean="0">
                <a:solidFill>
                  <a:schemeClr val="tx1"/>
                </a:solidFill>
                <a:latin typeface="Times New Roman" pitchFamily="18" charset="0"/>
                <a:cs typeface="Times New Roman" pitchFamily="18" charset="0"/>
              </a:rPr>
              <a:t>Social </a:t>
            </a:r>
            <a:r>
              <a:rPr lang="en-US" sz="2800" dirty="0">
                <a:solidFill>
                  <a:schemeClr val="tx1"/>
                </a:solidFill>
                <a:latin typeface="Times New Roman" pitchFamily="18" charset="0"/>
                <a:cs typeface="Times New Roman" pitchFamily="18" charset="0"/>
              </a:rPr>
              <a:t>control refers to the control of society over the individual</a:t>
            </a:r>
          </a:p>
          <a:p>
            <a:pPr marL="457200" lvl="0" indent="-457200" algn="l">
              <a:buFont typeface="Wingdings" pitchFamily="2" charset="2"/>
              <a:buChar char="q"/>
            </a:pPr>
            <a:r>
              <a:rPr lang="en-US" sz="2800" dirty="0">
                <a:solidFill>
                  <a:schemeClr val="tx1"/>
                </a:solidFill>
                <a:latin typeface="Times New Roman" pitchFamily="18" charset="0"/>
                <a:cs typeface="Times New Roman" pitchFamily="18" charset="0"/>
              </a:rPr>
              <a:t>Some social control implies a system of device through which society controls the activity of individual members    </a:t>
            </a:r>
          </a:p>
          <a:p>
            <a:pPr marL="457200" lvl="0" indent="-457200" algn="l">
              <a:buFont typeface="Wingdings" pitchFamily="2" charset="2"/>
              <a:buChar char="q"/>
            </a:pPr>
            <a:r>
              <a:rPr lang="en-US" sz="2800" dirty="0">
                <a:solidFill>
                  <a:schemeClr val="tx1"/>
                </a:solidFill>
                <a:latin typeface="Times New Roman" pitchFamily="18" charset="0"/>
                <a:cs typeface="Times New Roman" pitchFamily="18" charset="0"/>
              </a:rPr>
              <a:t>According to Mannheim</a:t>
            </a:r>
          </a:p>
          <a:p>
            <a:pPr marL="914400" lvl="1" indent="-457200" algn="l">
              <a:buFont typeface="Arial" panose="020B0604020202020204" pitchFamily="34" charset="0"/>
              <a:buChar char="•"/>
            </a:pPr>
            <a:r>
              <a:rPr lang="en-US" sz="2800" dirty="0">
                <a:solidFill>
                  <a:schemeClr val="tx1"/>
                </a:solidFill>
                <a:latin typeface="Times New Roman" pitchFamily="18" charset="0"/>
                <a:cs typeface="Times New Roman" pitchFamily="18" charset="0"/>
              </a:rPr>
              <a:t> Social control as the sum of those methods by which a society tries to influence human behavior to maintain a given order</a:t>
            </a:r>
          </a:p>
          <a:p>
            <a:pPr marL="457200" lvl="0" indent="-457200" algn="l">
              <a:buFont typeface="Wingdings" pitchFamily="2" charset="2"/>
              <a:buChar char="q"/>
            </a:pPr>
            <a:r>
              <a:rPr lang="en-US" sz="2800" dirty="0">
                <a:solidFill>
                  <a:schemeClr val="tx1"/>
                </a:solidFill>
                <a:latin typeface="Times New Roman" pitchFamily="18" charset="0"/>
                <a:cs typeface="Times New Roman" pitchFamily="18" charset="0"/>
              </a:rPr>
              <a:t>According to </a:t>
            </a:r>
            <a:r>
              <a:rPr lang="en-US" sz="2800" dirty="0" err="1">
                <a:solidFill>
                  <a:schemeClr val="tx1"/>
                </a:solidFill>
                <a:latin typeface="Times New Roman" pitchFamily="18" charset="0"/>
                <a:cs typeface="Times New Roman" pitchFamily="18" charset="0"/>
              </a:rPr>
              <a:t>Ogburn</a:t>
            </a:r>
            <a:r>
              <a:rPr lang="en-US" sz="2800" dirty="0">
                <a:solidFill>
                  <a:schemeClr val="tx1"/>
                </a:solidFill>
                <a:latin typeface="Times New Roman" pitchFamily="18" charset="0"/>
                <a:cs typeface="Times New Roman" pitchFamily="18" charset="0"/>
              </a:rPr>
              <a:t> and </a:t>
            </a:r>
            <a:r>
              <a:rPr lang="en-US" sz="2800" dirty="0" err="1">
                <a:solidFill>
                  <a:schemeClr val="tx1"/>
                </a:solidFill>
                <a:latin typeface="Times New Roman" pitchFamily="18" charset="0"/>
                <a:cs typeface="Times New Roman" pitchFamily="18" charset="0"/>
              </a:rPr>
              <a:t>Nimkoff</a:t>
            </a:r>
            <a:endParaRPr lang="en-US" sz="2800" dirty="0">
              <a:solidFill>
                <a:schemeClr val="tx1"/>
              </a:solidFill>
              <a:latin typeface="Times New Roman" pitchFamily="18" charset="0"/>
              <a:cs typeface="Times New Roman" pitchFamily="18" charset="0"/>
            </a:endParaRPr>
          </a:p>
          <a:p>
            <a:pPr marL="914400" lvl="1" indent="-457200" algn="l">
              <a:buFont typeface="Arial" panose="020B0604020202020204" pitchFamily="34" charset="0"/>
              <a:buChar char="•"/>
            </a:pPr>
            <a:r>
              <a:rPr lang="en-US" sz="2800" dirty="0">
                <a:solidFill>
                  <a:schemeClr val="tx1"/>
                </a:solidFill>
                <a:latin typeface="Times New Roman" pitchFamily="18" charset="0"/>
                <a:cs typeface="Times New Roman" pitchFamily="18" charset="0"/>
              </a:rPr>
              <a:t>The patterns of pressure which a society exerts to maintain order and established rules </a:t>
            </a:r>
          </a:p>
        </p:txBody>
      </p:sp>
    </p:spTree>
    <p:extLst>
      <p:ext uri="{BB962C8B-B14F-4D97-AF65-F5344CB8AC3E}">
        <p14:creationId xmlns:p14="http://schemas.microsoft.com/office/powerpoint/2010/main" val="3336246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160000" cy="1683116"/>
          </a:xfrm>
        </p:spPr>
        <p:txBody>
          <a:bodyPr/>
          <a:lstStyle/>
          <a:p>
            <a:r>
              <a:rPr lang="en-US" sz="4000" b="1" dirty="0">
                <a:latin typeface="Times New Roman" pitchFamily="18" charset="0"/>
                <a:cs typeface="Times New Roman" pitchFamily="18" charset="0"/>
              </a:rPr>
              <a:t>Social stratification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2192214"/>
            <a:ext cx="10160000" cy="4208585"/>
          </a:xfrm>
        </p:spPr>
        <p:txBody>
          <a:bodyPr>
            <a:normAutofit/>
          </a:bodyPr>
          <a:lstStyle/>
          <a:p>
            <a:pPr algn="just">
              <a:buFont typeface="Wingdings" pitchFamily="2" charset="2"/>
              <a:buChar char="q"/>
            </a:pPr>
            <a:r>
              <a:rPr lang="en-US" sz="2800" dirty="0">
                <a:latin typeface="Times New Roman" pitchFamily="18" charset="0"/>
                <a:cs typeface="Times New Roman" pitchFamily="18" charset="0"/>
              </a:rPr>
              <a:t>Social stratification refers to a society's categorization of its people into groups based on socioeconomic factors like wealth, income, race, education, ethnicity, gender, occupation, social status, or derived power (social and political).</a:t>
            </a:r>
          </a:p>
        </p:txBody>
      </p:sp>
    </p:spTree>
    <p:extLst>
      <p:ext uri="{BB962C8B-B14F-4D97-AF65-F5344CB8AC3E}">
        <p14:creationId xmlns:p14="http://schemas.microsoft.com/office/powerpoint/2010/main" val="4216533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latin typeface="Times New Roman" pitchFamily="18" charset="0"/>
                <a:cs typeface="Times New Roman" pitchFamily="18" charset="0"/>
              </a:rPr>
              <a:t>Types of social stratification</a:t>
            </a:r>
          </a:p>
        </p:txBody>
      </p:sp>
      <p:sp>
        <p:nvSpPr>
          <p:cNvPr id="3" name="Content Placeholder 2"/>
          <p:cNvSpPr>
            <a:spLocks noGrp="1"/>
          </p:cNvSpPr>
          <p:nvPr>
            <p:ph idx="1"/>
          </p:nvPr>
        </p:nvSpPr>
        <p:spPr/>
        <p:txBody>
          <a:bodyPr>
            <a:noAutofit/>
          </a:bodyPr>
          <a:lstStyle/>
          <a:p>
            <a:pPr>
              <a:buFont typeface="Wingdings" pitchFamily="2" charset="2"/>
              <a:buChar char="q"/>
            </a:pPr>
            <a:r>
              <a:rPr lang="en-US" sz="3200" dirty="0">
                <a:latin typeface="Times New Roman" pitchFamily="18" charset="0"/>
                <a:cs typeface="Times New Roman" pitchFamily="18" charset="0"/>
              </a:rPr>
              <a:t>Types of social stratification</a:t>
            </a:r>
          </a:p>
          <a:p>
            <a:pPr>
              <a:buFont typeface="Wingdings" pitchFamily="2" charset="2"/>
              <a:buChar char="q"/>
            </a:pPr>
            <a:r>
              <a:rPr lang="en-US" sz="3200" dirty="0">
                <a:latin typeface="Times New Roman" pitchFamily="18" charset="0"/>
                <a:cs typeface="Times New Roman" pitchFamily="18" charset="0"/>
              </a:rPr>
              <a:t>Upper class</a:t>
            </a:r>
          </a:p>
          <a:p>
            <a:pPr>
              <a:buFont typeface="Wingdings" pitchFamily="2" charset="2"/>
              <a:buChar char="q"/>
            </a:pPr>
            <a:r>
              <a:rPr lang="en-US" sz="3200" dirty="0">
                <a:latin typeface="Times New Roman" pitchFamily="18" charset="0"/>
                <a:cs typeface="Times New Roman" pitchFamily="18" charset="0"/>
              </a:rPr>
              <a:t>Middle class </a:t>
            </a:r>
          </a:p>
          <a:p>
            <a:pPr>
              <a:buFont typeface="Wingdings" pitchFamily="2" charset="2"/>
              <a:buChar char="q"/>
            </a:pPr>
            <a:r>
              <a:rPr lang="en-US" sz="3200" dirty="0">
                <a:latin typeface="Times New Roman" pitchFamily="18" charset="0"/>
                <a:cs typeface="Times New Roman" pitchFamily="18" charset="0"/>
              </a:rPr>
              <a:t>Lower class</a:t>
            </a:r>
          </a:p>
          <a:p>
            <a:pPr>
              <a:buFont typeface="Wingdings" pitchFamily="2" charset="2"/>
              <a:buChar char="q"/>
            </a:pPr>
            <a:r>
              <a:rPr lang="en-US" sz="3200" dirty="0">
                <a:latin typeface="Times New Roman" pitchFamily="18" charset="0"/>
                <a:cs typeface="Times New Roman" pitchFamily="18" charset="0"/>
              </a:rPr>
              <a:t>There are four forms of  social stratification</a:t>
            </a:r>
          </a:p>
          <a:p>
            <a:pPr>
              <a:buFont typeface="Wingdings" pitchFamily="2" charset="2"/>
              <a:buChar char="q"/>
            </a:pPr>
            <a:r>
              <a:rPr lang="en-US" sz="3200" dirty="0">
                <a:latin typeface="Times New Roman" pitchFamily="18" charset="0"/>
                <a:cs typeface="Times New Roman" pitchFamily="18" charset="0"/>
              </a:rPr>
              <a:t>Slavery</a:t>
            </a:r>
          </a:p>
          <a:p>
            <a:pPr>
              <a:buFont typeface="Wingdings" pitchFamily="2" charset="2"/>
              <a:buChar char="q"/>
            </a:pPr>
            <a:r>
              <a:rPr lang="en-US" sz="3200" dirty="0">
                <a:latin typeface="Times New Roman" pitchFamily="18" charset="0"/>
                <a:cs typeface="Times New Roman" pitchFamily="18" charset="0"/>
              </a:rPr>
              <a:t>Estates</a:t>
            </a:r>
          </a:p>
          <a:p>
            <a:pPr>
              <a:buFont typeface="Wingdings" pitchFamily="2" charset="2"/>
              <a:buChar char="q"/>
            </a:pPr>
            <a:r>
              <a:rPr lang="en-US" sz="3200" dirty="0">
                <a:latin typeface="Times New Roman" pitchFamily="18" charset="0"/>
                <a:cs typeface="Times New Roman" pitchFamily="18" charset="0"/>
              </a:rPr>
              <a:t>Caste</a:t>
            </a:r>
          </a:p>
          <a:p>
            <a:r>
              <a:rPr lang="en-US" sz="3200" dirty="0">
                <a:latin typeface="Times New Roman" pitchFamily="18" charset="0"/>
                <a:cs typeface="Times New Roman" pitchFamily="18" charset="0"/>
              </a:rPr>
              <a:t> class</a:t>
            </a:r>
          </a:p>
        </p:txBody>
      </p:sp>
    </p:spTree>
    <p:extLst>
      <p:ext uri="{BB962C8B-B14F-4D97-AF65-F5344CB8AC3E}">
        <p14:creationId xmlns:p14="http://schemas.microsoft.com/office/powerpoint/2010/main" val="3880912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latin typeface="Times New Roman" pitchFamily="18" charset="0"/>
                <a:cs typeface="Times New Roman" pitchFamily="18" charset="0"/>
              </a:rPr>
              <a:t>Social mobility</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buFont typeface="Wingdings" pitchFamily="2" charset="2"/>
              <a:buChar char="q"/>
            </a:pPr>
            <a:r>
              <a:rPr lang="en-US" sz="2800" dirty="0">
                <a:latin typeface="Times New Roman" pitchFamily="18" charset="0"/>
                <a:cs typeface="Times New Roman" pitchFamily="18" charset="0"/>
              </a:rPr>
              <a:t>Social mobility refers to the ability to change positions within a social stratification system. When people improve or diminish their economic status in a way that affects social class, they experience social mobility</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Upward mobility refers to an increase—or upward shift—in social class.</a:t>
            </a:r>
          </a:p>
          <a:p>
            <a:pPr algn="just">
              <a:buFont typeface="Wingdings" pitchFamily="2" charset="2"/>
              <a:buChar char="q"/>
            </a:pPr>
            <a:r>
              <a:rPr lang="en-US" sz="2800" dirty="0">
                <a:latin typeface="Times New Roman" pitchFamily="18" charset="0"/>
                <a:cs typeface="Times New Roman" pitchFamily="18" charset="0"/>
              </a:rPr>
              <a:t>Social mobility is the movement of individuals, families, households, or other categories of people within or between social strata in a society. It is a change in social status relative to one's current social location within a given society</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The movement can be in a downward or upward direction.</a:t>
            </a:r>
          </a:p>
          <a:p>
            <a:endParaRPr lang="en-US" dirty="0"/>
          </a:p>
        </p:txBody>
      </p:sp>
    </p:spTree>
    <p:extLst>
      <p:ext uri="{BB962C8B-B14F-4D97-AF65-F5344CB8AC3E}">
        <p14:creationId xmlns:p14="http://schemas.microsoft.com/office/powerpoint/2010/main" val="3913337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4769"/>
            <a:ext cx="10160000" cy="1606061"/>
          </a:xfrm>
        </p:spPr>
        <p:txBody>
          <a:bodyPr>
            <a:normAutofit fontScale="90000"/>
          </a:bodyPr>
          <a:lstStyle/>
          <a:p>
            <a:r>
              <a:rPr lang="en-US" sz="4000" b="1" dirty="0">
                <a:latin typeface="Times New Roman" pitchFamily="18" charset="0"/>
                <a:cs typeface="Times New Roman" pitchFamily="18" charset="0"/>
              </a:rPr>
              <a:t>Social stratification and mobility</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609600" y="2286000"/>
            <a:ext cx="10160000" cy="4114800"/>
          </a:xfrm>
        </p:spPr>
        <p:txBody>
          <a:bodyPr>
            <a:normAutofit/>
          </a:bodyPr>
          <a:lstStyle/>
          <a:p>
            <a:pPr marL="457200" indent="-457200" algn="just">
              <a:buFont typeface="Wingdings" pitchFamily="2" charset="2"/>
              <a:buChar char="q"/>
            </a:pPr>
            <a:r>
              <a:rPr lang="en-US" sz="2800" dirty="0">
                <a:latin typeface="Times New Roman" pitchFamily="18" charset="0"/>
                <a:cs typeface="Times New Roman" pitchFamily="18" charset="0"/>
              </a:rPr>
              <a:t>Social mobility refers to the ability to change positions within a social stratification system. When people improve or diminish their economic status in a way that affects social class, they experience social mobility</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Upward mobility refers to an increase—or upward shift—in social class.</a:t>
            </a:r>
          </a:p>
        </p:txBody>
      </p:sp>
    </p:spTree>
    <p:extLst>
      <p:ext uri="{BB962C8B-B14F-4D97-AF65-F5344CB8AC3E}">
        <p14:creationId xmlns:p14="http://schemas.microsoft.com/office/powerpoint/2010/main" val="2638293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160000" cy="1917577"/>
          </a:xfrm>
        </p:spPr>
        <p:txBody>
          <a:bodyPr/>
          <a:lstStyle/>
          <a:p>
            <a:r>
              <a:rPr lang="en-US" dirty="0"/>
              <a:t> </a:t>
            </a:r>
            <a:r>
              <a:rPr lang="en-US" sz="4000" b="1" dirty="0">
                <a:latin typeface="Times New Roman" pitchFamily="18" charset="0"/>
                <a:cs typeface="Times New Roman" pitchFamily="18" charset="0"/>
              </a:rPr>
              <a:t>Definition of social control by Sociologists</a:t>
            </a:r>
          </a:p>
        </p:txBody>
      </p:sp>
      <p:sp>
        <p:nvSpPr>
          <p:cNvPr id="3" name="Content Placeholder 2"/>
          <p:cNvSpPr>
            <a:spLocks noGrp="1"/>
          </p:cNvSpPr>
          <p:nvPr>
            <p:ph idx="1"/>
          </p:nvPr>
        </p:nvSpPr>
        <p:spPr>
          <a:xfrm>
            <a:off x="609600" y="2426676"/>
            <a:ext cx="10160000" cy="3974123"/>
          </a:xfrm>
        </p:spPr>
        <p:txBody>
          <a:bodyPr/>
          <a:lstStyle/>
          <a:p>
            <a:pPr>
              <a:buFont typeface="Wingdings" pitchFamily="2" charset="2"/>
              <a:buChar char="q"/>
            </a:pPr>
            <a:r>
              <a:rPr lang="en-US" sz="2800" dirty="0">
                <a:latin typeface="Times New Roman" pitchFamily="18" charset="0"/>
                <a:cs typeface="Times New Roman" pitchFamily="18" charset="0"/>
              </a:rPr>
              <a:t>Sociologists define social control as the way that the norms, rules, laws, and structures of society regulate human behavior. It is a necessary part of social order, for societies could not exist without controlling their populations.</a:t>
            </a:r>
          </a:p>
          <a:p>
            <a:endParaRPr lang="en-US" dirty="0"/>
          </a:p>
        </p:txBody>
      </p:sp>
    </p:spTree>
    <p:extLst>
      <p:ext uri="{BB962C8B-B14F-4D97-AF65-F5344CB8AC3E}">
        <p14:creationId xmlns:p14="http://schemas.microsoft.com/office/powerpoint/2010/main" val="3516058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160000" cy="1964470"/>
          </a:xfrm>
        </p:spPr>
        <p:txBody>
          <a:bodyPr/>
          <a:lstStyle/>
          <a:p>
            <a:r>
              <a:rPr lang="en-US" sz="4000" b="1" dirty="0">
                <a:latin typeface="Times New Roman" pitchFamily="18" charset="0"/>
                <a:cs typeface="Times New Roman" pitchFamily="18" charset="0"/>
              </a:rPr>
              <a:t>Examples</a:t>
            </a:r>
          </a:p>
        </p:txBody>
      </p:sp>
      <p:sp>
        <p:nvSpPr>
          <p:cNvPr id="3" name="Content Placeholder 2"/>
          <p:cNvSpPr>
            <a:spLocks noGrp="1"/>
          </p:cNvSpPr>
          <p:nvPr>
            <p:ph idx="1"/>
          </p:nvPr>
        </p:nvSpPr>
        <p:spPr>
          <a:xfrm>
            <a:off x="656492" y="2256692"/>
            <a:ext cx="10160000" cy="4800600"/>
          </a:xfrm>
        </p:spPr>
        <p:txBody>
          <a:bodyPr>
            <a:normAutofit/>
          </a:bodyPr>
          <a:lstStyle/>
          <a:p>
            <a:pPr>
              <a:buFont typeface="Wingdings" pitchFamily="2" charset="2"/>
              <a:buChar char="q"/>
            </a:pPr>
            <a:r>
              <a:rPr lang="en-US" sz="2800" dirty="0">
                <a:latin typeface="Times New Roman" pitchFamily="18" charset="0"/>
                <a:cs typeface="Times New Roman" pitchFamily="18" charset="0"/>
              </a:rPr>
              <a:t>In everyday life examples of social control are seen. For example when a child has committed or partaken in an action which is known as disobedient a parent then would implement a form of social control by scowling or giving a look of disapproval. This scenario is seen as a perfect example of social control.</a:t>
            </a:r>
          </a:p>
        </p:txBody>
      </p:sp>
    </p:spTree>
    <p:extLst>
      <p:ext uri="{BB962C8B-B14F-4D97-AF65-F5344CB8AC3E}">
        <p14:creationId xmlns:p14="http://schemas.microsoft.com/office/powerpoint/2010/main" val="2180242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160000" cy="1671393"/>
          </a:xfrm>
        </p:spPr>
        <p:txBody>
          <a:bodyPr/>
          <a:lstStyle/>
          <a:p>
            <a:r>
              <a:rPr lang="en-US" sz="4000" b="1" dirty="0">
                <a:latin typeface="Times New Roman" pitchFamily="18" charset="0"/>
                <a:cs typeface="Times New Roman" pitchFamily="18" charset="0"/>
              </a:rPr>
              <a:t>Two basic forms of social controls</a:t>
            </a:r>
          </a:p>
        </p:txBody>
      </p:sp>
      <p:sp>
        <p:nvSpPr>
          <p:cNvPr id="3" name="Content Placeholder 2"/>
          <p:cNvSpPr>
            <a:spLocks noGrp="1"/>
          </p:cNvSpPr>
          <p:nvPr>
            <p:ph idx="1"/>
          </p:nvPr>
        </p:nvSpPr>
        <p:spPr>
          <a:xfrm>
            <a:off x="609600" y="2133600"/>
            <a:ext cx="10160000" cy="4267200"/>
          </a:xfrm>
        </p:spPr>
        <p:txBody>
          <a:bodyPr>
            <a:normAutofit/>
          </a:bodyPr>
          <a:lstStyle/>
          <a:p>
            <a:pPr>
              <a:buFont typeface="Wingdings" pitchFamily="2" charset="2"/>
              <a:buChar char="q"/>
            </a:pPr>
            <a:r>
              <a:rPr lang="en-US" sz="2800" dirty="0">
                <a:latin typeface="Times New Roman" pitchFamily="18" charset="0"/>
                <a:cs typeface="Times New Roman" pitchFamily="18" charset="0"/>
              </a:rPr>
              <a:t>Sociologists identify two basic forms of social controls: </a:t>
            </a:r>
            <a:r>
              <a:rPr lang="en-US" sz="2800" dirty="0" smtClean="0">
                <a:latin typeface="Times New Roman" pitchFamily="18" charset="0"/>
                <a:cs typeface="Times New Roman" pitchFamily="18" charset="0"/>
              </a:rPr>
              <a:t>Internalization </a:t>
            </a:r>
            <a:r>
              <a:rPr lang="en-US" sz="2800" dirty="0">
                <a:latin typeface="Times New Roman" pitchFamily="18" charset="0"/>
                <a:cs typeface="Times New Roman" pitchFamily="18" charset="0"/>
              </a:rPr>
              <a:t>of norms and values, and External sanctions, which can be either positive (rewards) or negative (punishment).</a:t>
            </a:r>
          </a:p>
        </p:txBody>
      </p:sp>
    </p:spTree>
    <p:extLst>
      <p:ext uri="{BB962C8B-B14F-4D97-AF65-F5344CB8AC3E}">
        <p14:creationId xmlns:p14="http://schemas.microsoft.com/office/powerpoint/2010/main" val="3355430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160000" cy="1847239"/>
          </a:xfrm>
        </p:spPr>
        <p:txBody>
          <a:bodyPr/>
          <a:lstStyle/>
          <a:p>
            <a:r>
              <a:rPr lang="en-US" sz="4000" b="1" dirty="0">
                <a:latin typeface="Times New Roman" pitchFamily="18" charset="0"/>
                <a:cs typeface="Times New Roman" pitchFamily="18" charset="0"/>
              </a:rPr>
              <a:t>Education and social change</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2321168"/>
            <a:ext cx="10160000" cy="4079631"/>
          </a:xfrm>
        </p:spPr>
        <p:txBody>
          <a:bodyPr>
            <a:normAutofit/>
          </a:bodyPr>
          <a:lstStyle/>
          <a:p>
            <a:pPr>
              <a:buFont typeface="Wingdings" pitchFamily="2" charset="2"/>
              <a:buChar char="q"/>
            </a:pPr>
            <a:r>
              <a:rPr lang="en-US" sz="2800" dirty="0">
                <a:latin typeface="Times New Roman" pitchFamily="18" charset="0"/>
                <a:cs typeface="Times New Roman" pitchFamily="18" charset="0"/>
              </a:rPr>
              <a:t>Education can initiate social changes by bringing about a change in outlook and attitude of man. It can bring about a change in the pattern of social relationships and institutions and thereby it may cause social change. Thus, education has brought about phenomenal changes in every aspect of man's life.</a:t>
            </a:r>
          </a:p>
        </p:txBody>
      </p:sp>
    </p:spTree>
    <p:extLst>
      <p:ext uri="{BB962C8B-B14F-4D97-AF65-F5344CB8AC3E}">
        <p14:creationId xmlns:p14="http://schemas.microsoft.com/office/powerpoint/2010/main" val="2471264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Times New Roman" pitchFamily="18" charset="0"/>
                <a:cs typeface="Times New Roman" pitchFamily="18" charset="0"/>
              </a:rPr>
              <a:t>	</a:t>
            </a:r>
            <a:r>
              <a:rPr lang="en-US" sz="4000" b="1" dirty="0" smtClean="0">
                <a:latin typeface="Times New Roman" pitchFamily="18" charset="0"/>
                <a:cs typeface="Times New Roman" pitchFamily="18" charset="0"/>
              </a:rPr>
              <a:t>Education </a:t>
            </a:r>
            <a:r>
              <a:rPr lang="en-US" sz="4000" b="1" dirty="0">
                <a:latin typeface="Times New Roman" pitchFamily="18" charset="0"/>
                <a:cs typeface="Times New Roman" pitchFamily="18" charset="0"/>
              </a:rPr>
              <a:t>facilitate social change</a:t>
            </a:r>
            <a:r>
              <a:rPr lang="en-US" sz="4000" dirty="0">
                <a:latin typeface="Times New Roman" pitchFamily="18" charset="0"/>
                <a:cs typeface="Times New Roman" pitchFamily="18" charset="0"/>
              </a:rPr>
              <a:t> </a:t>
            </a:r>
          </a:p>
        </p:txBody>
      </p:sp>
      <p:sp>
        <p:nvSpPr>
          <p:cNvPr id="3" name="Content Placeholder 2"/>
          <p:cNvSpPr>
            <a:spLocks noGrp="1"/>
          </p:cNvSpPr>
          <p:nvPr>
            <p:ph idx="1"/>
          </p:nvPr>
        </p:nvSpPr>
        <p:spPr/>
        <p:txBody>
          <a:bodyPr>
            <a:normAutofit/>
          </a:bodyPr>
          <a:lstStyle/>
          <a:p>
            <a:pPr>
              <a:buFont typeface="Wingdings" pitchFamily="2" charset="2"/>
              <a:buChar char="q"/>
            </a:pPr>
            <a:r>
              <a:rPr lang="en-US" sz="2800" dirty="0">
                <a:latin typeface="Times New Roman" pitchFamily="18" charset="0"/>
                <a:cs typeface="Times New Roman" pitchFamily="18" charset="0"/>
              </a:rPr>
              <a:t>How does education facilitate social change?</a:t>
            </a:r>
          </a:p>
          <a:p>
            <a:pPr fontAlgn="t">
              <a:buFont typeface="Wingdings" pitchFamily="2" charset="2"/>
              <a:buChar char="q"/>
            </a:pPr>
            <a:r>
              <a:rPr lang="en-US" sz="2800" dirty="0">
                <a:latin typeface="Times New Roman" pitchFamily="18" charset="0"/>
                <a:cs typeface="Times New Roman" pitchFamily="18" charset="0"/>
              </a:rPr>
              <a:t>Education perpetuates eternal values</a:t>
            </a:r>
          </a:p>
          <a:p>
            <a:pPr fontAlgn="t">
              <a:buFont typeface="Wingdings" pitchFamily="2" charset="2"/>
              <a:buChar char="q"/>
            </a:pPr>
            <a:r>
              <a:rPr lang="en-US" sz="2800" dirty="0">
                <a:latin typeface="Times New Roman" pitchFamily="18" charset="0"/>
                <a:cs typeface="Times New Roman" pitchFamily="18" charset="0"/>
              </a:rPr>
              <a:t>Promotes capacity to welcome social change</a:t>
            </a:r>
          </a:p>
          <a:p>
            <a:pPr fontAlgn="t">
              <a:buFont typeface="Wingdings" pitchFamily="2" charset="2"/>
              <a:buChar char="q"/>
            </a:pPr>
            <a:r>
              <a:rPr lang="en-US" sz="2800" dirty="0">
                <a:latin typeface="Times New Roman" pitchFamily="18" charset="0"/>
                <a:cs typeface="Times New Roman" pitchFamily="18" charset="0"/>
              </a:rPr>
              <a:t>Evaluation of social change</a:t>
            </a:r>
          </a:p>
          <a:p>
            <a:pPr fontAlgn="t">
              <a:buFont typeface="Wingdings" pitchFamily="2" charset="2"/>
              <a:buChar char="q"/>
            </a:pPr>
            <a:r>
              <a:rPr lang="en-US" sz="2800" dirty="0">
                <a:latin typeface="Times New Roman" pitchFamily="18" charset="0"/>
                <a:cs typeface="Times New Roman" pitchFamily="18" charset="0"/>
              </a:rPr>
              <a:t>Transmission of culture</a:t>
            </a:r>
          </a:p>
          <a:p>
            <a:pPr fontAlgn="t">
              <a:buFont typeface="Wingdings" pitchFamily="2" charset="2"/>
              <a:buChar char="q"/>
            </a:pPr>
            <a:r>
              <a:rPr lang="en-US" sz="2800" dirty="0">
                <a:latin typeface="Times New Roman" pitchFamily="18" charset="0"/>
                <a:cs typeface="Times New Roman" pitchFamily="18" charset="0"/>
              </a:rPr>
              <a:t>Removal of obstacles</a:t>
            </a:r>
          </a:p>
          <a:p>
            <a:pPr fontAlgn="t">
              <a:buFont typeface="Wingdings" pitchFamily="2" charset="2"/>
              <a:buChar char="q"/>
            </a:pPr>
            <a:r>
              <a:rPr lang="en-US" sz="2800" dirty="0">
                <a:latin typeface="Times New Roman" pitchFamily="18" charset="0"/>
                <a:cs typeface="Times New Roman" pitchFamily="18" charset="0"/>
              </a:rPr>
              <a:t>Increasing the areas of knowledge</a:t>
            </a:r>
          </a:p>
          <a:p>
            <a:endParaRPr lang="en-US" dirty="0"/>
          </a:p>
        </p:txBody>
      </p:sp>
    </p:spTree>
    <p:extLst>
      <p:ext uri="{BB962C8B-B14F-4D97-AF65-F5344CB8AC3E}">
        <p14:creationId xmlns:p14="http://schemas.microsoft.com/office/powerpoint/2010/main" val="3644145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160000" cy="1776900"/>
          </a:xfrm>
        </p:spPr>
        <p:txBody>
          <a:bodyPr>
            <a:normAutofit/>
          </a:bodyPr>
          <a:lstStyle/>
          <a:p>
            <a:r>
              <a:rPr lang="en-US" sz="4000" b="1" dirty="0">
                <a:latin typeface="Times New Roman" pitchFamily="18" charset="0"/>
                <a:cs typeface="Times New Roman" pitchFamily="18" charset="0"/>
              </a:rPr>
              <a:t>Education for social development</a:t>
            </a:r>
            <a:r>
              <a:rPr lang="en-US" dirty="0"/>
              <a:t/>
            </a:r>
            <a:br>
              <a:rPr lang="en-US" dirty="0"/>
            </a:br>
            <a:endParaRPr lang="en-US" dirty="0"/>
          </a:p>
        </p:txBody>
      </p:sp>
      <p:sp>
        <p:nvSpPr>
          <p:cNvPr id="3" name="Content Placeholder 2"/>
          <p:cNvSpPr>
            <a:spLocks noGrp="1"/>
          </p:cNvSpPr>
          <p:nvPr>
            <p:ph idx="1"/>
          </p:nvPr>
        </p:nvSpPr>
        <p:spPr>
          <a:xfrm>
            <a:off x="609600" y="2145322"/>
            <a:ext cx="10160000" cy="4255477"/>
          </a:xfrm>
        </p:spPr>
        <p:txBody>
          <a:bodyPr>
            <a:normAutofit/>
          </a:bodyPr>
          <a:lstStyle/>
          <a:p>
            <a:pPr fontAlgn="t">
              <a:buFont typeface="Wingdings" pitchFamily="2" charset="2"/>
              <a:buChar char="q"/>
            </a:pPr>
            <a:r>
              <a:rPr lang="en-US" sz="3200" dirty="0">
                <a:latin typeface="Times New Roman" pitchFamily="18" charset="0"/>
                <a:cs typeface="Times New Roman" pitchFamily="18" charset="0"/>
              </a:rPr>
              <a:t>Education plays an important role in human development. Human development encompasses development in several dimensions of human well being. Social development is one of the important dimensions. The main objective of the paper is to analyze the contribution of education to social dimension of human development.</a:t>
            </a:r>
          </a:p>
        </p:txBody>
      </p:sp>
    </p:spTree>
    <p:extLst>
      <p:ext uri="{BB962C8B-B14F-4D97-AF65-F5344CB8AC3E}">
        <p14:creationId xmlns:p14="http://schemas.microsoft.com/office/powerpoint/2010/main" val="169568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Times New Roman" pitchFamily="18" charset="0"/>
                <a:cs typeface="Times New Roman" pitchFamily="18" charset="0"/>
              </a:rPr>
              <a:t>Link between education and social development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597877" y="1817076"/>
            <a:ext cx="10160000" cy="3657601"/>
          </a:xfrm>
        </p:spPr>
        <p:txBody>
          <a:bodyPr>
            <a:normAutofit lnSpcReduction="10000"/>
          </a:bodyPr>
          <a:lstStyle/>
          <a:p>
            <a:pPr fontAlgn="t">
              <a:buFont typeface="Wingdings" pitchFamily="2" charset="2"/>
              <a:buChar char="q"/>
            </a:pPr>
            <a:r>
              <a:rPr lang="en-US" sz="2800" dirty="0" smtClean="0">
                <a:latin typeface="Times New Roman" pitchFamily="18" charset="0"/>
                <a:cs typeface="Times New Roman" pitchFamily="18" charset="0"/>
              </a:rPr>
              <a:t>For</a:t>
            </a:r>
            <a:r>
              <a:rPr lang="en-US" sz="2800" dirty="0">
                <a:latin typeface="Times New Roman" pitchFamily="18" charset="0"/>
                <a:cs typeface="Times New Roman" pitchFamily="18" charset="0"/>
              </a:rPr>
              <a:t> both countries and individuals, there is a direct and indisputable link between access to quality education and social development</a:t>
            </a:r>
            <a:r>
              <a:rPr lang="en-US" sz="2800" dirty="0" smtClean="0">
                <a:latin typeface="Times New Roman" pitchFamily="18" charset="0"/>
                <a:cs typeface="Times New Roman" pitchFamily="18" charset="0"/>
              </a:rPr>
              <a:t>.</a:t>
            </a:r>
          </a:p>
          <a:p>
            <a:pPr fontAlgn="t">
              <a:buFont typeface="Wingdings" pitchFamily="2" charset="2"/>
              <a:buChar char="q"/>
            </a:pPr>
            <a:r>
              <a:rPr lang="en-US" sz="2800" dirty="0" smtClean="0">
                <a:latin typeface="Times New Roman" pitchFamily="18" charset="0"/>
                <a:cs typeface="Times New Roman" pitchFamily="18" charset="0"/>
              </a:rPr>
              <a:t>In the present dominant capitalist world, Economic defined development as economic growth and diversification.</a:t>
            </a:r>
          </a:p>
          <a:p>
            <a:pPr fontAlgn="t">
              <a:buFont typeface="Wingdings" pitchFamily="2" charset="2"/>
              <a:buChar char="q"/>
            </a:pPr>
            <a:r>
              <a:rPr lang="en-US" sz="2800" dirty="0" smtClean="0">
                <a:latin typeface="Times New Roman" pitchFamily="18" charset="0"/>
                <a:cs typeface="Times New Roman" pitchFamily="18" charset="0"/>
              </a:rPr>
              <a:t>Sociologist define it considering implication of poverty and  inequality, social institution , culture and meaning individuals attach to development.</a:t>
            </a:r>
          </a:p>
        </p:txBody>
      </p:sp>
    </p:spTree>
    <p:extLst>
      <p:ext uri="{BB962C8B-B14F-4D97-AF65-F5344CB8AC3E}">
        <p14:creationId xmlns:p14="http://schemas.microsoft.com/office/powerpoint/2010/main" val="2987807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2180492"/>
            <a:ext cx="10160000" cy="4220308"/>
          </a:xfrm>
        </p:spPr>
        <p:txBody>
          <a:bodyPr/>
          <a:lstStyle/>
          <a:p>
            <a:pPr>
              <a:buFont typeface="Wingdings" pitchFamily="2" charset="2"/>
              <a:buChar char="q"/>
            </a:pPr>
            <a:r>
              <a:rPr lang="en-US" sz="2800" dirty="0">
                <a:latin typeface="Times New Roman" pitchFamily="18" charset="0"/>
                <a:cs typeface="Times New Roman" pitchFamily="18" charset="0"/>
              </a:rPr>
              <a:t>Social development also means that people’s living standard increase, people feel more happiness. Process of planned social change designed to promote the well being of the population as a whole in conjunction with a dynamic process of economic development</a:t>
            </a:r>
            <a:r>
              <a:rPr lang="en-US" sz="2800" dirty="0" smtClean="0">
                <a:latin typeface="Times New Roman" pitchFamily="18" charset="0"/>
                <a:cs typeface="Times New Roman" pitchFamily="18" charset="0"/>
              </a:rPr>
              <a:t>.</a:t>
            </a:r>
          </a:p>
          <a:p>
            <a:pPr>
              <a:buFont typeface="Wingdings" pitchFamily="2" charset="2"/>
              <a:buChar char="q"/>
            </a:pPr>
            <a:r>
              <a:rPr lang="en-US" sz="2800" dirty="0" smtClean="0">
                <a:latin typeface="Times New Roman" pitchFamily="18" charset="0"/>
                <a:cs typeface="Times New Roman" pitchFamily="18" charset="0"/>
              </a:rPr>
              <a:t>UNDP (1990) state that education is one of the five emergencies of human development. The other beings health, nutrition, environment, employment, political and economic development.</a:t>
            </a:r>
          </a:p>
          <a:p>
            <a:endParaRPr lang="en-US" dirty="0"/>
          </a:p>
          <a:p>
            <a:endParaRPr lang="en-US" dirty="0"/>
          </a:p>
        </p:txBody>
      </p:sp>
    </p:spTree>
    <p:extLst>
      <p:ext uri="{BB962C8B-B14F-4D97-AF65-F5344CB8AC3E}">
        <p14:creationId xmlns:p14="http://schemas.microsoft.com/office/powerpoint/2010/main" val="28504169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276</TotalTime>
  <Words>268</Words>
  <Application>Microsoft Office PowerPoint</Application>
  <PresentationFormat>Custom</PresentationFormat>
  <Paragraphs>48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Adjacency</vt:lpstr>
      <vt:lpstr> Social Control</vt:lpstr>
      <vt:lpstr> Definition of social control by Sociologists</vt:lpstr>
      <vt:lpstr>Examples</vt:lpstr>
      <vt:lpstr>Two basic forms of social controls</vt:lpstr>
      <vt:lpstr>Education and social change</vt:lpstr>
      <vt:lpstr> Education facilitate social change </vt:lpstr>
      <vt:lpstr>Education for social development </vt:lpstr>
      <vt:lpstr>Link between education and social development</vt:lpstr>
      <vt:lpstr>PowerPoint Presentation</vt:lpstr>
      <vt:lpstr>Social stratification</vt:lpstr>
      <vt:lpstr>Types of social stratification</vt:lpstr>
      <vt:lpstr>Social mobility</vt:lpstr>
      <vt:lpstr>Social stratification and mobility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control</dc:title>
  <dc:creator>nadiahaider</dc:creator>
  <cp:lastModifiedBy>computer fix</cp:lastModifiedBy>
  <cp:revision>22</cp:revision>
  <dcterms:created xsi:type="dcterms:W3CDTF">2020-11-18T16:21:09Z</dcterms:created>
  <dcterms:modified xsi:type="dcterms:W3CDTF">2020-11-26T05:57:26Z</dcterms:modified>
</cp:coreProperties>
</file>