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3BBF8-3FED-4AAF-9F12-9A7436D14C45}" type="datetimeFigureOut">
              <a:rPr lang="en-US" smtClean="0"/>
              <a:t>4/16/2020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1A40C-AAC5-4030-8D8C-A6D843C0FC73}" type="slidenum">
              <a:rPr lang="en-US" smtClean="0"/>
              <a:t>‹#›</a:t>
            </a:fld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3BBF8-3FED-4AAF-9F12-9A7436D14C45}" type="datetimeFigureOut">
              <a:rPr lang="en-US" smtClean="0"/>
              <a:t>4/16/2020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1A40C-AAC5-4030-8D8C-A6D843C0FC7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3BBF8-3FED-4AAF-9F12-9A7436D14C45}" type="datetimeFigureOut">
              <a:rPr lang="en-US" smtClean="0"/>
              <a:t>4/16/2020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1A40C-AAC5-4030-8D8C-A6D843C0FC7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3BBF8-3FED-4AAF-9F12-9A7436D14C45}" type="datetimeFigureOut">
              <a:rPr lang="en-US" smtClean="0"/>
              <a:t>4/16/2020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1A40C-AAC5-4030-8D8C-A6D843C0FC7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3BBF8-3FED-4AAF-9F12-9A7436D14C45}" type="datetimeFigureOut">
              <a:rPr lang="en-US" smtClean="0"/>
              <a:t>4/16/2020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F1C1A40C-AAC5-4030-8D8C-A6D843C0FC73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3BBF8-3FED-4AAF-9F12-9A7436D14C45}" type="datetimeFigureOut">
              <a:rPr lang="en-US" smtClean="0"/>
              <a:t>4/16/2020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1A40C-AAC5-4030-8D8C-A6D843C0FC7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3BBF8-3FED-4AAF-9F12-9A7436D14C45}" type="datetimeFigureOut">
              <a:rPr lang="en-US" smtClean="0"/>
              <a:t>4/16/2020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1A40C-AAC5-4030-8D8C-A6D843C0FC7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3BBF8-3FED-4AAF-9F12-9A7436D14C45}" type="datetimeFigureOut">
              <a:rPr lang="en-US" smtClean="0"/>
              <a:t>4/16/2020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1A40C-AAC5-4030-8D8C-A6D843C0FC7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3BBF8-3FED-4AAF-9F12-9A7436D14C45}" type="datetimeFigureOut">
              <a:rPr lang="en-US" smtClean="0"/>
              <a:t>4/16/2020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1A40C-AAC5-4030-8D8C-A6D843C0FC7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3BBF8-3FED-4AAF-9F12-9A7436D14C45}" type="datetimeFigureOut">
              <a:rPr lang="en-US" smtClean="0"/>
              <a:t>4/16/2020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1A40C-AAC5-4030-8D8C-A6D843C0FC7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3BBF8-3FED-4AAF-9F12-9A7436D14C45}" type="datetimeFigureOut">
              <a:rPr lang="en-US" smtClean="0"/>
              <a:t>4/16/2020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1A40C-AAC5-4030-8D8C-A6D843C0FC7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7A53BBF8-3FED-4AAF-9F12-9A7436D14C45}" type="datetimeFigureOut">
              <a:rPr lang="en-US" smtClean="0"/>
              <a:t>4/16/2020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F1C1A40C-AAC5-4030-8D8C-A6D843C0FC73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A3DAF07-31CB-4DDA-AFE5-D960C5F4600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HORT 308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4551545A-29D7-4E43-BCDB-E3CAAE0A6ED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MEDICINAL AND AROMATIC PLANTS</a:t>
            </a:r>
          </a:p>
        </p:txBody>
      </p:sp>
    </p:spTree>
    <p:extLst>
      <p:ext uri="{BB962C8B-B14F-4D97-AF65-F5344CB8AC3E}">
        <p14:creationId xmlns:p14="http://schemas.microsoft.com/office/powerpoint/2010/main" val="2512195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Preparations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Tincture</a:t>
            </a:r>
          </a:p>
          <a:p>
            <a:r>
              <a:rPr lang="en-US" dirty="0" smtClean="0"/>
              <a:t>Decoction</a:t>
            </a:r>
          </a:p>
          <a:p>
            <a:r>
              <a:rPr lang="en-US" dirty="0" smtClean="0"/>
              <a:t>Capsule</a:t>
            </a:r>
          </a:p>
          <a:p>
            <a:r>
              <a:rPr lang="en-US" dirty="0" smtClean="0"/>
              <a:t>Tablets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38782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sz="2800" dirty="0" smtClean="0"/>
          </a:p>
          <a:p>
            <a:endParaRPr lang="en-US" sz="2800" dirty="0" smtClean="0"/>
          </a:p>
          <a:p>
            <a:r>
              <a:rPr lang="en-US" sz="2800" dirty="0" smtClean="0"/>
              <a:t>Do not use more than 6 weeks continuously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17870758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/>
              <a:t>Eucalyptus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011735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B.N </a:t>
            </a:r>
            <a:r>
              <a:rPr lang="en-US" i="1" dirty="0" smtClean="0"/>
              <a:t>Eucalyptus </a:t>
            </a:r>
            <a:r>
              <a:rPr lang="en-US" i="1" dirty="0" err="1" smtClean="0"/>
              <a:t>globulus</a:t>
            </a:r>
            <a:r>
              <a:rPr lang="en-US" i="1" dirty="0" smtClean="0"/>
              <a:t/>
            </a:r>
            <a:br>
              <a:rPr lang="en-US" i="1" dirty="0" smtClean="0"/>
            </a:br>
            <a:r>
              <a:rPr lang="en-US" dirty="0" smtClean="0"/>
              <a:t>Family:  </a:t>
            </a:r>
            <a:r>
              <a:rPr lang="en-US" dirty="0" err="1" smtClean="0"/>
              <a:t>Myrtaceae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3114" y="2552566"/>
            <a:ext cx="7470351" cy="33845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7727258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Habitat &amp; Cultivation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Native to Australia</a:t>
            </a:r>
          </a:p>
          <a:p>
            <a:r>
              <a:rPr lang="en-US" dirty="0" smtClean="0"/>
              <a:t>Grown in Tropics, Subtropics and temperate areas because of ecological problems</a:t>
            </a:r>
          </a:p>
          <a:p>
            <a:r>
              <a:rPr lang="en-US" dirty="0" smtClean="0"/>
              <a:t>Recommended for marshy areas</a:t>
            </a:r>
          </a:p>
        </p:txBody>
      </p:sp>
    </p:spTree>
    <p:extLst>
      <p:ext uri="{BB962C8B-B14F-4D97-AF65-F5344CB8AC3E}">
        <p14:creationId xmlns:p14="http://schemas.microsoft.com/office/powerpoint/2010/main" val="322067778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Constituents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Volatile Oil</a:t>
            </a:r>
          </a:p>
          <a:p>
            <a:r>
              <a:rPr lang="en-US" dirty="0" smtClean="0"/>
              <a:t>Flavonoids</a:t>
            </a:r>
          </a:p>
          <a:p>
            <a:r>
              <a:rPr lang="en-US" dirty="0" smtClean="0"/>
              <a:t>Tannins</a:t>
            </a:r>
          </a:p>
          <a:p>
            <a:r>
              <a:rPr lang="en-US" dirty="0" smtClean="0"/>
              <a:t>Resin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285472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Actions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Antiseptic</a:t>
            </a:r>
          </a:p>
          <a:p>
            <a:r>
              <a:rPr lang="en-US" dirty="0" smtClean="0"/>
              <a:t>Expectorant</a:t>
            </a:r>
          </a:p>
          <a:p>
            <a:r>
              <a:rPr lang="en-US" dirty="0" smtClean="0"/>
              <a:t>Stimulates local blood flow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57717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Research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sz="2800" dirty="0" smtClean="0"/>
          </a:p>
          <a:p>
            <a:endParaRPr lang="en-US" sz="2800" dirty="0" smtClean="0"/>
          </a:p>
          <a:p>
            <a:r>
              <a:rPr lang="en-US" sz="2800" dirty="0" smtClean="0"/>
              <a:t>Last 50 years showed marked antiseptic action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06289377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Traditional &amp; Current Uses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Against infection (aboriginal)</a:t>
            </a:r>
          </a:p>
          <a:p>
            <a:r>
              <a:rPr lang="en-US" dirty="0" smtClean="0"/>
              <a:t>Antiseptic</a:t>
            </a:r>
          </a:p>
          <a:p>
            <a:r>
              <a:rPr lang="en-US" dirty="0" smtClean="0"/>
              <a:t>Expectorant</a:t>
            </a:r>
          </a:p>
          <a:p>
            <a:r>
              <a:rPr lang="en-US" dirty="0" smtClean="0"/>
              <a:t>Warming (chest rubbing)</a:t>
            </a:r>
          </a:p>
          <a:p>
            <a:r>
              <a:rPr lang="en-US" dirty="0" smtClean="0"/>
              <a:t>Pain relief (rheumatic essential oil)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057009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Parts Used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sz="2800" dirty="0" smtClean="0"/>
          </a:p>
          <a:p>
            <a:endParaRPr lang="en-US" sz="2800" dirty="0"/>
          </a:p>
          <a:p>
            <a:r>
              <a:rPr lang="en-US" sz="2800" dirty="0" smtClean="0"/>
              <a:t>Leaves (Fresh and Dry)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0392126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/>
              <a:t>Siberian Ginseng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684085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Preparations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Lozenges</a:t>
            </a:r>
          </a:p>
          <a:p>
            <a:r>
              <a:rPr lang="en-US" dirty="0" smtClean="0"/>
              <a:t>Capsules</a:t>
            </a:r>
          </a:p>
          <a:p>
            <a:r>
              <a:rPr lang="en-US" dirty="0" smtClean="0"/>
              <a:t>Inhalation (Essential oil)</a:t>
            </a:r>
          </a:p>
          <a:p>
            <a:r>
              <a:rPr lang="en-US" dirty="0" smtClean="0"/>
              <a:t>Infusion</a:t>
            </a:r>
          </a:p>
          <a:p>
            <a:r>
              <a:rPr lang="en-US" dirty="0" smtClean="0"/>
              <a:t>Tincture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34058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B.N </a:t>
            </a:r>
            <a:r>
              <a:rPr lang="en-US" i="1" dirty="0" err="1" smtClean="0"/>
              <a:t>Eleutherococcus</a:t>
            </a:r>
            <a:r>
              <a:rPr lang="en-US" i="1" dirty="0" smtClean="0"/>
              <a:t> </a:t>
            </a:r>
            <a:r>
              <a:rPr lang="en-US" i="1" dirty="0" err="1" smtClean="0"/>
              <a:t>senticosus</a:t>
            </a:r>
            <a:r>
              <a:rPr lang="en-US" i="1" dirty="0" smtClean="0"/>
              <a:t/>
            </a:r>
            <a:br>
              <a:rPr lang="en-US" i="1" dirty="0" smtClean="0"/>
            </a:br>
            <a:r>
              <a:rPr lang="en-US" dirty="0" smtClean="0"/>
              <a:t>Family:  </a:t>
            </a:r>
            <a:r>
              <a:rPr lang="en-US" dirty="0" err="1" smtClean="0"/>
              <a:t>Araliaceae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9326" y="2533515"/>
            <a:ext cx="7318570" cy="34551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92457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Habitat &amp; Cultivation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Native to Eastern Russia</a:t>
            </a:r>
          </a:p>
          <a:p>
            <a:r>
              <a:rPr lang="en-US" dirty="0" smtClean="0"/>
              <a:t>China</a:t>
            </a:r>
          </a:p>
          <a:p>
            <a:r>
              <a:rPr lang="en-US" dirty="0" smtClean="0"/>
              <a:t>Korea</a:t>
            </a:r>
          </a:p>
          <a:p>
            <a:r>
              <a:rPr lang="en-US" dirty="0" smtClean="0"/>
              <a:t>Japan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18571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Constituents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numCol="2"/>
          <a:lstStyle/>
          <a:p>
            <a:r>
              <a:rPr lang="en-US" dirty="0" err="1" smtClean="0"/>
              <a:t>Eleutherosides</a:t>
            </a:r>
            <a:endParaRPr lang="en-US" dirty="0" smtClean="0"/>
          </a:p>
          <a:p>
            <a:r>
              <a:rPr lang="en-US" dirty="0" err="1" smtClean="0"/>
              <a:t>Phenylpropanoids</a:t>
            </a:r>
            <a:endParaRPr lang="en-US" dirty="0" smtClean="0"/>
          </a:p>
          <a:p>
            <a:r>
              <a:rPr lang="en-US" dirty="0" err="1" smtClean="0"/>
              <a:t>Lignans</a:t>
            </a:r>
            <a:endParaRPr lang="en-US" dirty="0" smtClean="0"/>
          </a:p>
          <a:p>
            <a:r>
              <a:rPr lang="en-US" dirty="0" err="1" smtClean="0"/>
              <a:t>Coumarins</a:t>
            </a:r>
            <a:endParaRPr lang="en-US" dirty="0" smtClean="0"/>
          </a:p>
          <a:p>
            <a:r>
              <a:rPr lang="en-US" dirty="0" smtClean="0"/>
              <a:t>Sugars</a:t>
            </a:r>
          </a:p>
          <a:p>
            <a:endParaRPr lang="en-US" dirty="0"/>
          </a:p>
          <a:p>
            <a:r>
              <a:rPr lang="en-US" dirty="0" smtClean="0"/>
              <a:t>Polysaccharides</a:t>
            </a:r>
          </a:p>
          <a:p>
            <a:r>
              <a:rPr lang="en-US" dirty="0" err="1" smtClean="0"/>
              <a:t>Triterpenoid</a:t>
            </a:r>
            <a:r>
              <a:rPr lang="en-US" dirty="0" smtClean="0"/>
              <a:t> </a:t>
            </a:r>
            <a:r>
              <a:rPr lang="en-US" dirty="0" err="1" smtClean="0"/>
              <a:t>saponins</a:t>
            </a:r>
            <a:endParaRPr lang="en-US" dirty="0" smtClean="0"/>
          </a:p>
          <a:p>
            <a:r>
              <a:rPr lang="en-US" dirty="0" err="1" smtClean="0"/>
              <a:t>Glycans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11039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Actions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err="1" smtClean="0"/>
              <a:t>Adaptogenic</a:t>
            </a:r>
            <a:endParaRPr lang="en-US" dirty="0" smtClean="0"/>
          </a:p>
          <a:p>
            <a:r>
              <a:rPr lang="en-US" dirty="0" smtClean="0"/>
              <a:t>Tonic</a:t>
            </a:r>
          </a:p>
          <a:p>
            <a:r>
              <a:rPr lang="en-US" dirty="0" smtClean="0"/>
              <a:t>Stimulant</a:t>
            </a:r>
          </a:p>
          <a:p>
            <a:r>
              <a:rPr lang="en-US" dirty="0" smtClean="0"/>
              <a:t>Protects immune system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46509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Research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In Russia since 1950, the exact method by which it stimulates stamina and resistance to stress is yet unknown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37411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Traditional &amp; Current Uses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Enhancing Resilience (reduce physical stress)</a:t>
            </a:r>
          </a:p>
          <a:p>
            <a:r>
              <a:rPr lang="en-US" dirty="0" smtClean="0"/>
              <a:t>Exhaustion remedy</a:t>
            </a:r>
          </a:p>
          <a:p>
            <a:r>
              <a:rPr lang="en-US" dirty="0" smtClean="0"/>
              <a:t>Treatment of Impotence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34289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Parts Used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sz="3200" dirty="0" smtClean="0"/>
          </a:p>
          <a:p>
            <a:endParaRPr lang="en-US" sz="3200" dirty="0"/>
          </a:p>
          <a:p>
            <a:r>
              <a:rPr lang="en-US" sz="3200" dirty="0" smtClean="0"/>
              <a:t>Roots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3840531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32</TotalTime>
  <Words>186</Words>
  <Application>Microsoft Office PowerPoint</Application>
  <PresentationFormat>On-screen Show (4:3)</PresentationFormat>
  <Paragraphs>87</Paragraphs>
  <Slides>20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Apex</vt:lpstr>
      <vt:lpstr>HORT 308</vt:lpstr>
      <vt:lpstr>Siberian Ginseng</vt:lpstr>
      <vt:lpstr>B.N Eleutherococcus senticosus Family:  Araliaceae</vt:lpstr>
      <vt:lpstr>Habitat &amp; Cultivation</vt:lpstr>
      <vt:lpstr>Key Constituents</vt:lpstr>
      <vt:lpstr>Key Actions</vt:lpstr>
      <vt:lpstr>Research</vt:lpstr>
      <vt:lpstr>Traditional &amp; Current Uses</vt:lpstr>
      <vt:lpstr>Parts Used</vt:lpstr>
      <vt:lpstr>Key Preparations</vt:lpstr>
      <vt:lpstr>Caution</vt:lpstr>
      <vt:lpstr>Eucalyptus</vt:lpstr>
      <vt:lpstr>B.N Eucalyptus globulus Family:  Myrtaceae</vt:lpstr>
      <vt:lpstr>Habitat &amp; Cultivation</vt:lpstr>
      <vt:lpstr>Key Constituents</vt:lpstr>
      <vt:lpstr>Key Actions</vt:lpstr>
      <vt:lpstr>Research</vt:lpstr>
      <vt:lpstr>Traditional &amp; Current Uses</vt:lpstr>
      <vt:lpstr>Parts Used</vt:lpstr>
      <vt:lpstr>Key Preparations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HORT 308</dc:title>
  <dc:creator>Hp</dc:creator>
  <cp:lastModifiedBy>Hp</cp:lastModifiedBy>
  <cp:revision>9</cp:revision>
  <dcterms:created xsi:type="dcterms:W3CDTF">2020-04-16T15:20:31Z</dcterms:created>
  <dcterms:modified xsi:type="dcterms:W3CDTF">2020-04-16T16:06:08Z</dcterms:modified>
</cp:coreProperties>
</file>