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47A28B-A3C0-4921-831F-E2794886967A}" type="datetimeFigureOut">
              <a:rPr lang="en-US" smtClean="0"/>
              <a:t>4/27/2021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CE97DF6-A3DA-41BE-9C82-BC65EC663B2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A28B-A3C0-4921-831F-E2794886967A}"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A28B-A3C0-4921-831F-E2794886967A}"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A28B-A3C0-4921-831F-E2794886967A}"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47A28B-A3C0-4921-831F-E2794886967A}"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E97DF6-A3DA-41BE-9C82-BC65EC663B2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7A28B-A3C0-4921-831F-E2794886967A}"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47A28B-A3C0-4921-831F-E2794886967A}" type="datetimeFigureOut">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47A28B-A3C0-4921-831F-E2794886967A}" type="datetimeFigureOut">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7A28B-A3C0-4921-831F-E2794886967A}" type="datetimeFigureOut">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7A28B-A3C0-4921-831F-E2794886967A}"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E97DF6-A3DA-41BE-9C82-BC65EC663B2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47A28B-A3C0-4921-831F-E2794886967A}"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CE97DF6-A3DA-41BE-9C82-BC65EC663B2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47A28B-A3C0-4921-831F-E2794886967A}" type="datetimeFigureOut">
              <a:rPr lang="en-US" smtClean="0"/>
              <a:t>4/27/2021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CE97DF6-A3DA-41BE-9C82-BC65EC663B2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Introduction to laws</a:t>
            </a:r>
            <a:endParaRPr lang="en-US" dirty="0"/>
          </a:p>
        </p:txBody>
      </p:sp>
      <p:sp>
        <p:nvSpPr>
          <p:cNvPr id="3" name="Subtitle 2"/>
          <p:cNvSpPr>
            <a:spLocks noGrp="1"/>
          </p:cNvSpPr>
          <p:nvPr>
            <p:ph type="subTitle" idx="1"/>
          </p:nvPr>
        </p:nvSpPr>
        <p:spPr/>
        <p:txBody>
          <a:bodyPr/>
          <a:lstStyle/>
          <a:p>
            <a:pPr algn="l"/>
            <a:r>
              <a:rPr lang="en-US" dirty="0" smtClean="0"/>
              <a:t>Topic 8</a:t>
            </a:r>
          </a:p>
          <a:p>
            <a:pPr algn="l"/>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Law?</a:t>
            </a:r>
            <a:endParaRPr lang="en-US" dirty="0"/>
          </a:p>
        </p:txBody>
      </p:sp>
      <p:sp>
        <p:nvSpPr>
          <p:cNvPr id="3" name="Content Placeholder 2"/>
          <p:cNvSpPr>
            <a:spLocks noGrp="1"/>
          </p:cNvSpPr>
          <p:nvPr>
            <p:ph idx="1"/>
          </p:nvPr>
        </p:nvSpPr>
        <p:spPr/>
        <p:txBody>
          <a:bodyPr/>
          <a:lstStyle/>
          <a:p>
            <a:pPr algn="just"/>
            <a:r>
              <a:rPr lang="en-US" b="1" dirty="0" smtClean="0"/>
              <a:t>Law</a:t>
            </a:r>
            <a:r>
              <a:rPr lang="en-US" dirty="0" smtClean="0"/>
              <a:t> has been defined as “a body of rules of action or conduct prescribed by a controlling authority, and having binding legal force. That which must be obeyed and followed by citizens subject to sanctions or legal consequence is a law.</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Categories of Law</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chemeClr val="accent1">
                    <a:lumMod val="75000"/>
                  </a:schemeClr>
                </a:solidFill>
              </a:rPr>
              <a:t>Contract </a:t>
            </a:r>
            <a:r>
              <a:rPr lang="en-US" dirty="0" smtClean="0">
                <a:solidFill>
                  <a:schemeClr val="accent1">
                    <a:lumMod val="75000"/>
                  </a:schemeClr>
                </a:solidFill>
              </a:rPr>
              <a:t>law </a:t>
            </a:r>
            <a:endParaRPr lang="en-US" dirty="0" smtClean="0">
              <a:solidFill>
                <a:schemeClr val="accent1">
                  <a:lumMod val="75000"/>
                </a:schemeClr>
              </a:solidFill>
            </a:endParaRPr>
          </a:p>
          <a:p>
            <a:pPr lvl="1" algn="just"/>
            <a:r>
              <a:rPr lang="en-US" dirty="0" smtClean="0"/>
              <a:t>It regulates </a:t>
            </a:r>
            <a:r>
              <a:rPr lang="en-US" dirty="0" smtClean="0"/>
              <a:t>agreements to exchange goods, services, or anything else of value, so it includes everything from buying a bus ticket to trading options on a derivatives </a:t>
            </a:r>
            <a:r>
              <a:rPr lang="en-US" dirty="0" smtClean="0"/>
              <a:t>market</a:t>
            </a:r>
          </a:p>
          <a:p>
            <a:pPr algn="just"/>
            <a:r>
              <a:rPr lang="en-US" dirty="0" smtClean="0">
                <a:solidFill>
                  <a:schemeClr val="accent1">
                    <a:lumMod val="75000"/>
                  </a:schemeClr>
                </a:solidFill>
              </a:rPr>
              <a:t>Property law </a:t>
            </a:r>
            <a:endParaRPr lang="en-US" dirty="0" smtClean="0">
              <a:solidFill>
                <a:schemeClr val="accent1">
                  <a:lumMod val="75000"/>
                </a:schemeClr>
              </a:solidFill>
            </a:endParaRPr>
          </a:p>
          <a:p>
            <a:pPr lvl="1" algn="just"/>
            <a:r>
              <a:rPr lang="en-US" dirty="0" smtClean="0"/>
              <a:t>P</a:t>
            </a:r>
            <a:r>
              <a:rPr lang="en-US" dirty="0" smtClean="0"/>
              <a:t>eople’s </a:t>
            </a:r>
            <a:r>
              <a:rPr lang="en-US" dirty="0" smtClean="0"/>
              <a:t>rights and duties toward tangible property, including real estate (i.e., </a:t>
            </a:r>
            <a:r>
              <a:rPr lang="en-US" i="1" dirty="0" smtClean="0"/>
              <a:t>real property</a:t>
            </a:r>
            <a:r>
              <a:rPr lang="en-US" dirty="0" smtClean="0"/>
              <a:t>, such as land or buildings,) and their other possessions (i.e., </a:t>
            </a:r>
            <a:r>
              <a:rPr lang="en-US" i="1" dirty="0" smtClean="0"/>
              <a:t>personal property</a:t>
            </a:r>
            <a:r>
              <a:rPr lang="en-US" dirty="0" smtClean="0"/>
              <a:t>, such as clothes, books, vehicles, and so forth), and intangible property, such as bank accounts and shares of </a:t>
            </a:r>
            <a:r>
              <a:rPr lang="en-US" dirty="0" smtClean="0"/>
              <a:t>stock</a:t>
            </a:r>
          </a:p>
          <a:p>
            <a:pPr algn="just"/>
            <a:r>
              <a:rPr lang="en-US" dirty="0" smtClean="0">
                <a:solidFill>
                  <a:schemeClr val="accent1">
                    <a:lumMod val="75000"/>
                  </a:schemeClr>
                </a:solidFill>
              </a:rPr>
              <a:t>Tort law </a:t>
            </a:r>
            <a:endParaRPr lang="en-US" dirty="0" smtClean="0">
              <a:solidFill>
                <a:schemeClr val="accent1">
                  <a:lumMod val="75000"/>
                </a:schemeClr>
              </a:solidFill>
            </a:endParaRPr>
          </a:p>
          <a:p>
            <a:pPr lvl="1" algn="just"/>
            <a:r>
              <a:rPr lang="en-US" dirty="0" smtClean="0"/>
              <a:t>It provides </a:t>
            </a:r>
            <a:r>
              <a:rPr lang="en-US" dirty="0" smtClean="0"/>
              <a:t>for compensation when someone or their property is harmed, whether in an automobile accident or by defamation of </a:t>
            </a:r>
            <a:r>
              <a:rPr lang="en-US" dirty="0" smtClean="0"/>
              <a:t>character</a:t>
            </a:r>
          </a:p>
          <a:p>
            <a:pPr algn="just"/>
            <a:r>
              <a:rPr lang="en-US" dirty="0" smtClean="0">
                <a:solidFill>
                  <a:schemeClr val="accent1">
                    <a:lumMod val="75000"/>
                  </a:schemeClr>
                </a:solidFill>
              </a:rPr>
              <a:t>Press </a:t>
            </a:r>
            <a:r>
              <a:rPr lang="en-US" dirty="0" smtClean="0">
                <a:solidFill>
                  <a:schemeClr val="accent1">
                    <a:lumMod val="75000"/>
                  </a:schemeClr>
                </a:solidFill>
              </a:rPr>
              <a:t>laws </a:t>
            </a:r>
            <a:endParaRPr lang="en-US" dirty="0" smtClean="0">
              <a:solidFill>
                <a:schemeClr val="accent1">
                  <a:lumMod val="75000"/>
                </a:schemeClr>
              </a:solidFill>
            </a:endParaRPr>
          </a:p>
          <a:p>
            <a:pPr lvl="1" algn="just"/>
            <a:r>
              <a:rPr lang="en-US" dirty="0" smtClean="0"/>
              <a:t>These are </a:t>
            </a:r>
            <a:r>
              <a:rPr lang="en-US" dirty="0" smtClean="0"/>
              <a:t>the laws concerning the licensing of books and the liberty of expression in all products of the printing press, especially newspapers. The liberty of press has always been regarded by political writers as of supreme importance.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Purposes of </a:t>
            </a:r>
            <a:r>
              <a:rPr lang="en-US" b="1" dirty="0" smtClean="0"/>
              <a:t>Law</a:t>
            </a:r>
            <a:endParaRPr lang="en-US" dirty="0"/>
          </a:p>
        </p:txBody>
      </p:sp>
      <p:sp>
        <p:nvSpPr>
          <p:cNvPr id="3" name="Content Placeholder 2"/>
          <p:cNvSpPr>
            <a:spLocks noGrp="1"/>
          </p:cNvSpPr>
          <p:nvPr>
            <p:ph idx="1"/>
          </p:nvPr>
        </p:nvSpPr>
        <p:spPr/>
        <p:txBody>
          <a:bodyPr/>
          <a:lstStyle/>
          <a:p>
            <a:pPr algn="just" fontAlgn="base"/>
            <a:r>
              <a:rPr lang="en-US" b="1" dirty="0" smtClean="0"/>
              <a:t>Establishing Standards</a:t>
            </a:r>
          </a:p>
          <a:p>
            <a:pPr lvl="1" algn="just" fontAlgn="base"/>
            <a:r>
              <a:rPr lang="en-US" dirty="0" smtClean="0"/>
              <a:t>The law is a guidepost for minimally acceptable behavior in society. Some activities, for instance, are crimes because society (through a legislative body) has determined that it will not tolerate certain behaviors that injure or damage persons or their property. For example, under a typical state law, it is a crime to cause physical injury to another person without justification—doing so generally constitutes the crime of assault.</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pPr algn="just" fontAlgn="base"/>
            <a:r>
              <a:rPr lang="en-US" b="1" dirty="0" smtClean="0"/>
              <a:t>Maintaining Order</a:t>
            </a:r>
          </a:p>
          <a:p>
            <a:pPr lvl="1" algn="just" fontAlgn="base"/>
            <a:r>
              <a:rPr lang="en-US" dirty="0" smtClean="0"/>
              <a:t>This is an offshoot of establishing standards. Some semblance of order is necessary in a civil society and is therefore reflected in law. The law—when enforced—provides order consistent with society’s guidelines. Wildlife management laws, for example, (such as West Virginia’s prohibition against using ferrets for hunting,) were first passed in an effort to conserve game that had nearly been hunted into extinction during the nineteenth century. Such laws reflect the value society places on protecting wildlife for future generations to enjoy.</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lgn="just" fontAlgn="base"/>
            <a:r>
              <a:rPr lang="en-US" b="1" dirty="0" smtClean="0"/>
              <a:t>Resolving Disputes</a:t>
            </a:r>
          </a:p>
          <a:p>
            <a:pPr lvl="1" algn="just" fontAlgn="base"/>
            <a:r>
              <a:rPr lang="en-US" dirty="0" smtClean="0"/>
              <a:t>Disputes are unavoidable in a society comprised of persons with different needs, wants, values, and views. The law provides a formal means for resolving disputes—the court system.</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pPr algn="just" fontAlgn="base"/>
            <a:r>
              <a:rPr lang="en-US" b="1" dirty="0" smtClean="0"/>
              <a:t>Protecting Liberties and Rights</a:t>
            </a:r>
          </a:p>
          <a:p>
            <a:pPr lvl="1" algn="just" fontAlgn="base"/>
            <a:r>
              <a:rPr lang="en-US" dirty="0" smtClean="0"/>
              <a:t>The constitutions and statutes of the United States and its states provide for various liberties and rights. One function of the law is to protect these various liberties and rights from violations or unreasonable intrusions by persons, organizations, or government. For example, subject to certain exceptions, the First Amendment to the Constitution prohibits the government from making a law that prohibits the freedom of speech. Someone who believes that his free speech rights have been prohibited by the government may pursue a remedy by bringing a case in the courts.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Functions of the </a:t>
            </a:r>
            <a:r>
              <a:rPr lang="en-US" b="1" dirty="0" smtClean="0"/>
              <a:t>Law</a:t>
            </a:r>
            <a:endParaRPr lang="en-US" dirty="0"/>
          </a:p>
        </p:txBody>
      </p:sp>
      <p:sp>
        <p:nvSpPr>
          <p:cNvPr id="3" name="Content Placeholder 2"/>
          <p:cNvSpPr>
            <a:spLocks noGrp="1"/>
          </p:cNvSpPr>
          <p:nvPr>
            <p:ph idx="1"/>
          </p:nvPr>
        </p:nvSpPr>
        <p:spPr/>
        <p:txBody>
          <a:bodyPr/>
          <a:lstStyle/>
          <a:p>
            <a:pPr algn="just"/>
            <a:r>
              <a:rPr lang="en-US" dirty="0" smtClean="0"/>
              <a:t>In </a:t>
            </a:r>
            <a:r>
              <a:rPr lang="en-US" dirty="0" smtClean="0"/>
              <a:t>a nation, the law can serve to </a:t>
            </a:r>
            <a:endParaRPr lang="en-US" dirty="0" smtClean="0"/>
          </a:p>
          <a:p>
            <a:pPr lvl="1" algn="just"/>
            <a:r>
              <a:rPr lang="en-US" dirty="0" smtClean="0"/>
              <a:t>keep </a:t>
            </a:r>
            <a:r>
              <a:rPr lang="en-US" dirty="0" smtClean="0"/>
              <a:t>the peace, </a:t>
            </a:r>
            <a:endParaRPr lang="en-US" dirty="0" smtClean="0"/>
          </a:p>
          <a:p>
            <a:pPr lvl="1" algn="just"/>
            <a:r>
              <a:rPr lang="en-US" dirty="0" smtClean="0"/>
              <a:t>maintain </a:t>
            </a:r>
            <a:r>
              <a:rPr lang="en-US" dirty="0" smtClean="0"/>
              <a:t>the status quo, </a:t>
            </a:r>
            <a:endParaRPr lang="en-US" dirty="0" smtClean="0"/>
          </a:p>
          <a:p>
            <a:pPr lvl="1" algn="just"/>
            <a:r>
              <a:rPr lang="en-US" dirty="0" smtClean="0"/>
              <a:t>preserve </a:t>
            </a:r>
            <a:r>
              <a:rPr lang="en-US" dirty="0" smtClean="0"/>
              <a:t>individual rights, </a:t>
            </a:r>
            <a:endParaRPr lang="en-US" dirty="0" smtClean="0"/>
          </a:p>
          <a:p>
            <a:pPr lvl="1" algn="just"/>
            <a:r>
              <a:rPr lang="en-US" dirty="0" smtClean="0"/>
              <a:t>protect </a:t>
            </a:r>
            <a:r>
              <a:rPr lang="en-US" dirty="0" smtClean="0"/>
              <a:t>minorities against majorities, </a:t>
            </a:r>
            <a:endParaRPr lang="en-US" dirty="0" smtClean="0"/>
          </a:p>
          <a:p>
            <a:pPr lvl="1" algn="just"/>
            <a:r>
              <a:rPr lang="en-US" dirty="0" smtClean="0"/>
              <a:t>promote </a:t>
            </a:r>
            <a:r>
              <a:rPr lang="en-US" dirty="0" smtClean="0"/>
              <a:t>social justice, and </a:t>
            </a:r>
            <a:endParaRPr lang="en-US" dirty="0" smtClean="0"/>
          </a:p>
          <a:p>
            <a:pPr lvl="1" algn="just"/>
            <a:r>
              <a:rPr lang="en-US" dirty="0" smtClean="0"/>
              <a:t>provide </a:t>
            </a:r>
            <a:r>
              <a:rPr lang="en-US" dirty="0" smtClean="0"/>
              <a:t>for orderly social change. Some legal systems serve these purposes better than others. </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TotalTime>
  <Words>349</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Introduction to laws</vt:lpstr>
      <vt:lpstr>What is Law?</vt:lpstr>
      <vt:lpstr>Categories of Law</vt:lpstr>
      <vt:lpstr>The Purposes of Law</vt:lpstr>
      <vt:lpstr>Continued…</vt:lpstr>
      <vt:lpstr>Continued…</vt:lpstr>
      <vt:lpstr>Continued…</vt:lpstr>
      <vt:lpstr>Functions of the Law</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laws</dc:title>
  <dc:creator>Olive</dc:creator>
  <cp:lastModifiedBy>Olive</cp:lastModifiedBy>
  <cp:revision>16</cp:revision>
  <dcterms:created xsi:type="dcterms:W3CDTF">2021-04-27T16:27:21Z</dcterms:created>
  <dcterms:modified xsi:type="dcterms:W3CDTF">2021-04-27T17:45:14Z</dcterms:modified>
</cp:coreProperties>
</file>