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B2C1F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BFAF8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CCC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AF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  <a:path w="1116965" h="1111885">
                <a:moveTo>
                  <a:pt x="220477" y="286041"/>
                </a:moveTo>
                <a:lnTo>
                  <a:pt x="193856" y="323455"/>
                </a:lnTo>
                <a:lnTo>
                  <a:pt x="171955" y="362810"/>
                </a:lnTo>
                <a:lnTo>
                  <a:pt x="154729" y="403741"/>
                </a:lnTo>
                <a:lnTo>
                  <a:pt x="142131" y="445881"/>
                </a:lnTo>
                <a:lnTo>
                  <a:pt x="134116" y="488865"/>
                </a:lnTo>
                <a:lnTo>
                  <a:pt x="130638" y="532328"/>
                </a:lnTo>
                <a:lnTo>
                  <a:pt x="131651" y="575903"/>
                </a:lnTo>
                <a:lnTo>
                  <a:pt x="137108" y="619227"/>
                </a:lnTo>
                <a:lnTo>
                  <a:pt x="146964" y="661933"/>
                </a:lnTo>
                <a:lnTo>
                  <a:pt x="161173" y="703655"/>
                </a:lnTo>
                <a:lnTo>
                  <a:pt x="179689" y="744028"/>
                </a:lnTo>
                <a:lnTo>
                  <a:pt x="202465" y="782686"/>
                </a:lnTo>
                <a:lnTo>
                  <a:pt x="229457" y="819265"/>
                </a:lnTo>
                <a:lnTo>
                  <a:pt x="260618" y="853397"/>
                </a:lnTo>
                <a:lnTo>
                  <a:pt x="295902" y="884719"/>
                </a:lnTo>
                <a:lnTo>
                  <a:pt x="334265" y="912179"/>
                </a:lnTo>
                <a:lnTo>
                  <a:pt x="374453" y="934995"/>
                </a:lnTo>
                <a:lnTo>
                  <a:pt x="416101" y="953204"/>
                </a:lnTo>
                <a:lnTo>
                  <a:pt x="458841" y="966841"/>
                </a:lnTo>
                <a:lnTo>
                  <a:pt x="502308" y="975943"/>
                </a:lnTo>
                <a:lnTo>
                  <a:pt x="546136" y="980546"/>
                </a:lnTo>
                <a:lnTo>
                  <a:pt x="589957" y="980687"/>
                </a:lnTo>
                <a:lnTo>
                  <a:pt x="633406" y="976403"/>
                </a:lnTo>
                <a:lnTo>
                  <a:pt x="676117" y="967728"/>
                </a:lnTo>
                <a:lnTo>
                  <a:pt x="717723" y="954701"/>
                </a:lnTo>
                <a:lnTo>
                  <a:pt x="757858" y="937356"/>
                </a:lnTo>
                <a:lnTo>
                  <a:pt x="796155" y="915731"/>
                </a:lnTo>
                <a:lnTo>
                  <a:pt x="832248" y="889862"/>
                </a:lnTo>
                <a:lnTo>
                  <a:pt x="865771" y="859785"/>
                </a:lnTo>
                <a:lnTo>
                  <a:pt x="896358" y="825537"/>
                </a:lnTo>
                <a:lnTo>
                  <a:pt x="922982" y="788101"/>
                </a:lnTo>
                <a:lnTo>
                  <a:pt x="944884" y="748730"/>
                </a:lnTo>
                <a:lnTo>
                  <a:pt x="962111" y="707789"/>
                </a:lnTo>
                <a:lnTo>
                  <a:pt x="974709" y="665643"/>
                </a:lnTo>
                <a:lnTo>
                  <a:pt x="982725" y="622657"/>
                </a:lnTo>
                <a:lnTo>
                  <a:pt x="986203" y="579196"/>
                </a:lnTo>
                <a:lnTo>
                  <a:pt x="985191" y="535624"/>
                </a:lnTo>
                <a:lnTo>
                  <a:pt x="979734" y="492307"/>
                </a:lnTo>
                <a:lnTo>
                  <a:pt x="969878" y="449609"/>
                </a:lnTo>
                <a:lnTo>
                  <a:pt x="955669" y="407895"/>
                </a:lnTo>
                <a:lnTo>
                  <a:pt x="937154" y="367530"/>
                </a:lnTo>
                <a:lnTo>
                  <a:pt x="914378" y="328880"/>
                </a:lnTo>
                <a:lnTo>
                  <a:pt x="887387" y="292308"/>
                </a:lnTo>
                <a:lnTo>
                  <a:pt x="856228" y="258179"/>
                </a:lnTo>
                <a:lnTo>
                  <a:pt x="820946" y="226859"/>
                </a:lnTo>
                <a:lnTo>
                  <a:pt x="782581" y="199399"/>
                </a:lnTo>
                <a:lnTo>
                  <a:pt x="742390" y="176583"/>
                </a:lnTo>
                <a:lnTo>
                  <a:pt x="700741" y="158375"/>
                </a:lnTo>
                <a:lnTo>
                  <a:pt x="657999" y="144737"/>
                </a:lnTo>
                <a:lnTo>
                  <a:pt x="614531" y="135635"/>
                </a:lnTo>
                <a:lnTo>
                  <a:pt x="570702" y="131032"/>
                </a:lnTo>
                <a:lnTo>
                  <a:pt x="526880" y="130891"/>
                </a:lnTo>
                <a:lnTo>
                  <a:pt x="483430" y="135175"/>
                </a:lnTo>
                <a:lnTo>
                  <a:pt x="440719" y="143850"/>
                </a:lnTo>
                <a:lnTo>
                  <a:pt x="399113" y="156877"/>
                </a:lnTo>
                <a:lnTo>
                  <a:pt x="358978" y="174222"/>
                </a:lnTo>
                <a:lnTo>
                  <a:pt x="320681" y="195847"/>
                </a:lnTo>
                <a:lnTo>
                  <a:pt x="284587" y="221716"/>
                </a:lnTo>
                <a:lnTo>
                  <a:pt x="251064" y="251793"/>
                </a:lnTo>
                <a:lnTo>
                  <a:pt x="220477" y="286041"/>
                </a:lnTo>
                <a:close/>
              </a:path>
            </a:pathLst>
          </a:custGeom>
          <a:ln w="7349">
            <a:solidFill>
              <a:srgbClr val="C0B8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13460" y="0"/>
            <a:ext cx="8130540" cy="6858000"/>
          </a:xfrm>
          <a:custGeom>
            <a:avLst/>
            <a:gdLst/>
            <a:ahLst/>
            <a:cxnLst/>
            <a:rect l="l" t="t" r="r" b="b"/>
            <a:pathLst>
              <a:path w="8130540" h="6858000">
                <a:moveTo>
                  <a:pt x="8130540" y="0"/>
                </a:moveTo>
                <a:lnTo>
                  <a:pt x="0" y="0"/>
                </a:lnTo>
                <a:lnTo>
                  <a:pt x="0" y="6858000"/>
                </a:lnTo>
                <a:lnTo>
                  <a:pt x="8130540" y="6858000"/>
                </a:lnTo>
                <a:lnTo>
                  <a:pt x="8130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14983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64336" y="338327"/>
            <a:ext cx="6553200" cy="12161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B2C1F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96897" y="1460684"/>
            <a:ext cx="3385185" cy="4406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9B2C1F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BFAF8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CCC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AF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  <a:path w="1116965" h="1111885">
                <a:moveTo>
                  <a:pt x="220477" y="286041"/>
                </a:moveTo>
                <a:lnTo>
                  <a:pt x="193856" y="323455"/>
                </a:lnTo>
                <a:lnTo>
                  <a:pt x="171955" y="362810"/>
                </a:lnTo>
                <a:lnTo>
                  <a:pt x="154729" y="403741"/>
                </a:lnTo>
                <a:lnTo>
                  <a:pt x="142131" y="445881"/>
                </a:lnTo>
                <a:lnTo>
                  <a:pt x="134116" y="488865"/>
                </a:lnTo>
                <a:lnTo>
                  <a:pt x="130638" y="532328"/>
                </a:lnTo>
                <a:lnTo>
                  <a:pt x="131651" y="575903"/>
                </a:lnTo>
                <a:lnTo>
                  <a:pt x="137108" y="619227"/>
                </a:lnTo>
                <a:lnTo>
                  <a:pt x="146964" y="661933"/>
                </a:lnTo>
                <a:lnTo>
                  <a:pt x="161173" y="703655"/>
                </a:lnTo>
                <a:lnTo>
                  <a:pt x="179689" y="744028"/>
                </a:lnTo>
                <a:lnTo>
                  <a:pt x="202465" y="782686"/>
                </a:lnTo>
                <a:lnTo>
                  <a:pt x="229457" y="819265"/>
                </a:lnTo>
                <a:lnTo>
                  <a:pt x="260618" y="853397"/>
                </a:lnTo>
                <a:lnTo>
                  <a:pt x="295902" y="884719"/>
                </a:lnTo>
                <a:lnTo>
                  <a:pt x="334265" y="912179"/>
                </a:lnTo>
                <a:lnTo>
                  <a:pt x="374453" y="934995"/>
                </a:lnTo>
                <a:lnTo>
                  <a:pt x="416101" y="953204"/>
                </a:lnTo>
                <a:lnTo>
                  <a:pt x="458841" y="966841"/>
                </a:lnTo>
                <a:lnTo>
                  <a:pt x="502308" y="975943"/>
                </a:lnTo>
                <a:lnTo>
                  <a:pt x="546136" y="980546"/>
                </a:lnTo>
                <a:lnTo>
                  <a:pt x="589957" y="980687"/>
                </a:lnTo>
                <a:lnTo>
                  <a:pt x="633406" y="976403"/>
                </a:lnTo>
                <a:lnTo>
                  <a:pt x="676117" y="967728"/>
                </a:lnTo>
                <a:lnTo>
                  <a:pt x="717723" y="954701"/>
                </a:lnTo>
                <a:lnTo>
                  <a:pt x="757858" y="937356"/>
                </a:lnTo>
                <a:lnTo>
                  <a:pt x="796155" y="915731"/>
                </a:lnTo>
                <a:lnTo>
                  <a:pt x="832248" y="889862"/>
                </a:lnTo>
                <a:lnTo>
                  <a:pt x="865771" y="859785"/>
                </a:lnTo>
                <a:lnTo>
                  <a:pt x="896358" y="825537"/>
                </a:lnTo>
                <a:lnTo>
                  <a:pt x="922982" y="788101"/>
                </a:lnTo>
                <a:lnTo>
                  <a:pt x="944884" y="748730"/>
                </a:lnTo>
                <a:lnTo>
                  <a:pt x="962111" y="707789"/>
                </a:lnTo>
                <a:lnTo>
                  <a:pt x="974709" y="665643"/>
                </a:lnTo>
                <a:lnTo>
                  <a:pt x="982725" y="622657"/>
                </a:lnTo>
                <a:lnTo>
                  <a:pt x="986203" y="579196"/>
                </a:lnTo>
                <a:lnTo>
                  <a:pt x="985191" y="535624"/>
                </a:lnTo>
                <a:lnTo>
                  <a:pt x="979734" y="492307"/>
                </a:lnTo>
                <a:lnTo>
                  <a:pt x="969878" y="449609"/>
                </a:lnTo>
                <a:lnTo>
                  <a:pt x="955669" y="407895"/>
                </a:lnTo>
                <a:lnTo>
                  <a:pt x="937154" y="367530"/>
                </a:lnTo>
                <a:lnTo>
                  <a:pt x="914378" y="328880"/>
                </a:lnTo>
                <a:lnTo>
                  <a:pt x="887387" y="292308"/>
                </a:lnTo>
                <a:lnTo>
                  <a:pt x="856228" y="258179"/>
                </a:lnTo>
                <a:lnTo>
                  <a:pt x="820946" y="226859"/>
                </a:lnTo>
                <a:lnTo>
                  <a:pt x="782581" y="199399"/>
                </a:lnTo>
                <a:lnTo>
                  <a:pt x="742390" y="176583"/>
                </a:lnTo>
                <a:lnTo>
                  <a:pt x="700741" y="158375"/>
                </a:lnTo>
                <a:lnTo>
                  <a:pt x="657999" y="144737"/>
                </a:lnTo>
                <a:lnTo>
                  <a:pt x="614531" y="135635"/>
                </a:lnTo>
                <a:lnTo>
                  <a:pt x="570702" y="131032"/>
                </a:lnTo>
                <a:lnTo>
                  <a:pt x="526880" y="130891"/>
                </a:lnTo>
                <a:lnTo>
                  <a:pt x="483430" y="135175"/>
                </a:lnTo>
                <a:lnTo>
                  <a:pt x="440719" y="143850"/>
                </a:lnTo>
                <a:lnTo>
                  <a:pt x="399113" y="156877"/>
                </a:lnTo>
                <a:lnTo>
                  <a:pt x="358978" y="174222"/>
                </a:lnTo>
                <a:lnTo>
                  <a:pt x="320681" y="195847"/>
                </a:lnTo>
                <a:lnTo>
                  <a:pt x="284587" y="221716"/>
                </a:lnTo>
                <a:lnTo>
                  <a:pt x="251064" y="251793"/>
                </a:lnTo>
                <a:lnTo>
                  <a:pt x="220477" y="286041"/>
                </a:lnTo>
                <a:close/>
              </a:path>
            </a:pathLst>
          </a:custGeom>
          <a:ln w="7349">
            <a:solidFill>
              <a:srgbClr val="C0B8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13460" y="0"/>
            <a:ext cx="8130540" cy="6858000"/>
          </a:xfrm>
          <a:custGeom>
            <a:avLst/>
            <a:gdLst/>
            <a:ahLst/>
            <a:cxnLst/>
            <a:rect l="l" t="t" r="r" b="b"/>
            <a:pathLst>
              <a:path w="8130540" h="6858000">
                <a:moveTo>
                  <a:pt x="8130540" y="0"/>
                </a:moveTo>
                <a:lnTo>
                  <a:pt x="0" y="0"/>
                </a:lnTo>
                <a:lnTo>
                  <a:pt x="0" y="6858000"/>
                </a:lnTo>
                <a:lnTo>
                  <a:pt x="8130540" y="6858000"/>
                </a:lnTo>
                <a:lnTo>
                  <a:pt x="8130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BFAF8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CCC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8015" y="6095"/>
            <a:ext cx="1784604" cy="17846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AF6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2212" y="1045463"/>
            <a:ext cx="1155192" cy="11506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  <a:path w="1116965" h="1111885">
                <a:moveTo>
                  <a:pt x="220477" y="286041"/>
                </a:moveTo>
                <a:lnTo>
                  <a:pt x="193856" y="323455"/>
                </a:lnTo>
                <a:lnTo>
                  <a:pt x="171955" y="362810"/>
                </a:lnTo>
                <a:lnTo>
                  <a:pt x="154729" y="403741"/>
                </a:lnTo>
                <a:lnTo>
                  <a:pt x="142131" y="445881"/>
                </a:lnTo>
                <a:lnTo>
                  <a:pt x="134116" y="488865"/>
                </a:lnTo>
                <a:lnTo>
                  <a:pt x="130638" y="532328"/>
                </a:lnTo>
                <a:lnTo>
                  <a:pt x="131651" y="575903"/>
                </a:lnTo>
                <a:lnTo>
                  <a:pt x="137108" y="619227"/>
                </a:lnTo>
                <a:lnTo>
                  <a:pt x="146964" y="661933"/>
                </a:lnTo>
                <a:lnTo>
                  <a:pt x="161173" y="703655"/>
                </a:lnTo>
                <a:lnTo>
                  <a:pt x="179689" y="744028"/>
                </a:lnTo>
                <a:lnTo>
                  <a:pt x="202465" y="782686"/>
                </a:lnTo>
                <a:lnTo>
                  <a:pt x="229457" y="819265"/>
                </a:lnTo>
                <a:lnTo>
                  <a:pt x="260618" y="853397"/>
                </a:lnTo>
                <a:lnTo>
                  <a:pt x="295902" y="884719"/>
                </a:lnTo>
                <a:lnTo>
                  <a:pt x="334265" y="912179"/>
                </a:lnTo>
                <a:lnTo>
                  <a:pt x="374453" y="934995"/>
                </a:lnTo>
                <a:lnTo>
                  <a:pt x="416101" y="953204"/>
                </a:lnTo>
                <a:lnTo>
                  <a:pt x="458841" y="966841"/>
                </a:lnTo>
                <a:lnTo>
                  <a:pt x="502308" y="975943"/>
                </a:lnTo>
                <a:lnTo>
                  <a:pt x="546136" y="980546"/>
                </a:lnTo>
                <a:lnTo>
                  <a:pt x="589957" y="980687"/>
                </a:lnTo>
                <a:lnTo>
                  <a:pt x="633406" y="976403"/>
                </a:lnTo>
                <a:lnTo>
                  <a:pt x="676117" y="967728"/>
                </a:lnTo>
                <a:lnTo>
                  <a:pt x="717723" y="954701"/>
                </a:lnTo>
                <a:lnTo>
                  <a:pt x="757858" y="937356"/>
                </a:lnTo>
                <a:lnTo>
                  <a:pt x="796155" y="915731"/>
                </a:lnTo>
                <a:lnTo>
                  <a:pt x="832248" y="889862"/>
                </a:lnTo>
                <a:lnTo>
                  <a:pt x="865771" y="859785"/>
                </a:lnTo>
                <a:lnTo>
                  <a:pt x="896358" y="825537"/>
                </a:lnTo>
                <a:lnTo>
                  <a:pt x="922982" y="788101"/>
                </a:lnTo>
                <a:lnTo>
                  <a:pt x="944884" y="748730"/>
                </a:lnTo>
                <a:lnTo>
                  <a:pt x="962111" y="707789"/>
                </a:lnTo>
                <a:lnTo>
                  <a:pt x="974709" y="665643"/>
                </a:lnTo>
                <a:lnTo>
                  <a:pt x="982725" y="622657"/>
                </a:lnTo>
                <a:lnTo>
                  <a:pt x="986203" y="579196"/>
                </a:lnTo>
                <a:lnTo>
                  <a:pt x="985191" y="535624"/>
                </a:lnTo>
                <a:lnTo>
                  <a:pt x="979734" y="492307"/>
                </a:lnTo>
                <a:lnTo>
                  <a:pt x="969878" y="449609"/>
                </a:lnTo>
                <a:lnTo>
                  <a:pt x="955669" y="407895"/>
                </a:lnTo>
                <a:lnTo>
                  <a:pt x="937154" y="367530"/>
                </a:lnTo>
                <a:lnTo>
                  <a:pt x="914378" y="328880"/>
                </a:lnTo>
                <a:lnTo>
                  <a:pt x="887387" y="292308"/>
                </a:lnTo>
                <a:lnTo>
                  <a:pt x="856228" y="258179"/>
                </a:lnTo>
                <a:lnTo>
                  <a:pt x="820946" y="226859"/>
                </a:lnTo>
                <a:lnTo>
                  <a:pt x="782581" y="199399"/>
                </a:lnTo>
                <a:lnTo>
                  <a:pt x="742390" y="176583"/>
                </a:lnTo>
                <a:lnTo>
                  <a:pt x="700741" y="158375"/>
                </a:lnTo>
                <a:lnTo>
                  <a:pt x="657999" y="144737"/>
                </a:lnTo>
                <a:lnTo>
                  <a:pt x="614531" y="135635"/>
                </a:lnTo>
                <a:lnTo>
                  <a:pt x="570702" y="131032"/>
                </a:lnTo>
                <a:lnTo>
                  <a:pt x="526880" y="130891"/>
                </a:lnTo>
                <a:lnTo>
                  <a:pt x="483430" y="135175"/>
                </a:lnTo>
                <a:lnTo>
                  <a:pt x="440719" y="143850"/>
                </a:lnTo>
                <a:lnTo>
                  <a:pt x="399113" y="156877"/>
                </a:lnTo>
                <a:lnTo>
                  <a:pt x="358978" y="174222"/>
                </a:lnTo>
                <a:lnTo>
                  <a:pt x="320681" y="195847"/>
                </a:lnTo>
                <a:lnTo>
                  <a:pt x="284587" y="221716"/>
                </a:lnTo>
                <a:lnTo>
                  <a:pt x="251064" y="251793"/>
                </a:lnTo>
                <a:lnTo>
                  <a:pt x="220477" y="286041"/>
                </a:lnTo>
                <a:close/>
              </a:path>
            </a:pathLst>
          </a:custGeom>
          <a:ln w="7349">
            <a:solidFill>
              <a:srgbClr val="C0B8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13460" y="0"/>
            <a:ext cx="8130540" cy="6858000"/>
          </a:xfrm>
          <a:custGeom>
            <a:avLst/>
            <a:gdLst/>
            <a:ahLst/>
            <a:cxnLst/>
            <a:rect l="l" t="t" r="r" b="b"/>
            <a:pathLst>
              <a:path w="8130540" h="6858000">
                <a:moveTo>
                  <a:pt x="8130540" y="0"/>
                </a:moveTo>
                <a:lnTo>
                  <a:pt x="0" y="0"/>
                </a:lnTo>
                <a:lnTo>
                  <a:pt x="0" y="6858000"/>
                </a:lnTo>
                <a:lnTo>
                  <a:pt x="8130540" y="6858000"/>
                </a:lnTo>
                <a:lnTo>
                  <a:pt x="8130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35736" y="0"/>
            <a:ext cx="155447" cy="685799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14983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4289" y="235407"/>
            <a:ext cx="2635885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9B2C1F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4200" y="1060678"/>
            <a:ext cx="7975599" cy="296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1892" y="163068"/>
            <a:ext cx="5829935" cy="1691639"/>
            <a:chOff x="921892" y="163068"/>
            <a:chExt cx="5829935" cy="1691639"/>
          </a:xfrm>
        </p:grpSpPr>
        <p:sp>
          <p:nvSpPr>
            <p:cNvPr id="3" name="object 3"/>
            <p:cNvSpPr/>
            <p:nvPr/>
          </p:nvSpPr>
          <p:spPr>
            <a:xfrm>
              <a:off x="922781" y="1415034"/>
              <a:ext cx="210312" cy="2103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1892" y="1339595"/>
              <a:ext cx="304927" cy="286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60119" y="163068"/>
              <a:ext cx="5791200" cy="16916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0594" y="377697"/>
            <a:ext cx="48107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latin typeface="Nimbus Sans L"/>
                <a:cs typeface="Nimbus Sans L"/>
              </a:rPr>
              <a:t>Pyelonephritis</a:t>
            </a:r>
            <a:endParaRPr sz="6000">
              <a:latin typeface="Nimbus Sans L"/>
              <a:cs typeface="Nimbus Sans 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48000" y="1905000"/>
            <a:ext cx="5638800" cy="3429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6339" y="88392"/>
            <a:ext cx="3547872" cy="1107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207390"/>
            <a:ext cx="291147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360" dirty="0"/>
              <a:t>Pathogenesis:</a:t>
            </a:r>
            <a:endParaRPr sz="3900"/>
          </a:p>
        </p:txBody>
      </p:sp>
      <p:sp>
        <p:nvSpPr>
          <p:cNvPr id="4" name="object 4"/>
          <p:cNvSpPr txBox="1"/>
          <p:nvPr/>
        </p:nvSpPr>
        <p:spPr>
          <a:xfrm>
            <a:off x="1304289" y="930909"/>
            <a:ext cx="740283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tabLst>
                <a:tab pos="295910" algn="l"/>
              </a:tabLst>
            </a:pPr>
            <a:r>
              <a:rPr sz="1600" spc="-130" dirty="0">
                <a:solidFill>
                  <a:srgbClr val="D24717"/>
                </a:solidFill>
                <a:latin typeface="DejaVu Sans"/>
                <a:cs typeface="DejaVu Sans"/>
              </a:rPr>
              <a:t>	</a:t>
            </a:r>
            <a:r>
              <a:rPr sz="2000" spc="-185" dirty="0">
                <a:latin typeface="DejaVu Sans"/>
                <a:cs typeface="DejaVu Sans"/>
              </a:rPr>
              <a:t>The </a:t>
            </a:r>
            <a:r>
              <a:rPr sz="2000" spc="-190" dirty="0">
                <a:latin typeface="DejaVu Sans"/>
                <a:cs typeface="DejaVu Sans"/>
              </a:rPr>
              <a:t>urinary </a:t>
            </a:r>
            <a:r>
              <a:rPr sz="2000" spc="-165" dirty="0">
                <a:latin typeface="DejaVu Sans"/>
                <a:cs typeface="DejaVu Sans"/>
              </a:rPr>
              <a:t>tract </a:t>
            </a:r>
            <a:r>
              <a:rPr sz="2000" spc="-229" dirty="0">
                <a:latin typeface="DejaVu Sans"/>
                <a:cs typeface="DejaVu Sans"/>
              </a:rPr>
              <a:t>can </a:t>
            </a:r>
            <a:r>
              <a:rPr sz="2000" spc="-220" dirty="0">
                <a:latin typeface="DejaVu Sans"/>
                <a:cs typeface="DejaVu Sans"/>
              </a:rPr>
              <a:t>be </a:t>
            </a:r>
            <a:r>
              <a:rPr sz="2000" spc="-204" dirty="0">
                <a:latin typeface="DejaVu Sans"/>
                <a:cs typeface="DejaVu Sans"/>
              </a:rPr>
              <a:t>viewed </a:t>
            </a:r>
            <a:r>
              <a:rPr sz="2000" spc="-240" dirty="0">
                <a:latin typeface="DejaVu Sans"/>
                <a:cs typeface="DejaVu Sans"/>
              </a:rPr>
              <a:t>as </a:t>
            </a:r>
            <a:r>
              <a:rPr sz="2000" spc="-229" dirty="0">
                <a:latin typeface="DejaVu Sans"/>
                <a:cs typeface="DejaVu Sans"/>
              </a:rPr>
              <a:t>an </a:t>
            </a:r>
            <a:r>
              <a:rPr sz="2000" spc="-195" dirty="0">
                <a:latin typeface="DejaVu Sans"/>
                <a:cs typeface="DejaVu Sans"/>
              </a:rPr>
              <a:t>anatomic </a:t>
            </a:r>
            <a:r>
              <a:rPr sz="2000" spc="-165" dirty="0">
                <a:latin typeface="DejaVu Sans"/>
                <a:cs typeface="DejaVu Sans"/>
              </a:rPr>
              <a:t>unit </a:t>
            </a:r>
            <a:r>
              <a:rPr sz="2000" spc="-180" dirty="0">
                <a:latin typeface="DejaVu Sans"/>
                <a:cs typeface="DejaVu Sans"/>
              </a:rPr>
              <a:t>united </a:t>
            </a:r>
            <a:r>
              <a:rPr sz="2000" spc="-210" dirty="0">
                <a:latin typeface="DejaVu Sans"/>
                <a:cs typeface="DejaVu Sans"/>
              </a:rPr>
              <a:t>by </a:t>
            </a:r>
            <a:r>
              <a:rPr sz="2000" spc="-245" dirty="0">
                <a:latin typeface="DejaVu Sans"/>
                <a:cs typeface="DejaVu Sans"/>
              </a:rPr>
              <a:t>a  </a:t>
            </a:r>
            <a:r>
              <a:rPr sz="2000" spc="-190" dirty="0">
                <a:latin typeface="DejaVu Sans"/>
                <a:cs typeface="DejaVu Sans"/>
              </a:rPr>
              <a:t>continuous </a:t>
            </a:r>
            <a:r>
              <a:rPr sz="2000" spc="-210" dirty="0">
                <a:latin typeface="DejaVu Sans"/>
                <a:cs typeface="DejaVu Sans"/>
              </a:rPr>
              <a:t>column </a:t>
            </a:r>
            <a:r>
              <a:rPr sz="2000" spc="-114" dirty="0">
                <a:latin typeface="DejaVu Sans"/>
                <a:cs typeface="DejaVu Sans"/>
              </a:rPr>
              <a:t>of </a:t>
            </a:r>
            <a:r>
              <a:rPr sz="2000" spc="-190" dirty="0">
                <a:latin typeface="DejaVu Sans"/>
                <a:cs typeface="DejaVu Sans"/>
              </a:rPr>
              <a:t>urine </a:t>
            </a:r>
            <a:r>
              <a:rPr sz="2000" spc="-200" dirty="0">
                <a:latin typeface="DejaVu Sans"/>
                <a:cs typeface="DejaVu Sans"/>
              </a:rPr>
              <a:t>extending </a:t>
            </a:r>
            <a:r>
              <a:rPr sz="2000" spc="-170" dirty="0">
                <a:latin typeface="DejaVu Sans"/>
                <a:cs typeface="DejaVu Sans"/>
              </a:rPr>
              <a:t>from </a:t>
            </a:r>
            <a:r>
              <a:rPr sz="2000" spc="-180" dirty="0">
                <a:latin typeface="DejaVu Sans"/>
                <a:cs typeface="DejaVu Sans"/>
              </a:rPr>
              <a:t>the </a:t>
            </a:r>
            <a:r>
              <a:rPr sz="2000" spc="-190" dirty="0">
                <a:latin typeface="DejaVu Sans"/>
                <a:cs typeface="DejaVu Sans"/>
              </a:rPr>
              <a:t>urethra </a:t>
            </a:r>
            <a:r>
              <a:rPr sz="2000" spc="-125" dirty="0">
                <a:latin typeface="DejaVu Sans"/>
                <a:cs typeface="DejaVu Sans"/>
              </a:rPr>
              <a:t>to </a:t>
            </a:r>
            <a:r>
              <a:rPr sz="2000" spc="-180" dirty="0">
                <a:latin typeface="DejaVu Sans"/>
                <a:cs typeface="DejaVu Sans"/>
              </a:rPr>
              <a:t>the  </a:t>
            </a:r>
            <a:r>
              <a:rPr sz="2000" spc="-190" dirty="0">
                <a:latin typeface="DejaVu Sans"/>
                <a:cs typeface="DejaVu Sans"/>
              </a:rPr>
              <a:t>kidneys. </a:t>
            </a:r>
            <a:r>
              <a:rPr sz="2000" spc="-170" dirty="0">
                <a:latin typeface="DejaVu Sans"/>
                <a:cs typeface="DejaVu Sans"/>
              </a:rPr>
              <a:t>Inthe majority </a:t>
            </a:r>
            <a:r>
              <a:rPr sz="2000" spc="-114" dirty="0">
                <a:latin typeface="DejaVu Sans"/>
                <a:cs typeface="DejaVu Sans"/>
              </a:rPr>
              <a:t>of </a:t>
            </a:r>
            <a:r>
              <a:rPr sz="2000" spc="-140" dirty="0">
                <a:latin typeface="DejaVu Sans"/>
                <a:cs typeface="DejaVu Sans"/>
              </a:rPr>
              <a:t>UTIs </a:t>
            </a:r>
            <a:r>
              <a:rPr sz="2000" spc="-185" dirty="0">
                <a:latin typeface="DejaVu Sans"/>
                <a:cs typeface="DejaVu Sans"/>
              </a:rPr>
              <a:t>bacteria </a:t>
            </a:r>
            <a:r>
              <a:rPr sz="2000" spc="-180" dirty="0">
                <a:latin typeface="DejaVu Sans"/>
                <a:cs typeface="DejaVu Sans"/>
              </a:rPr>
              <a:t>establish </a:t>
            </a:r>
            <a:r>
              <a:rPr sz="2000" spc="-155" dirty="0">
                <a:latin typeface="DejaVu Sans"/>
                <a:cs typeface="DejaVu Sans"/>
              </a:rPr>
              <a:t>infection </a:t>
            </a:r>
            <a:r>
              <a:rPr sz="2000" spc="-215" dirty="0">
                <a:latin typeface="DejaVu Sans"/>
                <a:cs typeface="DejaVu Sans"/>
              </a:rPr>
              <a:t>by  </a:t>
            </a:r>
            <a:r>
              <a:rPr sz="2000" spc="-210" dirty="0">
                <a:latin typeface="DejaVu Sans"/>
                <a:cs typeface="DejaVu Sans"/>
              </a:rPr>
              <a:t>ascending</a:t>
            </a:r>
            <a:r>
              <a:rPr sz="2000" spc="-265" dirty="0">
                <a:latin typeface="DejaVu Sans"/>
                <a:cs typeface="DejaVu Sans"/>
              </a:rPr>
              <a:t> </a:t>
            </a:r>
            <a:r>
              <a:rPr sz="2000" spc="-165" dirty="0">
                <a:latin typeface="DejaVu Sans"/>
                <a:cs typeface="DejaVu Sans"/>
              </a:rPr>
              <a:t>from</a:t>
            </a:r>
            <a:r>
              <a:rPr sz="2000" spc="-245" dirty="0">
                <a:latin typeface="DejaVu Sans"/>
                <a:cs typeface="DejaVu Sans"/>
              </a:rPr>
              <a:t> </a:t>
            </a:r>
            <a:r>
              <a:rPr sz="2000" spc="-180" dirty="0">
                <a:latin typeface="DejaVu Sans"/>
                <a:cs typeface="DejaVu Sans"/>
              </a:rPr>
              <a:t>the</a:t>
            </a:r>
            <a:r>
              <a:rPr sz="2000" spc="-235" dirty="0">
                <a:latin typeface="DejaVu Sans"/>
                <a:cs typeface="DejaVu Sans"/>
              </a:rPr>
              <a:t> </a:t>
            </a:r>
            <a:r>
              <a:rPr sz="2000" spc="-190" dirty="0">
                <a:latin typeface="DejaVu Sans"/>
                <a:cs typeface="DejaVu Sans"/>
              </a:rPr>
              <a:t>urethra</a:t>
            </a:r>
            <a:r>
              <a:rPr sz="2000" spc="-240" dirty="0">
                <a:latin typeface="DejaVu Sans"/>
                <a:cs typeface="DejaVu Sans"/>
              </a:rPr>
              <a:t> </a:t>
            </a:r>
            <a:r>
              <a:rPr sz="2000" spc="-125" dirty="0">
                <a:latin typeface="DejaVu Sans"/>
                <a:cs typeface="DejaVu Sans"/>
              </a:rPr>
              <a:t>to</a:t>
            </a:r>
            <a:r>
              <a:rPr sz="2000" spc="-235" dirty="0">
                <a:latin typeface="DejaVu Sans"/>
                <a:cs typeface="DejaVu Sans"/>
              </a:rPr>
              <a:t> </a:t>
            </a:r>
            <a:r>
              <a:rPr sz="2000" spc="-180" dirty="0">
                <a:latin typeface="DejaVu Sans"/>
                <a:cs typeface="DejaVu Sans"/>
              </a:rPr>
              <a:t>the</a:t>
            </a:r>
            <a:r>
              <a:rPr sz="2000" spc="-245" dirty="0">
                <a:latin typeface="DejaVu Sans"/>
                <a:cs typeface="DejaVu Sans"/>
              </a:rPr>
              <a:t> </a:t>
            </a:r>
            <a:r>
              <a:rPr sz="2000" spc="-195" dirty="0">
                <a:latin typeface="DejaVu Sans"/>
                <a:cs typeface="DejaVu Sans"/>
              </a:rPr>
              <a:t>bladder.</a:t>
            </a:r>
            <a:r>
              <a:rPr sz="2000" spc="-305" dirty="0">
                <a:latin typeface="DejaVu Sans"/>
                <a:cs typeface="DejaVu Sans"/>
              </a:rPr>
              <a:t> </a:t>
            </a:r>
            <a:r>
              <a:rPr sz="2000" spc="-175" dirty="0">
                <a:latin typeface="DejaVu Sans"/>
                <a:cs typeface="DejaVu Sans"/>
              </a:rPr>
              <a:t>Continuing</a:t>
            </a:r>
            <a:r>
              <a:rPr sz="2000" spc="-260" dirty="0">
                <a:latin typeface="DejaVu Sans"/>
                <a:cs typeface="DejaVu Sans"/>
              </a:rPr>
              <a:t> </a:t>
            </a:r>
            <a:r>
              <a:rPr sz="2000" spc="-210" dirty="0">
                <a:latin typeface="DejaVu Sans"/>
                <a:cs typeface="DejaVu Sans"/>
              </a:rPr>
              <a:t>ascent</a:t>
            </a:r>
            <a:r>
              <a:rPr sz="2000" spc="-254" dirty="0">
                <a:latin typeface="DejaVu Sans"/>
                <a:cs typeface="DejaVu Sans"/>
              </a:rPr>
              <a:t> </a:t>
            </a:r>
            <a:r>
              <a:rPr sz="2000" spc="-225" dirty="0">
                <a:latin typeface="DejaVu Sans"/>
                <a:cs typeface="DejaVu Sans"/>
              </a:rPr>
              <a:t>up</a:t>
            </a:r>
            <a:r>
              <a:rPr sz="2000" spc="-229" dirty="0">
                <a:latin typeface="DejaVu Sans"/>
                <a:cs typeface="DejaVu Sans"/>
              </a:rPr>
              <a:t> </a:t>
            </a:r>
            <a:r>
              <a:rPr sz="2000" spc="-180" dirty="0">
                <a:latin typeface="DejaVu Sans"/>
                <a:cs typeface="DejaVu Sans"/>
              </a:rPr>
              <a:t>the  </a:t>
            </a:r>
            <a:r>
              <a:rPr sz="2000" spc="-185" dirty="0">
                <a:latin typeface="DejaVu Sans"/>
                <a:cs typeface="DejaVu Sans"/>
              </a:rPr>
              <a:t>ureter </a:t>
            </a:r>
            <a:r>
              <a:rPr sz="2000" spc="-125" dirty="0">
                <a:latin typeface="DejaVu Sans"/>
                <a:cs typeface="DejaVu Sans"/>
              </a:rPr>
              <a:t>to </a:t>
            </a:r>
            <a:r>
              <a:rPr sz="2000" spc="-180" dirty="0">
                <a:latin typeface="DejaVu Sans"/>
                <a:cs typeface="DejaVu Sans"/>
              </a:rPr>
              <a:t>the </a:t>
            </a:r>
            <a:r>
              <a:rPr sz="2000" spc="-195" dirty="0">
                <a:latin typeface="DejaVu Sans"/>
                <a:cs typeface="DejaVu Sans"/>
              </a:rPr>
              <a:t>kidney </a:t>
            </a:r>
            <a:r>
              <a:rPr sz="2000" spc="-160" dirty="0">
                <a:latin typeface="DejaVu Sans"/>
                <a:cs typeface="DejaVu Sans"/>
              </a:rPr>
              <a:t>is </a:t>
            </a:r>
            <a:r>
              <a:rPr sz="2000" spc="-180" dirty="0">
                <a:latin typeface="DejaVu Sans"/>
                <a:cs typeface="DejaVu Sans"/>
              </a:rPr>
              <a:t>the </a:t>
            </a:r>
            <a:r>
              <a:rPr sz="2000" spc="-204" dirty="0">
                <a:latin typeface="DejaVu Sans"/>
                <a:cs typeface="DejaVu Sans"/>
              </a:rPr>
              <a:t>pathway </a:t>
            </a:r>
            <a:r>
              <a:rPr sz="2000" spc="-125" dirty="0">
                <a:latin typeface="DejaVu Sans"/>
                <a:cs typeface="DejaVu Sans"/>
              </a:rPr>
              <a:t>for </a:t>
            </a:r>
            <a:r>
              <a:rPr sz="2000" spc="-195" dirty="0">
                <a:latin typeface="DejaVu Sans"/>
                <a:cs typeface="DejaVu Sans"/>
              </a:rPr>
              <a:t>most </a:t>
            </a:r>
            <a:r>
              <a:rPr sz="2000" spc="-190" dirty="0">
                <a:latin typeface="DejaVu Sans"/>
                <a:cs typeface="DejaVu Sans"/>
              </a:rPr>
              <a:t>renal </a:t>
            </a:r>
            <a:r>
              <a:rPr sz="2000" spc="-215" dirty="0">
                <a:latin typeface="DejaVu Sans"/>
                <a:cs typeface="DejaVu Sans"/>
              </a:rPr>
              <a:t>parenchymal  </a:t>
            </a:r>
            <a:r>
              <a:rPr sz="2000" spc="-155" dirty="0">
                <a:latin typeface="DejaVu Sans"/>
                <a:cs typeface="DejaVu Sans"/>
              </a:rPr>
              <a:t>infections.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52600" y="2819400"/>
            <a:ext cx="6781800" cy="388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8719" y="275843"/>
            <a:ext cx="4168139" cy="1133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397510"/>
            <a:ext cx="3515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60" dirty="0"/>
              <a:t>Vaginal</a:t>
            </a:r>
            <a:r>
              <a:rPr sz="4000" spc="-540" dirty="0"/>
              <a:t> </a:t>
            </a:r>
            <a:r>
              <a:rPr sz="4000" spc="-345" dirty="0"/>
              <a:t>Ecology: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228140" y="1092453"/>
            <a:ext cx="7583170" cy="3470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247650" indent="-283845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Colonization </a:t>
            </a:r>
            <a:r>
              <a:rPr sz="2400" dirty="0">
                <a:latin typeface="Nimbus Sans L"/>
                <a:cs typeface="Nimbus Sans L"/>
              </a:rPr>
              <a:t>of the </a:t>
            </a:r>
            <a:r>
              <a:rPr sz="2400" spc="-5" dirty="0">
                <a:latin typeface="Nimbus Sans L"/>
                <a:cs typeface="Nimbus Sans L"/>
              </a:rPr>
              <a:t>vaginal introitus and periurethral  </a:t>
            </a:r>
            <a:r>
              <a:rPr sz="2400" dirty="0">
                <a:latin typeface="Nimbus Sans L"/>
                <a:cs typeface="Nimbus Sans L"/>
              </a:rPr>
              <a:t>area </a:t>
            </a:r>
            <a:r>
              <a:rPr sz="2400" spc="-5" dirty="0">
                <a:latin typeface="Nimbus Sans L"/>
                <a:cs typeface="Nimbus Sans L"/>
              </a:rPr>
              <a:t>with organisms </a:t>
            </a:r>
            <a:r>
              <a:rPr sz="2400" dirty="0">
                <a:latin typeface="Nimbus Sans L"/>
                <a:cs typeface="Nimbus Sans L"/>
              </a:rPr>
              <a:t>from the </a:t>
            </a:r>
            <a:r>
              <a:rPr sz="2400" spc="-5" dirty="0">
                <a:latin typeface="Nimbus Sans L"/>
                <a:cs typeface="Nimbus Sans L"/>
              </a:rPr>
              <a:t>intestinal </a:t>
            </a:r>
            <a:r>
              <a:rPr sz="2400" dirty="0">
                <a:latin typeface="Nimbus Sans L"/>
                <a:cs typeface="Nimbus Sans L"/>
              </a:rPr>
              <a:t>flora</a:t>
            </a:r>
            <a:r>
              <a:rPr sz="2400" spc="50" dirty="0">
                <a:latin typeface="Nimbus Sans L"/>
                <a:cs typeface="Nimbus Sans L"/>
              </a:rPr>
              <a:t> </a:t>
            </a:r>
            <a:r>
              <a:rPr sz="2400" spc="-5" dirty="0">
                <a:latin typeface="Nimbus Sans L"/>
                <a:cs typeface="Nimbus Sans L"/>
              </a:rPr>
              <a:t>(usually</a:t>
            </a:r>
            <a:endParaRPr sz="2400">
              <a:latin typeface="Nimbus Sans L"/>
              <a:cs typeface="Nimbus Sans L"/>
            </a:endParaRPr>
          </a:p>
          <a:p>
            <a:pPr marL="295910">
              <a:lnSpc>
                <a:spcPct val="100000"/>
              </a:lnSpc>
            </a:pPr>
            <a:r>
              <a:rPr sz="2400" dirty="0">
                <a:latin typeface="Nimbus Sans L"/>
                <a:cs typeface="Nimbus Sans L"/>
              </a:rPr>
              <a:t>E.</a:t>
            </a:r>
            <a:r>
              <a:rPr sz="2400" spc="-15" dirty="0">
                <a:latin typeface="Nimbus Sans L"/>
                <a:cs typeface="Nimbus Sans L"/>
              </a:rPr>
              <a:t> </a:t>
            </a:r>
            <a:r>
              <a:rPr sz="2400" spc="-5" dirty="0">
                <a:latin typeface="Nimbus Sans L"/>
                <a:cs typeface="Nimbus Sans L"/>
              </a:rPr>
              <a:t>coli)</a:t>
            </a:r>
            <a:endParaRPr sz="2400">
              <a:latin typeface="Nimbus Sans L"/>
              <a:cs typeface="Nimbus Sans L"/>
            </a:endParaRPr>
          </a:p>
          <a:p>
            <a:pPr marL="295910" marR="448945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Sexual intercourse </a:t>
            </a:r>
            <a:r>
              <a:rPr sz="2400" dirty="0">
                <a:latin typeface="Nimbus Sans L"/>
                <a:cs typeface="Nimbus Sans L"/>
              </a:rPr>
              <a:t>is </a:t>
            </a:r>
            <a:r>
              <a:rPr sz="2400" spc="-5" dirty="0">
                <a:latin typeface="Nimbus Sans L"/>
                <a:cs typeface="Nimbus Sans L"/>
              </a:rPr>
              <a:t>associated with </a:t>
            </a:r>
            <a:r>
              <a:rPr sz="2400" dirty="0">
                <a:latin typeface="Nimbus Sans L"/>
                <a:cs typeface="Nimbus Sans L"/>
              </a:rPr>
              <a:t>an </a:t>
            </a:r>
            <a:r>
              <a:rPr sz="2400" spc="-5" dirty="0">
                <a:latin typeface="Nimbus Sans L"/>
                <a:cs typeface="Nimbus Sans L"/>
              </a:rPr>
              <a:t>increased  </a:t>
            </a:r>
            <a:r>
              <a:rPr sz="2400" dirty="0">
                <a:latin typeface="Nimbus Sans L"/>
                <a:cs typeface="Nimbus Sans L"/>
              </a:rPr>
              <a:t>risk of </a:t>
            </a:r>
            <a:r>
              <a:rPr sz="2400" spc="-5" dirty="0">
                <a:latin typeface="Nimbus Sans L"/>
                <a:cs typeface="Nimbus Sans L"/>
              </a:rPr>
              <a:t>vaginal colonization with </a:t>
            </a:r>
            <a:r>
              <a:rPr sz="2400" dirty="0">
                <a:latin typeface="Nimbus Sans L"/>
                <a:cs typeface="Nimbus Sans L"/>
              </a:rPr>
              <a:t>E.</a:t>
            </a:r>
            <a:r>
              <a:rPr sz="2400" spc="50" dirty="0">
                <a:latin typeface="Nimbus Sans L"/>
                <a:cs typeface="Nimbus Sans L"/>
              </a:rPr>
              <a:t> </a:t>
            </a:r>
            <a:r>
              <a:rPr sz="2400" dirty="0">
                <a:latin typeface="Nimbus Sans L"/>
                <a:cs typeface="Nimbus Sans L"/>
              </a:rPr>
              <a:t>coli</a:t>
            </a:r>
            <a:endParaRPr sz="2400">
              <a:latin typeface="Nimbus Sans L"/>
              <a:cs typeface="Nimbus Sans L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Nonoxynol-9 </a:t>
            </a:r>
            <a:r>
              <a:rPr sz="2400" dirty="0">
                <a:latin typeface="Nimbus Sans L"/>
                <a:cs typeface="Nimbus Sans L"/>
              </a:rPr>
              <a:t>in spermicide is </a:t>
            </a:r>
            <a:r>
              <a:rPr sz="2400" spc="-5" dirty="0">
                <a:latin typeface="Nimbus Sans L"/>
                <a:cs typeface="Nimbus Sans L"/>
              </a:rPr>
              <a:t>toxic </a:t>
            </a:r>
            <a:r>
              <a:rPr sz="2400" dirty="0">
                <a:latin typeface="Nimbus Sans L"/>
                <a:cs typeface="Nimbus Sans L"/>
              </a:rPr>
              <a:t>to the normal  </a:t>
            </a:r>
            <a:r>
              <a:rPr sz="2400" spc="-5" dirty="0">
                <a:latin typeface="Nimbus Sans L"/>
                <a:cs typeface="Nimbus Sans L"/>
              </a:rPr>
              <a:t>vaginal </a:t>
            </a:r>
            <a:r>
              <a:rPr sz="2400" dirty="0">
                <a:latin typeface="Nimbus Sans L"/>
                <a:cs typeface="Nimbus Sans L"/>
              </a:rPr>
              <a:t>microflora </a:t>
            </a:r>
            <a:r>
              <a:rPr sz="2400" spc="-5" dirty="0">
                <a:latin typeface="Nimbus Sans L"/>
                <a:cs typeface="Nimbus Sans L"/>
              </a:rPr>
              <a:t>and </a:t>
            </a:r>
            <a:r>
              <a:rPr sz="2400" dirty="0">
                <a:latin typeface="Nimbus Sans L"/>
                <a:cs typeface="Nimbus Sans L"/>
              </a:rPr>
              <a:t>thus is </a:t>
            </a:r>
            <a:r>
              <a:rPr sz="2400" spc="-5" dirty="0">
                <a:latin typeface="Nimbus Sans L"/>
                <a:cs typeface="Nimbus Sans L"/>
              </a:rPr>
              <a:t>likewise associated with  </a:t>
            </a:r>
            <a:r>
              <a:rPr sz="2400" dirty="0">
                <a:latin typeface="Nimbus Sans L"/>
                <a:cs typeface="Nimbus Sans L"/>
              </a:rPr>
              <a:t>an </a:t>
            </a:r>
            <a:r>
              <a:rPr sz="2400" spc="-5" dirty="0">
                <a:latin typeface="Nimbus Sans L"/>
                <a:cs typeface="Nimbus Sans L"/>
              </a:rPr>
              <a:t>increased </a:t>
            </a:r>
            <a:r>
              <a:rPr sz="2400" dirty="0">
                <a:latin typeface="Nimbus Sans L"/>
                <a:cs typeface="Nimbus Sans L"/>
              </a:rPr>
              <a:t>risk of </a:t>
            </a:r>
            <a:r>
              <a:rPr sz="2400" spc="-10" dirty="0">
                <a:latin typeface="Nimbus Sans L"/>
                <a:cs typeface="Nimbus Sans L"/>
              </a:rPr>
              <a:t>E. </a:t>
            </a:r>
            <a:r>
              <a:rPr sz="2400" dirty="0">
                <a:latin typeface="Nimbus Sans L"/>
                <a:cs typeface="Nimbus Sans L"/>
              </a:rPr>
              <a:t>coli </a:t>
            </a:r>
            <a:r>
              <a:rPr sz="2400" spc="-5" dirty="0">
                <a:latin typeface="Nimbus Sans L"/>
                <a:cs typeface="Nimbus Sans L"/>
              </a:rPr>
              <a:t>vaginal colonization </a:t>
            </a:r>
            <a:r>
              <a:rPr sz="2400" dirty="0">
                <a:latin typeface="Nimbus Sans L"/>
                <a:cs typeface="Nimbus Sans L"/>
              </a:rPr>
              <a:t>and  bacteriuria</a:t>
            </a:r>
            <a:endParaRPr sz="24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252" y="233172"/>
            <a:ext cx="7513320" cy="911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327406"/>
            <a:ext cx="69862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85" dirty="0"/>
              <a:t>Anatomical</a:t>
            </a:r>
            <a:r>
              <a:rPr spc="-570" dirty="0"/>
              <a:t> </a:t>
            </a:r>
            <a:r>
              <a:rPr spc="-275" dirty="0"/>
              <a:t>And</a:t>
            </a:r>
            <a:r>
              <a:rPr spc="-390" dirty="0"/>
              <a:t> </a:t>
            </a:r>
            <a:r>
              <a:rPr spc="-275" dirty="0"/>
              <a:t>Functional</a:t>
            </a:r>
            <a:r>
              <a:rPr spc="-555" dirty="0"/>
              <a:t> </a:t>
            </a:r>
            <a:r>
              <a:rPr spc="-275" dirty="0"/>
              <a:t>Abnormalities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04289" y="927862"/>
            <a:ext cx="5986780" cy="30467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5" dirty="0">
                <a:latin typeface="DejaVu Sans"/>
                <a:cs typeface="DejaVu Sans"/>
              </a:rPr>
              <a:t>urinary </a:t>
            </a:r>
            <a:r>
              <a:rPr sz="2400" spc="-229" dirty="0">
                <a:latin typeface="DejaVu Sans"/>
                <a:cs typeface="DejaVu Sans"/>
              </a:rPr>
              <a:t>stasis </a:t>
            </a:r>
            <a:r>
              <a:rPr sz="2400" spc="-190" dirty="0">
                <a:latin typeface="DejaVu Sans"/>
                <a:cs typeface="DejaVu Sans"/>
              </a:rPr>
              <a:t>or</a:t>
            </a:r>
            <a:r>
              <a:rPr sz="2400" spc="-430" dirty="0">
                <a:latin typeface="DejaVu Sans"/>
                <a:cs typeface="DejaVu Sans"/>
              </a:rPr>
              <a:t> </a:t>
            </a:r>
            <a:r>
              <a:rPr sz="2400" spc="-204" dirty="0">
                <a:latin typeface="DejaVu Sans"/>
                <a:cs typeface="DejaVu Sans"/>
              </a:rPr>
              <a:t>obstruction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10" dirty="0">
                <a:latin typeface="DejaVu Sans"/>
                <a:cs typeface="DejaVu Sans"/>
              </a:rPr>
              <a:t>Foreign </a:t>
            </a:r>
            <a:r>
              <a:rPr sz="2400" spc="-225" dirty="0">
                <a:latin typeface="DejaVu Sans"/>
                <a:cs typeface="DejaVu Sans"/>
              </a:rPr>
              <a:t>bodies:stones </a:t>
            </a:r>
            <a:r>
              <a:rPr sz="2400" spc="-190" dirty="0">
                <a:latin typeface="DejaVu Sans"/>
                <a:cs typeface="DejaVu Sans"/>
              </a:rPr>
              <a:t>or </a:t>
            </a:r>
            <a:r>
              <a:rPr sz="2400" spc="-225" dirty="0">
                <a:latin typeface="DejaVu Sans"/>
                <a:cs typeface="DejaVu Sans"/>
              </a:rPr>
              <a:t>urinary</a:t>
            </a:r>
            <a:r>
              <a:rPr sz="2400" spc="-550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catheters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95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vesicoureteral</a:t>
            </a:r>
            <a:r>
              <a:rPr sz="2400" spc="20" dirty="0">
                <a:latin typeface="Nimbus Sans L"/>
                <a:cs typeface="Nimbus Sans L"/>
              </a:rPr>
              <a:t> </a:t>
            </a:r>
            <a:r>
              <a:rPr sz="2400" dirty="0">
                <a:latin typeface="Nimbus Sans L"/>
                <a:cs typeface="Nimbus Sans L"/>
              </a:rPr>
              <a:t>reflux</a:t>
            </a:r>
            <a:endParaRPr sz="2400">
              <a:latin typeface="Nimbus Sans L"/>
              <a:cs typeface="Nimbus Sans L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Nimbus Sans L"/>
                <a:cs typeface="Nimbus Sans L"/>
              </a:rPr>
              <a:t>ureteral obstruction </a:t>
            </a:r>
            <a:r>
              <a:rPr sz="2400" spc="-5" dirty="0">
                <a:latin typeface="Nimbus Sans L"/>
                <a:cs typeface="Nimbus Sans L"/>
              </a:rPr>
              <a:t>secondary </a:t>
            </a:r>
            <a:r>
              <a:rPr sz="2400" dirty="0">
                <a:latin typeface="Nimbus Sans L"/>
                <a:cs typeface="Nimbus Sans L"/>
              </a:rPr>
              <a:t>to </a:t>
            </a:r>
            <a:r>
              <a:rPr sz="2400" spc="-5" dirty="0">
                <a:latin typeface="Nimbus Sans L"/>
                <a:cs typeface="Nimbus Sans L"/>
              </a:rPr>
              <a:t>prostatic  hypertrophy</a:t>
            </a:r>
            <a:endParaRPr sz="2400">
              <a:latin typeface="Nimbus Sans L"/>
              <a:cs typeface="Nimbus Sans L"/>
            </a:endParaRPr>
          </a:p>
          <a:p>
            <a:pPr marL="295910" indent="-283845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neurogenic</a:t>
            </a:r>
            <a:r>
              <a:rPr sz="2400" spc="35" dirty="0">
                <a:latin typeface="Nimbus Sans L"/>
                <a:cs typeface="Nimbus Sans L"/>
              </a:rPr>
              <a:t> </a:t>
            </a:r>
            <a:r>
              <a:rPr sz="2400" spc="-5" dirty="0">
                <a:latin typeface="Nimbus Sans L"/>
                <a:cs typeface="Nimbus Sans L"/>
              </a:rPr>
              <a:t>bladder</a:t>
            </a:r>
            <a:endParaRPr sz="2400">
              <a:latin typeface="Nimbus Sans L"/>
              <a:cs typeface="Nimbus Sans L"/>
            </a:endParaRPr>
          </a:p>
          <a:p>
            <a:pPr marL="295910" indent="-283845">
              <a:lnSpc>
                <a:spcPct val="100000"/>
              </a:lnSpc>
              <a:spcBef>
                <a:spcPts val="530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urinary diversion</a:t>
            </a:r>
            <a:r>
              <a:rPr sz="2400" spc="30" dirty="0">
                <a:latin typeface="Nimbus Sans L"/>
                <a:cs typeface="Nimbus Sans L"/>
              </a:rPr>
              <a:t> </a:t>
            </a:r>
            <a:r>
              <a:rPr sz="2400" dirty="0">
                <a:latin typeface="Nimbus Sans L"/>
                <a:cs typeface="Nimbus Sans L"/>
              </a:rPr>
              <a:t>surgery</a:t>
            </a:r>
            <a:endParaRPr sz="2400">
              <a:latin typeface="Nimbus Sans L"/>
              <a:cs typeface="Nimbus Sans 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00400" y="3733800"/>
            <a:ext cx="5620511" cy="2933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88719" y="237743"/>
            <a:ext cx="4196080" cy="1134110"/>
            <a:chOff x="1188719" y="237743"/>
            <a:chExt cx="4196080" cy="1134110"/>
          </a:xfrm>
        </p:grpSpPr>
        <p:sp>
          <p:nvSpPr>
            <p:cNvPr id="3" name="object 3"/>
            <p:cNvSpPr/>
            <p:nvPr/>
          </p:nvSpPr>
          <p:spPr>
            <a:xfrm>
              <a:off x="1188719" y="237743"/>
              <a:ext cx="2732532" cy="11338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44596" y="237743"/>
              <a:ext cx="2005583" cy="1133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3523" y="237743"/>
              <a:ext cx="810768" cy="11338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602" y="359410"/>
            <a:ext cx="354520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0" dirty="0"/>
              <a:t>Microbial</a:t>
            </a:r>
            <a:r>
              <a:rPr sz="4000" spc="-550" dirty="0"/>
              <a:t> </a:t>
            </a:r>
            <a:r>
              <a:rPr sz="4000" spc="-335" dirty="0"/>
              <a:t>Fators:</a:t>
            </a:r>
            <a:endParaRPr sz="4000"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091565" indent="-283845">
              <a:lnSpc>
                <a:spcPct val="100000"/>
              </a:lnSpc>
              <a:spcBef>
                <a:spcPts val="810"/>
              </a:spcBef>
              <a:buClr>
                <a:srgbClr val="D24717"/>
              </a:buClr>
              <a:buSzPct val="79687"/>
              <a:buChar char=""/>
              <a:tabLst>
                <a:tab pos="1092835" algn="l"/>
              </a:tabLst>
            </a:pPr>
            <a:r>
              <a:rPr spc="-285" dirty="0"/>
              <a:t>Uropathogenic </a:t>
            </a:r>
            <a:r>
              <a:rPr spc="-220" dirty="0"/>
              <a:t>E. </a:t>
            </a:r>
            <a:r>
              <a:rPr spc="-229" dirty="0"/>
              <a:t>Coli</a:t>
            </a:r>
            <a:r>
              <a:rPr spc="-800" dirty="0"/>
              <a:t> </a:t>
            </a:r>
            <a:r>
              <a:rPr spc="-250" dirty="0"/>
              <a:t>(UPEC)</a:t>
            </a:r>
          </a:p>
          <a:p>
            <a:pPr marL="1365885" marR="57785" lvl="1" indent="-238125">
              <a:lnSpc>
                <a:spcPct val="100000"/>
              </a:lnSpc>
              <a:spcBef>
                <a:spcPts val="615"/>
              </a:spcBef>
              <a:buClr>
                <a:srgbClr val="D24717"/>
              </a:buClr>
              <a:buChar char="◦"/>
              <a:tabLst>
                <a:tab pos="1367155" algn="l"/>
              </a:tabLst>
            </a:pPr>
            <a:r>
              <a:rPr sz="2800" spc="-235" dirty="0">
                <a:solidFill>
                  <a:srgbClr val="FF0000"/>
                </a:solidFill>
                <a:latin typeface="DejaVu Sans"/>
                <a:cs typeface="DejaVu Sans"/>
              </a:rPr>
              <a:t>Pyelonephritis </a:t>
            </a:r>
            <a:r>
              <a:rPr sz="2800" spc="-280" dirty="0">
                <a:solidFill>
                  <a:srgbClr val="FF0000"/>
                </a:solidFill>
                <a:latin typeface="DejaVu Sans"/>
                <a:cs typeface="DejaVu Sans"/>
              </a:rPr>
              <a:t>associated </a:t>
            </a:r>
            <a:r>
              <a:rPr sz="2800" spc="-170" dirty="0">
                <a:solidFill>
                  <a:srgbClr val="FF0000"/>
                </a:solidFill>
                <a:latin typeface="DejaVu Sans"/>
                <a:cs typeface="DejaVu Sans"/>
              </a:rPr>
              <a:t>pili </a:t>
            </a:r>
            <a:r>
              <a:rPr sz="2800" spc="-215" dirty="0">
                <a:latin typeface="DejaVu Sans"/>
                <a:cs typeface="DejaVu Sans"/>
              </a:rPr>
              <a:t>(PAP)</a:t>
            </a:r>
            <a:r>
              <a:rPr sz="2800" spc="-625" dirty="0">
                <a:latin typeface="DejaVu Sans"/>
                <a:cs typeface="DejaVu Sans"/>
              </a:rPr>
              <a:t> </a:t>
            </a:r>
            <a:r>
              <a:rPr sz="2800" spc="-280" dirty="0">
                <a:latin typeface="DejaVu Sans"/>
                <a:cs typeface="DejaVu Sans"/>
              </a:rPr>
              <a:t>adhesion  </a:t>
            </a:r>
            <a:r>
              <a:rPr sz="2800" spc="-180" dirty="0">
                <a:latin typeface="DejaVu Sans"/>
                <a:cs typeface="DejaVu Sans"/>
              </a:rPr>
              <a:t>to </a:t>
            </a:r>
            <a:r>
              <a:rPr sz="2800" spc="-250" dirty="0">
                <a:latin typeface="DejaVu Sans"/>
                <a:cs typeface="DejaVu Sans"/>
              </a:rPr>
              <a:t>urethral </a:t>
            </a:r>
            <a:r>
              <a:rPr sz="2800" spc="-310" dirty="0">
                <a:latin typeface="DejaVu Sans"/>
                <a:cs typeface="DejaVu Sans"/>
              </a:rPr>
              <a:t>and </a:t>
            </a:r>
            <a:r>
              <a:rPr sz="2800" spc="-270" dirty="0">
                <a:latin typeface="DejaVu Sans"/>
                <a:cs typeface="DejaVu Sans"/>
              </a:rPr>
              <a:t>bladder </a:t>
            </a:r>
            <a:r>
              <a:rPr sz="2800" spc="-240" dirty="0">
                <a:latin typeface="DejaVu Sans"/>
                <a:cs typeface="DejaVu Sans"/>
              </a:rPr>
              <a:t>epithellium</a:t>
            </a:r>
            <a:r>
              <a:rPr sz="2800" spc="-625" dirty="0">
                <a:latin typeface="DejaVu Sans"/>
                <a:cs typeface="DejaVu Sans"/>
              </a:rPr>
              <a:t> </a:t>
            </a:r>
            <a:r>
              <a:rPr sz="2800" spc="-215" dirty="0">
                <a:latin typeface="DejaVu Sans"/>
                <a:cs typeface="DejaVu Sans"/>
              </a:rPr>
              <a:t>in</a:t>
            </a:r>
            <a:endParaRPr sz="2800">
              <a:latin typeface="DejaVu Sans"/>
              <a:cs typeface="DejaVu Sans"/>
            </a:endParaRPr>
          </a:p>
          <a:p>
            <a:pPr marL="1365885" marR="5080" lvl="1" indent="-23812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Char char="◦"/>
              <a:tabLst>
                <a:tab pos="1367155" algn="l"/>
              </a:tabLst>
            </a:pPr>
            <a:r>
              <a:rPr sz="2800" spc="-145" dirty="0">
                <a:solidFill>
                  <a:srgbClr val="FF0000"/>
                </a:solidFill>
                <a:latin typeface="DejaVu Sans"/>
                <a:cs typeface="DejaVu Sans"/>
              </a:rPr>
              <a:t>K</a:t>
            </a:r>
            <a:r>
              <a:rPr sz="2800" spc="-32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800" spc="-265" dirty="0">
                <a:solidFill>
                  <a:srgbClr val="FF0000"/>
                </a:solidFill>
                <a:latin typeface="DejaVu Sans"/>
                <a:cs typeface="DejaVu Sans"/>
              </a:rPr>
              <a:t>antigen</a:t>
            </a:r>
            <a:r>
              <a:rPr sz="2800" spc="-32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800" spc="-229" dirty="0">
                <a:latin typeface="DejaVu Sans"/>
                <a:cs typeface="DejaVu Sans"/>
              </a:rPr>
              <a:t>that</a:t>
            </a:r>
            <a:r>
              <a:rPr sz="2800" spc="-315" dirty="0">
                <a:latin typeface="DejaVu Sans"/>
                <a:cs typeface="DejaVu Sans"/>
              </a:rPr>
              <a:t> </a:t>
            </a:r>
            <a:r>
              <a:rPr sz="2800" spc="-265" dirty="0">
                <a:latin typeface="DejaVu Sans"/>
                <a:cs typeface="DejaVu Sans"/>
              </a:rPr>
              <a:t>help</a:t>
            </a:r>
            <a:r>
              <a:rPr sz="2800" spc="-335" dirty="0">
                <a:latin typeface="DejaVu Sans"/>
                <a:cs typeface="DejaVu Sans"/>
              </a:rPr>
              <a:t> </a:t>
            </a:r>
            <a:r>
              <a:rPr sz="2800" spc="-229" dirty="0">
                <a:latin typeface="DejaVu Sans"/>
                <a:cs typeface="DejaVu Sans"/>
              </a:rPr>
              <a:t>E</a:t>
            </a:r>
            <a:r>
              <a:rPr sz="2800" spc="-340" dirty="0">
                <a:latin typeface="DejaVu Sans"/>
                <a:cs typeface="DejaVu Sans"/>
              </a:rPr>
              <a:t> </a:t>
            </a:r>
            <a:r>
              <a:rPr sz="2800" spc="-204" dirty="0">
                <a:latin typeface="DejaVu Sans"/>
                <a:cs typeface="DejaVu Sans"/>
              </a:rPr>
              <a:t>coli</a:t>
            </a:r>
            <a:r>
              <a:rPr sz="2800" spc="-325" dirty="0">
                <a:latin typeface="DejaVu Sans"/>
                <a:cs typeface="DejaVu Sans"/>
              </a:rPr>
              <a:t> </a:t>
            </a:r>
            <a:r>
              <a:rPr sz="2800" spc="-180" dirty="0">
                <a:latin typeface="DejaVu Sans"/>
                <a:cs typeface="DejaVu Sans"/>
              </a:rPr>
              <a:t>to</a:t>
            </a:r>
            <a:r>
              <a:rPr sz="2800" spc="-335" dirty="0">
                <a:latin typeface="DejaVu Sans"/>
                <a:cs typeface="DejaVu Sans"/>
              </a:rPr>
              <a:t> </a:t>
            </a:r>
            <a:r>
              <a:rPr sz="2800" spc="-310" dirty="0">
                <a:latin typeface="DejaVu Sans"/>
                <a:cs typeface="DejaVu Sans"/>
              </a:rPr>
              <a:t>be </a:t>
            </a:r>
            <a:r>
              <a:rPr sz="2800" spc="-254" dirty="0">
                <a:latin typeface="DejaVu Sans"/>
                <a:cs typeface="DejaVu Sans"/>
              </a:rPr>
              <a:t>phagocytosis-  </a:t>
            </a:r>
            <a:r>
              <a:rPr sz="2800" spc="-250" dirty="0">
                <a:latin typeface="DejaVu Sans"/>
                <a:cs typeface="DejaVu Sans"/>
              </a:rPr>
              <a:t>resistant</a:t>
            </a:r>
            <a:endParaRPr sz="2800">
              <a:latin typeface="DejaVu Sans"/>
              <a:cs typeface="DejaVu Sans"/>
            </a:endParaRPr>
          </a:p>
          <a:p>
            <a:pPr marL="1365885" lvl="1" indent="-23812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Char char="◦"/>
              <a:tabLst>
                <a:tab pos="1367155" algn="l"/>
              </a:tabLst>
            </a:pPr>
            <a:r>
              <a:rPr sz="2800" spc="-275" dirty="0">
                <a:solidFill>
                  <a:srgbClr val="FF0000"/>
                </a:solidFill>
                <a:latin typeface="DejaVu Sans"/>
                <a:cs typeface="DejaVu Sans"/>
              </a:rPr>
              <a:t>Hemolysin </a:t>
            </a:r>
            <a:r>
              <a:rPr sz="2800" spc="-254" dirty="0">
                <a:latin typeface="DejaVu Sans"/>
                <a:cs typeface="DejaVu Sans"/>
              </a:rPr>
              <a:t>( </a:t>
            </a:r>
            <a:r>
              <a:rPr sz="2800" spc="-330" dirty="0">
                <a:latin typeface="DejaVu Sans"/>
                <a:cs typeface="DejaVu Sans"/>
              </a:rPr>
              <a:t>membrane </a:t>
            </a:r>
            <a:r>
              <a:rPr sz="2800" spc="-300" dirty="0">
                <a:latin typeface="DejaVu Sans"/>
                <a:cs typeface="DejaVu Sans"/>
              </a:rPr>
              <a:t>damaging</a:t>
            </a:r>
            <a:r>
              <a:rPr sz="2800" spc="-405" dirty="0">
                <a:latin typeface="DejaVu Sans"/>
                <a:cs typeface="DejaVu Sans"/>
              </a:rPr>
              <a:t> </a:t>
            </a:r>
            <a:r>
              <a:rPr sz="2800" spc="-250" dirty="0">
                <a:latin typeface="DejaVu Sans"/>
                <a:cs typeface="DejaVu Sans"/>
              </a:rPr>
              <a:t>toxin)</a:t>
            </a:r>
            <a:endParaRPr sz="28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8719" y="176784"/>
            <a:ext cx="3907535" cy="1133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298449"/>
            <a:ext cx="32524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25" dirty="0"/>
              <a:t>Clinical</a:t>
            </a:r>
            <a:r>
              <a:rPr sz="4000" spc="-535" dirty="0"/>
              <a:t> </a:t>
            </a:r>
            <a:r>
              <a:rPr sz="4000" spc="-385" dirty="0"/>
              <a:t>Feature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304289" y="965114"/>
            <a:ext cx="7304405" cy="384492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96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185" dirty="0">
                <a:solidFill>
                  <a:srgbClr val="9B2C1F"/>
                </a:solidFill>
                <a:latin typeface="DejaVu Sans"/>
                <a:cs typeface="DejaVu Sans"/>
              </a:rPr>
              <a:t>Mild</a:t>
            </a:r>
            <a:r>
              <a:rPr sz="3200" spc="-420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275" dirty="0">
                <a:solidFill>
                  <a:srgbClr val="9B2C1F"/>
                </a:solidFill>
                <a:latin typeface="DejaVu Sans"/>
                <a:cs typeface="DejaVu Sans"/>
              </a:rPr>
              <a:t>pyelonephritis: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4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10" dirty="0">
                <a:latin typeface="DejaVu Sans"/>
                <a:cs typeface="DejaVu Sans"/>
              </a:rPr>
              <a:t>low-grade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fever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85" dirty="0">
                <a:latin typeface="DejaVu Sans"/>
                <a:cs typeface="DejaVu Sans"/>
              </a:rPr>
              <a:t>with</a:t>
            </a:r>
            <a:r>
              <a:rPr sz="2400" spc="-275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or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without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lower-back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or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costovertebral-angle</a:t>
            </a:r>
            <a:r>
              <a:rPr sz="2400" spc="-270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pain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555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365" dirty="0">
                <a:solidFill>
                  <a:srgbClr val="9B2C1F"/>
                </a:solidFill>
                <a:latin typeface="DejaVu Sans"/>
                <a:cs typeface="DejaVu Sans"/>
              </a:rPr>
              <a:t>severe</a:t>
            </a:r>
            <a:r>
              <a:rPr sz="3200" spc="-405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275" dirty="0">
                <a:solidFill>
                  <a:srgbClr val="9B2C1F"/>
                </a:solidFill>
                <a:latin typeface="DejaVu Sans"/>
                <a:cs typeface="DejaVu Sans"/>
              </a:rPr>
              <a:t>pyelonephritis: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6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04" dirty="0">
                <a:solidFill>
                  <a:srgbClr val="FF0000"/>
                </a:solidFill>
                <a:latin typeface="DejaVu Sans"/>
                <a:cs typeface="DejaVu Sans"/>
              </a:rPr>
              <a:t>High </a:t>
            </a:r>
            <a:r>
              <a:rPr sz="2400" spc="-235" dirty="0">
                <a:solidFill>
                  <a:srgbClr val="FF0000"/>
                </a:solidFill>
                <a:latin typeface="DejaVu Sans"/>
                <a:cs typeface="DejaVu Sans"/>
              </a:rPr>
              <a:t>fever </a:t>
            </a:r>
            <a:r>
              <a:rPr sz="2400" spc="-25" dirty="0">
                <a:latin typeface="DejaVu Sans"/>
                <a:cs typeface="DejaVu Sans"/>
              </a:rPr>
              <a:t>“</a:t>
            </a:r>
            <a:r>
              <a:rPr sz="2400" spc="-25" dirty="0">
                <a:latin typeface="Nimbus Sans L"/>
                <a:cs typeface="Nimbus Sans L"/>
              </a:rPr>
              <a:t>picket-fence”</a:t>
            </a:r>
            <a:r>
              <a:rPr sz="2400" spc="-125" dirty="0">
                <a:latin typeface="Nimbus Sans L"/>
                <a:cs typeface="Nimbus Sans L"/>
              </a:rPr>
              <a:t> </a:t>
            </a:r>
            <a:r>
              <a:rPr sz="2400" spc="-5" dirty="0">
                <a:latin typeface="Nimbus Sans L"/>
                <a:cs typeface="Nimbus Sans L"/>
              </a:rPr>
              <a:t>72hr</a:t>
            </a:r>
            <a:endParaRPr sz="2400">
              <a:latin typeface="Nimbus Sans L"/>
              <a:cs typeface="Nimbus Sans L"/>
            </a:endParaRPr>
          </a:p>
          <a:p>
            <a:pPr marL="295910" indent="-283845">
              <a:lnSpc>
                <a:spcPct val="100000"/>
              </a:lnSpc>
              <a:spcBef>
                <a:spcPts val="58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65" dirty="0">
                <a:latin typeface="DejaVu Sans"/>
                <a:cs typeface="DejaVu Sans"/>
              </a:rPr>
              <a:t>Nausea</a:t>
            </a:r>
            <a:endParaRPr sz="2400">
              <a:latin typeface="DejaVu Sans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356870" algn="l"/>
                <a:tab pos="357505" algn="l"/>
              </a:tabLst>
            </a:pPr>
            <a:r>
              <a:rPr sz="2400" spc="-215" dirty="0">
                <a:latin typeface="DejaVu Sans"/>
                <a:cs typeface="DejaVu Sans"/>
              </a:rPr>
              <a:t>vomiting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95" dirty="0">
                <a:latin typeface="DejaVu Sans"/>
                <a:cs typeface="DejaVu Sans"/>
              </a:rPr>
              <a:t>flank </a:t>
            </a:r>
            <a:r>
              <a:rPr sz="2400" spc="-220" dirty="0">
                <a:latin typeface="DejaVu Sans"/>
                <a:cs typeface="DejaVu Sans"/>
              </a:rPr>
              <a:t>and/or </a:t>
            </a:r>
            <a:r>
              <a:rPr sz="2400" spc="-170" dirty="0">
                <a:latin typeface="DejaVu Sans"/>
                <a:cs typeface="DejaVu Sans"/>
              </a:rPr>
              <a:t>loin</a:t>
            </a:r>
            <a:r>
              <a:rPr sz="2400" spc="-459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pain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4289" y="235407"/>
            <a:ext cx="57283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50" spc="-190" dirty="0">
                <a:solidFill>
                  <a:srgbClr val="D24717"/>
                </a:solidFill>
              </a:rPr>
              <a:t> </a:t>
            </a:r>
            <a:r>
              <a:rPr spc="-350" dirty="0"/>
              <a:t>Emphysematous</a:t>
            </a:r>
            <a:r>
              <a:rPr spc="-175" dirty="0"/>
              <a:t> </a:t>
            </a:r>
            <a:r>
              <a:rPr spc="-335" dirty="0"/>
              <a:t>pyelonephritis:</a:t>
            </a:r>
            <a:endParaRPr sz="2550"/>
          </a:p>
        </p:txBody>
      </p:sp>
      <p:sp>
        <p:nvSpPr>
          <p:cNvPr id="3" name="object 3"/>
          <p:cNvSpPr txBox="1"/>
          <p:nvPr/>
        </p:nvSpPr>
        <p:spPr>
          <a:xfrm>
            <a:off x="1304289" y="735838"/>
            <a:ext cx="7411720" cy="57232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675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exclusively </a:t>
            </a:r>
            <a:r>
              <a:rPr sz="2400" dirty="0">
                <a:latin typeface="Nimbus Sans L"/>
                <a:cs typeface="Nimbus Sans L"/>
              </a:rPr>
              <a:t>in </a:t>
            </a:r>
            <a:r>
              <a:rPr sz="2400" spc="-5" dirty="0">
                <a:latin typeface="Nimbus Sans L"/>
                <a:cs typeface="Nimbus Sans L"/>
              </a:rPr>
              <a:t>diabetic</a:t>
            </a:r>
            <a:r>
              <a:rPr sz="2400" spc="65" dirty="0">
                <a:latin typeface="Nimbus Sans L"/>
                <a:cs typeface="Nimbus Sans L"/>
              </a:rPr>
              <a:t> </a:t>
            </a:r>
            <a:r>
              <a:rPr sz="2400" spc="-5" dirty="0">
                <a:latin typeface="Nimbus Sans L"/>
                <a:cs typeface="Nimbus Sans L"/>
              </a:rPr>
              <a:t>patients</a:t>
            </a:r>
            <a:endParaRPr sz="2400">
              <a:latin typeface="Nimbus Sans L"/>
              <a:cs typeface="Nimbus Sans L"/>
            </a:endParaRPr>
          </a:p>
          <a:p>
            <a:pPr marL="295910" indent="-283845">
              <a:lnSpc>
                <a:spcPct val="100000"/>
              </a:lnSpc>
              <a:spcBef>
                <a:spcPts val="57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10" dirty="0">
                <a:latin typeface="DejaVu Sans"/>
                <a:cs typeface="DejaVu Sans"/>
              </a:rPr>
              <a:t>production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620" dirty="0">
                <a:latin typeface="DejaVu Sans"/>
                <a:cs typeface="DejaVu Sans"/>
              </a:rPr>
              <a:t> </a:t>
            </a:r>
            <a:r>
              <a:rPr sz="2400" spc="-275" dirty="0">
                <a:latin typeface="DejaVu Sans"/>
                <a:cs typeface="DejaVu Sans"/>
              </a:rPr>
              <a:t>gas </a:t>
            </a:r>
            <a:r>
              <a:rPr sz="2400" spc="-185" dirty="0">
                <a:latin typeface="DejaVu Sans"/>
                <a:cs typeface="DejaVu Sans"/>
              </a:rPr>
              <a:t>in </a:t>
            </a:r>
            <a:r>
              <a:rPr sz="2400" spc="-229" dirty="0">
                <a:latin typeface="DejaVu Sans"/>
                <a:cs typeface="DejaVu Sans"/>
              </a:rPr>
              <a:t>renal </a:t>
            </a:r>
            <a:r>
              <a:rPr sz="2400" spc="-270" dirty="0">
                <a:latin typeface="DejaVu Sans"/>
                <a:cs typeface="DejaVu Sans"/>
              </a:rPr>
              <a:t>and </a:t>
            </a:r>
            <a:r>
              <a:rPr sz="2400" spc="-225" dirty="0">
                <a:latin typeface="DejaVu Sans"/>
                <a:cs typeface="DejaVu Sans"/>
              </a:rPr>
              <a:t>perinephric </a:t>
            </a:r>
            <a:r>
              <a:rPr sz="2400" spc="-235" dirty="0">
                <a:latin typeface="DejaVu Sans"/>
                <a:cs typeface="DejaVu Sans"/>
              </a:rPr>
              <a:t>tissues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95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spc="-5" dirty="0">
                <a:latin typeface="Nimbus Sans L"/>
                <a:cs typeface="Nimbus Sans L"/>
              </a:rPr>
              <a:t>bilateral papillary</a:t>
            </a:r>
            <a:r>
              <a:rPr sz="2400" spc="55" dirty="0">
                <a:latin typeface="Nimbus Sans L"/>
                <a:cs typeface="Nimbus Sans L"/>
              </a:rPr>
              <a:t> </a:t>
            </a:r>
            <a:r>
              <a:rPr sz="2400" spc="-5" dirty="0">
                <a:latin typeface="Nimbus Sans L"/>
                <a:cs typeface="Nimbus Sans L"/>
              </a:rPr>
              <a:t>necrosis</a:t>
            </a:r>
            <a:endParaRPr sz="2400">
              <a:latin typeface="Nimbus Sans L"/>
              <a:cs typeface="Nimbus Sans L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Font typeface="DejaVu Sans"/>
              <a:buChar char=""/>
              <a:tabLst>
                <a:tab pos="295910" algn="l"/>
                <a:tab pos="296545" algn="l"/>
              </a:tabLst>
            </a:pPr>
            <a:r>
              <a:rPr sz="2400" dirty="0">
                <a:latin typeface="Nimbus Sans L"/>
                <a:cs typeface="Nimbus Sans L"/>
              </a:rPr>
              <a:t>rise in the </a:t>
            </a:r>
            <a:r>
              <a:rPr sz="2400" spc="-5" dirty="0">
                <a:latin typeface="Nimbus Sans L"/>
                <a:cs typeface="Nimbus Sans L"/>
              </a:rPr>
              <a:t>serum creatinine</a:t>
            </a:r>
            <a:r>
              <a:rPr sz="2400" spc="30" dirty="0">
                <a:latin typeface="Nimbus Sans L"/>
                <a:cs typeface="Nimbus Sans L"/>
              </a:rPr>
              <a:t> </a:t>
            </a:r>
            <a:r>
              <a:rPr sz="2400" spc="-5" dirty="0">
                <a:latin typeface="Nimbus Sans L"/>
                <a:cs typeface="Nimbus Sans L"/>
              </a:rPr>
              <a:t>level</a:t>
            </a:r>
            <a:endParaRPr sz="2400">
              <a:latin typeface="Nimbus Sans L"/>
              <a:cs typeface="Nimbus Sans 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"/>
            </a:pPr>
            <a:endParaRPr sz="3150">
              <a:latin typeface="Nimbus Sans L"/>
              <a:cs typeface="Nimbus Sans L"/>
            </a:endParaRPr>
          </a:p>
          <a:p>
            <a:pPr marL="295910" indent="-283845">
              <a:lnSpc>
                <a:spcPct val="100000"/>
              </a:lnSpc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310" dirty="0">
                <a:solidFill>
                  <a:srgbClr val="9B2C1F"/>
                </a:solidFill>
                <a:latin typeface="DejaVu Sans"/>
                <a:cs typeface="DejaVu Sans"/>
              </a:rPr>
              <a:t>Xanthogranulomatous</a:t>
            </a:r>
            <a:r>
              <a:rPr sz="3200" spc="-385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280" dirty="0">
                <a:solidFill>
                  <a:srgbClr val="9B2C1F"/>
                </a:solidFill>
                <a:latin typeface="DejaVu Sans"/>
                <a:cs typeface="DejaVu Sans"/>
              </a:rPr>
              <a:t>pyelonephritis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4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5" dirty="0">
                <a:latin typeface="DejaVu Sans"/>
                <a:cs typeface="DejaVu Sans"/>
              </a:rPr>
              <a:t>chronic urinary </a:t>
            </a:r>
            <a:r>
              <a:rPr sz="2400" spc="-204" dirty="0">
                <a:latin typeface="DejaVu Sans"/>
                <a:cs typeface="DejaVu Sans"/>
              </a:rPr>
              <a:t>obstruction</a:t>
            </a:r>
            <a:r>
              <a:rPr sz="2400" spc="-620" dirty="0">
                <a:latin typeface="DejaVu Sans"/>
                <a:cs typeface="DejaVu Sans"/>
              </a:rPr>
              <a:t> </a:t>
            </a:r>
            <a:r>
              <a:rPr sz="2400" spc="-165" dirty="0">
                <a:latin typeface="DejaVu Sans"/>
                <a:cs typeface="DejaVu Sans"/>
              </a:rPr>
              <a:t>(</a:t>
            </a:r>
            <a:r>
              <a:rPr sz="2000" spc="-165" dirty="0">
                <a:latin typeface="DejaVu Sans"/>
                <a:cs typeface="DejaVu Sans"/>
              </a:rPr>
              <a:t>often </a:t>
            </a:r>
            <a:r>
              <a:rPr sz="2000" spc="-210" dirty="0">
                <a:latin typeface="DejaVu Sans"/>
                <a:cs typeface="DejaVu Sans"/>
              </a:rPr>
              <a:t>by </a:t>
            </a:r>
            <a:r>
              <a:rPr sz="2000" spc="-190" dirty="0">
                <a:latin typeface="DejaVu Sans"/>
                <a:cs typeface="DejaVu Sans"/>
              </a:rPr>
              <a:t>staghorn </a:t>
            </a:r>
            <a:r>
              <a:rPr sz="2000" spc="-180" dirty="0">
                <a:latin typeface="DejaVu Sans"/>
                <a:cs typeface="DejaVu Sans"/>
              </a:rPr>
              <a:t>calculi</a:t>
            </a:r>
            <a:r>
              <a:rPr sz="2400" spc="-180" dirty="0">
                <a:latin typeface="DejaVu Sans"/>
                <a:cs typeface="DejaVu Sans"/>
              </a:rPr>
              <a:t>)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5" dirty="0">
                <a:latin typeface="DejaVu Sans"/>
                <a:cs typeface="DejaVu Sans"/>
              </a:rPr>
              <a:t>chronic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infection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35" dirty="0">
                <a:latin typeface="DejaVu Sans"/>
                <a:cs typeface="DejaVu Sans"/>
              </a:rPr>
              <a:t>Suppurative </a:t>
            </a:r>
            <a:r>
              <a:rPr sz="2400" spc="-215" dirty="0">
                <a:latin typeface="DejaVu Sans"/>
                <a:cs typeface="DejaVu Sans"/>
              </a:rPr>
              <a:t>destruction </a:t>
            </a:r>
            <a:r>
              <a:rPr sz="2400" spc="-140" dirty="0">
                <a:latin typeface="DejaVu Sans"/>
                <a:cs typeface="DejaVu Sans"/>
              </a:rPr>
              <a:t>of </a:t>
            </a:r>
            <a:r>
              <a:rPr sz="2400" spc="-229" dirty="0">
                <a:latin typeface="DejaVu Sans"/>
                <a:cs typeface="DejaVu Sans"/>
              </a:rPr>
              <a:t>renal</a:t>
            </a:r>
            <a:r>
              <a:rPr sz="2400" spc="-555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tissue</a:t>
            </a:r>
            <a:endParaRPr sz="2400">
              <a:latin typeface="DejaVu Sans"/>
              <a:cs typeface="DejaVu Sans"/>
            </a:endParaRPr>
          </a:p>
          <a:p>
            <a:pPr marL="295910" marR="5080" indent="-283845">
              <a:lnSpc>
                <a:spcPct val="99600"/>
              </a:lnSpc>
              <a:spcBef>
                <a:spcPts val="680"/>
              </a:spcBef>
              <a:buClr>
                <a:srgbClr val="D24717"/>
              </a:buClr>
              <a:buSzPct val="79687"/>
              <a:buFont typeface="DejaVu Sans"/>
              <a:buChar char=""/>
              <a:tabLst>
                <a:tab pos="296545" algn="l"/>
              </a:tabLst>
            </a:pPr>
            <a:r>
              <a:rPr sz="3200" spc="-5" dirty="0">
                <a:latin typeface="Nimbus Sans L"/>
                <a:cs typeface="Nimbus Sans L"/>
              </a:rPr>
              <a:t>Pyelonephritis </a:t>
            </a:r>
            <a:r>
              <a:rPr sz="2200" spc="-5" dirty="0">
                <a:latin typeface="Nimbus Sans L"/>
                <a:cs typeface="Nimbus Sans L"/>
              </a:rPr>
              <a:t>can </a:t>
            </a:r>
            <a:r>
              <a:rPr sz="2200" dirty="0">
                <a:latin typeface="Nimbus Sans L"/>
                <a:cs typeface="Nimbus Sans L"/>
              </a:rPr>
              <a:t>also </a:t>
            </a:r>
            <a:r>
              <a:rPr sz="2200" spc="-5" dirty="0">
                <a:latin typeface="Nimbus Sans L"/>
                <a:cs typeface="Nimbus Sans L"/>
              </a:rPr>
              <a:t>be complicated by  intraparenchymal abscess formation; this situation should  be suspected when a patient has continued fever and/or  bacteremia despite antibacterial</a:t>
            </a:r>
            <a:r>
              <a:rPr sz="2200" spc="25" dirty="0">
                <a:latin typeface="Nimbus Sans L"/>
                <a:cs typeface="Nimbus Sans L"/>
              </a:rPr>
              <a:t> </a:t>
            </a:r>
            <a:r>
              <a:rPr sz="2200" dirty="0">
                <a:latin typeface="Nimbus Sans L"/>
                <a:cs typeface="Nimbus Sans L"/>
              </a:rPr>
              <a:t>therapy</a:t>
            </a:r>
            <a:r>
              <a:rPr sz="2400" dirty="0">
                <a:latin typeface="Nimbus Sans L"/>
                <a:cs typeface="Nimbus Sans L"/>
              </a:rPr>
              <a:t>.</a:t>
            </a:r>
            <a:endParaRPr sz="2400">
              <a:latin typeface="Nimbus Sans L"/>
              <a:cs typeface="Nimbus Sans 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4336" y="0"/>
            <a:ext cx="5682996" cy="1127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3383"/>
            <a:ext cx="49841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70" dirty="0"/>
              <a:t>Laboratory</a:t>
            </a:r>
            <a:r>
              <a:rPr sz="4300" spc="-550" dirty="0"/>
              <a:t> </a:t>
            </a:r>
            <a:r>
              <a:rPr sz="4300" spc="-400" dirty="0"/>
              <a:t>Diagnosis: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380489" y="736514"/>
            <a:ext cx="6452870" cy="416496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96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295" dirty="0">
                <a:solidFill>
                  <a:srgbClr val="9B2C1F"/>
                </a:solidFill>
                <a:latin typeface="DejaVu Sans"/>
                <a:cs typeface="DejaVu Sans"/>
              </a:rPr>
              <a:t>The</a:t>
            </a:r>
            <a:r>
              <a:rPr sz="3200" spc="-500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260" dirty="0">
                <a:solidFill>
                  <a:srgbClr val="9B2C1F"/>
                </a:solidFill>
                <a:latin typeface="DejaVu Sans"/>
                <a:cs typeface="DejaVu Sans"/>
              </a:rPr>
              <a:t>Urine</a:t>
            </a:r>
            <a:r>
              <a:rPr sz="3200" spc="-395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265" dirty="0">
                <a:solidFill>
                  <a:srgbClr val="9B2C1F"/>
                </a:solidFill>
                <a:latin typeface="DejaVu Sans"/>
                <a:cs typeface="DejaVu Sans"/>
              </a:rPr>
              <a:t>Dipstick</a:t>
            </a:r>
            <a:r>
              <a:rPr sz="3200" spc="-600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305" dirty="0">
                <a:solidFill>
                  <a:srgbClr val="9B2C1F"/>
                </a:solidFill>
                <a:latin typeface="DejaVu Sans"/>
                <a:cs typeface="DejaVu Sans"/>
              </a:rPr>
              <a:t>Test: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4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9" dirty="0">
                <a:latin typeface="DejaVu Sans"/>
                <a:cs typeface="DejaVu Sans"/>
              </a:rPr>
              <a:t>Rapid </a:t>
            </a:r>
            <a:r>
              <a:rPr sz="2400" spc="-215" dirty="0">
                <a:latin typeface="DejaVu Sans"/>
                <a:cs typeface="DejaVu Sans"/>
              </a:rPr>
              <a:t>diagnostic</a:t>
            </a:r>
            <a:r>
              <a:rPr sz="2400" spc="-320" dirty="0">
                <a:latin typeface="DejaVu Sans"/>
                <a:cs typeface="DejaVu Sans"/>
              </a:rPr>
              <a:t> </a:t>
            </a:r>
            <a:r>
              <a:rPr sz="2400" spc="-200" dirty="0">
                <a:latin typeface="DejaVu Sans"/>
                <a:cs typeface="DejaVu Sans"/>
              </a:rPr>
              <a:t>test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50" dirty="0">
                <a:latin typeface="DejaVu Sans"/>
                <a:cs typeface="DejaVu Sans"/>
              </a:rPr>
              <a:t>Appearance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620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WBC </a:t>
            </a:r>
            <a:r>
              <a:rPr sz="2400" spc="-185" dirty="0">
                <a:latin typeface="DejaVu Sans"/>
                <a:cs typeface="DejaVu Sans"/>
              </a:rPr>
              <a:t>in </a:t>
            </a:r>
            <a:r>
              <a:rPr sz="2400" spc="-225" dirty="0">
                <a:latin typeface="DejaVu Sans"/>
                <a:cs typeface="DejaVu Sans"/>
              </a:rPr>
              <a:t>urine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00" dirty="0">
                <a:latin typeface="DejaVu Sans"/>
                <a:cs typeface="DejaVu Sans"/>
              </a:rPr>
              <a:t>test </a:t>
            </a:r>
            <a:r>
              <a:rPr sz="2400" spc="-150" dirty="0">
                <a:latin typeface="DejaVu Sans"/>
                <a:cs typeface="DejaVu Sans"/>
              </a:rPr>
              <a:t>for </a:t>
            </a:r>
            <a:r>
              <a:rPr sz="2400" spc="-175" dirty="0">
                <a:latin typeface="DejaVu Sans"/>
                <a:cs typeface="DejaVu Sans"/>
              </a:rPr>
              <a:t>nitrite</a:t>
            </a:r>
            <a:r>
              <a:rPr sz="2400" spc="-590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&amp; </a:t>
            </a:r>
            <a:r>
              <a:rPr sz="2400" spc="-229" dirty="0">
                <a:latin typeface="DejaVu Sans"/>
                <a:cs typeface="DejaVu Sans"/>
              </a:rPr>
              <a:t>leukocyte </a:t>
            </a:r>
            <a:r>
              <a:rPr sz="2400" spc="-250" dirty="0">
                <a:latin typeface="DejaVu Sans"/>
                <a:cs typeface="DejaVu Sans"/>
              </a:rPr>
              <a:t>esterase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25"/>
              </a:spcBef>
              <a:buClr>
                <a:srgbClr val="D24717"/>
              </a:buClr>
              <a:buSzPct val="80000"/>
              <a:buChar char=""/>
              <a:tabLst>
                <a:tab pos="295910" algn="l"/>
                <a:tab pos="296545" algn="l"/>
              </a:tabLst>
            </a:pPr>
            <a:r>
              <a:rPr sz="2000" spc="-180" dirty="0">
                <a:latin typeface="DejaVu Sans"/>
                <a:cs typeface="DejaVu Sans"/>
              </a:rPr>
              <a:t>(</a:t>
            </a:r>
            <a:r>
              <a:rPr sz="2000" spc="-235" dirty="0">
                <a:latin typeface="DejaVu Sans"/>
                <a:cs typeface="DejaVu Sans"/>
              </a:rPr>
              <a:t> </a:t>
            </a:r>
            <a:r>
              <a:rPr sz="2000" spc="-170" dirty="0">
                <a:latin typeface="DejaVu Sans"/>
                <a:cs typeface="DejaVu Sans"/>
              </a:rPr>
              <a:t>family</a:t>
            </a:r>
            <a:r>
              <a:rPr sz="2000" spc="-240" dirty="0">
                <a:latin typeface="DejaVu Sans"/>
                <a:cs typeface="DejaVu Sans"/>
              </a:rPr>
              <a:t> </a:t>
            </a:r>
            <a:r>
              <a:rPr sz="2000" spc="-190" dirty="0">
                <a:latin typeface="DejaVu Sans"/>
                <a:cs typeface="DejaVu Sans"/>
              </a:rPr>
              <a:t>Enterobacteriaceae,</a:t>
            </a:r>
            <a:r>
              <a:rPr sz="2000" spc="-250" dirty="0">
                <a:latin typeface="DejaVu Sans"/>
                <a:cs typeface="DejaVu Sans"/>
              </a:rPr>
              <a:t> </a:t>
            </a:r>
            <a:r>
              <a:rPr sz="2000" spc="-155" dirty="0">
                <a:latin typeface="DejaVu Sans"/>
                <a:cs typeface="DejaVu Sans"/>
              </a:rPr>
              <a:t>in</a:t>
            </a:r>
            <a:r>
              <a:rPr sz="2000" spc="-250" dirty="0">
                <a:latin typeface="DejaVu Sans"/>
                <a:cs typeface="DejaVu Sans"/>
              </a:rPr>
              <a:t> </a:t>
            </a:r>
            <a:r>
              <a:rPr sz="2000" spc="-190" dirty="0">
                <a:latin typeface="DejaVu Sans"/>
                <a:cs typeface="DejaVu Sans"/>
              </a:rPr>
              <a:t>detected</a:t>
            </a:r>
            <a:r>
              <a:rPr sz="2000" spc="-210" dirty="0">
                <a:latin typeface="DejaVu Sans"/>
                <a:cs typeface="DejaVu Sans"/>
              </a:rPr>
              <a:t> </a:t>
            </a:r>
            <a:r>
              <a:rPr sz="2000" spc="-155" dirty="0">
                <a:latin typeface="DejaVu Sans"/>
                <a:cs typeface="DejaVu Sans"/>
              </a:rPr>
              <a:t>in</a:t>
            </a:r>
            <a:r>
              <a:rPr sz="2000" spc="-235" dirty="0">
                <a:latin typeface="DejaVu Sans"/>
                <a:cs typeface="DejaVu Sans"/>
              </a:rPr>
              <a:t> </a:t>
            </a:r>
            <a:r>
              <a:rPr sz="2000" spc="-190" dirty="0">
                <a:latin typeface="DejaVu Sans"/>
                <a:cs typeface="DejaVu Sans"/>
              </a:rPr>
              <a:t>urine</a:t>
            </a:r>
            <a:r>
              <a:rPr sz="2000" spc="-229" dirty="0">
                <a:latin typeface="DejaVu Sans"/>
                <a:cs typeface="DejaVu Sans"/>
              </a:rPr>
              <a:t> </a:t>
            </a:r>
            <a:r>
              <a:rPr sz="2000" spc="-90" dirty="0">
                <a:latin typeface="DejaVu Sans"/>
                <a:cs typeface="DejaVu Sans"/>
              </a:rPr>
              <a:t>PMN</a:t>
            </a:r>
            <a:r>
              <a:rPr sz="2000" spc="-260" dirty="0">
                <a:latin typeface="DejaVu Sans"/>
                <a:cs typeface="DejaVu Sans"/>
              </a:rPr>
              <a:t> </a:t>
            </a:r>
            <a:r>
              <a:rPr sz="2000" spc="-180" dirty="0">
                <a:latin typeface="DejaVu Sans"/>
                <a:cs typeface="DejaVu Sans"/>
              </a:rPr>
              <a:t>)</a:t>
            </a:r>
            <a:endParaRPr sz="20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0000"/>
              <a:buChar char=""/>
              <a:tabLst>
                <a:tab pos="295910" algn="l"/>
                <a:tab pos="296545" algn="l"/>
              </a:tabLst>
            </a:pPr>
            <a:r>
              <a:rPr sz="2000" spc="-190" dirty="0">
                <a:latin typeface="DejaVu Sans"/>
                <a:cs typeface="DejaVu Sans"/>
              </a:rPr>
              <a:t>Negative</a:t>
            </a:r>
            <a:r>
              <a:rPr sz="2000" spc="-254" dirty="0">
                <a:latin typeface="DejaVu Sans"/>
                <a:cs typeface="DejaVu Sans"/>
              </a:rPr>
              <a:t> </a:t>
            </a:r>
            <a:r>
              <a:rPr sz="2000" spc="-204" dirty="0">
                <a:latin typeface="DejaVu Sans"/>
                <a:cs typeface="DejaVu Sans"/>
              </a:rPr>
              <a:t>outcome</a:t>
            </a:r>
            <a:r>
              <a:rPr sz="2000" spc="-235" dirty="0">
                <a:latin typeface="DejaVu Sans"/>
                <a:cs typeface="DejaVu Sans"/>
              </a:rPr>
              <a:t> </a:t>
            </a:r>
            <a:r>
              <a:rPr sz="2000" spc="-95" dirty="0">
                <a:latin typeface="DejaVu Sans"/>
                <a:cs typeface="DejaVu Sans"/>
              </a:rPr>
              <a:t>,it</a:t>
            </a:r>
            <a:r>
              <a:rPr sz="2000" spc="-240" dirty="0">
                <a:latin typeface="DejaVu Sans"/>
                <a:cs typeface="DejaVu Sans"/>
              </a:rPr>
              <a:t> </a:t>
            </a:r>
            <a:r>
              <a:rPr sz="2000" spc="-235" dirty="0">
                <a:latin typeface="DejaVu Sans"/>
                <a:cs typeface="DejaVu Sans"/>
              </a:rPr>
              <a:t>s</a:t>
            </a:r>
            <a:r>
              <a:rPr sz="2000" spc="-240" dirty="0">
                <a:latin typeface="DejaVu Sans"/>
                <a:cs typeface="DejaVu Sans"/>
              </a:rPr>
              <a:t> </a:t>
            </a:r>
            <a:r>
              <a:rPr sz="2000" spc="-155" dirty="0">
                <a:latin typeface="DejaVu Sans"/>
                <a:cs typeface="DejaVu Sans"/>
              </a:rPr>
              <a:t>not</a:t>
            </a:r>
            <a:r>
              <a:rPr sz="2000" spc="-245" dirty="0">
                <a:latin typeface="DejaVu Sans"/>
                <a:cs typeface="DejaVu Sans"/>
              </a:rPr>
              <a:t> </a:t>
            </a:r>
            <a:r>
              <a:rPr sz="2000" spc="-155" dirty="0">
                <a:latin typeface="DejaVu Sans"/>
                <a:cs typeface="DejaVu Sans"/>
              </a:rPr>
              <a:t>sufficient</a:t>
            </a:r>
            <a:r>
              <a:rPr sz="2000" spc="-235" dirty="0">
                <a:latin typeface="DejaVu Sans"/>
                <a:cs typeface="DejaVu Sans"/>
              </a:rPr>
              <a:t> </a:t>
            </a:r>
            <a:r>
              <a:rPr sz="2000" spc="-125" dirty="0">
                <a:latin typeface="DejaVu Sans"/>
                <a:cs typeface="DejaVu Sans"/>
              </a:rPr>
              <a:t>for</a:t>
            </a:r>
            <a:r>
              <a:rPr sz="2000" spc="-245" dirty="0">
                <a:latin typeface="DejaVu Sans"/>
                <a:cs typeface="DejaVu Sans"/>
              </a:rPr>
              <a:t> </a:t>
            </a:r>
            <a:r>
              <a:rPr sz="2000" spc="-215" dirty="0">
                <a:latin typeface="DejaVu Sans"/>
                <a:cs typeface="DejaVu Sans"/>
              </a:rPr>
              <a:t>pregnancy</a:t>
            </a:r>
            <a:r>
              <a:rPr sz="2000" spc="-254" dirty="0">
                <a:latin typeface="DejaVu Sans"/>
                <a:cs typeface="DejaVu Sans"/>
              </a:rPr>
              <a:t> </a:t>
            </a:r>
            <a:r>
              <a:rPr sz="2000" spc="-225" dirty="0">
                <a:latin typeface="DejaVu Sans"/>
                <a:cs typeface="DejaVu Sans"/>
              </a:rPr>
              <a:t>women</a:t>
            </a:r>
            <a:endParaRPr sz="2000">
              <a:latin typeface="DejaVu Sans"/>
              <a:cs typeface="DejaVu Sans"/>
            </a:endParaRPr>
          </a:p>
          <a:p>
            <a:pPr marL="364490" indent="-352425">
              <a:lnSpc>
                <a:spcPct val="100000"/>
              </a:lnSpc>
              <a:spcBef>
                <a:spcPts val="530"/>
              </a:spcBef>
              <a:buClr>
                <a:srgbClr val="D24717"/>
              </a:buClr>
              <a:buSzPct val="79687"/>
              <a:buChar char=""/>
              <a:tabLst>
                <a:tab pos="364490" algn="l"/>
                <a:tab pos="365125" algn="l"/>
              </a:tabLst>
            </a:pPr>
            <a:r>
              <a:rPr sz="3200" spc="-270" dirty="0">
                <a:solidFill>
                  <a:srgbClr val="9B2C1F"/>
                </a:solidFill>
                <a:latin typeface="DejaVu Sans"/>
                <a:cs typeface="DejaVu Sans"/>
              </a:rPr>
              <a:t>Urinalysis: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4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50" dirty="0">
                <a:latin typeface="DejaVu Sans"/>
                <a:cs typeface="DejaVu Sans"/>
              </a:rPr>
              <a:t>WBC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185" dirty="0">
                <a:latin typeface="DejaVu Sans"/>
                <a:cs typeface="DejaVu Sans"/>
              </a:rPr>
              <a:t>in</a:t>
            </a:r>
            <a:r>
              <a:rPr sz="2400" spc="-385" dirty="0">
                <a:latin typeface="DejaVu Sans"/>
                <a:cs typeface="DejaVu Sans"/>
              </a:rPr>
              <a:t> </a:t>
            </a:r>
            <a:r>
              <a:rPr sz="2400" spc="-240" dirty="0">
                <a:latin typeface="DejaVu Sans"/>
                <a:cs typeface="DejaVu Sans"/>
              </a:rPr>
              <a:t>Cast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75" dirty="0">
                <a:latin typeface="DejaVu Sans"/>
                <a:cs typeface="DejaVu Sans"/>
              </a:rPr>
              <a:t>shape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due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to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35" dirty="0">
                <a:latin typeface="DejaVu Sans"/>
                <a:cs typeface="DejaVu Sans"/>
              </a:rPr>
              <a:t>of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15" dirty="0">
                <a:latin typeface="DejaVu Sans"/>
                <a:cs typeface="DejaVu Sans"/>
              </a:rPr>
              <a:t>pyelonephritis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60" dirty="0">
                <a:latin typeface="DejaVu Sans"/>
                <a:cs typeface="DejaVu Sans"/>
              </a:rPr>
              <a:t>No </a:t>
            </a:r>
            <a:r>
              <a:rPr sz="2400" spc="-250" dirty="0">
                <a:latin typeface="DejaVu Sans"/>
                <a:cs typeface="DejaVu Sans"/>
              </a:rPr>
              <a:t>WBC </a:t>
            </a:r>
            <a:r>
              <a:rPr sz="2400" spc="-150" dirty="0">
                <a:latin typeface="DejaVu Sans"/>
                <a:cs typeface="DejaVu Sans"/>
              </a:rPr>
              <a:t>,No</a:t>
            </a:r>
            <a:r>
              <a:rPr sz="2400" spc="-595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Infection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1200" y="4648200"/>
            <a:ext cx="3153155" cy="2051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50" spc="-190" dirty="0">
                <a:solidFill>
                  <a:srgbClr val="D24717"/>
                </a:solidFill>
              </a:rPr>
              <a:t> </a:t>
            </a:r>
            <a:r>
              <a:rPr spc="-260" dirty="0"/>
              <a:t>Urine</a:t>
            </a:r>
            <a:r>
              <a:rPr spc="-375" dirty="0"/>
              <a:t> </a:t>
            </a:r>
            <a:r>
              <a:rPr spc="-395" dirty="0"/>
              <a:t>Culture:</a:t>
            </a:r>
            <a:endParaRPr sz="2550"/>
          </a:p>
        </p:txBody>
      </p:sp>
      <p:sp>
        <p:nvSpPr>
          <p:cNvPr id="3" name="object 3"/>
          <p:cNvSpPr txBox="1"/>
          <p:nvPr/>
        </p:nvSpPr>
        <p:spPr>
          <a:xfrm>
            <a:off x="1304289" y="729741"/>
            <a:ext cx="6934200" cy="39884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00" dirty="0">
                <a:latin typeface="DejaVu Sans"/>
                <a:cs typeface="DejaVu Sans"/>
              </a:rPr>
              <a:t>Method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445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Sampling: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45" dirty="0">
                <a:latin typeface="DejaVu Sans"/>
                <a:cs typeface="DejaVu Sans"/>
              </a:rPr>
              <a:t>Clean</a:t>
            </a:r>
            <a:r>
              <a:rPr sz="2400" spc="-39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Catch: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95" dirty="0">
                <a:latin typeface="DejaVu Sans"/>
                <a:cs typeface="DejaVu Sans"/>
              </a:rPr>
              <a:t>Straight</a:t>
            </a:r>
            <a:r>
              <a:rPr sz="2400" spc="-360" dirty="0">
                <a:latin typeface="DejaVu Sans"/>
                <a:cs typeface="DejaVu Sans"/>
              </a:rPr>
              <a:t> </a:t>
            </a:r>
            <a:r>
              <a:rPr sz="2400" spc="-204" dirty="0">
                <a:latin typeface="DejaVu Sans"/>
                <a:cs typeface="DejaVu Sans"/>
              </a:rPr>
              <a:t>Catheterization:</a:t>
            </a:r>
            <a:endParaRPr sz="2400">
              <a:latin typeface="DejaVu Sans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356870" algn="l"/>
                <a:tab pos="357505" algn="l"/>
              </a:tabLst>
            </a:pPr>
            <a:r>
              <a:rPr sz="2400" spc="-190" dirty="0">
                <a:latin typeface="DejaVu Sans"/>
                <a:cs typeface="DejaVu Sans"/>
              </a:rPr>
              <a:t>foley</a:t>
            </a:r>
            <a:r>
              <a:rPr sz="2400" spc="-30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cathatere: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40" dirty="0">
                <a:latin typeface="DejaVu Sans"/>
                <a:cs typeface="DejaVu Sans"/>
              </a:rPr>
              <a:t>Suprapubic</a:t>
            </a:r>
            <a:r>
              <a:rPr sz="2400" spc="-405" dirty="0">
                <a:latin typeface="DejaVu Sans"/>
                <a:cs typeface="DejaVu Sans"/>
              </a:rPr>
              <a:t> </a:t>
            </a:r>
            <a:r>
              <a:rPr sz="2400" spc="-195" dirty="0">
                <a:latin typeface="DejaVu Sans"/>
                <a:cs typeface="DejaVu Sans"/>
              </a:rPr>
              <a:t>Aspiration: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575"/>
              </a:spcBef>
              <a:buClr>
                <a:srgbClr val="D24717"/>
              </a:buClr>
              <a:buSzPct val="80357"/>
              <a:buChar char=""/>
              <a:tabLst>
                <a:tab pos="296545" algn="l"/>
              </a:tabLst>
            </a:pPr>
            <a:r>
              <a:rPr sz="2800" spc="-229" dirty="0">
                <a:solidFill>
                  <a:srgbClr val="9B2C1F"/>
                </a:solidFill>
                <a:latin typeface="DejaVu Sans"/>
                <a:cs typeface="DejaVu Sans"/>
              </a:rPr>
              <a:t>Urine </a:t>
            </a:r>
            <a:r>
              <a:rPr sz="2800" spc="-260" dirty="0">
                <a:solidFill>
                  <a:srgbClr val="9B2C1F"/>
                </a:solidFill>
                <a:latin typeface="DejaVu Sans"/>
                <a:cs typeface="DejaVu Sans"/>
              </a:rPr>
              <a:t>culture</a:t>
            </a:r>
            <a:r>
              <a:rPr sz="2800" spc="-445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2800" spc="-229" dirty="0">
                <a:solidFill>
                  <a:srgbClr val="9B2C1F"/>
                </a:solidFill>
                <a:latin typeface="DejaVu Sans"/>
                <a:cs typeface="DejaVu Sans"/>
              </a:rPr>
              <a:t>interpretation:</a:t>
            </a:r>
            <a:endParaRPr sz="28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2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14" dirty="0">
                <a:latin typeface="DejaVu Sans"/>
                <a:cs typeface="DejaVu Sans"/>
              </a:rPr>
              <a:t>It </a:t>
            </a:r>
            <a:r>
              <a:rPr sz="2400" spc="-195" dirty="0">
                <a:latin typeface="DejaVu Sans"/>
                <a:cs typeface="DejaVu Sans"/>
              </a:rPr>
              <a:t>is </a:t>
            </a:r>
            <a:r>
              <a:rPr sz="2400" spc="-220" dirty="0">
                <a:latin typeface="DejaVu Sans"/>
                <a:cs typeface="DejaVu Sans"/>
              </a:rPr>
              <a:t>positve </a:t>
            </a: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215" dirty="0">
                <a:latin typeface="DejaVu Sans"/>
                <a:cs typeface="DejaVu Sans"/>
              </a:rPr>
              <a:t>colony </a:t>
            </a:r>
            <a:r>
              <a:rPr sz="2400" spc="-220" dirty="0">
                <a:latin typeface="DejaVu Sans"/>
                <a:cs typeface="DejaVu Sans"/>
              </a:rPr>
              <a:t>count </a:t>
            </a:r>
            <a:r>
              <a:rPr sz="2400" spc="-245" dirty="0">
                <a:latin typeface="DejaVu Sans"/>
                <a:cs typeface="DejaVu Sans"/>
              </a:rPr>
              <a:t>equal </a:t>
            </a:r>
            <a:r>
              <a:rPr sz="2400" spc="-190" dirty="0">
                <a:latin typeface="DejaVu Sans"/>
                <a:cs typeface="DejaVu Sans"/>
              </a:rPr>
              <a:t>or </a:t>
            </a:r>
            <a:r>
              <a:rPr sz="2400" spc="-250" dirty="0">
                <a:latin typeface="DejaVu Sans"/>
                <a:cs typeface="DejaVu Sans"/>
              </a:rPr>
              <a:t>more </a:t>
            </a:r>
            <a:r>
              <a:rPr sz="2400" spc="-229" dirty="0">
                <a:latin typeface="DejaVu Sans"/>
                <a:cs typeface="DejaVu Sans"/>
              </a:rPr>
              <a:t>than</a:t>
            </a:r>
            <a:r>
              <a:rPr sz="2400" spc="-185" dirty="0">
                <a:latin typeface="DejaVu Sans"/>
                <a:cs typeface="DejaVu Sans"/>
              </a:rPr>
              <a:t> </a:t>
            </a:r>
            <a:r>
              <a:rPr sz="2400" spc="-380" dirty="0">
                <a:latin typeface="DejaVu Sans"/>
                <a:cs typeface="DejaVu Sans"/>
              </a:rPr>
              <a:t>10</a:t>
            </a:r>
            <a:endParaRPr sz="2400">
              <a:latin typeface="DejaVu Sans"/>
              <a:cs typeface="DejaVu Sans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2400" spc="-235" dirty="0">
                <a:latin typeface="DejaVu Sans"/>
                <a:cs typeface="DejaVu Sans"/>
              </a:rPr>
              <a:t>power </a:t>
            </a:r>
            <a:r>
              <a:rPr sz="2400" spc="-305" dirty="0">
                <a:latin typeface="DejaVu Sans"/>
                <a:cs typeface="DejaVu Sans"/>
              </a:rPr>
              <a:t>2 </a:t>
            </a:r>
            <a:r>
              <a:rPr sz="2400" spc="-190" dirty="0">
                <a:latin typeface="DejaVu Sans"/>
                <a:cs typeface="DejaVu Sans"/>
              </a:rPr>
              <a:t>In </a:t>
            </a:r>
            <a:r>
              <a:rPr sz="2400" spc="-265" dirty="0">
                <a:latin typeface="DejaVu Sans"/>
                <a:cs typeface="DejaVu Sans"/>
              </a:rPr>
              <a:t>women </a:t>
            </a: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240" dirty="0">
                <a:latin typeface="DejaVu Sans"/>
                <a:cs typeface="DejaVu Sans"/>
              </a:rPr>
              <a:t>dysuria </a:t>
            </a:r>
            <a:r>
              <a:rPr sz="2400" spc="-265" dirty="0">
                <a:latin typeface="DejaVu Sans"/>
                <a:cs typeface="DejaVu Sans"/>
              </a:rPr>
              <a:t>&amp;</a:t>
            </a:r>
            <a:r>
              <a:rPr sz="2400" spc="-605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pyuria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14" dirty="0">
                <a:latin typeface="DejaVu Sans"/>
                <a:cs typeface="DejaVu Sans"/>
              </a:rPr>
              <a:t>It </a:t>
            </a:r>
            <a:r>
              <a:rPr sz="2400" spc="-200" dirty="0">
                <a:latin typeface="DejaVu Sans"/>
                <a:cs typeface="DejaVu Sans"/>
              </a:rPr>
              <a:t>is </a:t>
            </a:r>
            <a:r>
              <a:rPr sz="2400" spc="-225" dirty="0">
                <a:latin typeface="DejaVu Sans"/>
                <a:cs typeface="DejaVu Sans"/>
              </a:rPr>
              <a:t>positve </a:t>
            </a: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215" dirty="0">
                <a:latin typeface="DejaVu Sans"/>
                <a:cs typeface="DejaVu Sans"/>
              </a:rPr>
              <a:t>colony </a:t>
            </a:r>
            <a:r>
              <a:rPr sz="2400" spc="-220" dirty="0">
                <a:latin typeface="DejaVu Sans"/>
                <a:cs typeface="DejaVu Sans"/>
              </a:rPr>
              <a:t>count </a:t>
            </a:r>
            <a:r>
              <a:rPr sz="2400" spc="-785" dirty="0">
                <a:latin typeface="DejaVu Sans"/>
                <a:cs typeface="DejaVu Sans"/>
              </a:rPr>
              <a:t>&gt;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380" dirty="0">
                <a:latin typeface="DejaVu Sans"/>
                <a:cs typeface="DejaVu Sans"/>
              </a:rPr>
              <a:t>10 </a:t>
            </a:r>
            <a:r>
              <a:rPr sz="2400" spc="-235" dirty="0">
                <a:latin typeface="DejaVu Sans"/>
                <a:cs typeface="DejaVu Sans"/>
              </a:rPr>
              <a:t>power </a:t>
            </a:r>
            <a:r>
              <a:rPr sz="2400" spc="-440" dirty="0">
                <a:latin typeface="DejaVu Sans"/>
                <a:cs typeface="DejaVu Sans"/>
              </a:rPr>
              <a:t>3 </a:t>
            </a:r>
            <a:r>
              <a:rPr sz="2400" spc="-195" dirty="0">
                <a:latin typeface="DejaVu Sans"/>
                <a:cs typeface="DejaVu Sans"/>
              </a:rPr>
              <a:t>In</a:t>
            </a:r>
            <a:r>
              <a:rPr sz="2400" spc="-160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Men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10200" y="152400"/>
            <a:ext cx="3435096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4336" y="0"/>
            <a:ext cx="3249167" cy="1203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119583"/>
            <a:ext cx="255016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525" dirty="0"/>
              <a:t>T</a:t>
            </a:r>
            <a:r>
              <a:rPr sz="4300" spc="-420" dirty="0"/>
              <a:t>rea</a:t>
            </a:r>
            <a:r>
              <a:rPr sz="4300" spc="-320" dirty="0"/>
              <a:t>t</a:t>
            </a:r>
            <a:r>
              <a:rPr sz="4300" spc="-420" dirty="0"/>
              <a:t>ment: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228140" y="851661"/>
            <a:ext cx="7621270" cy="545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1248410" indent="-283845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10" dirty="0">
                <a:latin typeface="DejaVu Sans"/>
                <a:cs typeface="DejaVu Sans"/>
              </a:rPr>
              <a:t>Fluoroquinolones</a:t>
            </a:r>
            <a:r>
              <a:rPr sz="2400" spc="-310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the</a:t>
            </a:r>
            <a:r>
              <a:rPr sz="2400" spc="-270" dirty="0">
                <a:latin typeface="DejaVu Sans"/>
                <a:cs typeface="DejaVu Sans"/>
              </a:rPr>
              <a:t> </a:t>
            </a:r>
            <a:r>
              <a:rPr sz="2400" spc="-140" dirty="0">
                <a:latin typeface="DejaVu Sans"/>
                <a:cs typeface="DejaVu Sans"/>
              </a:rPr>
              <a:t>first-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195" dirty="0">
                <a:latin typeface="DejaVu Sans"/>
                <a:cs typeface="DejaVu Sans"/>
              </a:rPr>
              <a:t>line</a:t>
            </a:r>
            <a:r>
              <a:rPr sz="2400" spc="-265" dirty="0">
                <a:latin typeface="DejaVu Sans"/>
                <a:cs typeface="DejaVu Sans"/>
              </a:rPr>
              <a:t> </a:t>
            </a:r>
            <a:r>
              <a:rPr sz="2400" spc="-240" dirty="0">
                <a:latin typeface="DejaVu Sans"/>
                <a:cs typeface="DejaVu Sans"/>
              </a:rPr>
              <a:t>therapy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for</a:t>
            </a:r>
            <a:r>
              <a:rPr sz="2400" spc="-310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acute  </a:t>
            </a:r>
            <a:r>
              <a:rPr sz="2400" spc="-235" dirty="0">
                <a:latin typeface="DejaVu Sans"/>
                <a:cs typeface="DejaVu Sans"/>
              </a:rPr>
              <a:t>uncomplicated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15" dirty="0">
                <a:latin typeface="DejaVu Sans"/>
                <a:cs typeface="DejaVu Sans"/>
              </a:rPr>
              <a:t>pyelonephritis</a:t>
            </a:r>
            <a:endParaRPr sz="2400">
              <a:latin typeface="DejaVu Sans"/>
              <a:cs typeface="DejaVu Sans"/>
            </a:endParaRPr>
          </a:p>
          <a:p>
            <a:pPr marL="295910" marR="64135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20" dirty="0">
                <a:latin typeface="DejaVu Sans"/>
                <a:cs typeface="DejaVu Sans"/>
              </a:rPr>
              <a:t>A </a:t>
            </a:r>
            <a:r>
              <a:rPr sz="2400" spc="-220" dirty="0">
                <a:latin typeface="DejaVu Sans"/>
                <a:cs typeface="DejaVu Sans"/>
              </a:rPr>
              <a:t>randomizedclinical </a:t>
            </a:r>
            <a:r>
              <a:rPr sz="2400" spc="-170" dirty="0">
                <a:latin typeface="DejaVu Sans"/>
                <a:cs typeface="DejaVu Sans"/>
              </a:rPr>
              <a:t>trial </a:t>
            </a:r>
            <a:r>
              <a:rPr sz="2400" spc="-235" dirty="0">
                <a:latin typeface="DejaVu Sans"/>
                <a:cs typeface="DejaVu Sans"/>
              </a:rPr>
              <a:t>demonstrated </a:t>
            </a:r>
            <a:r>
              <a:rPr sz="2400" spc="-195" dirty="0">
                <a:latin typeface="DejaVu Sans"/>
                <a:cs typeface="DejaVu Sans"/>
              </a:rPr>
              <a:t>that </a:t>
            </a:r>
            <a:r>
              <a:rPr sz="2400" spc="-300" dirty="0">
                <a:latin typeface="DejaVu Sans"/>
                <a:cs typeface="DejaVu Sans"/>
              </a:rPr>
              <a:t>a </a:t>
            </a:r>
            <a:r>
              <a:rPr sz="2400" spc="-270" dirty="0">
                <a:latin typeface="DejaVu Sans"/>
                <a:cs typeface="DejaVu Sans"/>
              </a:rPr>
              <a:t>7-day  </a:t>
            </a:r>
            <a:r>
              <a:rPr sz="2400" spc="-250" dirty="0">
                <a:latin typeface="DejaVu Sans"/>
                <a:cs typeface="DejaVu Sans"/>
              </a:rPr>
              <a:t>course </a:t>
            </a:r>
            <a:r>
              <a:rPr sz="2400" spc="-140" dirty="0">
                <a:latin typeface="DejaVu Sans"/>
                <a:cs typeface="DejaVu Sans"/>
              </a:rPr>
              <a:t>of </a:t>
            </a:r>
            <a:r>
              <a:rPr sz="2400" spc="-240" dirty="0">
                <a:latin typeface="DejaVu Sans"/>
                <a:cs typeface="DejaVu Sans"/>
              </a:rPr>
              <a:t>therapy </a:t>
            </a: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200" dirty="0">
                <a:latin typeface="DejaVu Sans"/>
                <a:cs typeface="DejaVu Sans"/>
              </a:rPr>
              <a:t>oral </a:t>
            </a:r>
            <a:r>
              <a:rPr sz="2400" spc="-204" dirty="0">
                <a:latin typeface="DejaVu Sans"/>
                <a:cs typeface="DejaVu Sans"/>
              </a:rPr>
              <a:t>ciprofloxacin </a:t>
            </a:r>
            <a:r>
              <a:rPr sz="2400" spc="-310" dirty="0">
                <a:latin typeface="DejaVu Sans"/>
                <a:cs typeface="DejaVu Sans"/>
              </a:rPr>
              <a:t>(500 </a:t>
            </a:r>
            <a:r>
              <a:rPr sz="2400" spc="-300" dirty="0">
                <a:latin typeface="DejaVu Sans"/>
                <a:cs typeface="DejaVu Sans"/>
              </a:rPr>
              <a:t>mg </a:t>
            </a:r>
            <a:r>
              <a:rPr sz="2400" spc="-210" dirty="0">
                <a:latin typeface="DejaVu Sans"/>
                <a:cs typeface="DejaVu Sans"/>
              </a:rPr>
              <a:t>twice  daily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85" dirty="0">
                <a:latin typeface="DejaVu Sans"/>
                <a:cs typeface="DejaVu Sans"/>
              </a:rPr>
              <a:t>with</a:t>
            </a:r>
            <a:r>
              <a:rPr sz="2400" spc="-260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or</a:t>
            </a:r>
            <a:r>
              <a:rPr sz="2400" spc="-300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without</a:t>
            </a:r>
            <a:r>
              <a:rPr sz="2400" spc="-280" dirty="0">
                <a:latin typeface="DejaVu Sans"/>
                <a:cs typeface="DejaVu Sans"/>
              </a:rPr>
              <a:t> an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65" dirty="0">
                <a:latin typeface="DejaVu Sans"/>
                <a:cs typeface="DejaVu Sans"/>
              </a:rPr>
              <a:t>initial</a:t>
            </a:r>
            <a:r>
              <a:rPr sz="2400" spc="-240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IV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54" dirty="0">
                <a:latin typeface="DejaVu Sans"/>
                <a:cs typeface="DejaVu Sans"/>
              </a:rPr>
              <a:t>400-mg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dose)</a:t>
            </a:r>
            <a:r>
              <a:rPr sz="2400" spc="-409" dirty="0">
                <a:latin typeface="DejaVu Sans"/>
                <a:cs typeface="DejaVu Sans"/>
              </a:rPr>
              <a:t> </a:t>
            </a:r>
            <a:r>
              <a:rPr sz="2400" spc="-280" dirty="0">
                <a:latin typeface="DejaVu Sans"/>
                <a:cs typeface="DejaVu Sans"/>
              </a:rPr>
              <a:t>Was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15" dirty="0">
                <a:latin typeface="DejaVu Sans"/>
                <a:cs typeface="DejaVu Sans"/>
              </a:rPr>
              <a:t>highly  </a:t>
            </a:r>
            <a:r>
              <a:rPr sz="2400" spc="-204" dirty="0">
                <a:latin typeface="DejaVu Sans"/>
                <a:cs typeface="DejaVu Sans"/>
              </a:rPr>
              <a:t>effective </a:t>
            </a:r>
            <a:r>
              <a:rPr sz="2400" spc="-150" dirty="0">
                <a:latin typeface="DejaVu Sans"/>
                <a:cs typeface="DejaVu Sans"/>
              </a:rPr>
              <a:t>for </a:t>
            </a:r>
            <a:r>
              <a:rPr sz="2400" spc="-220" dirty="0">
                <a:latin typeface="DejaVu Sans"/>
                <a:cs typeface="DejaVu Sans"/>
              </a:rPr>
              <a:t>the </a:t>
            </a:r>
            <a:r>
              <a:rPr sz="2400" spc="-165" dirty="0">
                <a:latin typeface="DejaVu Sans"/>
                <a:cs typeface="DejaVu Sans"/>
              </a:rPr>
              <a:t>initial </a:t>
            </a:r>
            <a:r>
              <a:rPr sz="2400" spc="-275" dirty="0">
                <a:latin typeface="DejaVu Sans"/>
                <a:cs typeface="DejaVu Sans"/>
              </a:rPr>
              <a:t>management </a:t>
            </a:r>
            <a:r>
              <a:rPr sz="2400" spc="-140" dirty="0">
                <a:latin typeface="DejaVu Sans"/>
                <a:cs typeface="DejaVu Sans"/>
              </a:rPr>
              <a:t>of </a:t>
            </a:r>
            <a:r>
              <a:rPr sz="2400" spc="-215" dirty="0">
                <a:latin typeface="DejaVu Sans"/>
                <a:cs typeface="DejaVu Sans"/>
              </a:rPr>
              <a:t>pyelonephritis </a:t>
            </a:r>
            <a:r>
              <a:rPr sz="2400" spc="-190" dirty="0">
                <a:latin typeface="DejaVu Sans"/>
                <a:cs typeface="DejaVu Sans"/>
              </a:rPr>
              <a:t>in  </a:t>
            </a:r>
            <a:r>
              <a:rPr sz="2400" spc="-220" dirty="0">
                <a:latin typeface="DejaVu Sans"/>
                <a:cs typeface="DejaVu Sans"/>
              </a:rPr>
              <a:t>the </a:t>
            </a:r>
            <a:r>
              <a:rPr sz="2400" spc="-204" dirty="0">
                <a:latin typeface="DejaVu Sans"/>
                <a:cs typeface="DejaVu Sans"/>
              </a:rPr>
              <a:t>outpatient</a:t>
            </a:r>
            <a:r>
              <a:rPr sz="2400" spc="-335" dirty="0">
                <a:latin typeface="DejaVu Sans"/>
                <a:cs typeface="DejaVu Sans"/>
              </a:rPr>
              <a:t> </a:t>
            </a:r>
            <a:r>
              <a:rPr sz="2400" spc="-204" dirty="0">
                <a:latin typeface="DejaVu Sans"/>
                <a:cs typeface="DejaVu Sans"/>
              </a:rPr>
              <a:t>setting</a:t>
            </a:r>
            <a:endParaRPr sz="2400">
              <a:latin typeface="DejaVu Sans"/>
              <a:cs typeface="DejaVu Sans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85" dirty="0">
                <a:latin typeface="DejaVu Sans"/>
                <a:cs typeface="DejaVu Sans"/>
              </a:rPr>
              <a:t>Oral </a:t>
            </a:r>
            <a:r>
              <a:rPr sz="2400" spc="-135" dirty="0">
                <a:latin typeface="DejaVu Sans"/>
                <a:cs typeface="DejaVu Sans"/>
              </a:rPr>
              <a:t>TMP-SMX </a:t>
            </a:r>
            <a:r>
              <a:rPr sz="2400" spc="-254" dirty="0">
                <a:latin typeface="DejaVu Sans"/>
                <a:cs typeface="DejaVu Sans"/>
              </a:rPr>
              <a:t>(one </a:t>
            </a:r>
            <a:r>
              <a:rPr sz="2400" spc="-210" dirty="0">
                <a:latin typeface="DejaVu Sans"/>
                <a:cs typeface="DejaVu Sans"/>
              </a:rPr>
              <a:t>double-strength </a:t>
            </a:r>
            <a:r>
              <a:rPr sz="2400" spc="-195" dirty="0">
                <a:latin typeface="DejaVu Sans"/>
                <a:cs typeface="DejaVu Sans"/>
              </a:rPr>
              <a:t>tablet </a:t>
            </a:r>
            <a:r>
              <a:rPr sz="2400" spc="-210" dirty="0">
                <a:latin typeface="DejaVu Sans"/>
                <a:cs typeface="DejaVu Sans"/>
              </a:rPr>
              <a:t>twice </a:t>
            </a:r>
            <a:r>
              <a:rPr sz="2400" spc="-204" dirty="0">
                <a:latin typeface="DejaVu Sans"/>
                <a:cs typeface="DejaVu Sans"/>
              </a:rPr>
              <a:t>daily  </a:t>
            </a:r>
            <a:r>
              <a:rPr sz="2400" spc="-240" dirty="0">
                <a:latin typeface="DejaVu Sans"/>
                <a:cs typeface="DejaVu Sans"/>
              </a:rPr>
              <a:t>for14 </a:t>
            </a:r>
            <a:r>
              <a:rPr sz="2400" spc="-260" dirty="0">
                <a:latin typeface="DejaVu Sans"/>
                <a:cs typeface="DejaVu Sans"/>
              </a:rPr>
              <a:t>days) </a:t>
            </a:r>
            <a:r>
              <a:rPr sz="2400" spc="-220" dirty="0">
                <a:latin typeface="DejaVu Sans"/>
                <a:cs typeface="DejaVu Sans"/>
              </a:rPr>
              <a:t>also </a:t>
            </a:r>
            <a:r>
              <a:rPr sz="2400" spc="-200" dirty="0">
                <a:latin typeface="DejaVu Sans"/>
                <a:cs typeface="DejaVu Sans"/>
              </a:rPr>
              <a:t>is </a:t>
            </a:r>
            <a:r>
              <a:rPr sz="2400" spc="-204" dirty="0">
                <a:latin typeface="DejaVu Sans"/>
                <a:cs typeface="DejaVu Sans"/>
              </a:rPr>
              <a:t>effective </a:t>
            </a:r>
            <a:r>
              <a:rPr sz="2400" spc="-155" dirty="0">
                <a:latin typeface="DejaVu Sans"/>
                <a:cs typeface="DejaVu Sans"/>
              </a:rPr>
              <a:t>for </a:t>
            </a:r>
            <a:r>
              <a:rPr sz="2400" spc="-225" dirty="0">
                <a:latin typeface="DejaVu Sans"/>
                <a:cs typeface="DejaVu Sans"/>
              </a:rPr>
              <a:t>treatment </a:t>
            </a:r>
            <a:r>
              <a:rPr sz="2400" spc="-140" dirty="0">
                <a:latin typeface="DejaVu Sans"/>
                <a:cs typeface="DejaVu Sans"/>
              </a:rPr>
              <a:t>of </a:t>
            </a:r>
            <a:r>
              <a:rPr sz="2400" spc="-250" dirty="0">
                <a:latin typeface="DejaVu Sans"/>
                <a:cs typeface="DejaVu Sans"/>
              </a:rPr>
              <a:t>acute  </a:t>
            </a:r>
            <a:r>
              <a:rPr sz="2400" spc="-235" dirty="0">
                <a:latin typeface="DejaVu Sans"/>
                <a:cs typeface="DejaVu Sans"/>
              </a:rPr>
              <a:t>uncomplicated </a:t>
            </a:r>
            <a:r>
              <a:rPr sz="2400" spc="-215" dirty="0">
                <a:latin typeface="DejaVu Sans"/>
                <a:cs typeface="DejaVu Sans"/>
              </a:rPr>
              <a:t>pyelonephritis </a:t>
            </a:r>
            <a:r>
              <a:rPr sz="2400" spc="-100" dirty="0">
                <a:latin typeface="DejaVu Sans"/>
                <a:cs typeface="DejaVu Sans"/>
              </a:rPr>
              <a:t>if </a:t>
            </a:r>
            <a:r>
              <a:rPr sz="2400" spc="-220" dirty="0">
                <a:latin typeface="DejaVu Sans"/>
                <a:cs typeface="DejaVu Sans"/>
              </a:rPr>
              <a:t>the </a:t>
            </a:r>
            <a:r>
              <a:rPr sz="2400" spc="-235" dirty="0">
                <a:latin typeface="DejaVu Sans"/>
                <a:cs typeface="DejaVu Sans"/>
              </a:rPr>
              <a:t>uropathogen </a:t>
            </a:r>
            <a:r>
              <a:rPr sz="2400" spc="-200" dirty="0">
                <a:latin typeface="DejaVu Sans"/>
                <a:cs typeface="DejaVu Sans"/>
              </a:rPr>
              <a:t>is</a:t>
            </a:r>
            <a:r>
              <a:rPr sz="2400" spc="-585" dirty="0">
                <a:latin typeface="DejaVu Sans"/>
                <a:cs typeface="DejaVu Sans"/>
              </a:rPr>
              <a:t> </a:t>
            </a:r>
            <a:r>
              <a:rPr sz="2400" spc="-245" dirty="0">
                <a:latin typeface="DejaVu Sans"/>
                <a:cs typeface="DejaVu Sans"/>
              </a:rPr>
              <a:t>known  </a:t>
            </a:r>
            <a:r>
              <a:rPr sz="2400" spc="-155" dirty="0">
                <a:latin typeface="DejaVu Sans"/>
                <a:cs typeface="DejaVu Sans"/>
              </a:rPr>
              <a:t>to </a:t>
            </a:r>
            <a:r>
              <a:rPr sz="2400" spc="-265" dirty="0">
                <a:latin typeface="DejaVu Sans"/>
                <a:cs typeface="DejaVu Sans"/>
              </a:rPr>
              <a:t>be</a:t>
            </a:r>
            <a:r>
              <a:rPr sz="2400" spc="-430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susceptible.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05" dirty="0">
                <a:latin typeface="DejaVu Sans"/>
                <a:cs typeface="DejaVu Sans"/>
              </a:rPr>
              <a:t>If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the</a:t>
            </a:r>
            <a:r>
              <a:rPr sz="2400" spc="-265" dirty="0">
                <a:latin typeface="DejaVu Sans"/>
                <a:cs typeface="DejaVu Sans"/>
              </a:rPr>
              <a:t> </a:t>
            </a:r>
            <a:r>
              <a:rPr sz="2400" spc="-240" dirty="0">
                <a:latin typeface="DejaVu Sans"/>
                <a:cs typeface="DejaVu Sans"/>
              </a:rPr>
              <a:t>pathogen's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204" dirty="0">
                <a:latin typeface="DejaVu Sans"/>
                <a:cs typeface="DejaVu Sans"/>
              </a:rPr>
              <a:t>susceptibility</a:t>
            </a:r>
            <a:r>
              <a:rPr sz="2400" spc="-229" dirty="0">
                <a:latin typeface="DejaVu Sans"/>
                <a:cs typeface="DejaVu Sans"/>
              </a:rPr>
              <a:t> </a:t>
            </a:r>
            <a:r>
              <a:rPr sz="2400" spc="-200" dirty="0">
                <a:latin typeface="DejaVu Sans"/>
                <a:cs typeface="DejaVu Sans"/>
              </a:rPr>
              <a:t>is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not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245" dirty="0">
                <a:latin typeface="DejaVu Sans"/>
                <a:cs typeface="DejaVu Sans"/>
              </a:rPr>
              <a:t>known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and</a:t>
            </a:r>
            <a:r>
              <a:rPr sz="2400" spc="-455" dirty="0">
                <a:latin typeface="DejaVu Sans"/>
                <a:cs typeface="DejaVu Sans"/>
              </a:rPr>
              <a:t> </a:t>
            </a:r>
            <a:r>
              <a:rPr sz="2400" spc="-110" dirty="0">
                <a:latin typeface="DejaVu Sans"/>
                <a:cs typeface="DejaVu Sans"/>
              </a:rPr>
              <a:t>TMP</a:t>
            </a:r>
            <a:r>
              <a:rPr sz="2400" spc="-340" dirty="0">
                <a:latin typeface="DejaVu Sans"/>
                <a:cs typeface="DejaVu Sans"/>
              </a:rPr>
              <a:t> </a:t>
            </a:r>
            <a:r>
              <a:rPr sz="2400" spc="-185" dirty="0">
                <a:latin typeface="DejaVu Sans"/>
                <a:cs typeface="DejaVu Sans"/>
              </a:rPr>
              <a:t>SMX</a:t>
            </a:r>
            <a:endParaRPr sz="2400">
              <a:latin typeface="DejaVu Sans"/>
              <a:cs typeface="DejaVu Sans"/>
            </a:endParaRPr>
          </a:p>
          <a:p>
            <a:pPr marL="295910" marR="183515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00" dirty="0">
                <a:latin typeface="DejaVu Sans"/>
                <a:cs typeface="DejaVu Sans"/>
              </a:rPr>
              <a:t>is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used</a:t>
            </a:r>
            <a:r>
              <a:rPr sz="2400" spc="-300" dirty="0">
                <a:latin typeface="DejaVu Sans"/>
                <a:cs typeface="DejaVu Sans"/>
              </a:rPr>
              <a:t> </a:t>
            </a:r>
            <a:r>
              <a:rPr sz="2400" spc="-280" dirty="0">
                <a:latin typeface="DejaVu Sans"/>
                <a:cs typeface="DejaVu Sans"/>
              </a:rPr>
              <a:t>an </a:t>
            </a:r>
            <a:r>
              <a:rPr sz="2400" spc="-165" dirty="0">
                <a:latin typeface="DejaVu Sans"/>
                <a:cs typeface="DejaVu Sans"/>
              </a:rPr>
              <a:t>initial</a:t>
            </a:r>
            <a:r>
              <a:rPr sz="2400" spc="-245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IV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114" dirty="0">
                <a:latin typeface="DejaVu Sans"/>
                <a:cs typeface="DejaVu Sans"/>
              </a:rPr>
              <a:t>l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60" dirty="0">
                <a:latin typeface="DejaVu Sans"/>
                <a:cs typeface="DejaVu Sans"/>
              </a:rPr>
              <a:t>-g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dose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ceftriaxone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00" dirty="0">
                <a:latin typeface="DejaVu Sans"/>
                <a:cs typeface="DejaVu Sans"/>
              </a:rPr>
              <a:t>is  </a:t>
            </a:r>
            <a:r>
              <a:rPr sz="2400" spc="-270" dirty="0">
                <a:latin typeface="DejaVu Sans"/>
                <a:cs typeface="DejaVu Sans"/>
              </a:rPr>
              <a:t>recommended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4983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0489" y="241503"/>
            <a:ext cx="7143115" cy="3760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151130" indent="-283845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95" dirty="0">
                <a:latin typeface="DejaVu Sans"/>
                <a:cs typeface="DejaVu Sans"/>
              </a:rPr>
              <a:t>Options </a:t>
            </a:r>
            <a:r>
              <a:rPr sz="2400" spc="-150" dirty="0">
                <a:latin typeface="DejaVu Sans"/>
                <a:cs typeface="DejaVu Sans"/>
              </a:rPr>
              <a:t>for </a:t>
            </a:r>
            <a:r>
              <a:rPr sz="2400" spc="-229" dirty="0">
                <a:latin typeface="DejaVu Sans"/>
                <a:cs typeface="DejaVu Sans"/>
              </a:rPr>
              <a:t>parenteral </a:t>
            </a:r>
            <a:r>
              <a:rPr sz="2400" spc="-235" dirty="0">
                <a:latin typeface="DejaVu Sans"/>
                <a:cs typeface="DejaVu Sans"/>
              </a:rPr>
              <a:t>therapy </a:t>
            </a:r>
            <a:r>
              <a:rPr sz="2400" spc="-155" dirty="0">
                <a:latin typeface="DejaVu Sans"/>
                <a:cs typeface="DejaVu Sans"/>
              </a:rPr>
              <a:t>for </a:t>
            </a:r>
            <a:r>
              <a:rPr sz="2400" spc="-235" dirty="0">
                <a:latin typeface="DejaVu Sans"/>
                <a:cs typeface="DejaVu Sans"/>
              </a:rPr>
              <a:t>uncomplicated  </a:t>
            </a:r>
            <a:r>
              <a:rPr sz="2400" spc="-215" dirty="0">
                <a:latin typeface="DejaVu Sans"/>
                <a:cs typeface="DejaVu Sans"/>
              </a:rPr>
              <a:t>pyelonephritis </a:t>
            </a:r>
            <a:r>
              <a:rPr sz="2400" spc="-225" dirty="0">
                <a:latin typeface="DejaVu Sans"/>
                <a:cs typeface="DejaVu Sans"/>
              </a:rPr>
              <a:t>include </a:t>
            </a:r>
            <a:r>
              <a:rPr sz="2400" spc="-204" dirty="0">
                <a:latin typeface="DejaVu Sans"/>
                <a:cs typeface="DejaVu Sans"/>
              </a:rPr>
              <a:t>fluoroquinolones </a:t>
            </a:r>
            <a:r>
              <a:rPr sz="2400" spc="-280" dirty="0">
                <a:latin typeface="DejaVu Sans"/>
                <a:cs typeface="DejaVu Sans"/>
              </a:rPr>
              <a:t>an</a:t>
            </a:r>
            <a:r>
              <a:rPr sz="2400" spc="-459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extended-  </a:t>
            </a:r>
            <a:r>
              <a:rPr sz="2400" spc="-254" dirty="0">
                <a:latin typeface="DejaVu Sans"/>
                <a:cs typeface="DejaVu Sans"/>
              </a:rPr>
              <a:t>spectrum </a:t>
            </a:r>
            <a:r>
              <a:rPr sz="2400" spc="-225" dirty="0">
                <a:latin typeface="DejaVu Sans"/>
                <a:cs typeface="DejaVu Sans"/>
              </a:rPr>
              <a:t>cephalosporin </a:t>
            </a: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190" dirty="0">
                <a:latin typeface="DejaVu Sans"/>
                <a:cs typeface="DejaVu Sans"/>
              </a:rPr>
              <a:t>or without  </a:t>
            </a:r>
            <a:r>
              <a:rPr sz="2400" spc="-240" dirty="0">
                <a:latin typeface="DejaVu Sans"/>
                <a:cs typeface="DejaVu Sans"/>
              </a:rPr>
              <a:t>anaminoglycoside</a:t>
            </a:r>
            <a:endParaRPr sz="2400">
              <a:latin typeface="DejaVu Sans"/>
              <a:cs typeface="DejaVu Sans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90" dirty="0">
                <a:latin typeface="DejaVu Sans"/>
                <a:cs typeface="DejaVu Sans"/>
              </a:rPr>
              <a:t>o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185" dirty="0">
                <a:latin typeface="DejaVu Sans"/>
                <a:cs typeface="DejaVu Sans"/>
              </a:rPr>
              <a:t>r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260" dirty="0">
                <a:latin typeface="DejaVu Sans"/>
                <a:cs typeface="DejaVu Sans"/>
              </a:rPr>
              <a:t>acarbapenem.</a:t>
            </a:r>
            <a:r>
              <a:rPr sz="2400" spc="-395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Combinations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310" dirty="0">
                <a:latin typeface="DejaVu Sans"/>
                <a:cs typeface="DejaVu Sans"/>
              </a:rPr>
              <a:t> </a:t>
            </a:r>
            <a:r>
              <a:rPr sz="2400" spc="-295" dirty="0">
                <a:latin typeface="DejaVu Sans"/>
                <a:cs typeface="DejaVu Sans"/>
              </a:rPr>
              <a:t>a </a:t>
            </a:r>
            <a:r>
              <a:rPr sz="2400" spc="-195" dirty="0">
                <a:latin typeface="DejaVu Sans"/>
                <a:cs typeface="DejaVu Sans"/>
              </a:rPr>
              <a:t>ß-Iactam</a:t>
            </a:r>
            <a:r>
              <a:rPr sz="2400" spc="-300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and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95" dirty="0">
                <a:latin typeface="DejaVu Sans"/>
                <a:cs typeface="DejaVu Sans"/>
              </a:rPr>
              <a:t>a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65" dirty="0">
                <a:latin typeface="DejaVu Sans"/>
                <a:cs typeface="DejaVu Sans"/>
              </a:rPr>
              <a:t>ß-  </a:t>
            </a:r>
            <a:r>
              <a:rPr sz="2400" spc="-220" dirty="0">
                <a:latin typeface="DejaVu Sans"/>
                <a:cs typeface="DejaVu Sans"/>
              </a:rPr>
              <a:t>Iacta </a:t>
            </a:r>
            <a:r>
              <a:rPr sz="2400" spc="-305" dirty="0">
                <a:latin typeface="DejaVu Sans"/>
                <a:cs typeface="DejaVu Sans"/>
              </a:rPr>
              <a:t>mase </a:t>
            </a:r>
            <a:r>
              <a:rPr sz="2400" spc="-180" dirty="0">
                <a:latin typeface="DejaVu Sans"/>
                <a:cs typeface="DejaVu Sans"/>
              </a:rPr>
              <a:t>inhibitor </a:t>
            </a:r>
            <a:r>
              <a:rPr sz="2400" spc="-235" dirty="0">
                <a:latin typeface="DejaVu Sans"/>
                <a:cs typeface="DejaVu Sans"/>
              </a:rPr>
              <a:t>(e.g </a:t>
            </a:r>
            <a:r>
              <a:rPr sz="2400" spc="-135" dirty="0">
                <a:latin typeface="DejaVu Sans"/>
                <a:cs typeface="DejaVu Sans"/>
              </a:rPr>
              <a:t>.ampicillin-sulbactam</a:t>
            </a:r>
            <a:r>
              <a:rPr sz="2400" spc="-135" dirty="0">
                <a:latin typeface="Nimbus Mono L"/>
                <a:cs typeface="Nimbus Mono L"/>
              </a:rPr>
              <a:t>，  </a:t>
            </a:r>
            <a:r>
              <a:rPr sz="2400" spc="-190" dirty="0">
                <a:latin typeface="DejaVu Sans"/>
                <a:cs typeface="DejaVu Sans"/>
              </a:rPr>
              <a:t>ticarcillinc </a:t>
            </a:r>
            <a:r>
              <a:rPr sz="2400" spc="-235" dirty="0">
                <a:latin typeface="DejaVu Sans"/>
                <a:cs typeface="DejaVu Sans"/>
              </a:rPr>
              <a:t>Lavulanate </a:t>
            </a:r>
            <a:r>
              <a:rPr sz="2400" spc="-215" dirty="0">
                <a:latin typeface="DejaVu Sans"/>
                <a:cs typeface="DejaVu Sans"/>
              </a:rPr>
              <a:t>piperacillin-tazobactam) </a:t>
            </a:r>
            <a:r>
              <a:rPr sz="2400" spc="-195" dirty="0">
                <a:latin typeface="DejaVu Sans"/>
                <a:cs typeface="DejaVu Sans"/>
              </a:rPr>
              <a:t>or  </a:t>
            </a:r>
            <a:r>
              <a:rPr sz="2400" spc="-215" dirty="0">
                <a:latin typeface="DejaVu Sans"/>
                <a:cs typeface="DejaVu Sans"/>
              </a:rPr>
              <a:t>imipenem-cilastatin </a:t>
            </a:r>
            <a:r>
              <a:rPr sz="2400" spc="-280" dirty="0">
                <a:latin typeface="DejaVu Sans"/>
                <a:cs typeface="DejaVu Sans"/>
              </a:rPr>
              <a:t>can </a:t>
            </a:r>
            <a:r>
              <a:rPr sz="2400" spc="-265" dirty="0">
                <a:latin typeface="DejaVu Sans"/>
                <a:cs typeface="DejaVu Sans"/>
              </a:rPr>
              <a:t>be </a:t>
            </a:r>
            <a:r>
              <a:rPr sz="2400" spc="-270" dirty="0">
                <a:latin typeface="DejaVu Sans"/>
                <a:cs typeface="DejaVu Sans"/>
              </a:rPr>
              <a:t>used </a:t>
            </a:r>
            <a:r>
              <a:rPr sz="2400" spc="-185" dirty="0">
                <a:latin typeface="DejaVu Sans"/>
                <a:cs typeface="DejaVu Sans"/>
              </a:rPr>
              <a:t>in </a:t>
            </a:r>
            <a:r>
              <a:rPr sz="2400" spc="-215" dirty="0">
                <a:latin typeface="DejaVu Sans"/>
                <a:cs typeface="DejaVu Sans"/>
              </a:rPr>
              <a:t>patients </a:t>
            </a: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250" dirty="0">
                <a:latin typeface="DejaVu Sans"/>
                <a:cs typeface="DejaVu Sans"/>
              </a:rPr>
              <a:t>more  </a:t>
            </a:r>
            <a:r>
              <a:rPr sz="2400" spc="-229" dirty="0">
                <a:latin typeface="DejaVu Sans"/>
                <a:cs typeface="DejaVu Sans"/>
              </a:rPr>
              <a:t>complicated </a:t>
            </a:r>
            <a:r>
              <a:rPr sz="2400" spc="-204" dirty="0">
                <a:latin typeface="DejaVu Sans"/>
                <a:cs typeface="DejaVu Sans"/>
              </a:rPr>
              <a:t>histories </a:t>
            </a:r>
            <a:r>
              <a:rPr sz="2400" spc="-240" dirty="0">
                <a:latin typeface="DejaVu Sans"/>
                <a:cs typeface="DejaVu Sans"/>
              </a:rPr>
              <a:t>previous episodes </a:t>
            </a:r>
            <a:r>
              <a:rPr sz="2400" spc="-140" dirty="0">
                <a:latin typeface="DejaVu Sans"/>
                <a:cs typeface="DejaVu Sans"/>
              </a:rPr>
              <a:t>of  </a:t>
            </a:r>
            <a:r>
              <a:rPr sz="2400" spc="-215" dirty="0">
                <a:latin typeface="DejaVu Sans"/>
                <a:cs typeface="DejaVu Sans"/>
              </a:rPr>
              <a:t>pyelonephritis </a:t>
            </a:r>
            <a:r>
              <a:rPr sz="2400" spc="-190" dirty="0">
                <a:latin typeface="DejaVu Sans"/>
                <a:cs typeface="DejaVu Sans"/>
              </a:rPr>
              <a:t>or </a:t>
            </a:r>
            <a:r>
              <a:rPr sz="2400" spc="-229" dirty="0">
                <a:latin typeface="DejaVu Sans"/>
                <a:cs typeface="DejaVu Sans"/>
              </a:rPr>
              <a:t>recent urinary </a:t>
            </a:r>
            <a:r>
              <a:rPr sz="2400" spc="-200" dirty="0">
                <a:latin typeface="DejaVu Sans"/>
                <a:cs typeface="DejaVu Sans"/>
              </a:rPr>
              <a:t>tract</a:t>
            </a:r>
            <a:r>
              <a:rPr sz="2400" spc="-52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manipulations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4983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56689" y="541375"/>
            <a:ext cx="5246370" cy="39731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235" dirty="0">
                <a:solidFill>
                  <a:srgbClr val="9B2C1F"/>
                </a:solidFill>
                <a:latin typeface="DejaVu Sans"/>
                <a:cs typeface="DejaVu Sans"/>
              </a:rPr>
              <a:t>Definition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285" dirty="0">
                <a:solidFill>
                  <a:srgbClr val="9B2C1F"/>
                </a:solidFill>
                <a:latin typeface="DejaVu Sans"/>
                <a:cs typeface="DejaVu Sans"/>
              </a:rPr>
              <a:t>Epidemiology </a:t>
            </a:r>
            <a:r>
              <a:rPr sz="3200" spc="-350" dirty="0">
                <a:solidFill>
                  <a:srgbClr val="9B2C1F"/>
                </a:solidFill>
                <a:latin typeface="DejaVu Sans"/>
                <a:cs typeface="DejaVu Sans"/>
              </a:rPr>
              <a:t>and </a:t>
            </a:r>
            <a:r>
              <a:rPr sz="3200" spc="-285" dirty="0">
                <a:solidFill>
                  <a:srgbClr val="9B2C1F"/>
                </a:solidFill>
                <a:latin typeface="DejaVu Sans"/>
                <a:cs typeface="DejaVu Sans"/>
              </a:rPr>
              <a:t>Risk</a:t>
            </a:r>
            <a:r>
              <a:rPr sz="3200" spc="-570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409" dirty="0">
                <a:solidFill>
                  <a:srgbClr val="9B2C1F"/>
                </a:solidFill>
                <a:latin typeface="DejaVu Sans"/>
                <a:cs typeface="DejaVu Sans"/>
              </a:rPr>
              <a:t>Fctors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240" dirty="0">
                <a:solidFill>
                  <a:srgbClr val="9B2C1F"/>
                </a:solidFill>
                <a:latin typeface="DejaVu Sans"/>
                <a:cs typeface="DejaVu Sans"/>
              </a:rPr>
              <a:t>Etiology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300" dirty="0">
                <a:solidFill>
                  <a:srgbClr val="9B2C1F"/>
                </a:solidFill>
                <a:latin typeface="DejaVu Sans"/>
                <a:cs typeface="DejaVu Sans"/>
              </a:rPr>
              <a:t>Pathogenesis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260" dirty="0">
                <a:solidFill>
                  <a:srgbClr val="9B2C1F"/>
                </a:solidFill>
                <a:latin typeface="DejaVu Sans"/>
                <a:cs typeface="DejaVu Sans"/>
              </a:rPr>
              <a:t>Clinical</a:t>
            </a:r>
            <a:r>
              <a:rPr sz="3200" spc="-420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290" dirty="0">
                <a:solidFill>
                  <a:srgbClr val="9B2C1F"/>
                </a:solidFill>
                <a:latin typeface="DejaVu Sans"/>
                <a:cs typeface="DejaVu Sans"/>
              </a:rPr>
              <a:t>feature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275" dirty="0">
                <a:solidFill>
                  <a:srgbClr val="9B2C1F"/>
                </a:solidFill>
                <a:latin typeface="DejaVu Sans"/>
                <a:cs typeface="DejaVu Sans"/>
              </a:rPr>
              <a:t>Lab</a:t>
            </a:r>
            <a:r>
              <a:rPr sz="3200" spc="-395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300" dirty="0">
                <a:solidFill>
                  <a:srgbClr val="9B2C1F"/>
                </a:solidFill>
                <a:latin typeface="DejaVu Sans"/>
                <a:cs typeface="DejaVu Sans"/>
              </a:rPr>
              <a:t>diagnosis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320" dirty="0">
                <a:solidFill>
                  <a:srgbClr val="9B2C1F"/>
                </a:solidFill>
                <a:latin typeface="DejaVu Sans"/>
                <a:cs typeface="DejaVu Sans"/>
              </a:rPr>
              <a:t>Treatment</a:t>
            </a:r>
            <a:endParaRPr sz="32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4983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47800" y="0"/>
            <a:ext cx="65532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4983" y="0"/>
            <a:ext cx="8129015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6339" y="88392"/>
            <a:ext cx="2926080" cy="1107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207390"/>
            <a:ext cx="219329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290" dirty="0"/>
              <a:t>Definition:</a:t>
            </a:r>
            <a:endParaRPr sz="3900"/>
          </a:p>
        </p:txBody>
      </p:sp>
      <p:sp>
        <p:nvSpPr>
          <p:cNvPr id="4" name="object 4"/>
          <p:cNvSpPr txBox="1"/>
          <p:nvPr/>
        </p:nvSpPr>
        <p:spPr>
          <a:xfrm>
            <a:off x="1596897" y="1001013"/>
            <a:ext cx="6642734" cy="99885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95910" marR="5080" indent="-283845">
              <a:lnSpc>
                <a:spcPts val="3820"/>
              </a:lnSpc>
              <a:spcBef>
                <a:spcPts val="245"/>
              </a:spcBef>
              <a:tabLst>
                <a:tab pos="408305" algn="l"/>
              </a:tabLst>
            </a:pPr>
            <a:r>
              <a:rPr sz="2550" spc="-190" dirty="0">
                <a:solidFill>
                  <a:srgbClr val="D24717"/>
                </a:solidFill>
                <a:latin typeface="DejaVu Sans"/>
                <a:cs typeface="DejaVu Sans"/>
              </a:rPr>
              <a:t>		</a:t>
            </a:r>
            <a:r>
              <a:rPr sz="3200" spc="-280" dirty="0">
                <a:latin typeface="DejaVu Sans"/>
                <a:cs typeface="DejaVu Sans"/>
              </a:rPr>
              <a:t>inflammation </a:t>
            </a:r>
            <a:r>
              <a:rPr sz="3200" spc="-185" dirty="0">
                <a:latin typeface="DejaVu Sans"/>
                <a:cs typeface="DejaVu Sans"/>
              </a:rPr>
              <a:t>of </a:t>
            </a:r>
            <a:r>
              <a:rPr sz="3200" spc="-285" dirty="0">
                <a:latin typeface="DejaVu Sans"/>
                <a:cs typeface="DejaVu Sans"/>
              </a:rPr>
              <a:t>the</a:t>
            </a:r>
            <a:r>
              <a:rPr sz="3200" spc="-800" dirty="0">
                <a:latin typeface="DejaVu Sans"/>
                <a:cs typeface="DejaVu Sans"/>
              </a:rPr>
              <a:t> </a:t>
            </a:r>
            <a:r>
              <a:rPr sz="3200" spc="-360" dirty="0">
                <a:latin typeface="DejaVu Sans"/>
                <a:cs typeface="DejaVu Sans"/>
              </a:rPr>
              <a:t>parenchyma </a:t>
            </a:r>
            <a:r>
              <a:rPr sz="3200" spc="-355" dirty="0">
                <a:latin typeface="DejaVu Sans"/>
                <a:cs typeface="DejaVu Sans"/>
              </a:rPr>
              <a:t>and  </a:t>
            </a:r>
            <a:r>
              <a:rPr sz="3200" spc="-240" dirty="0">
                <a:latin typeface="DejaVu Sans"/>
                <a:cs typeface="DejaVu Sans"/>
              </a:rPr>
              <a:t>lining</a:t>
            </a:r>
            <a:r>
              <a:rPr sz="3200" spc="-420" dirty="0">
                <a:latin typeface="DejaVu Sans"/>
                <a:cs typeface="DejaVu Sans"/>
              </a:rPr>
              <a:t> </a:t>
            </a:r>
            <a:r>
              <a:rPr sz="3200" spc="-185" dirty="0">
                <a:latin typeface="DejaVu Sans"/>
                <a:cs typeface="DejaVu Sans"/>
              </a:rPr>
              <a:t>of</a:t>
            </a:r>
            <a:r>
              <a:rPr sz="3200" spc="-380" dirty="0">
                <a:latin typeface="DejaVu Sans"/>
                <a:cs typeface="DejaVu Sans"/>
              </a:rPr>
              <a:t> </a:t>
            </a:r>
            <a:r>
              <a:rPr sz="3200" spc="-300" dirty="0">
                <a:latin typeface="DejaVu Sans"/>
                <a:cs typeface="DejaVu Sans"/>
              </a:rPr>
              <a:t>renal</a:t>
            </a:r>
            <a:r>
              <a:rPr sz="3200" spc="-409" dirty="0">
                <a:latin typeface="DejaVu Sans"/>
                <a:cs typeface="DejaVu Sans"/>
              </a:rPr>
              <a:t> </a:t>
            </a:r>
            <a:r>
              <a:rPr sz="3200" spc="-300" dirty="0">
                <a:latin typeface="DejaVu Sans"/>
                <a:cs typeface="DejaVu Sans"/>
              </a:rPr>
              <a:t>pelvis</a:t>
            </a:r>
            <a:r>
              <a:rPr sz="3200" spc="-409" dirty="0">
                <a:latin typeface="DejaVu Sans"/>
                <a:cs typeface="DejaVu Sans"/>
              </a:rPr>
              <a:t> </a:t>
            </a:r>
            <a:r>
              <a:rPr sz="3200" spc="-185" dirty="0">
                <a:latin typeface="DejaVu Sans"/>
                <a:cs typeface="DejaVu Sans"/>
              </a:rPr>
              <a:t>of</a:t>
            </a:r>
            <a:r>
              <a:rPr sz="3200" spc="-395" dirty="0">
                <a:latin typeface="DejaVu Sans"/>
                <a:cs typeface="DejaVu Sans"/>
              </a:rPr>
              <a:t> </a:t>
            </a:r>
            <a:r>
              <a:rPr sz="3200" spc="-310" dirty="0">
                <a:latin typeface="DejaVu Sans"/>
                <a:cs typeface="DejaVu Sans"/>
              </a:rPr>
              <a:t>kidney</a:t>
            </a:r>
            <a:endParaRPr sz="3200">
              <a:latin typeface="DejaVu Sans"/>
              <a:cs typeface="DejaVu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6400" y="2286000"/>
            <a:ext cx="6589776" cy="4343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2332" y="118871"/>
            <a:ext cx="6807834" cy="1106805"/>
            <a:chOff x="1132332" y="118871"/>
            <a:chExt cx="6807834" cy="1106805"/>
          </a:xfrm>
        </p:grpSpPr>
        <p:sp>
          <p:nvSpPr>
            <p:cNvPr id="3" name="object 3"/>
            <p:cNvSpPr/>
            <p:nvPr/>
          </p:nvSpPr>
          <p:spPr>
            <a:xfrm>
              <a:off x="1132332" y="118871"/>
              <a:ext cx="5407152" cy="11064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878067" y="118871"/>
              <a:ext cx="1930908" cy="1106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147560" y="118871"/>
              <a:ext cx="792479" cy="11064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50594" y="237490"/>
            <a:ext cx="6626606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900" spc="-350" dirty="0" smtClean="0"/>
              <a:t>Epidemiology </a:t>
            </a:r>
            <a:r>
              <a:rPr lang="en-US" sz="3900" spc="-430" dirty="0"/>
              <a:t>and </a:t>
            </a:r>
            <a:r>
              <a:rPr lang="en-US" sz="3900" spc="-355" dirty="0"/>
              <a:t>Risk</a:t>
            </a:r>
            <a:r>
              <a:rPr lang="en-US" sz="3900" spc="-610" dirty="0"/>
              <a:t> </a:t>
            </a:r>
            <a:r>
              <a:rPr lang="en-US" sz="3900" spc="-325" dirty="0" smtClean="0"/>
              <a:t>Factors</a:t>
            </a:r>
            <a:r>
              <a:rPr lang="en-US" sz="3900" spc="-325" dirty="0"/>
              <a:t>:</a:t>
            </a:r>
            <a:endParaRPr sz="3900" dirty="0"/>
          </a:p>
        </p:txBody>
      </p:sp>
      <p:sp>
        <p:nvSpPr>
          <p:cNvPr id="7" name="object 7"/>
          <p:cNvSpPr txBox="1"/>
          <p:nvPr/>
        </p:nvSpPr>
        <p:spPr>
          <a:xfrm>
            <a:off x="1380489" y="888914"/>
            <a:ext cx="7228205" cy="481457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960"/>
              </a:spcBef>
              <a:buClr>
                <a:srgbClr val="D24717"/>
              </a:buClr>
              <a:buSzPct val="79687"/>
              <a:buChar char=""/>
              <a:tabLst>
                <a:tab pos="296545" algn="l"/>
              </a:tabLst>
            </a:pPr>
            <a:r>
              <a:rPr sz="3200" spc="-265" dirty="0">
                <a:solidFill>
                  <a:srgbClr val="9B2C1F"/>
                </a:solidFill>
                <a:latin typeface="DejaVu Sans"/>
                <a:cs typeface="DejaVu Sans"/>
              </a:rPr>
              <a:t>Host</a:t>
            </a:r>
            <a:r>
              <a:rPr sz="3200" spc="-385" dirty="0">
                <a:solidFill>
                  <a:srgbClr val="9B2C1F"/>
                </a:solidFill>
                <a:latin typeface="DejaVu Sans"/>
                <a:cs typeface="DejaVu Sans"/>
              </a:rPr>
              <a:t> </a:t>
            </a:r>
            <a:r>
              <a:rPr sz="3200" spc="-250" dirty="0">
                <a:solidFill>
                  <a:srgbClr val="9B2C1F"/>
                </a:solidFill>
                <a:latin typeface="DejaVu Sans"/>
                <a:cs typeface="DejaVu Sans"/>
              </a:rPr>
              <a:t>factor:</a:t>
            </a:r>
            <a:endParaRPr sz="32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4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50" dirty="0">
                <a:latin typeface="DejaVu Sans"/>
                <a:cs typeface="DejaVu Sans"/>
              </a:rPr>
              <a:t>Female </a:t>
            </a:r>
            <a:r>
              <a:rPr sz="2400" spc="-200" dirty="0">
                <a:latin typeface="DejaVu Sans"/>
                <a:cs typeface="DejaVu Sans"/>
              </a:rPr>
              <a:t>:</a:t>
            </a:r>
            <a:r>
              <a:rPr sz="2400" spc="-200" dirty="0">
                <a:solidFill>
                  <a:srgbClr val="FF0000"/>
                </a:solidFill>
                <a:latin typeface="DejaVu Sans"/>
                <a:cs typeface="DejaVu Sans"/>
              </a:rPr>
              <a:t>Shorter</a:t>
            </a:r>
            <a:r>
              <a:rPr sz="2400" spc="-32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25" dirty="0">
                <a:solidFill>
                  <a:srgbClr val="FF0000"/>
                </a:solidFill>
                <a:latin typeface="DejaVu Sans"/>
                <a:cs typeface="DejaVu Sans"/>
              </a:rPr>
              <a:t>urethra</a:t>
            </a:r>
            <a:endParaRPr sz="2400">
              <a:latin typeface="DejaVu Sans"/>
              <a:cs typeface="DejaVu Sans"/>
            </a:endParaRPr>
          </a:p>
          <a:p>
            <a:pPr marL="295910" marR="359410" indent="-283845">
              <a:lnSpc>
                <a:spcPts val="2860"/>
              </a:lnSpc>
              <a:spcBef>
                <a:spcPts val="74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00" dirty="0">
                <a:latin typeface="DejaVu Sans"/>
                <a:cs typeface="DejaVu Sans"/>
              </a:rPr>
              <a:t>Male</a:t>
            </a:r>
            <a:r>
              <a:rPr sz="2400" spc="-270" dirty="0">
                <a:latin typeface="DejaVu Sans"/>
                <a:cs typeface="DejaVu Sans"/>
              </a:rPr>
              <a:t> </a:t>
            </a:r>
            <a:r>
              <a:rPr sz="2400" spc="-175" dirty="0">
                <a:latin typeface="DejaVu Sans"/>
                <a:cs typeface="DejaVu Sans"/>
              </a:rPr>
              <a:t>: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245" dirty="0">
                <a:solidFill>
                  <a:srgbClr val="FF0000"/>
                </a:solidFill>
                <a:latin typeface="DejaVu Sans"/>
                <a:cs typeface="DejaVu Sans"/>
              </a:rPr>
              <a:t>uncircumcised</a:t>
            </a:r>
            <a:r>
              <a:rPr sz="2400" spc="-31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190" dirty="0">
                <a:solidFill>
                  <a:srgbClr val="FF0000"/>
                </a:solidFill>
                <a:latin typeface="DejaVu Sans"/>
                <a:cs typeface="DejaVu Sans"/>
              </a:rPr>
              <a:t>infant</a:t>
            </a:r>
            <a:r>
              <a:rPr sz="2400" spc="-28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1515" dirty="0">
                <a:latin typeface="DejaVu Sans"/>
                <a:cs typeface="DejaVu Sans"/>
              </a:rPr>
              <a:t>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bacterial</a:t>
            </a:r>
            <a:r>
              <a:rPr sz="2400" spc="-265" dirty="0">
                <a:latin typeface="DejaVu Sans"/>
                <a:cs typeface="DejaVu Sans"/>
              </a:rPr>
              <a:t> </a:t>
            </a:r>
            <a:r>
              <a:rPr sz="2400" spc="-325" dirty="0">
                <a:latin typeface="DejaVu Sans"/>
                <a:cs typeface="DejaVu Sans"/>
              </a:rPr>
              <a:t>colonization  </a:t>
            </a:r>
            <a:r>
              <a:rPr sz="2400" spc="-220" dirty="0">
                <a:latin typeface="DejaVu Sans"/>
                <a:cs typeface="DejaVu Sans"/>
              </a:rPr>
              <a:t>inside </a:t>
            </a:r>
            <a:r>
              <a:rPr sz="2400" spc="-260" dirty="0">
                <a:latin typeface="DejaVu Sans"/>
                <a:cs typeface="DejaVu Sans"/>
              </a:rPr>
              <a:t>prepuce </a:t>
            </a:r>
            <a:r>
              <a:rPr sz="2400" spc="-265" dirty="0">
                <a:latin typeface="DejaVu Sans"/>
                <a:cs typeface="DejaVu Sans"/>
              </a:rPr>
              <a:t>and</a:t>
            </a:r>
            <a:r>
              <a:rPr sz="2400" spc="-38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urethra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50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10" dirty="0">
                <a:solidFill>
                  <a:srgbClr val="FF0000"/>
                </a:solidFill>
                <a:latin typeface="DejaVu Sans"/>
                <a:cs typeface="DejaVu Sans"/>
              </a:rPr>
              <a:t>Catherization</a:t>
            </a:r>
            <a:endParaRPr sz="2400">
              <a:latin typeface="DejaVu Sans"/>
              <a:cs typeface="DejaVu Sans"/>
            </a:endParaRPr>
          </a:p>
          <a:p>
            <a:pPr marL="570230" lvl="1" indent="-23812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Char char="◦"/>
              <a:tabLst>
                <a:tab pos="570865" algn="l"/>
              </a:tabLst>
            </a:pPr>
            <a:r>
              <a:rPr sz="2400" spc="-225" dirty="0">
                <a:latin typeface="DejaVu Sans"/>
                <a:cs typeface="DejaVu Sans"/>
              </a:rPr>
              <a:t>DIRECT: Bacteria </a:t>
            </a:r>
            <a:r>
              <a:rPr sz="2400" spc="-229" dirty="0">
                <a:latin typeface="DejaVu Sans"/>
                <a:cs typeface="DejaVu Sans"/>
              </a:rPr>
              <a:t>carried </a:t>
            </a:r>
            <a:r>
              <a:rPr sz="2400" spc="-200" dirty="0">
                <a:latin typeface="DejaVu Sans"/>
                <a:cs typeface="DejaVu Sans"/>
              </a:rPr>
              <a:t>directly </a:t>
            </a:r>
            <a:r>
              <a:rPr sz="2400" spc="-170" dirty="0">
                <a:latin typeface="DejaVu Sans"/>
                <a:cs typeface="DejaVu Sans"/>
              </a:rPr>
              <a:t>into </a:t>
            </a:r>
            <a:r>
              <a:rPr sz="2400" spc="-229" dirty="0">
                <a:latin typeface="DejaVu Sans"/>
                <a:cs typeface="DejaVu Sans"/>
              </a:rPr>
              <a:t>bladder</a:t>
            </a:r>
            <a:r>
              <a:rPr sz="2400" spc="-600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during</a:t>
            </a:r>
            <a:endParaRPr sz="2400">
              <a:latin typeface="DejaVu Sans"/>
              <a:cs typeface="DejaVu Sans"/>
            </a:endParaRPr>
          </a:p>
          <a:p>
            <a:pPr marL="570230">
              <a:lnSpc>
                <a:spcPct val="100000"/>
              </a:lnSpc>
            </a:pPr>
            <a:r>
              <a:rPr sz="2400" spc="-204" dirty="0">
                <a:latin typeface="DejaVu Sans"/>
                <a:cs typeface="DejaVu Sans"/>
              </a:rPr>
              <a:t>insertion</a:t>
            </a:r>
            <a:endParaRPr sz="2400">
              <a:latin typeface="DejaVu Sans"/>
              <a:cs typeface="DejaVu Sans"/>
            </a:endParaRPr>
          </a:p>
          <a:p>
            <a:pPr marL="570230" lvl="1" indent="-23812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Char char="◦"/>
              <a:tabLst>
                <a:tab pos="570865" algn="l"/>
              </a:tabLst>
            </a:pPr>
            <a:r>
              <a:rPr sz="2400" spc="-190" dirty="0">
                <a:latin typeface="DejaVu Sans"/>
                <a:cs typeface="DejaVu Sans"/>
              </a:rPr>
              <a:t>INDIRECT:Facilitation </a:t>
            </a:r>
            <a:r>
              <a:rPr sz="2400" spc="-140" dirty="0">
                <a:latin typeface="DejaVu Sans"/>
                <a:cs typeface="DejaVu Sans"/>
              </a:rPr>
              <a:t>of </a:t>
            </a:r>
            <a:r>
              <a:rPr sz="2400" spc="-210" dirty="0">
                <a:latin typeface="DejaVu Sans"/>
                <a:cs typeface="DejaVu Sans"/>
              </a:rPr>
              <a:t>bacterial </a:t>
            </a:r>
            <a:r>
              <a:rPr sz="2400" spc="-290" dirty="0">
                <a:latin typeface="DejaVu Sans"/>
                <a:cs typeface="DejaVu Sans"/>
              </a:rPr>
              <a:t>access</a:t>
            </a:r>
            <a:r>
              <a:rPr sz="2400" spc="-570" dirty="0">
                <a:latin typeface="DejaVu Sans"/>
                <a:cs typeface="DejaVu Sans"/>
              </a:rPr>
              <a:t> </a:t>
            </a:r>
            <a:r>
              <a:rPr sz="2400" spc="-245" dirty="0">
                <a:latin typeface="DejaVu Sans"/>
                <a:cs typeface="DejaVu Sans"/>
              </a:rPr>
              <a:t>via</a:t>
            </a:r>
            <a:endParaRPr sz="2400">
              <a:latin typeface="DejaVu Sans"/>
              <a:cs typeface="DejaVu Sans"/>
            </a:endParaRPr>
          </a:p>
          <a:p>
            <a:pPr marL="817244" lvl="2" indent="-229235">
              <a:lnSpc>
                <a:spcPct val="100000"/>
              </a:lnSpc>
              <a:spcBef>
                <a:spcPts val="575"/>
              </a:spcBef>
              <a:buClr>
                <a:srgbClr val="9B2C1F"/>
              </a:buClr>
              <a:buChar char=""/>
              <a:tabLst>
                <a:tab pos="817880" algn="l"/>
              </a:tabLst>
            </a:pPr>
            <a:r>
              <a:rPr sz="2400" spc="-254" dirty="0">
                <a:latin typeface="DejaVu Sans"/>
                <a:cs typeface="DejaVu Sans"/>
              </a:rPr>
              <a:t>lumen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345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catheter</a:t>
            </a:r>
            <a:endParaRPr sz="2400">
              <a:latin typeface="DejaVu Sans"/>
              <a:cs typeface="DejaVu Sans"/>
            </a:endParaRPr>
          </a:p>
          <a:p>
            <a:pPr marL="817244" lvl="2" indent="-229235">
              <a:lnSpc>
                <a:spcPct val="100000"/>
              </a:lnSpc>
              <a:spcBef>
                <a:spcPts val="575"/>
              </a:spcBef>
              <a:buClr>
                <a:srgbClr val="9B2C1F"/>
              </a:buClr>
              <a:buChar char=""/>
              <a:tabLst>
                <a:tab pos="817880" algn="l"/>
              </a:tabLst>
            </a:pPr>
            <a:r>
              <a:rPr sz="2400" spc="-240" dirty="0">
                <a:latin typeface="DejaVu Sans"/>
                <a:cs typeface="DejaVu Sans"/>
              </a:rPr>
              <a:t>Tracking </a:t>
            </a:r>
            <a:r>
              <a:rPr sz="2400" spc="-265" dirty="0">
                <a:latin typeface="DejaVu Sans"/>
                <a:cs typeface="DejaVu Sans"/>
              </a:rPr>
              <a:t>up </a:t>
            </a:r>
            <a:r>
              <a:rPr sz="2400" spc="-245" dirty="0">
                <a:latin typeface="DejaVu Sans"/>
                <a:cs typeface="DejaVu Sans"/>
              </a:rPr>
              <a:t>between </a:t>
            </a:r>
            <a:r>
              <a:rPr sz="2400" spc="-215" dirty="0">
                <a:latin typeface="DejaVu Sans"/>
                <a:cs typeface="DejaVu Sans"/>
              </a:rPr>
              <a:t>outside </a:t>
            </a:r>
            <a:r>
              <a:rPr sz="2400" spc="-225" dirty="0">
                <a:latin typeface="DejaVu Sans"/>
                <a:cs typeface="DejaVu Sans"/>
              </a:rPr>
              <a:t>catheter </a:t>
            </a:r>
            <a:r>
              <a:rPr sz="2400" spc="-265" dirty="0">
                <a:latin typeface="DejaVu Sans"/>
                <a:cs typeface="DejaVu Sans"/>
              </a:rPr>
              <a:t>and</a:t>
            </a:r>
            <a:r>
              <a:rPr sz="2400" spc="-550" dirty="0">
                <a:latin typeface="DejaVu Sans"/>
                <a:cs typeface="DejaVu Sans"/>
              </a:rPr>
              <a:t> </a:t>
            </a:r>
            <a:r>
              <a:rPr sz="2400" spc="-275" dirty="0">
                <a:latin typeface="DejaVu Sans"/>
                <a:cs typeface="DejaVu Sans"/>
              </a:rPr>
              <a:t>urethral</a:t>
            </a:r>
            <a:endParaRPr sz="2400">
              <a:latin typeface="DejaVu Sans"/>
              <a:cs typeface="DejaVu Sans"/>
            </a:endParaRPr>
          </a:p>
          <a:p>
            <a:pPr marL="817244">
              <a:lnSpc>
                <a:spcPct val="100000"/>
              </a:lnSpc>
              <a:spcBef>
                <a:spcPts val="5"/>
              </a:spcBef>
            </a:pPr>
            <a:r>
              <a:rPr sz="2400" spc="-195" dirty="0">
                <a:latin typeface="DejaVu Sans"/>
                <a:cs typeface="DejaVu Sans"/>
              </a:rPr>
              <a:t>wall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13332" y="4572"/>
            <a:ext cx="3075432" cy="110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1594" y="122631"/>
            <a:ext cx="243903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320" dirty="0"/>
              <a:t>Host</a:t>
            </a:r>
            <a:r>
              <a:rPr sz="3900" spc="-545" dirty="0"/>
              <a:t> </a:t>
            </a:r>
            <a:r>
              <a:rPr sz="3900" spc="-305" dirty="0"/>
              <a:t>factor:</a:t>
            </a:r>
            <a:endParaRPr sz="3900"/>
          </a:p>
        </p:txBody>
      </p:sp>
      <p:sp>
        <p:nvSpPr>
          <p:cNvPr id="4" name="object 4"/>
          <p:cNvSpPr txBox="1"/>
          <p:nvPr/>
        </p:nvSpPr>
        <p:spPr>
          <a:xfrm>
            <a:off x="1374394" y="938529"/>
            <a:ext cx="7442200" cy="517461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5600" marR="5080" indent="-342900">
              <a:lnSpc>
                <a:spcPts val="2300"/>
              </a:lnSpc>
              <a:spcBef>
                <a:spcPts val="660"/>
              </a:spcBef>
              <a:buClr>
                <a:srgbClr val="D24717"/>
              </a:buClr>
              <a:buFont typeface="Nimbus Sans L"/>
              <a:buChar char="•"/>
              <a:tabLst>
                <a:tab pos="354965" algn="l"/>
                <a:tab pos="355600" algn="l"/>
              </a:tabLst>
            </a:pPr>
            <a:r>
              <a:rPr sz="2400" spc="-215" dirty="0">
                <a:latin typeface="DejaVu Sans"/>
                <a:cs typeface="DejaVu Sans"/>
              </a:rPr>
              <a:t>Normal </a:t>
            </a:r>
            <a:r>
              <a:rPr sz="2400" spc="-225" dirty="0">
                <a:latin typeface="DejaVu Sans"/>
                <a:cs typeface="DejaVu Sans"/>
              </a:rPr>
              <a:t>urine </a:t>
            </a:r>
            <a:r>
              <a:rPr sz="2400" spc="-160" dirty="0">
                <a:latin typeface="DejaVu Sans"/>
                <a:cs typeface="DejaVu Sans"/>
              </a:rPr>
              <a:t>flow </a:t>
            </a:r>
            <a:r>
              <a:rPr sz="2400" spc="-204" dirty="0">
                <a:latin typeface="DejaVu Sans"/>
                <a:cs typeface="DejaVu Sans"/>
              </a:rPr>
              <a:t>disruption </a:t>
            </a:r>
            <a:r>
              <a:rPr sz="2400" spc="-220" dirty="0">
                <a:latin typeface="DejaVu Sans"/>
                <a:cs typeface="DejaVu Sans"/>
              </a:rPr>
              <a:t>( </a:t>
            </a:r>
            <a:r>
              <a:rPr sz="2400" spc="-204" dirty="0">
                <a:solidFill>
                  <a:srgbClr val="FF0000"/>
                </a:solidFill>
                <a:latin typeface="DejaVu Sans"/>
                <a:cs typeface="DejaVu Sans"/>
              </a:rPr>
              <a:t>obstruction </a:t>
            </a:r>
            <a:r>
              <a:rPr sz="2400" spc="650" dirty="0">
                <a:latin typeface="DejaVu Sans"/>
                <a:cs typeface="DejaVu Sans"/>
              </a:rPr>
              <a:t>) </a:t>
            </a:r>
            <a:r>
              <a:rPr sz="2400" spc="-225" dirty="0">
                <a:latin typeface="DejaVu Sans"/>
                <a:cs typeface="DejaVu Sans"/>
              </a:rPr>
              <a:t>Incomplete </a:t>
            </a:r>
            <a:r>
              <a:rPr sz="2400" spc="-229" dirty="0">
                <a:latin typeface="DejaVu Sans"/>
                <a:cs typeface="DejaVu Sans"/>
              </a:rPr>
              <a:t>bladder </a:t>
            </a:r>
            <a:r>
              <a:rPr sz="2400" spc="-240" dirty="0">
                <a:latin typeface="DejaVu Sans"/>
                <a:cs typeface="DejaVu Sans"/>
              </a:rPr>
              <a:t>emptying </a:t>
            </a:r>
            <a:r>
              <a:rPr sz="2400" spc="1515" dirty="0">
                <a:latin typeface="DejaVu Sans"/>
                <a:cs typeface="DejaVu Sans"/>
              </a:rPr>
              <a:t> </a:t>
            </a:r>
            <a:r>
              <a:rPr sz="2400" spc="-785" dirty="0">
                <a:latin typeface="DejaVu Sans"/>
                <a:cs typeface="DejaVu Sans"/>
              </a:rPr>
              <a:t>&gt;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60" dirty="0">
                <a:latin typeface="DejaVu Sans"/>
                <a:cs typeface="DejaVu Sans"/>
              </a:rPr>
              <a:t>2-3ml </a:t>
            </a:r>
            <a:r>
              <a:rPr sz="2400" spc="-229" dirty="0">
                <a:latin typeface="DejaVu Sans"/>
                <a:cs typeface="DejaVu Sans"/>
              </a:rPr>
              <a:t>residual  </a:t>
            </a:r>
            <a:r>
              <a:rPr sz="2400" spc="65" dirty="0">
                <a:latin typeface="DejaVu Sans"/>
                <a:cs typeface="DejaVu Sans"/>
              </a:rPr>
              <a:t>urine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infection</a:t>
            </a:r>
            <a:r>
              <a:rPr sz="2400" spc="-254" dirty="0">
                <a:latin typeface="DejaVu Sans"/>
                <a:cs typeface="DejaVu Sans"/>
              </a:rPr>
              <a:t> </a:t>
            </a:r>
            <a:r>
              <a:rPr sz="2400" spc="1515" dirty="0">
                <a:latin typeface="DejaVu Sans"/>
                <a:cs typeface="DejaVu Sans"/>
              </a:rPr>
              <a:t></a:t>
            </a:r>
            <a:r>
              <a:rPr sz="2400" spc="-275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ascent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infection</a:t>
            </a:r>
            <a:r>
              <a:rPr sz="2400" spc="-254" dirty="0">
                <a:latin typeface="DejaVu Sans"/>
                <a:cs typeface="DejaVu Sans"/>
              </a:rPr>
              <a:t> </a:t>
            </a:r>
            <a:r>
              <a:rPr sz="2400" spc="1515" dirty="0">
                <a:latin typeface="DejaVu Sans"/>
                <a:cs typeface="DejaVu Sans"/>
              </a:rPr>
              <a:t>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550" dirty="0">
                <a:latin typeface="DejaVu Sans"/>
                <a:cs typeface="DejaVu Sans"/>
              </a:rPr>
              <a:t>pyelonephritis</a:t>
            </a:r>
            <a:endParaRPr sz="2400">
              <a:latin typeface="DejaVu Sans"/>
              <a:cs typeface="DejaVu Sans"/>
            </a:endParaRPr>
          </a:p>
          <a:p>
            <a:pPr marL="744220" lvl="1" indent="-274320">
              <a:lnSpc>
                <a:spcPct val="100000"/>
              </a:lnSpc>
              <a:spcBef>
                <a:spcPts val="50"/>
              </a:spcBef>
              <a:buClr>
                <a:srgbClr val="D24717"/>
              </a:buClr>
              <a:buChar char=""/>
              <a:tabLst>
                <a:tab pos="744220" algn="l"/>
              </a:tabLst>
            </a:pPr>
            <a:r>
              <a:rPr sz="2400" spc="-245" dirty="0">
                <a:latin typeface="DejaVu Sans"/>
                <a:cs typeface="DejaVu Sans"/>
              </a:rPr>
              <a:t>Pregnancy</a:t>
            </a:r>
            <a:endParaRPr sz="2400">
              <a:latin typeface="DejaVu Sans"/>
              <a:cs typeface="DejaVu Sans"/>
            </a:endParaRPr>
          </a:p>
          <a:p>
            <a:pPr marL="744220" lvl="1" indent="-274320">
              <a:lnSpc>
                <a:spcPct val="100000"/>
              </a:lnSpc>
              <a:spcBef>
                <a:spcPts val="30"/>
              </a:spcBef>
              <a:buClr>
                <a:srgbClr val="D24717"/>
              </a:buClr>
              <a:buChar char=""/>
              <a:tabLst>
                <a:tab pos="744220" algn="l"/>
              </a:tabLst>
            </a:pPr>
            <a:r>
              <a:rPr sz="2400" spc="-185" dirty="0">
                <a:latin typeface="DejaVu Sans"/>
                <a:cs typeface="DejaVu Sans"/>
              </a:rPr>
              <a:t>Prostatic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hypertrophy</a:t>
            </a:r>
            <a:endParaRPr sz="2400">
              <a:latin typeface="DejaVu Sans"/>
              <a:cs typeface="DejaVu Sans"/>
            </a:endParaRPr>
          </a:p>
          <a:p>
            <a:pPr marL="744220" lvl="1" indent="-274320"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Char char=""/>
              <a:tabLst>
                <a:tab pos="744220" algn="l"/>
              </a:tabLst>
            </a:pPr>
            <a:r>
              <a:rPr sz="2400" spc="-250" dirty="0">
                <a:latin typeface="DejaVu Sans"/>
                <a:cs typeface="DejaVu Sans"/>
              </a:rPr>
              <a:t>Renal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calculi</a:t>
            </a:r>
            <a:endParaRPr sz="2400">
              <a:latin typeface="DejaVu Sans"/>
              <a:cs typeface="DejaVu Sans"/>
            </a:endParaRPr>
          </a:p>
          <a:p>
            <a:pPr marL="744220" lvl="1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Char char=""/>
              <a:tabLst>
                <a:tab pos="744220" algn="l"/>
              </a:tabLst>
            </a:pPr>
            <a:r>
              <a:rPr sz="2400" spc="-260" dirty="0">
                <a:latin typeface="DejaVu Sans"/>
                <a:cs typeface="DejaVu Sans"/>
              </a:rPr>
              <a:t>Tumor</a:t>
            </a:r>
            <a:endParaRPr sz="2400">
              <a:latin typeface="DejaVu Sans"/>
              <a:cs typeface="DejaVu Sans"/>
            </a:endParaRPr>
          </a:p>
          <a:p>
            <a:pPr marL="744220" lvl="1" indent="-27432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Char char=""/>
              <a:tabLst>
                <a:tab pos="744220" algn="l"/>
              </a:tabLst>
            </a:pPr>
            <a:r>
              <a:rPr sz="2400" spc="-195" dirty="0">
                <a:latin typeface="DejaVu Sans"/>
                <a:cs typeface="DejaVu Sans"/>
              </a:rPr>
              <a:t>Stricture</a:t>
            </a:r>
            <a:endParaRPr sz="2400">
              <a:latin typeface="DejaVu Sans"/>
              <a:cs typeface="DejaVu Sans"/>
            </a:endParaRPr>
          </a:p>
          <a:p>
            <a:pPr marL="378460" marR="396875" indent="-283845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377825" algn="l"/>
                <a:tab pos="378460" algn="l"/>
              </a:tabLst>
            </a:pPr>
            <a:r>
              <a:rPr sz="2400" spc="-210" dirty="0">
                <a:solidFill>
                  <a:srgbClr val="FF0000"/>
                </a:solidFill>
                <a:latin typeface="DejaVu Sans"/>
                <a:cs typeface="DejaVu Sans"/>
              </a:rPr>
              <a:t>Loss</a:t>
            </a:r>
            <a:r>
              <a:rPr sz="2400" spc="-28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140" dirty="0">
                <a:solidFill>
                  <a:srgbClr val="FF0000"/>
                </a:solidFill>
                <a:latin typeface="DejaVu Sans"/>
                <a:cs typeface="DejaVu Sans"/>
              </a:rPr>
              <a:t>of</a:t>
            </a:r>
            <a:r>
              <a:rPr sz="2400" spc="-29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15" dirty="0">
                <a:solidFill>
                  <a:srgbClr val="FF0000"/>
                </a:solidFill>
                <a:latin typeface="DejaVu Sans"/>
                <a:cs typeface="DejaVu Sans"/>
              </a:rPr>
              <a:t>neurological</a:t>
            </a:r>
            <a:r>
              <a:rPr sz="2400" spc="-29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190" dirty="0">
                <a:solidFill>
                  <a:srgbClr val="FF0000"/>
                </a:solidFill>
                <a:latin typeface="DejaVu Sans"/>
                <a:cs typeface="DejaVu Sans"/>
              </a:rPr>
              <a:t>control</a:t>
            </a:r>
            <a:r>
              <a:rPr sz="2400" spc="-28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bladder</a:t>
            </a:r>
            <a:r>
              <a:rPr sz="2400" spc="-270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and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sphincter(  </a:t>
            </a:r>
            <a:r>
              <a:rPr sz="2400" spc="-245" dirty="0">
                <a:latin typeface="DejaVu Sans"/>
                <a:cs typeface="DejaVu Sans"/>
              </a:rPr>
              <a:t>spina </a:t>
            </a:r>
            <a:r>
              <a:rPr sz="2400" spc="-185" dirty="0">
                <a:latin typeface="DejaVu Sans"/>
                <a:cs typeface="DejaVu Sans"/>
              </a:rPr>
              <a:t>bifida </a:t>
            </a:r>
            <a:r>
              <a:rPr sz="2400" spc="-135" dirty="0">
                <a:latin typeface="DejaVu Sans"/>
                <a:cs typeface="DejaVu Sans"/>
              </a:rPr>
              <a:t>, </a:t>
            </a:r>
            <a:r>
              <a:rPr sz="2400" spc="-225" dirty="0">
                <a:latin typeface="DejaVu Sans"/>
                <a:cs typeface="DejaVu Sans"/>
              </a:rPr>
              <a:t>paraplegia, </a:t>
            </a:r>
            <a:r>
              <a:rPr sz="2400" spc="-204" dirty="0">
                <a:latin typeface="DejaVu Sans"/>
                <a:cs typeface="DejaVu Sans"/>
              </a:rPr>
              <a:t>multiple</a:t>
            </a:r>
            <a:r>
              <a:rPr sz="2400" spc="-565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sclerosis)</a:t>
            </a:r>
            <a:endParaRPr sz="2400">
              <a:latin typeface="DejaVu Sans"/>
              <a:cs typeface="DejaVu Sans"/>
            </a:endParaRPr>
          </a:p>
          <a:p>
            <a:pPr marL="378460" marR="796925" indent="-283845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377825" algn="l"/>
                <a:tab pos="378460" algn="l"/>
              </a:tabLst>
            </a:pPr>
            <a:r>
              <a:rPr sz="2400" spc="-225" dirty="0">
                <a:solidFill>
                  <a:srgbClr val="FF0000"/>
                </a:solidFill>
                <a:latin typeface="DejaVu Sans"/>
                <a:cs typeface="DejaVu Sans"/>
              </a:rPr>
              <a:t>Vesicourethral</a:t>
            </a:r>
            <a:r>
              <a:rPr sz="2400" spc="-28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10" dirty="0">
                <a:solidFill>
                  <a:srgbClr val="FF0000"/>
                </a:solidFill>
                <a:latin typeface="DejaVu Sans"/>
                <a:cs typeface="DejaVu Sans"/>
              </a:rPr>
              <a:t>reflux</a:t>
            </a:r>
            <a:r>
              <a:rPr sz="2400" spc="-30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(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urine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reflux</a:t>
            </a:r>
            <a:r>
              <a:rPr sz="2400" spc="-310" dirty="0">
                <a:latin typeface="DejaVu Sans"/>
                <a:cs typeface="DejaVu Sans"/>
              </a:rPr>
              <a:t> </a:t>
            </a:r>
            <a:r>
              <a:rPr sz="2400" spc="-200" dirty="0">
                <a:latin typeface="DejaVu Sans"/>
                <a:cs typeface="DejaVu Sans"/>
              </a:rPr>
              <a:t>from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bladder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to  </a:t>
            </a:r>
            <a:r>
              <a:rPr sz="2400" spc="-225" dirty="0">
                <a:latin typeface="DejaVu Sans"/>
                <a:cs typeface="DejaVu Sans"/>
              </a:rPr>
              <a:t>ureter, </a:t>
            </a:r>
            <a:r>
              <a:rPr sz="2400" spc="-229" dirty="0">
                <a:latin typeface="DejaVu Sans"/>
                <a:cs typeface="DejaVu Sans"/>
              </a:rPr>
              <a:t>renal pelvis </a:t>
            </a:r>
            <a:r>
              <a:rPr sz="2400" spc="-265" dirty="0">
                <a:latin typeface="DejaVu Sans"/>
                <a:cs typeface="DejaVu Sans"/>
              </a:rPr>
              <a:t>and</a:t>
            </a:r>
            <a:r>
              <a:rPr sz="2400" spc="-445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parenchyma)</a:t>
            </a:r>
            <a:endParaRPr sz="2400">
              <a:latin typeface="DejaVu Sans"/>
              <a:cs typeface="DejaVu Sans"/>
            </a:endParaRPr>
          </a:p>
          <a:p>
            <a:pPr marL="378460" indent="-283845">
              <a:lnSpc>
                <a:spcPts val="2595"/>
              </a:lnSpc>
              <a:spcBef>
                <a:spcPts val="25"/>
              </a:spcBef>
              <a:buClr>
                <a:srgbClr val="D24717"/>
              </a:buClr>
              <a:buSzPct val="79166"/>
              <a:buChar char=""/>
              <a:tabLst>
                <a:tab pos="377825" algn="l"/>
                <a:tab pos="378460" algn="l"/>
              </a:tabLst>
            </a:pPr>
            <a:r>
              <a:rPr sz="2400" spc="-229" dirty="0">
                <a:solidFill>
                  <a:srgbClr val="FF0000"/>
                </a:solidFill>
                <a:latin typeface="DejaVu Sans"/>
                <a:cs typeface="DejaVu Sans"/>
              </a:rPr>
              <a:t>Diabetes</a:t>
            </a:r>
            <a:r>
              <a:rPr sz="2400" spc="-27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175" dirty="0">
                <a:solidFill>
                  <a:srgbClr val="FF0000"/>
                </a:solidFill>
                <a:latin typeface="DejaVu Sans"/>
                <a:cs typeface="DejaVu Sans"/>
              </a:rPr>
              <a:t>Mellitus</a:t>
            </a:r>
            <a:r>
              <a:rPr sz="2400" spc="-26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1520" dirty="0">
                <a:latin typeface="DejaVu Sans"/>
                <a:cs typeface="DejaVu Sans"/>
              </a:rPr>
              <a:t></a:t>
            </a:r>
            <a:r>
              <a:rPr sz="2400" spc="-300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diabetic</a:t>
            </a:r>
            <a:r>
              <a:rPr sz="2400" spc="-254" dirty="0">
                <a:latin typeface="DejaVu Sans"/>
                <a:cs typeface="DejaVu Sans"/>
              </a:rPr>
              <a:t> </a:t>
            </a:r>
            <a:r>
              <a:rPr sz="2400" spc="-80" dirty="0">
                <a:latin typeface="DejaVu Sans"/>
                <a:cs typeface="DejaVu Sans"/>
              </a:rPr>
              <a:t>neuropathy</a:t>
            </a:r>
            <a:r>
              <a:rPr sz="2400" spc="-310" dirty="0">
                <a:latin typeface="DejaVu Sans"/>
                <a:cs typeface="DejaVu Sans"/>
              </a:rPr>
              <a:t> </a:t>
            </a:r>
            <a:r>
              <a:rPr sz="2400" spc="-204" dirty="0">
                <a:latin typeface="DejaVu Sans"/>
                <a:cs typeface="DejaVu Sans"/>
              </a:rPr>
              <a:t>interfere</a:t>
            </a:r>
            <a:endParaRPr sz="2400">
              <a:latin typeface="DejaVu Sans"/>
              <a:cs typeface="DejaVu Sans"/>
            </a:endParaRPr>
          </a:p>
          <a:p>
            <a:pPr marL="378460">
              <a:lnSpc>
                <a:spcPts val="2595"/>
              </a:lnSpc>
            </a:pP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229" dirty="0">
                <a:latin typeface="DejaVu Sans"/>
                <a:cs typeface="DejaVu Sans"/>
              </a:rPr>
              <a:t>bladder</a:t>
            </a:r>
            <a:r>
              <a:rPr sz="2400" spc="-370" dirty="0">
                <a:latin typeface="DejaVu Sans"/>
                <a:cs typeface="DejaVu Sans"/>
              </a:rPr>
              <a:t> </a:t>
            </a:r>
            <a:r>
              <a:rPr sz="2400" spc="-200" dirty="0">
                <a:latin typeface="DejaVu Sans"/>
                <a:cs typeface="DejaVu Sans"/>
              </a:rPr>
              <a:t>function</a:t>
            </a:r>
            <a:endParaRPr sz="2400">
              <a:latin typeface="DejaVu Sans"/>
              <a:cs typeface="DejaVu Sans"/>
            </a:endParaRPr>
          </a:p>
          <a:p>
            <a:pPr marL="378460" indent="-283845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79166"/>
              <a:buChar char=""/>
              <a:tabLst>
                <a:tab pos="377825" algn="l"/>
                <a:tab pos="378460" algn="l"/>
              </a:tabLst>
            </a:pPr>
            <a:r>
              <a:rPr sz="2400" spc="-235" dirty="0">
                <a:solidFill>
                  <a:srgbClr val="FF0000"/>
                </a:solidFill>
                <a:latin typeface="DejaVu Sans"/>
                <a:cs typeface="DejaVu Sans"/>
              </a:rPr>
              <a:t>Diabetes </a:t>
            </a:r>
            <a:r>
              <a:rPr sz="2400" spc="-175" dirty="0">
                <a:solidFill>
                  <a:srgbClr val="FF0000"/>
                </a:solidFill>
                <a:latin typeface="DejaVu Sans"/>
                <a:cs typeface="DejaVu Sans"/>
              </a:rPr>
              <a:t>Mellitus </a:t>
            </a:r>
            <a:r>
              <a:rPr sz="2400" spc="1515" dirty="0">
                <a:latin typeface="DejaVu Sans"/>
                <a:cs typeface="DejaVu Sans"/>
              </a:rPr>
              <a:t></a:t>
            </a:r>
            <a:r>
              <a:rPr sz="2400" spc="-50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Impaired </a:t>
            </a:r>
            <a:r>
              <a:rPr sz="2400" spc="-220" dirty="0">
                <a:latin typeface="DejaVu Sans"/>
                <a:cs typeface="DejaVu Sans"/>
              </a:rPr>
              <a:t>cytokine secretion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4336" y="243840"/>
            <a:ext cx="3387852" cy="1216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376173"/>
            <a:ext cx="268668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55" dirty="0"/>
              <a:t>Host</a:t>
            </a:r>
            <a:r>
              <a:rPr sz="4300" spc="-595" dirty="0"/>
              <a:t> </a:t>
            </a:r>
            <a:r>
              <a:rPr sz="4300" spc="-335" dirty="0"/>
              <a:t>factor: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304289" y="1004062"/>
            <a:ext cx="7239000" cy="30435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5" dirty="0">
                <a:latin typeface="DejaVu Sans"/>
                <a:cs typeface="DejaVu Sans"/>
              </a:rPr>
              <a:t>genetic </a:t>
            </a:r>
            <a:r>
              <a:rPr sz="2400" spc="-250" dirty="0">
                <a:latin typeface="DejaVu Sans"/>
                <a:cs typeface="DejaVu Sans"/>
              </a:rPr>
              <a:t>background </a:t>
            </a:r>
            <a:r>
              <a:rPr sz="2400" spc="-140" dirty="0">
                <a:latin typeface="DejaVu Sans"/>
                <a:cs typeface="DejaVu Sans"/>
              </a:rPr>
              <a:t>of </a:t>
            </a:r>
            <a:r>
              <a:rPr sz="2400" spc="-220" dirty="0">
                <a:latin typeface="DejaVu Sans"/>
                <a:cs typeface="DejaVu Sans"/>
              </a:rPr>
              <a:t>the</a:t>
            </a:r>
            <a:r>
              <a:rPr sz="2400" spc="-550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host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85" dirty="0">
                <a:latin typeface="DejaVu Sans"/>
                <a:cs typeface="DejaVu Sans"/>
              </a:rPr>
              <a:t>familial </a:t>
            </a:r>
            <a:r>
              <a:rPr sz="2400" spc="-200" dirty="0">
                <a:latin typeface="DejaVu Sans"/>
                <a:cs typeface="DejaVu Sans"/>
              </a:rPr>
              <a:t>disposition </a:t>
            </a:r>
            <a:r>
              <a:rPr sz="2400" spc="-155" dirty="0">
                <a:latin typeface="DejaVu Sans"/>
                <a:cs typeface="DejaVu Sans"/>
              </a:rPr>
              <a:t>to</a:t>
            </a:r>
            <a:r>
              <a:rPr sz="2400" spc="-425" dirty="0">
                <a:latin typeface="DejaVu Sans"/>
                <a:cs typeface="DejaVu Sans"/>
              </a:rPr>
              <a:t> </a:t>
            </a:r>
            <a:r>
              <a:rPr sz="2400" spc="-215" dirty="0">
                <a:latin typeface="DejaVu Sans"/>
                <a:cs typeface="DejaVu Sans"/>
              </a:rPr>
              <a:t>pyelonephritis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65" dirty="0">
                <a:latin typeface="DejaVu Sans"/>
                <a:cs typeface="DejaVu Sans"/>
              </a:rPr>
              <a:t>women </a:t>
            </a:r>
            <a:r>
              <a:rPr sz="2400" spc="-185" dirty="0">
                <a:latin typeface="DejaVu Sans"/>
                <a:cs typeface="DejaVu Sans"/>
              </a:rPr>
              <a:t>with </a:t>
            </a:r>
            <a:r>
              <a:rPr sz="2400" spc="-225" dirty="0">
                <a:latin typeface="DejaVu Sans"/>
                <a:cs typeface="DejaVu Sans"/>
              </a:rPr>
              <a:t>recurrent</a:t>
            </a:r>
            <a:r>
              <a:rPr sz="2400" spc="-509" dirty="0">
                <a:latin typeface="DejaVu Sans"/>
                <a:cs typeface="DejaVu Sans"/>
              </a:rPr>
              <a:t> </a:t>
            </a:r>
            <a:r>
              <a:rPr sz="2400" spc="-135" dirty="0">
                <a:latin typeface="DejaVu Sans"/>
                <a:cs typeface="DejaVu Sans"/>
              </a:rPr>
              <a:t>UTI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75" dirty="0">
                <a:latin typeface="DejaVu Sans"/>
                <a:cs typeface="DejaVu Sans"/>
              </a:rPr>
              <a:t>Have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had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their</a:t>
            </a:r>
            <a:r>
              <a:rPr sz="2400" spc="-275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first</a:t>
            </a:r>
            <a:r>
              <a:rPr sz="2400" spc="-345" dirty="0">
                <a:latin typeface="DejaVu Sans"/>
                <a:cs typeface="DejaVu Sans"/>
              </a:rPr>
              <a:t> </a:t>
            </a:r>
            <a:r>
              <a:rPr sz="2400" spc="-135" dirty="0">
                <a:latin typeface="DejaVu Sans"/>
                <a:cs typeface="DejaVu Sans"/>
              </a:rPr>
              <a:t>UTI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15" dirty="0">
                <a:latin typeface="DejaVu Sans"/>
                <a:cs typeface="DejaVu Sans"/>
              </a:rPr>
              <a:t>before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the</a:t>
            </a:r>
            <a:r>
              <a:rPr sz="2400" spc="-265" dirty="0">
                <a:latin typeface="DejaVu Sans"/>
                <a:cs typeface="DejaVu Sans"/>
              </a:rPr>
              <a:t> </a:t>
            </a:r>
            <a:r>
              <a:rPr sz="2400" spc="-280" dirty="0">
                <a:latin typeface="DejaVu Sans"/>
                <a:cs typeface="DejaVu Sans"/>
              </a:rPr>
              <a:t>age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420" dirty="0">
                <a:latin typeface="DejaVu Sans"/>
                <a:cs typeface="DejaVu Sans"/>
              </a:rPr>
              <a:t>15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65" dirty="0">
                <a:latin typeface="DejaVu Sans"/>
                <a:cs typeface="DejaVu Sans"/>
              </a:rPr>
              <a:t>years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15" dirty="0">
                <a:latin typeface="DejaVu Sans"/>
                <a:cs typeface="DejaVu Sans"/>
              </a:rPr>
              <a:t>persistent </a:t>
            </a:r>
            <a:r>
              <a:rPr sz="2400" spc="-240" dirty="0">
                <a:latin typeface="DejaVu Sans"/>
                <a:cs typeface="DejaVu Sans"/>
              </a:rPr>
              <a:t>vaginal</a:t>
            </a:r>
            <a:r>
              <a:rPr sz="2400" spc="-315" dirty="0">
                <a:latin typeface="DejaVu Sans"/>
                <a:cs typeface="DejaVu Sans"/>
              </a:rPr>
              <a:t> </a:t>
            </a:r>
            <a:r>
              <a:rPr sz="2400" spc="-195" dirty="0">
                <a:latin typeface="DejaVu Sans"/>
                <a:cs typeface="DejaVu Sans"/>
              </a:rPr>
              <a:t>colonization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95" dirty="0">
                <a:latin typeface="DejaVu Sans"/>
                <a:cs typeface="DejaVu Sans"/>
              </a:rPr>
              <a:t>Mutations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185" dirty="0">
                <a:latin typeface="DejaVu Sans"/>
                <a:cs typeface="DejaVu Sans"/>
              </a:rPr>
              <a:t>in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host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response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45" dirty="0">
                <a:latin typeface="DejaVu Sans"/>
                <a:cs typeface="DejaVu Sans"/>
              </a:rPr>
              <a:t>genes(those</a:t>
            </a:r>
            <a:r>
              <a:rPr sz="2400" spc="-270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coding</a:t>
            </a:r>
            <a:r>
              <a:rPr sz="2400" spc="-300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for</a:t>
            </a:r>
            <a:r>
              <a:rPr sz="2400" spc="-470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Toll-</a:t>
            </a:r>
            <a:endParaRPr sz="2400">
              <a:latin typeface="DejaVu Sans"/>
              <a:cs typeface="DejaVu Sans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2400" spc="-200" dirty="0">
                <a:latin typeface="DejaVu Sans"/>
                <a:cs typeface="DejaVu Sans"/>
              </a:rPr>
              <a:t>like </a:t>
            </a:r>
            <a:r>
              <a:rPr sz="2400" spc="-225" dirty="0">
                <a:latin typeface="DejaVu Sans"/>
                <a:cs typeface="DejaVu Sans"/>
              </a:rPr>
              <a:t>receptors </a:t>
            </a:r>
            <a:r>
              <a:rPr sz="2400" spc="-265" dirty="0">
                <a:latin typeface="DejaVu Sans"/>
                <a:cs typeface="DejaVu Sans"/>
              </a:rPr>
              <a:t>and </a:t>
            </a:r>
            <a:r>
              <a:rPr sz="2400" spc="-220" dirty="0">
                <a:latin typeface="DejaVu Sans"/>
                <a:cs typeface="DejaVu Sans"/>
              </a:rPr>
              <a:t>the </a:t>
            </a:r>
            <a:r>
              <a:rPr sz="2400" spc="-204" dirty="0">
                <a:latin typeface="DejaVu Sans"/>
                <a:cs typeface="DejaVu Sans"/>
              </a:rPr>
              <a:t>interleukin </a:t>
            </a:r>
            <a:r>
              <a:rPr sz="2400" spc="-295" dirty="0">
                <a:latin typeface="DejaVu Sans"/>
                <a:cs typeface="DejaVu Sans"/>
              </a:rPr>
              <a:t>8</a:t>
            </a:r>
            <a:r>
              <a:rPr sz="2400" spc="-575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receptor)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4336" y="338327"/>
            <a:ext cx="3387852" cy="1216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71042"/>
            <a:ext cx="268668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55" dirty="0"/>
              <a:t>Host</a:t>
            </a:r>
            <a:r>
              <a:rPr sz="4300" spc="-595" dirty="0"/>
              <a:t> </a:t>
            </a:r>
            <a:r>
              <a:rPr sz="4300" spc="-335" dirty="0"/>
              <a:t>factor: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456689" y="1233042"/>
            <a:ext cx="6995795" cy="4817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3365" marR="5080" indent="-241300">
              <a:lnSpc>
                <a:spcPct val="120800"/>
              </a:lnSpc>
              <a:spcBef>
                <a:spcPts val="95"/>
              </a:spcBef>
              <a:tabLst>
                <a:tab pos="295910" algn="l"/>
              </a:tabLst>
            </a:pPr>
            <a:r>
              <a:rPr sz="1900" spc="-130" dirty="0">
                <a:solidFill>
                  <a:srgbClr val="D24717"/>
                </a:solidFill>
                <a:latin typeface="DejaVu Sans"/>
                <a:cs typeface="DejaVu Sans"/>
              </a:rPr>
              <a:t>		</a:t>
            </a:r>
            <a:r>
              <a:rPr sz="2400" spc="-220" dirty="0">
                <a:latin typeface="DejaVu Sans"/>
                <a:cs typeface="DejaVu Sans"/>
              </a:rPr>
              <a:t>Factors </a:t>
            </a:r>
            <a:r>
              <a:rPr sz="2400" spc="-229" dirty="0">
                <a:latin typeface="DejaVu Sans"/>
                <a:cs typeface="DejaVu Sans"/>
              </a:rPr>
              <a:t>independently </a:t>
            </a:r>
            <a:r>
              <a:rPr sz="2400" spc="-240" dirty="0">
                <a:latin typeface="DejaVu Sans"/>
                <a:cs typeface="DejaVu Sans"/>
              </a:rPr>
              <a:t>associated </a:t>
            </a:r>
            <a:r>
              <a:rPr sz="2400" spc="-185" dirty="0">
                <a:latin typeface="DejaVu Sans"/>
                <a:cs typeface="DejaVu Sans"/>
              </a:rPr>
              <a:t>with</a:t>
            </a:r>
            <a:r>
              <a:rPr sz="2400" spc="-330" dirty="0">
                <a:latin typeface="DejaVu Sans"/>
                <a:cs typeface="DejaVu Sans"/>
              </a:rPr>
              <a:t> </a:t>
            </a:r>
            <a:r>
              <a:rPr sz="2400" spc="-215" dirty="0">
                <a:latin typeface="DejaVu Sans"/>
                <a:cs typeface="DejaVu Sans"/>
              </a:rPr>
              <a:t>pyelonephritis  </a:t>
            </a:r>
            <a:r>
              <a:rPr sz="2400" spc="-185" dirty="0">
                <a:latin typeface="DejaVu Sans"/>
                <a:cs typeface="DejaVu Sans"/>
              </a:rPr>
              <a:t>in </a:t>
            </a:r>
            <a:r>
              <a:rPr sz="2400" spc="-250" dirty="0">
                <a:latin typeface="DejaVu Sans"/>
                <a:cs typeface="DejaVu Sans"/>
              </a:rPr>
              <a:t>young </a:t>
            </a:r>
            <a:r>
              <a:rPr sz="2400" spc="-229" dirty="0">
                <a:latin typeface="DejaVu Sans"/>
                <a:cs typeface="DejaVu Sans"/>
              </a:rPr>
              <a:t>healthy </a:t>
            </a:r>
            <a:r>
              <a:rPr sz="2400" spc="-265" dirty="0">
                <a:latin typeface="DejaVu Sans"/>
                <a:cs typeface="DejaVu Sans"/>
              </a:rPr>
              <a:t>women</a:t>
            </a:r>
            <a:r>
              <a:rPr sz="2400" spc="-500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include:</a:t>
            </a:r>
            <a:endParaRPr sz="2400">
              <a:latin typeface="DejaVu Sans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114583"/>
              <a:buFont typeface="Nimbus Sans L"/>
              <a:buChar char="•"/>
              <a:tabLst>
                <a:tab pos="356870" algn="l"/>
                <a:tab pos="357505" algn="l"/>
              </a:tabLst>
            </a:pPr>
            <a:r>
              <a:rPr sz="2400" spc="-229" dirty="0">
                <a:latin typeface="DejaVu Sans"/>
                <a:cs typeface="DejaVu Sans"/>
              </a:rPr>
              <a:t>Frequent </a:t>
            </a:r>
            <a:r>
              <a:rPr sz="2400" spc="-265" dirty="0">
                <a:latin typeface="DejaVu Sans"/>
                <a:cs typeface="DejaVu Sans"/>
              </a:rPr>
              <a:t>sexual</a:t>
            </a:r>
            <a:r>
              <a:rPr sz="2400" spc="-360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intercourse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4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5" dirty="0">
                <a:latin typeface="DejaVu Sans"/>
                <a:cs typeface="DejaVu Sans"/>
              </a:rPr>
              <a:t>New </a:t>
            </a:r>
            <a:r>
              <a:rPr sz="2400" spc="-265" dirty="0">
                <a:latin typeface="DejaVu Sans"/>
                <a:cs typeface="DejaVu Sans"/>
              </a:rPr>
              <a:t>sexual</a:t>
            </a:r>
            <a:r>
              <a:rPr sz="2400" spc="-355" dirty="0">
                <a:latin typeface="DejaVu Sans"/>
                <a:cs typeface="DejaVu Sans"/>
              </a:rPr>
              <a:t> </a:t>
            </a:r>
            <a:r>
              <a:rPr sz="2400" dirty="0">
                <a:latin typeface="DejaVu Sans"/>
                <a:cs typeface="DejaVu Sans"/>
              </a:rPr>
              <a:t>partner</a:t>
            </a:r>
            <a:r>
              <a:rPr sz="2400" dirty="0">
                <a:latin typeface="Nimbus Mono L"/>
                <a:cs typeface="Nimbus Mono L"/>
              </a:rPr>
              <a:t>，</a:t>
            </a:r>
            <a:endParaRPr sz="2400">
              <a:latin typeface="Nimbus Mono L"/>
              <a:cs typeface="Nimbus Mono L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35" dirty="0">
                <a:latin typeface="DejaVu Sans"/>
                <a:cs typeface="DejaVu Sans"/>
              </a:rPr>
              <a:t>UTI </a:t>
            </a:r>
            <a:r>
              <a:rPr sz="2400" spc="-190" dirty="0">
                <a:latin typeface="DejaVu Sans"/>
                <a:cs typeface="DejaVu Sans"/>
              </a:rPr>
              <a:t>in </a:t>
            </a:r>
            <a:r>
              <a:rPr sz="2400" spc="-215" dirty="0">
                <a:latin typeface="DejaVu Sans"/>
                <a:cs typeface="DejaVu Sans"/>
              </a:rPr>
              <a:t>the </a:t>
            </a:r>
            <a:r>
              <a:rPr sz="2400" spc="-240" dirty="0">
                <a:latin typeface="DejaVu Sans"/>
                <a:cs typeface="DejaVu Sans"/>
              </a:rPr>
              <a:t>previous </a:t>
            </a:r>
            <a:r>
              <a:rPr sz="2400" spc="-455" dirty="0">
                <a:latin typeface="DejaVu Sans"/>
                <a:cs typeface="DejaVu Sans"/>
              </a:rPr>
              <a:t>1 </a:t>
            </a:r>
            <a:r>
              <a:rPr sz="2400" spc="-305" dirty="0">
                <a:latin typeface="DejaVu Sans"/>
                <a:cs typeface="DejaVu Sans"/>
              </a:rPr>
              <a:t>2</a:t>
            </a:r>
            <a:r>
              <a:rPr sz="2400" spc="-495" dirty="0">
                <a:latin typeface="DejaVu Sans"/>
                <a:cs typeface="DejaVu Sans"/>
              </a:rPr>
              <a:t> </a:t>
            </a:r>
            <a:r>
              <a:rPr sz="2400" spc="20" dirty="0">
                <a:latin typeface="DejaVu Sans"/>
                <a:cs typeface="DejaVu Sans"/>
              </a:rPr>
              <a:t>months</a:t>
            </a:r>
            <a:r>
              <a:rPr sz="2400" spc="20" dirty="0">
                <a:latin typeface="Nimbus Mono L"/>
                <a:cs typeface="Nimbus Mono L"/>
              </a:rPr>
              <a:t>，</a:t>
            </a:r>
            <a:endParaRPr sz="2400">
              <a:latin typeface="Nimbus Mono L"/>
              <a:cs typeface="Nimbus Mono L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Char char=""/>
              <a:tabLst>
                <a:tab pos="356870" algn="l"/>
                <a:tab pos="357505" algn="l"/>
              </a:tabLst>
            </a:pPr>
            <a:r>
              <a:rPr sz="2400" spc="-204" dirty="0">
                <a:latin typeface="DejaVu Sans"/>
                <a:cs typeface="DejaVu Sans"/>
              </a:rPr>
              <a:t>Maternal history </a:t>
            </a:r>
            <a:r>
              <a:rPr sz="2400" spc="-140" dirty="0">
                <a:latin typeface="DejaVu Sans"/>
                <a:cs typeface="DejaVu Sans"/>
              </a:rPr>
              <a:t>of</a:t>
            </a:r>
            <a:r>
              <a:rPr sz="2400" spc="-530" dirty="0">
                <a:latin typeface="DejaVu Sans"/>
                <a:cs typeface="DejaVu Sans"/>
              </a:rPr>
              <a:t> </a:t>
            </a:r>
            <a:r>
              <a:rPr sz="2400" spc="300" dirty="0">
                <a:latin typeface="DejaVu Sans"/>
                <a:cs typeface="DejaVu Sans"/>
              </a:rPr>
              <a:t>UTI</a:t>
            </a:r>
            <a:r>
              <a:rPr sz="2400" spc="300" dirty="0">
                <a:latin typeface="Nimbus Mono L"/>
                <a:cs typeface="Nimbus Mono L"/>
              </a:rPr>
              <a:t>，</a:t>
            </a:r>
            <a:endParaRPr sz="2400">
              <a:latin typeface="Nimbus Mono L"/>
              <a:cs typeface="Nimbus Mono L"/>
            </a:endParaRPr>
          </a:p>
          <a:p>
            <a:pPr marL="356870" indent="-344805">
              <a:lnSpc>
                <a:spcPct val="100000"/>
              </a:lnSpc>
              <a:spcBef>
                <a:spcPts val="550"/>
              </a:spcBef>
              <a:buClr>
                <a:srgbClr val="D24717"/>
              </a:buClr>
              <a:buSzPct val="79166"/>
              <a:buChar char=""/>
              <a:tabLst>
                <a:tab pos="356870" algn="l"/>
                <a:tab pos="357505" algn="l"/>
              </a:tabLst>
            </a:pPr>
            <a:r>
              <a:rPr sz="2400" spc="-235" dirty="0">
                <a:latin typeface="DejaVu Sans"/>
                <a:cs typeface="DejaVu Sans"/>
              </a:rPr>
              <a:t>Diabetes</a:t>
            </a:r>
            <a:endParaRPr sz="2400">
              <a:latin typeface="DejaVu Sans"/>
              <a:cs typeface="DejaVu Sans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356870" algn="l"/>
                <a:tab pos="357505" algn="l"/>
              </a:tabLst>
            </a:pPr>
            <a:r>
              <a:rPr sz="2400" spc="-220" dirty="0">
                <a:latin typeface="DejaVu Sans"/>
                <a:cs typeface="DejaVu Sans"/>
              </a:rPr>
              <a:t>Incontinence.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40" dirty="0">
                <a:latin typeface="DejaVu Sans"/>
                <a:cs typeface="DejaVu Sans"/>
              </a:rPr>
              <a:t>spermicide</a:t>
            </a:r>
            <a:r>
              <a:rPr sz="2400" spc="-260" dirty="0">
                <a:latin typeface="DejaVu Sans"/>
                <a:cs typeface="DejaVu Sans"/>
              </a:rPr>
              <a:t> </a:t>
            </a:r>
            <a:r>
              <a:rPr sz="2400" spc="-280" dirty="0">
                <a:latin typeface="DejaVu Sans"/>
                <a:cs typeface="DejaVu Sans"/>
              </a:rPr>
              <a:t>use</a:t>
            </a:r>
            <a:endParaRPr sz="2400">
              <a:latin typeface="DejaVu Sans"/>
              <a:cs typeface="DejaVu Sans"/>
            </a:endParaRPr>
          </a:p>
          <a:p>
            <a:pPr marL="295910" marR="462915" indent="-283845">
              <a:lnSpc>
                <a:spcPct val="101699"/>
              </a:lnSpc>
              <a:spcBef>
                <a:spcPts val="55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10" dirty="0">
                <a:latin typeface="DejaVu Sans"/>
                <a:cs typeface="DejaVu Sans"/>
              </a:rPr>
              <a:t>And </a:t>
            </a:r>
            <a:r>
              <a:rPr sz="2400" spc="-240" dirty="0">
                <a:latin typeface="DejaVu Sans"/>
                <a:cs typeface="DejaVu Sans"/>
              </a:rPr>
              <a:t>cystoceles </a:t>
            </a:r>
            <a:r>
              <a:rPr sz="2400" spc="-220" dirty="0">
                <a:latin typeface="DejaVu Sans"/>
                <a:cs typeface="DejaVu Sans"/>
              </a:rPr>
              <a:t>,incontinence </a:t>
            </a:r>
            <a:r>
              <a:rPr sz="2400" spc="-265" dirty="0">
                <a:latin typeface="DejaVu Sans"/>
                <a:cs typeface="DejaVu Sans"/>
              </a:rPr>
              <a:t>and </a:t>
            </a:r>
            <a:r>
              <a:rPr sz="2400" spc="-225" dirty="0">
                <a:latin typeface="DejaVu Sans"/>
                <a:cs typeface="DejaVu Sans"/>
              </a:rPr>
              <a:t>residual urine</a:t>
            </a:r>
            <a:r>
              <a:rPr sz="2400" spc="-484" dirty="0">
                <a:latin typeface="DejaVu Sans"/>
                <a:cs typeface="DejaVu Sans"/>
              </a:rPr>
              <a:t> </a:t>
            </a:r>
            <a:r>
              <a:rPr sz="2400" spc="-185" dirty="0">
                <a:latin typeface="DejaVu Sans"/>
                <a:cs typeface="DejaVu Sans"/>
              </a:rPr>
              <a:t>in  </a:t>
            </a:r>
            <a:r>
              <a:rPr sz="2400" spc="-250" dirty="0">
                <a:latin typeface="DejaVu Sans"/>
                <a:cs typeface="DejaVu Sans"/>
              </a:rPr>
              <a:t>postmenopausal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45" dirty="0">
                <a:latin typeface="DejaVu Sans"/>
                <a:cs typeface="DejaVu Sans"/>
              </a:rPr>
              <a:t>women</a:t>
            </a:r>
            <a:r>
              <a:rPr sz="2400" spc="45" dirty="0">
                <a:latin typeface="Nimbus Mono L"/>
                <a:cs typeface="Nimbus Mono L"/>
              </a:rPr>
              <a:t>，</a:t>
            </a:r>
            <a:endParaRPr sz="2400">
              <a:latin typeface="Nimbus Mono L"/>
              <a:cs typeface="Nimbus Mono 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6339" y="88392"/>
            <a:ext cx="2494788" cy="11079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207390"/>
            <a:ext cx="185801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295" dirty="0"/>
              <a:t>Etiology:</a:t>
            </a:r>
            <a:endParaRPr sz="3900"/>
          </a:p>
        </p:txBody>
      </p:sp>
      <p:sp>
        <p:nvSpPr>
          <p:cNvPr id="4" name="object 4"/>
          <p:cNvSpPr txBox="1"/>
          <p:nvPr/>
        </p:nvSpPr>
        <p:spPr>
          <a:xfrm>
            <a:off x="1380489" y="927861"/>
            <a:ext cx="7449820" cy="4796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5" dirty="0">
                <a:latin typeface="DejaVu Sans"/>
                <a:cs typeface="DejaVu Sans"/>
              </a:rPr>
              <a:t>The </a:t>
            </a:r>
            <a:r>
              <a:rPr sz="2400" spc="-240" dirty="0">
                <a:latin typeface="DejaVu Sans"/>
                <a:cs typeface="DejaVu Sans"/>
              </a:rPr>
              <a:t>uropathogens </a:t>
            </a:r>
            <a:r>
              <a:rPr sz="2400" spc="-254" dirty="0">
                <a:latin typeface="DejaVu Sans"/>
                <a:cs typeface="DejaVu Sans"/>
              </a:rPr>
              <a:t>causing </a:t>
            </a:r>
            <a:r>
              <a:rPr sz="2400" spc="-200" dirty="0">
                <a:solidFill>
                  <a:srgbClr val="9B2C1F"/>
                </a:solidFill>
                <a:latin typeface="DejaVu Sans"/>
                <a:cs typeface="DejaVu Sans"/>
              </a:rPr>
              <a:t>Pyelonephritis </a:t>
            </a:r>
            <a:r>
              <a:rPr sz="2400" spc="-265" dirty="0">
                <a:latin typeface="DejaVu Sans"/>
                <a:cs typeface="DejaVu Sans"/>
              </a:rPr>
              <a:t>vary </a:t>
            </a:r>
            <a:r>
              <a:rPr sz="2400" spc="-260" dirty="0">
                <a:latin typeface="DejaVu Sans"/>
                <a:cs typeface="DejaVu Sans"/>
              </a:rPr>
              <a:t>by </a:t>
            </a:r>
            <a:r>
              <a:rPr sz="2400" spc="-195" dirty="0">
                <a:latin typeface="DejaVu Sans"/>
                <a:cs typeface="DejaVu Sans"/>
              </a:rPr>
              <a:t>clinical  </a:t>
            </a:r>
            <a:r>
              <a:rPr sz="2400" spc="-265" dirty="0">
                <a:latin typeface="DejaVu Sans"/>
                <a:cs typeface="DejaVu Sans"/>
              </a:rPr>
              <a:t>syndrome </a:t>
            </a:r>
            <a:r>
              <a:rPr sz="2400" spc="-215" dirty="0">
                <a:latin typeface="DejaVu Sans"/>
                <a:cs typeface="DejaVu Sans"/>
              </a:rPr>
              <a:t>but </a:t>
            </a:r>
            <a:r>
              <a:rPr sz="2400" spc="-254" dirty="0">
                <a:latin typeface="DejaVu Sans"/>
                <a:cs typeface="DejaVu Sans"/>
              </a:rPr>
              <a:t>are </a:t>
            </a:r>
            <a:r>
              <a:rPr sz="2400" spc="-235" dirty="0">
                <a:latin typeface="DejaVu Sans"/>
                <a:cs typeface="DejaVu Sans"/>
              </a:rPr>
              <a:t>usually </a:t>
            </a:r>
            <a:r>
              <a:rPr sz="2400" spc="-215" dirty="0">
                <a:latin typeface="DejaVu Sans"/>
                <a:cs typeface="DejaVu Sans"/>
              </a:rPr>
              <a:t>enteric </a:t>
            </a:r>
            <a:r>
              <a:rPr sz="2400" spc="-240" dirty="0">
                <a:latin typeface="DejaVu Sans"/>
                <a:cs typeface="DejaVu Sans"/>
              </a:rPr>
              <a:t>gram-negative </a:t>
            </a:r>
            <a:r>
              <a:rPr sz="2400" spc="-225" dirty="0">
                <a:latin typeface="DejaVu Sans"/>
                <a:cs typeface="DejaVu Sans"/>
              </a:rPr>
              <a:t>rods  </a:t>
            </a:r>
            <a:r>
              <a:rPr sz="2400" spc="-195" dirty="0">
                <a:latin typeface="DejaVu Sans"/>
                <a:cs typeface="DejaVu Sans"/>
              </a:rPr>
              <a:t>that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90" dirty="0">
                <a:latin typeface="DejaVu Sans"/>
                <a:cs typeface="DejaVu Sans"/>
              </a:rPr>
              <a:t>have</a:t>
            </a:r>
            <a:r>
              <a:rPr sz="2400" spc="-275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migrated</a:t>
            </a:r>
            <a:r>
              <a:rPr sz="2400" spc="-270" dirty="0">
                <a:latin typeface="DejaVu Sans"/>
                <a:cs typeface="DejaVu Sans"/>
              </a:rPr>
              <a:t> </a:t>
            </a:r>
            <a:r>
              <a:rPr sz="2400" spc="-155" dirty="0">
                <a:latin typeface="DejaVu Sans"/>
                <a:cs typeface="DejaVu Sans"/>
              </a:rPr>
              <a:t>to</a:t>
            </a:r>
            <a:r>
              <a:rPr sz="2400" spc="-295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the</a:t>
            </a:r>
            <a:r>
              <a:rPr sz="2400" spc="-270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urinary</a:t>
            </a:r>
            <a:r>
              <a:rPr sz="2400" spc="-300" dirty="0">
                <a:latin typeface="DejaVu Sans"/>
                <a:cs typeface="DejaVu Sans"/>
              </a:rPr>
              <a:t> </a:t>
            </a:r>
            <a:r>
              <a:rPr sz="2400" spc="-190" dirty="0">
                <a:latin typeface="DejaVu Sans"/>
                <a:cs typeface="DejaVu Sans"/>
              </a:rPr>
              <a:t>tract.</a:t>
            </a:r>
            <a:r>
              <a:rPr sz="2400" spc="-445" dirty="0">
                <a:latin typeface="DejaVu Sans"/>
                <a:cs typeface="DejaVu Sans"/>
              </a:rPr>
              <a:t> </a:t>
            </a:r>
            <a:r>
              <a:rPr sz="2400" spc="-225" dirty="0">
                <a:latin typeface="DejaVu Sans"/>
                <a:cs typeface="DejaVu Sans"/>
              </a:rPr>
              <a:t>The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04" dirty="0">
                <a:latin typeface="DejaVu Sans"/>
                <a:cs typeface="DejaVu Sans"/>
              </a:rPr>
              <a:t>susceptibility  </a:t>
            </a:r>
            <a:r>
              <a:rPr sz="2400" spc="-225" dirty="0">
                <a:latin typeface="DejaVu Sans"/>
                <a:cs typeface="DejaVu Sans"/>
              </a:rPr>
              <a:t>patterns </a:t>
            </a:r>
            <a:r>
              <a:rPr sz="2400" spc="-140" dirty="0">
                <a:latin typeface="DejaVu Sans"/>
                <a:cs typeface="DejaVu Sans"/>
              </a:rPr>
              <a:t>of </a:t>
            </a:r>
            <a:r>
              <a:rPr sz="2400" spc="-245" dirty="0">
                <a:latin typeface="DejaVu Sans"/>
                <a:cs typeface="DejaVu Sans"/>
              </a:rPr>
              <a:t>these </a:t>
            </a:r>
            <a:r>
              <a:rPr sz="2400" spc="-250" dirty="0">
                <a:latin typeface="DejaVu Sans"/>
                <a:cs typeface="DejaVu Sans"/>
              </a:rPr>
              <a:t>organisms </a:t>
            </a:r>
            <a:r>
              <a:rPr sz="2400" spc="-265" dirty="0">
                <a:latin typeface="DejaVu Sans"/>
                <a:cs typeface="DejaVu Sans"/>
              </a:rPr>
              <a:t>vary </a:t>
            </a:r>
            <a:r>
              <a:rPr sz="2400" spc="-254" dirty="0">
                <a:latin typeface="DejaVu Sans"/>
                <a:cs typeface="DejaVu Sans"/>
              </a:rPr>
              <a:t>by </a:t>
            </a:r>
            <a:r>
              <a:rPr sz="2400" spc="-200" dirty="0">
                <a:latin typeface="DejaVu Sans"/>
                <a:cs typeface="DejaVu Sans"/>
              </a:rPr>
              <a:t>clinical </a:t>
            </a:r>
            <a:r>
              <a:rPr sz="2400" spc="-265" dirty="0">
                <a:latin typeface="DejaVu Sans"/>
                <a:cs typeface="DejaVu Sans"/>
              </a:rPr>
              <a:t>syndrome  and </a:t>
            </a:r>
            <a:r>
              <a:rPr sz="2400" spc="-254" dirty="0">
                <a:latin typeface="DejaVu Sans"/>
                <a:cs typeface="DejaVu Sans"/>
              </a:rPr>
              <a:t>by</a:t>
            </a:r>
            <a:r>
              <a:rPr sz="2400" spc="-315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geography.</a:t>
            </a:r>
            <a:endParaRPr sz="2400">
              <a:latin typeface="DejaVu Sans"/>
              <a:cs typeface="DejaVu Sans"/>
            </a:endParaRPr>
          </a:p>
          <a:p>
            <a:pPr marL="344805" indent="-33274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344805" algn="l"/>
                <a:tab pos="345440" algn="l"/>
              </a:tabLst>
            </a:pPr>
            <a:r>
              <a:rPr sz="2400" spc="-275" dirty="0">
                <a:latin typeface="DejaVu Sans"/>
                <a:cs typeface="DejaVu Sans"/>
              </a:rPr>
              <a:t>Gram </a:t>
            </a:r>
            <a:r>
              <a:rPr sz="2400" spc="-245" dirty="0">
                <a:latin typeface="DejaVu Sans"/>
                <a:cs typeface="DejaVu Sans"/>
              </a:rPr>
              <a:t>negative</a:t>
            </a:r>
            <a:r>
              <a:rPr sz="2400" spc="-290" dirty="0">
                <a:latin typeface="DejaVu Sans"/>
                <a:cs typeface="DejaVu Sans"/>
              </a:rPr>
              <a:t> </a:t>
            </a:r>
            <a:r>
              <a:rPr sz="2400" spc="-245" dirty="0">
                <a:latin typeface="DejaVu Sans"/>
                <a:cs typeface="DejaVu Sans"/>
              </a:rPr>
              <a:t>organism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170" dirty="0">
                <a:solidFill>
                  <a:srgbClr val="FF0000"/>
                </a:solidFill>
                <a:latin typeface="DejaVu Sans"/>
                <a:cs typeface="DejaVu Sans"/>
              </a:rPr>
              <a:t>E.coli</a:t>
            </a:r>
            <a:r>
              <a:rPr sz="2400" spc="-28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(common)</a:t>
            </a:r>
            <a:endParaRPr sz="2400">
              <a:latin typeface="DejaVu Sans"/>
              <a:cs typeface="DejaVu Sans"/>
            </a:endParaRPr>
          </a:p>
          <a:p>
            <a:pPr marL="295910" marR="325755" indent="-28384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04" dirty="0">
                <a:solidFill>
                  <a:srgbClr val="FF0000"/>
                </a:solidFill>
                <a:latin typeface="DejaVu Sans"/>
                <a:cs typeface="DejaVu Sans"/>
              </a:rPr>
              <a:t>Proteus </a:t>
            </a:r>
            <a:r>
              <a:rPr sz="2400" spc="-195" dirty="0">
                <a:solidFill>
                  <a:srgbClr val="FF0000"/>
                </a:solidFill>
                <a:latin typeface="DejaVu Sans"/>
                <a:cs typeface="DejaVu Sans"/>
              </a:rPr>
              <a:t>mirabilis</a:t>
            </a:r>
            <a:r>
              <a:rPr sz="2400" spc="-195" dirty="0">
                <a:latin typeface="DejaVu Sans"/>
                <a:cs typeface="DejaVu Sans"/>
              </a:rPr>
              <a:t>, </a:t>
            </a:r>
            <a:r>
              <a:rPr sz="2400" spc="-210" dirty="0">
                <a:solidFill>
                  <a:srgbClr val="FF0000"/>
                </a:solidFill>
                <a:latin typeface="DejaVu Sans"/>
                <a:cs typeface="DejaVu Sans"/>
              </a:rPr>
              <a:t>Citrobacter, </a:t>
            </a:r>
            <a:r>
              <a:rPr sz="2400" spc="-200" dirty="0">
                <a:solidFill>
                  <a:srgbClr val="FF0000"/>
                </a:solidFill>
                <a:latin typeface="DejaVu Sans"/>
                <a:cs typeface="DejaVu Sans"/>
              </a:rPr>
              <a:t>klebsiella,</a:t>
            </a:r>
            <a:r>
              <a:rPr sz="2400" spc="-58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25" dirty="0">
                <a:solidFill>
                  <a:srgbClr val="FF0000"/>
                </a:solidFill>
                <a:latin typeface="DejaVu Sans"/>
                <a:cs typeface="DejaVu Sans"/>
              </a:rPr>
              <a:t>enterobacter,  proteus </a:t>
            </a:r>
            <a:r>
              <a:rPr sz="2400" spc="-265" dirty="0">
                <a:solidFill>
                  <a:srgbClr val="FF0000"/>
                </a:solidFill>
                <a:latin typeface="DejaVu Sans"/>
                <a:cs typeface="DejaVu Sans"/>
              </a:rPr>
              <a:t>pseudomonas</a:t>
            </a:r>
            <a:r>
              <a:rPr sz="2400" spc="-434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45" dirty="0">
                <a:solidFill>
                  <a:srgbClr val="FF0000"/>
                </a:solidFill>
                <a:latin typeface="DejaVu Sans"/>
                <a:cs typeface="DejaVu Sans"/>
              </a:rPr>
              <a:t>aeruginosa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75" dirty="0">
                <a:latin typeface="DejaVu Sans"/>
                <a:cs typeface="DejaVu Sans"/>
              </a:rPr>
              <a:t>Gram </a:t>
            </a:r>
            <a:r>
              <a:rPr sz="2400" spc="-210" dirty="0">
                <a:latin typeface="DejaVu Sans"/>
                <a:cs typeface="DejaVu Sans"/>
              </a:rPr>
              <a:t>positive</a:t>
            </a:r>
            <a:r>
              <a:rPr sz="2400" spc="-285" dirty="0">
                <a:latin typeface="DejaVu Sans"/>
                <a:cs typeface="DejaVu Sans"/>
              </a:rPr>
              <a:t> </a:t>
            </a:r>
            <a:r>
              <a:rPr sz="2400" spc="-245" dirty="0">
                <a:latin typeface="DejaVu Sans"/>
                <a:cs typeface="DejaVu Sans"/>
              </a:rPr>
              <a:t>organism</a:t>
            </a:r>
            <a:endParaRPr sz="2400">
              <a:latin typeface="DejaVu Sans"/>
              <a:cs typeface="DejaVu San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79166"/>
              <a:buChar char=""/>
              <a:tabLst>
                <a:tab pos="295910" algn="l"/>
                <a:tab pos="296545" algn="l"/>
              </a:tabLst>
            </a:pPr>
            <a:r>
              <a:rPr sz="2400" spc="-225" dirty="0">
                <a:solidFill>
                  <a:srgbClr val="FF0000"/>
                </a:solidFill>
                <a:latin typeface="DejaVu Sans"/>
                <a:cs typeface="DejaVu Sans"/>
              </a:rPr>
              <a:t>Staph.saprophyticus</a:t>
            </a:r>
            <a:r>
              <a:rPr sz="2400" spc="-225" dirty="0">
                <a:latin typeface="DejaVu Sans"/>
                <a:cs typeface="DejaVu Sans"/>
              </a:rPr>
              <a:t>, </a:t>
            </a:r>
            <a:r>
              <a:rPr sz="2400" spc="-210" dirty="0">
                <a:solidFill>
                  <a:srgbClr val="FF0000"/>
                </a:solidFill>
                <a:latin typeface="DejaVu Sans"/>
                <a:cs typeface="DejaVu Sans"/>
              </a:rPr>
              <a:t>Staph. </a:t>
            </a:r>
            <a:r>
              <a:rPr sz="2400" spc="-220" dirty="0">
                <a:solidFill>
                  <a:srgbClr val="FF0000"/>
                </a:solidFill>
                <a:latin typeface="DejaVu Sans"/>
                <a:cs typeface="DejaVu Sans"/>
              </a:rPr>
              <a:t>Epidermidis</a:t>
            </a:r>
            <a:r>
              <a:rPr sz="2400" spc="-37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235" dirty="0">
                <a:solidFill>
                  <a:srgbClr val="FF0000"/>
                </a:solidFill>
                <a:latin typeface="DejaVu Sans"/>
                <a:cs typeface="DejaVu Sans"/>
              </a:rPr>
              <a:t>enterococcus</a:t>
            </a:r>
            <a:r>
              <a:rPr sz="2400" spc="-235" dirty="0">
                <a:latin typeface="DejaVu Sans"/>
                <a:cs typeface="DejaVu Sans"/>
              </a:rPr>
              <a:t>,</a:t>
            </a:r>
            <a:endParaRPr sz="2400">
              <a:latin typeface="DejaVu Sans"/>
              <a:cs typeface="DejaVu Sans"/>
            </a:endParaRPr>
          </a:p>
          <a:p>
            <a:pPr marL="295910">
              <a:lnSpc>
                <a:spcPct val="100000"/>
              </a:lnSpc>
            </a:pPr>
            <a:r>
              <a:rPr sz="2400" spc="-235" dirty="0">
                <a:solidFill>
                  <a:srgbClr val="FF0000"/>
                </a:solidFill>
                <a:latin typeface="DejaVu Sans"/>
                <a:cs typeface="DejaVu Sans"/>
              </a:rPr>
              <a:t>Corynebacteria </a:t>
            </a:r>
            <a:r>
              <a:rPr sz="2400" spc="-265" dirty="0">
                <a:solidFill>
                  <a:srgbClr val="FF0000"/>
                </a:solidFill>
                <a:latin typeface="DejaVu Sans"/>
                <a:cs typeface="DejaVu Sans"/>
              </a:rPr>
              <a:t>and</a:t>
            </a:r>
            <a:r>
              <a:rPr sz="2400" spc="-35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185" dirty="0">
                <a:solidFill>
                  <a:srgbClr val="FF0000"/>
                </a:solidFill>
                <a:latin typeface="DejaVu Sans"/>
                <a:cs typeface="DejaVu Sans"/>
              </a:rPr>
              <a:t>lactobacilli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4602" y="470661"/>
            <a:ext cx="116967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75" dirty="0"/>
              <a:t>Virus</a:t>
            </a:r>
            <a:endParaRPr sz="43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384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pc="-275" dirty="0"/>
              <a:t>Rare</a:t>
            </a:r>
          </a:p>
          <a:p>
            <a:pPr marL="295910" marR="5080" indent="-283845">
              <a:lnSpc>
                <a:spcPct val="90000"/>
              </a:lnSpc>
              <a:spcBef>
                <a:spcPts val="600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pc="-225" dirty="0">
                <a:solidFill>
                  <a:srgbClr val="FF0000"/>
                </a:solidFill>
              </a:rPr>
              <a:t>Virus </a:t>
            </a:r>
            <a:r>
              <a:rPr spc="-305" dirty="0">
                <a:solidFill>
                  <a:srgbClr val="FF0000"/>
                </a:solidFill>
              </a:rPr>
              <a:t>Human  </a:t>
            </a:r>
            <a:r>
              <a:rPr spc="-265" dirty="0">
                <a:solidFill>
                  <a:srgbClr val="FF0000"/>
                </a:solidFill>
              </a:rPr>
              <a:t>polymaviruses </a:t>
            </a:r>
            <a:r>
              <a:rPr spc="-140" dirty="0">
                <a:solidFill>
                  <a:srgbClr val="FF0000"/>
                </a:solidFill>
              </a:rPr>
              <a:t>, </a:t>
            </a:r>
            <a:r>
              <a:rPr spc="-40" dirty="0">
                <a:solidFill>
                  <a:srgbClr val="FF0000"/>
                </a:solidFill>
              </a:rPr>
              <a:t>JC</a:t>
            </a:r>
            <a:r>
              <a:rPr spc="-665" dirty="0">
                <a:solidFill>
                  <a:srgbClr val="FF0000"/>
                </a:solidFill>
              </a:rPr>
              <a:t> </a:t>
            </a:r>
            <a:r>
              <a:rPr spc="-285" dirty="0">
                <a:solidFill>
                  <a:srgbClr val="FF0000"/>
                </a:solidFill>
              </a:rPr>
              <a:t>and  </a:t>
            </a:r>
            <a:r>
              <a:rPr spc="-185" dirty="0">
                <a:solidFill>
                  <a:srgbClr val="FF0000"/>
                </a:solidFill>
              </a:rPr>
              <a:t>BK</a:t>
            </a:r>
          </a:p>
          <a:p>
            <a:pPr marL="295910" marR="198755" indent="-283845">
              <a:lnSpc>
                <a:spcPts val="2810"/>
              </a:lnSpc>
              <a:spcBef>
                <a:spcPts val="640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pc="-260" dirty="0">
                <a:solidFill>
                  <a:srgbClr val="FF0000"/>
                </a:solidFill>
              </a:rPr>
              <a:t>Cytomegalovirus</a:t>
            </a:r>
            <a:r>
              <a:rPr spc="-375" dirty="0">
                <a:solidFill>
                  <a:srgbClr val="FF0000"/>
                </a:solidFill>
              </a:rPr>
              <a:t> </a:t>
            </a:r>
            <a:r>
              <a:rPr spc="-290" dirty="0">
                <a:solidFill>
                  <a:srgbClr val="FF0000"/>
                </a:solidFill>
              </a:rPr>
              <a:t>and  </a:t>
            </a:r>
            <a:r>
              <a:rPr spc="-235" dirty="0">
                <a:solidFill>
                  <a:srgbClr val="FF0000"/>
                </a:solidFill>
              </a:rPr>
              <a:t>rubella</a:t>
            </a:r>
          </a:p>
          <a:p>
            <a:pPr marL="295910" marR="286385" indent="-283845">
              <a:lnSpc>
                <a:spcPts val="2810"/>
              </a:lnSpc>
              <a:spcBef>
                <a:spcPts val="595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pc="-250" dirty="0">
                <a:solidFill>
                  <a:srgbClr val="FF0000"/>
                </a:solidFill>
              </a:rPr>
              <a:t>Korean</a:t>
            </a:r>
            <a:r>
              <a:rPr spc="-360" dirty="0">
                <a:solidFill>
                  <a:srgbClr val="FF0000"/>
                </a:solidFill>
              </a:rPr>
              <a:t> </a:t>
            </a:r>
            <a:r>
              <a:rPr spc="-260" dirty="0">
                <a:solidFill>
                  <a:srgbClr val="FF0000"/>
                </a:solidFill>
              </a:rPr>
              <a:t>hemorrhagic  </a:t>
            </a:r>
            <a:r>
              <a:rPr spc="-250" dirty="0">
                <a:solidFill>
                  <a:srgbClr val="FF0000"/>
                </a:solidFill>
              </a:rPr>
              <a:t>fever</a:t>
            </a:r>
            <a:r>
              <a:rPr spc="-330" dirty="0">
                <a:solidFill>
                  <a:srgbClr val="FF0000"/>
                </a:solidFill>
              </a:rPr>
              <a:t> </a:t>
            </a:r>
            <a:r>
              <a:rPr spc="-254" dirty="0">
                <a:solidFill>
                  <a:srgbClr val="FF0000"/>
                </a:solidFill>
              </a:rPr>
              <a:t>virus</a:t>
            </a:r>
          </a:p>
          <a:p>
            <a:pPr marL="295910" indent="-283845">
              <a:lnSpc>
                <a:spcPct val="100000"/>
              </a:lnSpc>
              <a:spcBef>
                <a:spcPts val="245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pc="-275" dirty="0">
                <a:solidFill>
                  <a:srgbClr val="FF0000"/>
                </a:solidFill>
              </a:rPr>
              <a:t>Mumps </a:t>
            </a:r>
            <a:r>
              <a:rPr spc="-290" dirty="0">
                <a:solidFill>
                  <a:srgbClr val="FF0000"/>
                </a:solidFill>
              </a:rPr>
              <a:t>and</a:t>
            </a:r>
            <a:r>
              <a:rPr spc="-345" dirty="0">
                <a:solidFill>
                  <a:srgbClr val="FF0000"/>
                </a:solidFill>
              </a:rPr>
              <a:t> </a:t>
            </a:r>
            <a:r>
              <a:rPr spc="-190" dirty="0">
                <a:solidFill>
                  <a:srgbClr val="FF0000"/>
                </a:solidFill>
              </a:rPr>
              <a:t>HIV</a:t>
            </a:r>
          </a:p>
          <a:p>
            <a:pPr marL="295910" marR="240665" indent="-283845">
              <a:lnSpc>
                <a:spcPts val="2810"/>
              </a:lnSpc>
              <a:spcBef>
                <a:spcPts val="645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pc="-280" dirty="0"/>
              <a:t>Recovered </a:t>
            </a:r>
            <a:r>
              <a:rPr spc="-200" dirty="0"/>
              <a:t>in </a:t>
            </a:r>
            <a:r>
              <a:rPr spc="-245" dirty="0"/>
              <a:t>urine</a:t>
            </a:r>
            <a:r>
              <a:rPr spc="-525" dirty="0"/>
              <a:t> </a:t>
            </a:r>
            <a:r>
              <a:rPr spc="-200" dirty="0"/>
              <a:t>in  </a:t>
            </a:r>
            <a:r>
              <a:rPr spc="-295" dirty="0"/>
              <a:t>absence </a:t>
            </a:r>
            <a:r>
              <a:rPr spc="-150" dirty="0"/>
              <a:t>of</a:t>
            </a:r>
            <a:r>
              <a:rPr spc="-430" dirty="0"/>
              <a:t> </a:t>
            </a:r>
            <a:r>
              <a:rPr spc="-145" dirty="0"/>
              <a:t>UTI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38013" y="470661"/>
            <a:ext cx="3281679" cy="40976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95"/>
              </a:spcBef>
            </a:pPr>
            <a:r>
              <a:rPr sz="4300" spc="-375" dirty="0">
                <a:solidFill>
                  <a:srgbClr val="9B2C1F"/>
                </a:solidFill>
                <a:latin typeface="DejaVu Sans"/>
                <a:cs typeface="DejaVu Sans"/>
              </a:rPr>
              <a:t>Parasite</a:t>
            </a:r>
            <a:endParaRPr sz="4300">
              <a:latin typeface="DejaVu Sans"/>
              <a:cs typeface="DejaVu Sans"/>
            </a:endParaRPr>
          </a:p>
          <a:p>
            <a:pPr marL="295910" marR="369570" indent="-283845">
              <a:lnSpc>
                <a:spcPct val="90000"/>
              </a:lnSpc>
              <a:spcBef>
                <a:spcPts val="3235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z="2600" spc="-235" dirty="0">
                <a:latin typeface="DejaVu Sans"/>
                <a:cs typeface="DejaVu Sans"/>
              </a:rPr>
              <a:t>Fungi </a:t>
            </a:r>
            <a:r>
              <a:rPr sz="2600" spc="-190" dirty="0">
                <a:latin typeface="DejaVu Sans"/>
                <a:cs typeface="DejaVu Sans"/>
              </a:rPr>
              <a:t>: </a:t>
            </a:r>
            <a:r>
              <a:rPr sz="2600" spc="-270" dirty="0">
                <a:solidFill>
                  <a:srgbClr val="FF0000"/>
                </a:solidFill>
                <a:latin typeface="DejaVu Sans"/>
                <a:cs typeface="DejaVu Sans"/>
              </a:rPr>
              <a:t>candida</a:t>
            </a:r>
            <a:r>
              <a:rPr sz="2600" spc="-54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600" spc="-285" dirty="0">
                <a:solidFill>
                  <a:srgbClr val="FF0000"/>
                </a:solidFill>
                <a:latin typeface="DejaVu Sans"/>
                <a:cs typeface="DejaVu Sans"/>
              </a:rPr>
              <a:t>spp </a:t>
            </a:r>
            <a:r>
              <a:rPr sz="2600" spc="-285" dirty="0">
                <a:latin typeface="DejaVu Sans"/>
                <a:cs typeface="DejaVu Sans"/>
              </a:rPr>
              <a:t> and </a:t>
            </a:r>
            <a:r>
              <a:rPr sz="2600" spc="-254" dirty="0">
                <a:solidFill>
                  <a:srgbClr val="FF0000"/>
                </a:solidFill>
                <a:latin typeface="DejaVu Sans"/>
                <a:cs typeface="DejaVu Sans"/>
              </a:rPr>
              <a:t>histoplasma  </a:t>
            </a:r>
            <a:r>
              <a:rPr sz="2600" spc="-280" dirty="0">
                <a:solidFill>
                  <a:srgbClr val="FF0000"/>
                </a:solidFill>
                <a:latin typeface="DejaVu Sans"/>
                <a:cs typeface="DejaVu Sans"/>
              </a:rPr>
              <a:t>capsulatum</a:t>
            </a:r>
            <a:endParaRPr sz="2600">
              <a:latin typeface="DejaVu Sans"/>
              <a:cs typeface="DejaVu Sans"/>
            </a:endParaRPr>
          </a:p>
          <a:p>
            <a:pPr marL="295910" marR="5080" indent="-283845">
              <a:lnSpc>
                <a:spcPts val="2810"/>
              </a:lnSpc>
              <a:spcBef>
                <a:spcPts val="640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z="2600" spc="-195" dirty="0">
                <a:latin typeface="DejaVu Sans"/>
                <a:cs typeface="DejaVu Sans"/>
              </a:rPr>
              <a:t>Protozoa </a:t>
            </a:r>
            <a:r>
              <a:rPr sz="2600" spc="-190" dirty="0">
                <a:latin typeface="DejaVu Sans"/>
                <a:cs typeface="DejaVu Sans"/>
              </a:rPr>
              <a:t>: </a:t>
            </a:r>
            <a:r>
              <a:rPr sz="2600" spc="-19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600" spc="-250" dirty="0">
                <a:solidFill>
                  <a:srgbClr val="FF0000"/>
                </a:solidFill>
                <a:latin typeface="DejaVu Sans"/>
                <a:cs typeface="DejaVu Sans"/>
              </a:rPr>
              <a:t>trichomonas</a:t>
            </a:r>
            <a:r>
              <a:rPr sz="2600" spc="-320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600" spc="-250" dirty="0">
                <a:solidFill>
                  <a:srgbClr val="FF0000"/>
                </a:solidFill>
                <a:latin typeface="DejaVu Sans"/>
                <a:cs typeface="DejaVu Sans"/>
              </a:rPr>
              <a:t>vaginalis</a:t>
            </a:r>
            <a:endParaRPr sz="2600">
              <a:latin typeface="DejaVu Sans"/>
              <a:cs typeface="DejaVu Sans"/>
            </a:endParaRPr>
          </a:p>
          <a:p>
            <a:pPr marL="295910" marR="1049655" indent="-283845">
              <a:lnSpc>
                <a:spcPct val="90000"/>
              </a:lnSpc>
              <a:spcBef>
                <a:spcPts val="555"/>
              </a:spcBef>
              <a:buClr>
                <a:srgbClr val="D24717"/>
              </a:buClr>
              <a:buSzPct val="78846"/>
              <a:buChar char=""/>
              <a:tabLst>
                <a:tab pos="295910" algn="l"/>
                <a:tab pos="296545" algn="l"/>
              </a:tabLst>
            </a:pPr>
            <a:r>
              <a:rPr sz="2600" spc="-225" dirty="0">
                <a:latin typeface="DejaVu Sans"/>
                <a:cs typeface="DejaVu Sans"/>
              </a:rPr>
              <a:t>Helminth: </a:t>
            </a:r>
            <a:r>
              <a:rPr sz="2600" spc="-22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600" spc="-254" dirty="0">
                <a:solidFill>
                  <a:srgbClr val="FF0000"/>
                </a:solidFill>
                <a:latin typeface="DejaVu Sans"/>
                <a:cs typeface="DejaVu Sans"/>
              </a:rPr>
              <a:t>schistosoma  </a:t>
            </a:r>
            <a:r>
              <a:rPr sz="2600" spc="-275" dirty="0">
                <a:solidFill>
                  <a:srgbClr val="FF0000"/>
                </a:solidFill>
                <a:latin typeface="DejaVu Sans"/>
                <a:cs typeface="DejaVu Sans"/>
              </a:rPr>
              <a:t>haematob</a:t>
            </a:r>
            <a:r>
              <a:rPr sz="2600" spc="-130" dirty="0">
                <a:solidFill>
                  <a:srgbClr val="FF0000"/>
                </a:solidFill>
                <a:latin typeface="DejaVu Sans"/>
                <a:cs typeface="DejaVu Sans"/>
              </a:rPr>
              <a:t>i</a:t>
            </a:r>
            <a:r>
              <a:rPr sz="2600" spc="-340" dirty="0">
                <a:solidFill>
                  <a:srgbClr val="FF0000"/>
                </a:solidFill>
                <a:latin typeface="DejaVu Sans"/>
                <a:cs typeface="DejaVu Sans"/>
              </a:rPr>
              <a:t>um</a:t>
            </a:r>
            <a:endParaRPr sz="26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816</Words>
  <Application>Microsoft Office PowerPoint</Application>
  <PresentationFormat>On-screen Show (4:3)</PresentationFormat>
  <Paragraphs>137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Pyelonephritis</vt:lpstr>
      <vt:lpstr>PowerPoint Presentation</vt:lpstr>
      <vt:lpstr>Definition:</vt:lpstr>
      <vt:lpstr>Epidemiology and Risk Factors:</vt:lpstr>
      <vt:lpstr>Host factor:</vt:lpstr>
      <vt:lpstr>Host factor:</vt:lpstr>
      <vt:lpstr>Host factor:</vt:lpstr>
      <vt:lpstr>Etiology:</vt:lpstr>
      <vt:lpstr>Virus</vt:lpstr>
      <vt:lpstr>Pathogenesis:</vt:lpstr>
      <vt:lpstr>Vaginal Ecology:</vt:lpstr>
      <vt:lpstr>Anatomical And Functional Abnormalities</vt:lpstr>
      <vt:lpstr>Microbial Fators:</vt:lpstr>
      <vt:lpstr>Clinical Feature</vt:lpstr>
      <vt:lpstr> Emphysematous pyelonephritis:</vt:lpstr>
      <vt:lpstr>Laboratory Diagnosis:</vt:lpstr>
      <vt:lpstr> Urine Culture:</vt:lpstr>
      <vt:lpstr>Treatment: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Pyelonephritis</dc:title>
  <cp:lastModifiedBy>comp</cp:lastModifiedBy>
  <cp:revision>1</cp:revision>
  <dcterms:created xsi:type="dcterms:W3CDTF">2020-05-09T19:42:20Z</dcterms:created>
  <dcterms:modified xsi:type="dcterms:W3CDTF">2020-05-09T20:05:39Z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2020-05-09T00:00:00Z</vt:filetime>
  </property>
</Properties>
</file>