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9" r:id="rId2"/>
  </p:sldMasterIdLst>
  <p:notesMasterIdLst>
    <p:notesMasterId r:id="rId11"/>
  </p:notesMasterIdLst>
  <p:sldIdLst>
    <p:sldId id="258" r:id="rId3"/>
    <p:sldId id="279" r:id="rId4"/>
    <p:sldId id="261" r:id="rId5"/>
    <p:sldId id="393" r:id="rId6"/>
    <p:sldId id="387" r:id="rId7"/>
    <p:sldId id="281" r:id="rId8"/>
    <p:sldId id="280" r:id="rId9"/>
    <p:sldId id="41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7457" autoAdjust="0"/>
  </p:normalViewPr>
  <p:slideViewPr>
    <p:cSldViewPr snapToGrid="0">
      <p:cViewPr varScale="1">
        <p:scale>
          <a:sx n="98" d="100"/>
          <a:sy n="98" d="100"/>
        </p:scale>
        <p:origin x="70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B5A5D-3DAC-4CF4-A3AA-12FA3B8CEC51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426E-C2D5-469F-AB56-841895D7F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426E-C2D5-469F-AB56-841895D7FA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426E-C2D5-469F-AB56-841895D7FAF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2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6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4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118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06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5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1E638-C669-4BEA-8235-1933AD61714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60440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9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9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8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F1B93-7B86-41F9-ADC3-119A4221262B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9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DB965-C3FD-4B23-98C6-757D83AC5E9C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4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2324" y="755706"/>
            <a:ext cx="10272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Mechanisms of absorption of drugs from the GI tract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0824" y="1955909"/>
            <a:ext cx="987542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Depending on their chemical properties, drugs may be absorbed from the GI tract by: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/>
              <a:t>P</a:t>
            </a:r>
            <a:r>
              <a:rPr lang="en-US" sz="4000" b="1" dirty="0" smtClean="0"/>
              <a:t>assive diffusion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/>
              <a:t>F</a:t>
            </a:r>
            <a:r>
              <a:rPr lang="en-US" sz="4000" b="1" dirty="0" smtClean="0"/>
              <a:t>acilitated diffusion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 smtClean="0"/>
              <a:t> Active transport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/>
              <a:t>E</a:t>
            </a:r>
            <a:r>
              <a:rPr lang="en-US" sz="4000" b="1" dirty="0" smtClean="0"/>
              <a:t>ndocytosis</a:t>
            </a:r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 or 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exocytosis </a:t>
            </a:r>
            <a:endParaRPr lang="en-US" sz="4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5804" y="3970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5107" y="605373"/>
            <a:ext cx="100972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latin typeface="Calibri" panose="020F0502020204030204" pitchFamily="34" charset="0"/>
              </a:rPr>
              <a:t>If the particles can only pass through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protein channels</a:t>
            </a:r>
            <a:r>
              <a:rPr lang="en-US" sz="3600" dirty="0">
                <a:latin typeface="Calibri" panose="020F0502020204030204" pitchFamily="34" charset="0"/>
              </a:rPr>
              <a:t>, then the rate of diffusion is determined by the number of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channels</a:t>
            </a:r>
            <a:r>
              <a:rPr lang="en-US" sz="3600" dirty="0">
                <a:latin typeface="Calibri" panose="020F0502020204030204" pitchFamily="34" charset="0"/>
              </a:rPr>
              <a:t> as well as the number of particles. </a:t>
            </a:r>
            <a:endParaRPr lang="en-US" sz="3600" dirty="0" smtClean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smtClean="0">
                <a:latin typeface="Calibri" panose="020F0502020204030204" pitchFamily="34" charset="0"/>
              </a:rPr>
              <a:t>Once </a:t>
            </a:r>
            <a:r>
              <a:rPr lang="en-US" sz="3600" dirty="0">
                <a:latin typeface="Calibri" panose="020F0502020204030204" pitchFamily="34" charset="0"/>
              </a:rPr>
              <a:t>the channels operate at their maximal rate, a further increase in particle numbers no longer increases the apparent rate of diffusion. </a:t>
            </a:r>
            <a:endParaRPr lang="en-US" sz="3600" dirty="0" smtClean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smtClean="0">
                <a:latin typeface="Calibri" panose="020F0502020204030204" pitchFamily="34" charset="0"/>
              </a:rPr>
              <a:t>At </a:t>
            </a:r>
            <a:r>
              <a:rPr lang="en-US" sz="3600" dirty="0">
                <a:latin typeface="Calibri" panose="020F0502020204030204" pitchFamily="34" charset="0"/>
              </a:rPr>
              <a:t>this limited rate we describe the protein channel as being </a:t>
            </a:r>
            <a:r>
              <a:rPr lang="en-US" sz="3600" u="sng" dirty="0" smtClean="0">
                <a:latin typeface="Calibri" panose="020F0502020204030204" pitchFamily="34" charset="0"/>
              </a:rPr>
              <a:t>saturated</a:t>
            </a:r>
            <a:endParaRPr lang="en-US" sz="2400" u="sng" dirty="0">
              <a:latin typeface="Calibri" panose="020F050202020403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6502" y="5683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35" y="1"/>
            <a:ext cx="5573125" cy="3291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396" y="3459480"/>
            <a:ext cx="4705920" cy="3098218"/>
          </a:xfrm>
          <a:prstGeom prst="rect">
            <a:avLst/>
          </a:prstGeom>
        </p:spPr>
      </p:pic>
      <p:pic>
        <p:nvPicPr>
          <p:cNvPr id="4" name="Content Placeholder 3" descr="article-1368772-0B480CF700000578-240_634x40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0" b="6740"/>
          <a:stretch>
            <a:fillRect/>
          </a:stretch>
        </p:blipFill>
        <p:spPr>
          <a:xfrm>
            <a:off x="6492241" y="0"/>
            <a:ext cx="5699760" cy="329184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5864" y="3912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4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3658" y="525205"/>
            <a:ext cx="5923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Endocytosis  , exocytosis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199" y="1238161"/>
            <a:ext cx="658368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4000" dirty="0">
                <a:solidFill>
                  <a:prstClr val="white"/>
                </a:solidFill>
                <a:latin typeface="Calibri"/>
              </a:rPr>
              <a:t>Engulfing of a particle by a cell is 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endocytosis e.g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. vitamin B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12</a:t>
            </a:r>
            <a:endParaRPr lang="en-US" sz="4000" dirty="0">
              <a:solidFill>
                <a:prstClr val="white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4000" dirty="0">
                <a:solidFill>
                  <a:prstClr val="white"/>
                </a:solidFill>
                <a:latin typeface="Calibri"/>
              </a:rPr>
              <a:t>Reverse to endocytosis is 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exocytosis.</a:t>
            </a:r>
            <a:endParaRPr lang="en-US" sz="4000" dirty="0">
              <a:solidFill>
                <a:prstClr val="white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  e.g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. neurotransmitter in vesicles of 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neuron </a:t>
            </a:r>
          </a:p>
          <a:p>
            <a:pPr lvl="0">
              <a:spcBef>
                <a:spcPct val="20000"/>
              </a:spcBef>
            </a:pP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e.g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Nor-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epinepherine</a:t>
            </a:r>
            <a:endParaRPr lang="en-US" sz="40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51132"/>
            <a:ext cx="5410199" cy="474486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6221" y="5542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3301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9523" y="3061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2569" y="1285364"/>
            <a:ext cx="91482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Pinocytosis</a:t>
            </a:r>
            <a:endParaRPr lang="en-US" sz="4000" dirty="0">
              <a:solidFill>
                <a:srgbClr val="333333"/>
              </a:solidFill>
              <a:latin typeface="Helvetica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>
                <a:latin typeface="Droid Sans"/>
              </a:rPr>
              <a:t>Pinocytosis, or cell drinking, requires expenditure of energy</a:t>
            </a:r>
            <a:r>
              <a:rPr lang="en-US" sz="4000" dirty="0" smtClean="0">
                <a:latin typeface="Droid Sans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smtClean="0">
                <a:latin typeface="Droid Sans"/>
              </a:rPr>
              <a:t> </a:t>
            </a:r>
            <a:r>
              <a:rPr lang="en-US" sz="4000" dirty="0">
                <a:latin typeface="Droid Sans"/>
              </a:rPr>
              <a:t>Fat soluble vitamins, protein molecules and folic acid enter the cells by this process</a:t>
            </a:r>
            <a:r>
              <a:rPr lang="en-US" dirty="0">
                <a:latin typeface="Droid Sans"/>
              </a:rPr>
              <a:t>.</a:t>
            </a:r>
            <a:endParaRPr lang="en-US" b="0" i="0" dirty="0">
              <a:effectLst/>
              <a:latin typeface="Droid San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6494" y="5565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545209"/>
              </p:ext>
            </p:extLst>
          </p:nvPr>
        </p:nvGraphicFramePr>
        <p:xfrm>
          <a:off x="134330" y="94269"/>
          <a:ext cx="11856564" cy="6644638"/>
        </p:xfrm>
        <a:graphic>
          <a:graphicData uri="http://schemas.openxmlformats.org/drawingml/2006/table">
            <a:tbl>
              <a:tblPr/>
              <a:tblGrid>
                <a:gridCol w="3952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521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521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12914"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 smtClean="0">
                          <a:solidFill>
                            <a:srgbClr val="555555"/>
                          </a:solidFill>
                          <a:effectLst/>
                        </a:rPr>
                        <a:t>Simple </a:t>
                      </a:r>
                      <a:r>
                        <a:rPr lang="en-US" sz="2400" b="1" dirty="0">
                          <a:solidFill>
                            <a:srgbClr val="555555"/>
                          </a:solidFill>
                          <a:effectLst/>
                        </a:rPr>
                        <a:t>Diffusion</a:t>
                      </a:r>
                      <a:endParaRPr lang="en-US" sz="2400" dirty="0">
                        <a:solidFill>
                          <a:srgbClr val="555555"/>
                        </a:solidFill>
                        <a:effectLst/>
                      </a:endParaRP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>
                          <a:solidFill>
                            <a:srgbClr val="555555"/>
                          </a:solidFill>
                          <a:effectLst/>
                        </a:rPr>
                        <a:t>Facilitated Diffusion</a:t>
                      </a:r>
                      <a:endParaRPr lang="en-US" sz="2400" dirty="0">
                        <a:solidFill>
                          <a:srgbClr val="555555"/>
                        </a:solidFill>
                        <a:effectLst/>
                      </a:endParaRP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1">
                          <a:solidFill>
                            <a:srgbClr val="555555"/>
                          </a:solidFill>
                          <a:effectLst/>
                        </a:rPr>
                        <a:t>Active Transport</a:t>
                      </a:r>
                      <a:endParaRPr lang="en-US" sz="2400">
                        <a:solidFill>
                          <a:srgbClr val="555555"/>
                        </a:solidFill>
                        <a:effectLst/>
                      </a:endParaRP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868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rgbClr val="555555"/>
                          </a:solidFill>
                          <a:effectLst/>
                        </a:rPr>
                        <a:t>Down concentration gradient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rgbClr val="555555"/>
                          </a:solidFill>
                          <a:effectLst/>
                        </a:rPr>
                        <a:t>Down concentration gradient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555555"/>
                          </a:solidFill>
                          <a:effectLst/>
                        </a:rPr>
                        <a:t>Against concentration gradient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291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555555"/>
                          </a:solidFill>
                          <a:effectLst/>
                        </a:rPr>
                        <a:t>No energy required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rgbClr val="555555"/>
                          </a:solidFill>
                          <a:effectLst/>
                        </a:rPr>
                        <a:t>No energy required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rgbClr val="555555"/>
                          </a:solidFill>
                          <a:effectLst/>
                        </a:rPr>
                        <a:t>Energy required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1291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555555"/>
                          </a:solidFill>
                          <a:effectLst/>
                        </a:rPr>
                        <a:t>No carrier protein involved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rgbClr val="555555"/>
                          </a:solidFill>
                          <a:effectLst/>
                        </a:rPr>
                        <a:t>Carrier proteins involved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rgbClr val="555555"/>
                          </a:solidFill>
                          <a:effectLst/>
                        </a:rPr>
                        <a:t>Carrier proteins involved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7151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555555"/>
                          </a:solidFill>
                          <a:effectLst/>
                        </a:rPr>
                        <a:t>Non-specific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555555"/>
                          </a:solidFill>
                          <a:effectLst/>
                        </a:rPr>
                        <a:t>Specific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rgbClr val="555555"/>
                          </a:solidFill>
                          <a:effectLst/>
                        </a:rPr>
                        <a:t>Specific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7151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555555"/>
                          </a:solidFill>
                          <a:effectLst/>
                        </a:rPr>
                        <a:t>Non-saturable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rgbClr val="555555"/>
                          </a:solidFill>
                          <a:effectLst/>
                        </a:rPr>
                        <a:t>Saturable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rgbClr val="555555"/>
                          </a:solidFill>
                          <a:effectLst/>
                        </a:rPr>
                        <a:t>Saturable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1291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555555"/>
                          </a:solidFill>
                          <a:effectLst/>
                        </a:rPr>
                        <a:t>Lipid soluble drugs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555555"/>
                          </a:solidFill>
                          <a:effectLst/>
                        </a:rPr>
                        <a:t>Non-diffusible drugs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rgbClr val="555555"/>
                          </a:solidFill>
                          <a:effectLst/>
                        </a:rPr>
                        <a:t>Lipid insoluble drugs</a:t>
                      </a:r>
                    </a:p>
                  </a:txBody>
                  <a:tcPr marL="61733" marR="61733" marT="35276" marB="3527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5004" y="5945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6179419" cy="69302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82870" y="650035"/>
            <a:ext cx="514574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CARRIER-MEDIATED TRANSPORT</a:t>
            </a:r>
          </a:p>
          <a:p>
            <a:r>
              <a:rPr lang="en-US" sz="2800" dirty="0">
                <a:solidFill>
                  <a:prstClr val="white"/>
                </a:solidFill>
              </a:rPr>
              <a:t>Many cell membranes possess </a:t>
            </a:r>
            <a:r>
              <a:rPr lang="en-US" sz="2800" dirty="0" err="1">
                <a:solidFill>
                  <a:prstClr val="white"/>
                </a:solidFill>
              </a:rPr>
              <a:t>specialised</a:t>
            </a:r>
            <a:r>
              <a:rPr lang="en-US" sz="2800" dirty="0">
                <a:solidFill>
                  <a:prstClr val="white"/>
                </a:solidFill>
              </a:rPr>
              <a:t> transport mechanisms that regulate entry and exit of physiologically important molecules, such as sugars, amino acids, neurotransmitters</a:t>
            </a:r>
          </a:p>
          <a:p>
            <a:r>
              <a:rPr lang="en-US" sz="2800" dirty="0">
                <a:solidFill>
                  <a:prstClr val="white"/>
                </a:solidFill>
              </a:rPr>
              <a:t>and metal ions. </a:t>
            </a:r>
            <a:endParaRPr lang="en-US" sz="2800" dirty="0" smtClean="0">
              <a:solidFill>
                <a:prstClr val="white"/>
              </a:solidFill>
            </a:endParaRPr>
          </a:p>
          <a:p>
            <a:r>
              <a:rPr lang="en-US" sz="2800" dirty="0" smtClean="0">
                <a:solidFill>
                  <a:prstClr val="white"/>
                </a:solidFill>
              </a:rPr>
              <a:t>They </a:t>
            </a:r>
            <a:r>
              <a:rPr lang="en-US" sz="2800" dirty="0">
                <a:solidFill>
                  <a:prstClr val="white"/>
                </a:solidFill>
              </a:rPr>
              <a:t>are broadly divided into solute </a:t>
            </a:r>
            <a:r>
              <a:rPr lang="en-US" sz="2800" dirty="0" smtClean="0">
                <a:solidFill>
                  <a:prstClr val="white"/>
                </a:solidFill>
              </a:rPr>
              <a:t>carrier (SLC</a:t>
            </a:r>
            <a:r>
              <a:rPr lang="en-US" sz="2800" dirty="0">
                <a:solidFill>
                  <a:prstClr val="white"/>
                </a:solidFill>
              </a:rPr>
              <a:t>) transporters and ATP-binding cassette (ABC) transporters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7677" y="5964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6600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B8A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8195</TotalTime>
  <Words>260</Words>
  <Application>Microsoft Office PowerPoint</Application>
  <PresentationFormat>Widescreen</PresentationFormat>
  <Paragraphs>44</Paragraphs>
  <Slides>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Droid Sans</vt:lpstr>
      <vt:lpstr>Helvetica</vt:lpstr>
      <vt:lpstr>Trebuchet MS</vt:lpstr>
      <vt:lpstr>Tw Cen MT</vt:lpstr>
      <vt:lpstr>Wingdings</vt:lpstr>
      <vt:lpstr>Circuit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Muhamamd Atif Nazir</dc:creator>
  <cp:lastModifiedBy>Administrator</cp:lastModifiedBy>
  <cp:revision>204</cp:revision>
  <dcterms:created xsi:type="dcterms:W3CDTF">2015-03-15T18:25:27Z</dcterms:created>
  <dcterms:modified xsi:type="dcterms:W3CDTF">2021-02-10T06:10:10Z</dcterms:modified>
</cp:coreProperties>
</file>