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7"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305342"/>
            <a:ext cx="6705600" cy="4801314"/>
          </a:xfrm>
          <a:prstGeom prst="rect">
            <a:avLst/>
          </a:prstGeom>
        </p:spPr>
        <p:txBody>
          <a:bodyPr wrap="square">
            <a:spAutoFit/>
          </a:bodyPr>
          <a:lstStyle/>
          <a:p>
            <a:endParaRPr lang="en-US" dirty="0" smtClean="0"/>
          </a:p>
          <a:p>
            <a:pPr algn="just"/>
            <a:r>
              <a:rPr lang="en-US" sz="2400" b="1" u="sng" dirty="0" smtClean="0"/>
              <a:t>What is </a:t>
            </a:r>
            <a:r>
              <a:rPr lang="en-US" sz="2400" b="1" u="sng" dirty="0" smtClean="0"/>
              <a:t>citizenship </a:t>
            </a:r>
            <a:r>
              <a:rPr lang="en-US" sz="2400" b="1" u="sng" dirty="0" smtClean="0"/>
              <a:t>education? </a:t>
            </a:r>
            <a:endParaRPr lang="en-US" sz="2400" b="1" u="sng" dirty="0" smtClean="0"/>
          </a:p>
          <a:p>
            <a:pPr algn="just"/>
            <a:endParaRPr lang="en-US" sz="2400" b="1" u="sng" dirty="0" smtClean="0"/>
          </a:p>
          <a:p>
            <a:pPr algn="just"/>
            <a:r>
              <a:rPr lang="en-US" dirty="0" smtClean="0"/>
              <a:t>	</a:t>
            </a:r>
            <a:r>
              <a:rPr lang="en-US" sz="2000" dirty="0" smtClean="0"/>
              <a:t>Citizenship </a:t>
            </a:r>
            <a:r>
              <a:rPr lang="en-US" sz="2000" dirty="0" smtClean="0"/>
              <a:t>education can be defined as educating children, from early childhood, to become clear-thinking and enlightened citizens who participate in decisions concerning society. </a:t>
            </a:r>
            <a:endParaRPr lang="en-US" sz="2000" dirty="0" smtClean="0"/>
          </a:p>
          <a:p>
            <a:pPr algn="just"/>
            <a:endParaRPr lang="en-US" sz="2000" dirty="0" smtClean="0"/>
          </a:p>
          <a:p>
            <a:pPr algn="just"/>
            <a:r>
              <a:rPr lang="en-US" sz="2000" dirty="0" smtClean="0"/>
              <a:t>	</a:t>
            </a:r>
            <a:r>
              <a:rPr lang="en-US" sz="2000" dirty="0" smtClean="0"/>
              <a:t>‘</a:t>
            </a:r>
            <a:r>
              <a:rPr lang="en-US" sz="2000" dirty="0" smtClean="0"/>
              <a:t>Society’ is here understood in the special sense of a nation with a circumscribed territory which is recognized as a state. </a:t>
            </a:r>
            <a:endParaRPr lang="en-US" sz="2000" dirty="0" smtClean="0"/>
          </a:p>
          <a:p>
            <a:pPr algn="just"/>
            <a:r>
              <a:rPr lang="en-US" sz="2000" dirty="0" smtClean="0"/>
              <a:t>	</a:t>
            </a:r>
            <a:r>
              <a:rPr lang="en-US" sz="2000" dirty="0" smtClean="0"/>
              <a:t>A </a:t>
            </a:r>
            <a:r>
              <a:rPr lang="en-US" sz="2000" dirty="0" smtClean="0"/>
              <a:t>knowledge of the nation’s institutions, and also an awareness that the rule of law applies to social and human relationships, obviously form part of any citizenship education course</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720840"/>
            <a:ext cx="8001000" cy="2985433"/>
          </a:xfrm>
          <a:prstGeom prst="rect">
            <a:avLst/>
          </a:prstGeom>
        </p:spPr>
        <p:txBody>
          <a:bodyPr wrap="square">
            <a:spAutoFit/>
          </a:bodyPr>
          <a:lstStyle/>
          <a:p>
            <a:pPr algn="just"/>
            <a:r>
              <a:rPr lang="en-US" sz="2400" b="1" u="sng" dirty="0" smtClean="0"/>
              <a:t>Taken in this sense, citizenship education is based on the distinction between: </a:t>
            </a:r>
          </a:p>
          <a:p>
            <a:pPr algn="just"/>
            <a:endParaRPr lang="en-US" sz="2000" dirty="0" smtClean="0"/>
          </a:p>
          <a:p>
            <a:pPr algn="just"/>
            <a:r>
              <a:rPr lang="en-US" sz="2000" dirty="0" smtClean="0"/>
              <a:t>• </a:t>
            </a:r>
            <a:r>
              <a:rPr lang="en-US" sz="2000" dirty="0" smtClean="0"/>
              <a:t>the individual as a subject of ethics and law, entitled to all the rights inherent in the human condition (human rights</a:t>
            </a:r>
            <a:r>
              <a:rPr lang="en-US" sz="2000" dirty="0" smtClean="0"/>
              <a:t>) </a:t>
            </a:r>
          </a:p>
          <a:p>
            <a:pPr algn="just"/>
            <a:endParaRPr lang="en-US" sz="2000" dirty="0" smtClean="0"/>
          </a:p>
          <a:p>
            <a:pPr algn="just"/>
            <a:r>
              <a:rPr lang="en-US" sz="2000" dirty="0" smtClean="0"/>
              <a:t>• </a:t>
            </a:r>
            <a:r>
              <a:rPr lang="en-US" sz="2000" dirty="0" smtClean="0"/>
              <a:t>the citizen – entitled to the civil and political rights recognized by the national constitution of the country concerned. </a:t>
            </a:r>
          </a:p>
          <a:p>
            <a:pPr algn="just"/>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752600"/>
            <a:ext cx="7848600" cy="4093428"/>
          </a:xfrm>
          <a:prstGeom prst="rect">
            <a:avLst/>
          </a:prstGeom>
        </p:spPr>
        <p:txBody>
          <a:bodyPr wrap="square">
            <a:spAutoFit/>
          </a:bodyPr>
          <a:lstStyle/>
          <a:p>
            <a:pPr algn="just"/>
            <a:r>
              <a:rPr lang="en-US" sz="2000" dirty="0" smtClean="0"/>
              <a:t>	All </a:t>
            </a:r>
            <a:r>
              <a:rPr lang="en-US" sz="2000" dirty="0" smtClean="0"/>
              <a:t>human beings are both individuals and citizens of the society to which they belong. Therefore, human rights and citizen rights are interdependent </a:t>
            </a:r>
            <a:endParaRPr lang="en-US" sz="2000" dirty="0" smtClean="0"/>
          </a:p>
          <a:p>
            <a:pPr algn="just"/>
            <a:r>
              <a:rPr lang="en-US" sz="2000" dirty="0" smtClean="0"/>
              <a:t>	</a:t>
            </a:r>
            <a:r>
              <a:rPr lang="en-US" sz="2000" dirty="0" smtClean="0"/>
              <a:t>Men</a:t>
            </a:r>
            <a:r>
              <a:rPr lang="en-US" sz="2000" dirty="0" smtClean="0"/>
              <a:t>, women and children all come into the world as individual human beings. Thanks to the immense historical conquest of human rights, we are equal, in rights and dignity, to all other human beings. </a:t>
            </a:r>
            <a:endParaRPr lang="en-US" sz="2000" dirty="0" smtClean="0"/>
          </a:p>
          <a:p>
            <a:pPr algn="just"/>
            <a:r>
              <a:rPr lang="en-US" sz="2000" dirty="0" smtClean="0"/>
              <a:t>	</a:t>
            </a:r>
            <a:r>
              <a:rPr lang="en-US" sz="2000" dirty="0" smtClean="0"/>
              <a:t>When </a:t>
            </a:r>
            <a:r>
              <a:rPr lang="en-US" sz="2000" dirty="0" smtClean="0"/>
              <a:t>citizenship education has the purpose of ‘educating future citizens’ it must necessarily address children, young people and adults, who are living beings, having the status of human beings endowed with conscience and reason. It cannot, therefore, exclude consideration of individuals as subjects, each with individual characteristics.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66800"/>
            <a:ext cx="7467600" cy="5693866"/>
          </a:xfrm>
          <a:prstGeom prst="rect">
            <a:avLst/>
          </a:prstGeom>
        </p:spPr>
        <p:txBody>
          <a:bodyPr wrap="square">
            <a:spAutoFit/>
          </a:bodyPr>
          <a:lstStyle/>
          <a:p>
            <a:pPr algn="just"/>
            <a:r>
              <a:rPr lang="en-US" sz="2000" dirty="0" smtClean="0"/>
              <a:t> </a:t>
            </a:r>
            <a:r>
              <a:rPr lang="en-US" sz="2400" b="1" u="sng" dirty="0" smtClean="0"/>
              <a:t>Human Rights </a:t>
            </a:r>
          </a:p>
          <a:p>
            <a:pPr algn="just"/>
            <a:r>
              <a:rPr lang="en-US" sz="2000" dirty="0" smtClean="0"/>
              <a:t>	</a:t>
            </a:r>
          </a:p>
          <a:p>
            <a:pPr algn="just"/>
            <a:r>
              <a:rPr lang="en-US" sz="2000" dirty="0" smtClean="0"/>
              <a:t>	</a:t>
            </a:r>
            <a:r>
              <a:rPr lang="en-US" sz="2000" dirty="0" smtClean="0"/>
              <a:t> Human Right include </a:t>
            </a:r>
            <a:r>
              <a:rPr lang="en-US" sz="2000" dirty="0" smtClean="0"/>
              <a:t>civil and political rights, the latter obviously relating to the rights and obligations of citizens. </a:t>
            </a:r>
            <a:endParaRPr lang="en-US" sz="2000" dirty="0" smtClean="0"/>
          </a:p>
          <a:p>
            <a:pPr algn="just"/>
            <a:r>
              <a:rPr lang="en-US" sz="2000" dirty="0" smtClean="0"/>
              <a:t>	</a:t>
            </a:r>
            <a:endParaRPr lang="en-US" sz="2000" dirty="0" smtClean="0"/>
          </a:p>
          <a:p>
            <a:pPr algn="just"/>
            <a:r>
              <a:rPr lang="en-US" sz="2000" dirty="0" smtClean="0"/>
              <a:t>	</a:t>
            </a:r>
            <a:r>
              <a:rPr lang="en-US" sz="2000" dirty="0" smtClean="0"/>
              <a:t>Thus </a:t>
            </a:r>
            <a:r>
              <a:rPr lang="en-US" sz="2000" dirty="0" smtClean="0"/>
              <a:t>a comprehensive human rights education takes account of citizenship, and considers that good citizenship is connected with human rights as a whole. </a:t>
            </a:r>
            <a:endParaRPr lang="en-US" sz="2000" dirty="0" smtClean="0"/>
          </a:p>
          <a:p>
            <a:pPr algn="just"/>
            <a:endParaRPr lang="en-US" sz="2000" dirty="0" smtClean="0"/>
          </a:p>
          <a:p>
            <a:pPr algn="just"/>
            <a:r>
              <a:rPr lang="en-US" sz="2000" dirty="0" smtClean="0"/>
              <a:t>	when </a:t>
            </a:r>
            <a:r>
              <a:rPr lang="en-US" sz="2000" dirty="0" smtClean="0"/>
              <a:t>we speak of the purposes to be ascribed to either citizenship education (producing citizens with moral qualities) </a:t>
            </a:r>
          </a:p>
          <a:p>
            <a:pPr algn="just"/>
            <a:r>
              <a:rPr lang="en-US" sz="2000" dirty="0" smtClean="0"/>
              <a:t>	</a:t>
            </a:r>
          </a:p>
          <a:p>
            <a:pPr algn="just"/>
            <a:r>
              <a:rPr lang="en-US" sz="2000" dirty="0" smtClean="0"/>
              <a:t>	H</a:t>
            </a:r>
            <a:r>
              <a:rPr lang="en-US" sz="2000" dirty="0" smtClean="0"/>
              <a:t>uman Rights </a:t>
            </a:r>
            <a:r>
              <a:rPr lang="en-US" sz="2000" dirty="0" smtClean="0"/>
              <a:t>education (comprising a knowledge of the social and political rights of all human beings, and their recognition) we inevitably end up with the </a:t>
            </a:r>
            <a:r>
              <a:rPr lang="en-US" sz="2000" dirty="0" err="1" smtClean="0"/>
              <a:t>complementarity</a:t>
            </a:r>
            <a:r>
              <a:rPr lang="en-US" sz="2000" dirty="0" smtClean="0"/>
              <a:t> between citizenship and human rights. </a:t>
            </a:r>
          </a:p>
          <a:p>
            <a:pPr algn="just"/>
            <a:endParaRPr lang="en-US" sz="2000" dirty="0" smtClean="0"/>
          </a:p>
          <a:p>
            <a:pPr algn="just"/>
            <a:endParaRPr lang="en-US"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676400"/>
            <a:ext cx="7086600" cy="3170099"/>
          </a:xfrm>
          <a:prstGeom prst="rect">
            <a:avLst/>
          </a:prstGeom>
        </p:spPr>
        <p:txBody>
          <a:bodyPr wrap="square">
            <a:spAutoFit/>
          </a:bodyPr>
          <a:lstStyle/>
          <a:p>
            <a:pPr algn="just"/>
            <a:r>
              <a:rPr lang="en-US" sz="2000" dirty="0" smtClean="0"/>
              <a:t>	Conversely</a:t>
            </a:r>
            <a:r>
              <a:rPr lang="en-US" sz="2000" dirty="0" smtClean="0"/>
              <a:t>, citizenship education which trains ‘good’ citizens, </a:t>
            </a:r>
            <a:r>
              <a:rPr lang="en-US" sz="2000" dirty="0" err="1" smtClean="0"/>
              <a:t>ie</a:t>
            </a:r>
            <a:r>
              <a:rPr lang="en-US" sz="2000" dirty="0" smtClean="0"/>
              <a:t>. citizens aware of the human and political issues at stake in their society or nation, requires from each citizen ethical and moral qualities</a:t>
            </a:r>
            <a:r>
              <a:rPr lang="en-US" sz="2000" dirty="0" smtClean="0"/>
              <a:t>.</a:t>
            </a:r>
          </a:p>
          <a:p>
            <a:pPr algn="just"/>
            <a:endParaRPr lang="en-US" sz="2000" dirty="0" smtClean="0"/>
          </a:p>
          <a:p>
            <a:pPr algn="just"/>
            <a:r>
              <a:rPr lang="en-US" sz="2000" dirty="0" smtClean="0"/>
              <a:t>	</a:t>
            </a:r>
            <a:r>
              <a:rPr lang="en-US" sz="2000" dirty="0" smtClean="0"/>
              <a:t> </a:t>
            </a:r>
            <a:r>
              <a:rPr lang="en-US" sz="2000" dirty="0" smtClean="0"/>
              <a:t>All forms of citizenship education inculcate (or aim at inculcating) respect for others and recognition of the equality of all human </a:t>
            </a:r>
            <a:r>
              <a:rPr lang="en-US" sz="2000" dirty="0" smtClean="0"/>
              <a:t>beings </a:t>
            </a:r>
            <a:r>
              <a:rPr lang="en-US" sz="2000" dirty="0" smtClean="0"/>
              <a:t>and at combating all forms of discrimination (racist, gender-based, religious, etc.) by fostering a spirit of tolerance and peace among human beings</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06817"/>
            <a:ext cx="7772400" cy="4431983"/>
          </a:xfrm>
          <a:prstGeom prst="rect">
            <a:avLst/>
          </a:prstGeom>
        </p:spPr>
        <p:txBody>
          <a:bodyPr wrap="square">
            <a:spAutoFit/>
          </a:bodyPr>
          <a:lstStyle/>
          <a:p>
            <a:endParaRPr lang="en-US" dirty="0" smtClean="0"/>
          </a:p>
          <a:p>
            <a:pPr algn="just"/>
            <a:r>
              <a:rPr lang="en-US" dirty="0" smtClean="0"/>
              <a:t>	</a:t>
            </a:r>
            <a:r>
              <a:rPr lang="en-US" sz="2400" dirty="0" smtClean="0"/>
              <a:t>Depending </a:t>
            </a:r>
            <a:r>
              <a:rPr lang="en-US" sz="2400" dirty="0" smtClean="0"/>
              <a:t>on the cultural traditions of each education system, we shall have, in some cases, civics education, comprising a knowledge of human rights and their exercise, and in others, </a:t>
            </a:r>
          </a:p>
          <a:p>
            <a:pPr algn="just"/>
            <a:r>
              <a:rPr lang="en-US" sz="2400" dirty="0" smtClean="0"/>
              <a:t>	Human Rights </a:t>
            </a:r>
            <a:r>
              <a:rPr lang="en-US" sz="2400" dirty="0" smtClean="0"/>
              <a:t>education, stressing civil and political rights as the basis of citizenship, and hence the national features assumed by these rights and guaranteed by states.  </a:t>
            </a:r>
          </a:p>
          <a:p>
            <a:pPr algn="just"/>
            <a:r>
              <a:rPr lang="en-US" sz="2400" dirty="0" smtClean="0"/>
              <a:t>	Bearing </a:t>
            </a:r>
            <a:r>
              <a:rPr lang="en-US" sz="2400" dirty="0" smtClean="0"/>
              <a:t>in mind this </a:t>
            </a:r>
            <a:r>
              <a:rPr lang="en-US" sz="2400" dirty="0" err="1" smtClean="0"/>
              <a:t>complementarity</a:t>
            </a:r>
            <a:r>
              <a:rPr lang="en-US" sz="2400" dirty="0" smtClean="0"/>
              <a:t>, citizenship education means not only ‘educating citizens’ but also ‘training children for adulth</a:t>
            </a:r>
            <a:r>
              <a:rPr lang="en-US" sz="2400" b="1" dirty="0" smtClean="0"/>
              <a:t>o</a:t>
            </a:r>
            <a:r>
              <a:rPr lang="en-US" sz="2400" dirty="0" smtClean="0"/>
              <a:t>od and citizenship’.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0"/>
            <a:ext cx="7315200" cy="4216539"/>
          </a:xfrm>
          <a:prstGeom prst="rect">
            <a:avLst/>
          </a:prstGeom>
        </p:spPr>
        <p:txBody>
          <a:bodyPr wrap="square">
            <a:spAutoFit/>
          </a:bodyPr>
          <a:lstStyle/>
          <a:p>
            <a:pPr algn="just"/>
            <a:r>
              <a:rPr lang="en-US" sz="2400" b="1" u="sng" dirty="0" smtClean="0"/>
              <a:t>Citizenship education has, therefore, three main objectives: </a:t>
            </a:r>
          </a:p>
          <a:p>
            <a:pPr algn="just"/>
            <a:endParaRPr lang="en-US" sz="2000" dirty="0" smtClean="0"/>
          </a:p>
          <a:p>
            <a:pPr algn="just"/>
            <a:r>
              <a:rPr lang="en-US" sz="2000" dirty="0" smtClean="0"/>
              <a:t>• Educating </a:t>
            </a:r>
            <a:r>
              <a:rPr lang="en-US" sz="2000" dirty="0" smtClean="0"/>
              <a:t>people in citizenship and human rights through an understanding of the principles and institutions [which govern a state or nation</a:t>
            </a:r>
            <a:r>
              <a:rPr lang="en-US" sz="2000" dirty="0" smtClean="0"/>
              <a:t>]  </a:t>
            </a:r>
          </a:p>
          <a:p>
            <a:pPr algn="just"/>
            <a:endParaRPr lang="en-US" sz="2000" dirty="0" smtClean="0"/>
          </a:p>
          <a:p>
            <a:pPr algn="just"/>
            <a:r>
              <a:rPr lang="en-US" sz="2000" dirty="0" smtClean="0"/>
              <a:t>• </a:t>
            </a:r>
            <a:r>
              <a:rPr lang="en-US" sz="2000" dirty="0" smtClean="0"/>
              <a:t>learning to exercise one’s </a:t>
            </a:r>
            <a:r>
              <a:rPr lang="en-US" sz="2000" dirty="0" err="1" smtClean="0"/>
              <a:t>judgement</a:t>
            </a:r>
            <a:r>
              <a:rPr lang="en-US" sz="2000" dirty="0" smtClean="0"/>
              <a:t> and critical </a:t>
            </a:r>
            <a:r>
              <a:rPr lang="en-US" sz="2000" dirty="0" smtClean="0"/>
              <a:t>faculty </a:t>
            </a:r>
          </a:p>
          <a:p>
            <a:pPr algn="just"/>
            <a:endParaRPr lang="en-US" sz="2000" dirty="0" smtClean="0"/>
          </a:p>
          <a:p>
            <a:pPr algn="just"/>
            <a:r>
              <a:rPr lang="en-US" sz="2000" dirty="0" smtClean="0"/>
              <a:t>• Acquiring </a:t>
            </a:r>
            <a:r>
              <a:rPr lang="en-US" sz="2000" dirty="0" smtClean="0"/>
              <a:t>a sense of individual and community responsibilities. </a:t>
            </a:r>
          </a:p>
          <a:p>
            <a:pPr algn="just"/>
            <a:r>
              <a:rPr lang="en-US" sz="2000" dirty="0" smtClean="0"/>
              <a:t>These three objectives correspond both to educating the individual as a subject of ethics and law, and to educating citizens.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676400"/>
            <a:ext cx="6858000" cy="4493538"/>
          </a:xfrm>
          <a:prstGeom prst="rect">
            <a:avLst/>
          </a:prstGeom>
        </p:spPr>
        <p:txBody>
          <a:bodyPr wrap="square">
            <a:spAutoFit/>
          </a:bodyPr>
          <a:lstStyle/>
          <a:p>
            <a:pPr algn="just"/>
            <a:r>
              <a:rPr lang="en-US" sz="2400" b="1" u="sng" dirty="0" smtClean="0"/>
              <a:t>These objectives suggest four major themes for citizenship education: </a:t>
            </a:r>
          </a:p>
          <a:p>
            <a:endParaRPr lang="en-US" dirty="0" smtClean="0"/>
          </a:p>
          <a:p>
            <a:pPr algn="just"/>
            <a:r>
              <a:rPr lang="en-US" dirty="0" smtClean="0"/>
              <a:t>• </a:t>
            </a:r>
            <a:r>
              <a:rPr lang="en-US" sz="2000" dirty="0" smtClean="0"/>
              <a:t>The relations between individuals and society: individual and collective freedoms, and rejection of any kind of discrimination</a:t>
            </a:r>
            <a:r>
              <a:rPr lang="en-US" sz="2000" dirty="0" smtClean="0"/>
              <a:t>.</a:t>
            </a:r>
          </a:p>
          <a:p>
            <a:pPr algn="just"/>
            <a:endParaRPr lang="en-US" sz="2000" dirty="0" smtClean="0"/>
          </a:p>
          <a:p>
            <a:pPr algn="just"/>
            <a:r>
              <a:rPr lang="en-US" sz="2000" dirty="0" smtClean="0"/>
              <a:t>• </a:t>
            </a:r>
            <a:r>
              <a:rPr lang="en-US" sz="2000" dirty="0" smtClean="0"/>
              <a:t>The relations between citizens and the government: what is involved in democracy and the organization of the state</a:t>
            </a:r>
            <a:r>
              <a:rPr lang="en-US" sz="2000" dirty="0" smtClean="0"/>
              <a:t>.</a:t>
            </a:r>
          </a:p>
          <a:p>
            <a:pPr algn="just"/>
            <a:endParaRPr lang="en-US" sz="2000" dirty="0" smtClean="0"/>
          </a:p>
          <a:p>
            <a:pPr algn="just"/>
            <a:r>
              <a:rPr lang="en-US" sz="2000" dirty="0" smtClean="0"/>
              <a:t>• </a:t>
            </a:r>
            <a:r>
              <a:rPr lang="en-US" sz="2000" dirty="0" smtClean="0"/>
              <a:t>The relations between the citizen and democratic life. </a:t>
            </a:r>
            <a:endParaRPr lang="en-US" sz="2000" dirty="0" smtClean="0"/>
          </a:p>
          <a:p>
            <a:pPr algn="just"/>
            <a:endParaRPr lang="en-US" sz="2000" dirty="0" smtClean="0"/>
          </a:p>
          <a:p>
            <a:pPr algn="just"/>
            <a:r>
              <a:rPr lang="en-US" sz="2000" dirty="0" smtClean="0"/>
              <a:t>• </a:t>
            </a:r>
            <a:r>
              <a:rPr lang="en-US" sz="2000" dirty="0" smtClean="0"/>
              <a:t>The responsibility of the individual and the citizen in the international community</a:t>
            </a: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219</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 pc</dc:creator>
  <cp:lastModifiedBy>My pc</cp:lastModifiedBy>
  <cp:revision>20</cp:revision>
  <dcterms:created xsi:type="dcterms:W3CDTF">2006-08-16T00:00:00Z</dcterms:created>
  <dcterms:modified xsi:type="dcterms:W3CDTF">2020-03-17T18:14:33Z</dcterms:modified>
</cp:coreProperties>
</file>