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deed.com/career-advice/career-development/types-of-nonverbal-communic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log.smarp.com/workplace-communication-20-ways-to-effectively-communicate-with-your-employees" TargetMode="External"/><Relationship Id="rId2" Type="http://schemas.openxmlformats.org/officeDocument/2006/relationships/hyperlink" Target="https://blog.smarp.com/5-ways-effective-internal-communication-can-boost-employee-productiv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5E69D-439A-47A0-B50A-9F634943AFD7}"/>
              </a:ext>
            </a:extLst>
          </p:cNvPr>
          <p:cNvSpPr>
            <a:spLocks noGrp="1"/>
          </p:cNvSpPr>
          <p:nvPr>
            <p:ph type="ctrTitle"/>
          </p:nvPr>
        </p:nvSpPr>
        <p:spPr/>
        <p:txBody>
          <a:bodyPr/>
          <a:lstStyle/>
          <a:p>
            <a:r>
              <a:rPr lang="en-US" dirty="0"/>
              <a:t>KINDS AND TYPES OF COMMUNICATION</a:t>
            </a:r>
          </a:p>
        </p:txBody>
      </p:sp>
      <p:sp>
        <p:nvSpPr>
          <p:cNvPr id="3" name="Subtitle 2">
            <a:extLst>
              <a:ext uri="{FF2B5EF4-FFF2-40B4-BE49-F238E27FC236}">
                <a16:creationId xmlns:a16="http://schemas.microsoft.com/office/drawing/2014/main" id="{48AF0E2B-210F-4236-8870-3437C0DBF088}"/>
              </a:ext>
            </a:extLst>
          </p:cNvPr>
          <p:cNvSpPr>
            <a:spLocks noGrp="1"/>
          </p:cNvSpPr>
          <p:nvPr>
            <p:ph type="subTitle" idx="1"/>
          </p:nvPr>
        </p:nvSpPr>
        <p:spPr/>
        <p:txBody>
          <a:bodyPr/>
          <a:lstStyle/>
          <a:p>
            <a:r>
              <a:rPr lang="en-US" dirty="0"/>
              <a:t>Lecture 3</a:t>
            </a:r>
          </a:p>
        </p:txBody>
      </p:sp>
    </p:spTree>
    <p:extLst>
      <p:ext uri="{BB962C8B-B14F-4D97-AF65-F5344CB8AC3E}">
        <p14:creationId xmlns:p14="http://schemas.microsoft.com/office/powerpoint/2010/main" val="94091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67FC-5B57-4A77-9FB3-B80E2AAADE00}"/>
              </a:ext>
            </a:extLst>
          </p:cNvPr>
          <p:cNvSpPr>
            <a:spLocks noGrp="1"/>
          </p:cNvSpPr>
          <p:nvPr>
            <p:ph type="title"/>
          </p:nvPr>
        </p:nvSpPr>
        <p:spPr>
          <a:xfrm>
            <a:off x="2231136" y="185530"/>
            <a:ext cx="7729728" cy="932443"/>
          </a:xfrm>
        </p:spPr>
        <p:txBody>
          <a:bodyPr/>
          <a:lstStyle/>
          <a:p>
            <a:r>
              <a:rPr lang="en-US" dirty="0"/>
              <a:t>SMALL GROUP COMMUNICATION</a:t>
            </a:r>
          </a:p>
        </p:txBody>
      </p:sp>
      <p:sp>
        <p:nvSpPr>
          <p:cNvPr id="3" name="Content Placeholder 2">
            <a:extLst>
              <a:ext uri="{FF2B5EF4-FFF2-40B4-BE49-F238E27FC236}">
                <a16:creationId xmlns:a16="http://schemas.microsoft.com/office/drawing/2014/main" id="{1732CA6C-2E08-40F6-92A5-290A5A6DB95D}"/>
              </a:ext>
            </a:extLst>
          </p:cNvPr>
          <p:cNvSpPr>
            <a:spLocks noGrp="1"/>
          </p:cNvSpPr>
          <p:nvPr>
            <p:ph idx="1"/>
          </p:nvPr>
        </p:nvSpPr>
        <p:spPr>
          <a:xfrm>
            <a:off x="1245703" y="1298713"/>
            <a:ext cx="10296939" cy="4863547"/>
          </a:xfrm>
        </p:spPr>
        <p:txBody>
          <a:bodyPr/>
          <a:lstStyle/>
          <a:p>
            <a:r>
              <a:rPr lang="en-US" sz="2000" b="1" i="0" u="none" strike="noStrike" dirty="0">
                <a:solidFill>
                  <a:srgbClr val="000000"/>
                </a:solidFill>
                <a:effectLst/>
                <a:latin typeface="Times New Roman" panose="02020603050405020304" pitchFamily="18" charset="0"/>
              </a:rPr>
              <a:t>Small group communication</a:t>
            </a:r>
            <a:r>
              <a:rPr lang="en-US" sz="2000" b="0" i="0" dirty="0">
                <a:solidFill>
                  <a:srgbClr val="000000"/>
                </a:solidFill>
                <a:effectLst/>
                <a:latin typeface="Times New Roman" panose="02020603050405020304" pitchFamily="18" charset="0"/>
              </a:rPr>
              <a:t> refers to interactions among three or more people who are connected through a common purpose, mutual influence, and a shared identity</a:t>
            </a:r>
            <a:r>
              <a:rPr lang="en-US" b="0" i="0" dirty="0">
                <a:solidFill>
                  <a:srgbClr val="000000"/>
                </a:solidFill>
                <a:effectLst/>
                <a:latin typeface="Times New Roman" panose="02020603050405020304" pitchFamily="18" charset="0"/>
              </a:rPr>
              <a:t>.</a:t>
            </a:r>
          </a:p>
          <a:p>
            <a:r>
              <a:rPr lang="en-US" b="0" i="0" dirty="0">
                <a:solidFill>
                  <a:srgbClr val="000000"/>
                </a:solidFill>
                <a:effectLst/>
                <a:latin typeface="Times New Roman" panose="02020603050405020304" pitchFamily="18" charset="0"/>
              </a:rPr>
              <a:t>Advantages of group communication include shared decision making, shared resources, synergy(working together), and exposure to diversity. Disadvantages of group communication include unnecessary group formation (when the task would be better performed by one person), difficulty coordinating schedules, and difficulty with accountability.</a:t>
            </a:r>
          </a:p>
          <a:p>
            <a:r>
              <a:rPr lang="en-US" dirty="0">
                <a:solidFill>
                  <a:srgbClr val="000000"/>
                </a:solidFill>
                <a:latin typeface="Times New Roman" panose="02020603050405020304" pitchFamily="18" charset="0"/>
              </a:rPr>
              <a:t>Example: presentation group, project members, cricket team</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72695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A8AF1-5B14-4B4D-97E5-55B5F0FC66D4}"/>
              </a:ext>
            </a:extLst>
          </p:cNvPr>
          <p:cNvSpPr>
            <a:spLocks noGrp="1"/>
          </p:cNvSpPr>
          <p:nvPr>
            <p:ph type="title"/>
          </p:nvPr>
        </p:nvSpPr>
        <p:spPr>
          <a:xfrm flipV="1">
            <a:off x="2231136" y="119270"/>
            <a:ext cx="7729728" cy="6626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172B426-54DA-4454-8ACA-8901F8295314}"/>
              </a:ext>
            </a:extLst>
          </p:cNvPr>
          <p:cNvSpPr>
            <a:spLocks noGrp="1"/>
          </p:cNvSpPr>
          <p:nvPr>
            <p:ph idx="1"/>
          </p:nvPr>
        </p:nvSpPr>
        <p:spPr>
          <a:xfrm>
            <a:off x="914400" y="569843"/>
            <a:ext cx="10389704" cy="4585253"/>
          </a:xfrm>
        </p:spPr>
        <p:txBody>
          <a:bodyPr>
            <a:normAutofit/>
          </a:bodyPr>
          <a:lstStyle/>
          <a:p>
            <a:pPr algn="l"/>
            <a:r>
              <a:rPr lang="en-US" b="0" i="0" dirty="0">
                <a:solidFill>
                  <a:srgbClr val="000000"/>
                </a:solidFill>
                <a:effectLst/>
                <a:latin typeface="Times New Roman" panose="02020603050405020304" pitchFamily="18" charset="0"/>
              </a:rPr>
              <a:t>T</a:t>
            </a:r>
            <a:r>
              <a:rPr lang="en-US" sz="1600" b="0" i="0" dirty="0">
                <a:solidFill>
                  <a:srgbClr val="000000"/>
                </a:solidFill>
                <a:effectLst/>
                <a:latin typeface="Times New Roman" panose="02020603050405020304" pitchFamily="18" charset="0"/>
              </a:rPr>
              <a:t>here are various types of groups, including task-oriented, relational-oriented, primary, and secondary groups, as well as teams.</a:t>
            </a:r>
          </a:p>
          <a:p>
            <a:pPr algn="l">
              <a:buFont typeface="Arial" panose="020B0604020202020204" pitchFamily="34" charset="0"/>
              <a:buChar char="•"/>
            </a:pPr>
            <a:r>
              <a:rPr lang="en-US" sz="1600" b="0" i="0" dirty="0">
                <a:solidFill>
                  <a:srgbClr val="000000"/>
                </a:solidFill>
                <a:effectLst/>
                <a:latin typeface="Times New Roman" panose="02020603050405020304" pitchFamily="18" charset="0"/>
              </a:rPr>
              <a:t>Task-oriented groups are formed to solve a problem, promote a cause, or generate ideas or information, while relational-oriented groups are formed to promote interpersonal connections. While there are elements of both in every group, the overall purpose of a group can usually be categorized as primarily task or relational oriented.</a:t>
            </a:r>
          </a:p>
          <a:p>
            <a:pPr algn="l">
              <a:buFont typeface="Arial" panose="020B0604020202020204" pitchFamily="34" charset="0"/>
              <a:buChar char="•"/>
            </a:pPr>
            <a:r>
              <a:rPr lang="en-US" sz="1600" b="0" i="0" dirty="0">
                <a:solidFill>
                  <a:srgbClr val="000000"/>
                </a:solidFill>
                <a:effectLst/>
                <a:latin typeface="Times New Roman" panose="02020603050405020304" pitchFamily="18" charset="0"/>
              </a:rPr>
              <a:t>Primary groups are long-lasting groups that are formed based on interpersonal relationships and include family and friendship groups, and secondary groups are characterized by less frequent interaction and less emotional and relational communication than in primary groups. Our communication in primary groups is more frequently other oriented than our communication in secondary groups, which is often self-oriented.</a:t>
            </a:r>
          </a:p>
          <a:p>
            <a:pPr algn="l">
              <a:buFont typeface="Arial" panose="020B0604020202020204" pitchFamily="34" charset="0"/>
              <a:buChar char="•"/>
            </a:pPr>
            <a:r>
              <a:rPr lang="en-US" sz="1600" b="0" i="0" dirty="0">
                <a:solidFill>
                  <a:srgbClr val="000000"/>
                </a:solidFill>
                <a:effectLst/>
                <a:latin typeface="Times New Roman" panose="02020603050405020304" pitchFamily="18" charset="0"/>
              </a:rPr>
              <a:t>Teams are similar to task-oriented groups, but they are characterized by a high degree of loyalty and dedication to the group’s task and to other group members.</a:t>
            </a:r>
          </a:p>
          <a:p>
            <a:endParaRPr lang="en-US" dirty="0"/>
          </a:p>
        </p:txBody>
      </p:sp>
    </p:spTree>
    <p:extLst>
      <p:ext uri="{BB962C8B-B14F-4D97-AF65-F5344CB8AC3E}">
        <p14:creationId xmlns:p14="http://schemas.microsoft.com/office/powerpoint/2010/main" val="205190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6973-BFCF-451B-A1DC-5D22256E31B6}"/>
              </a:ext>
            </a:extLst>
          </p:cNvPr>
          <p:cNvSpPr>
            <a:spLocks noGrp="1"/>
          </p:cNvSpPr>
          <p:nvPr>
            <p:ph type="title"/>
          </p:nvPr>
        </p:nvSpPr>
        <p:spPr>
          <a:xfrm>
            <a:off x="2231136" y="304800"/>
            <a:ext cx="7729728" cy="967409"/>
          </a:xfrm>
        </p:spPr>
        <p:txBody>
          <a:bodyPr/>
          <a:lstStyle/>
          <a:p>
            <a:r>
              <a:rPr lang="en-US" dirty="0"/>
              <a:t>ORGANIZATIONAL COMMUNICATION</a:t>
            </a:r>
          </a:p>
        </p:txBody>
      </p:sp>
      <p:sp>
        <p:nvSpPr>
          <p:cNvPr id="3" name="Content Placeholder 2">
            <a:extLst>
              <a:ext uri="{FF2B5EF4-FFF2-40B4-BE49-F238E27FC236}">
                <a16:creationId xmlns:a16="http://schemas.microsoft.com/office/drawing/2014/main" id="{4CF13D7A-244A-429E-8DC9-0211B2EFDBE7}"/>
              </a:ext>
            </a:extLst>
          </p:cNvPr>
          <p:cNvSpPr>
            <a:spLocks noGrp="1"/>
          </p:cNvSpPr>
          <p:nvPr>
            <p:ph idx="1"/>
          </p:nvPr>
        </p:nvSpPr>
        <p:spPr>
          <a:xfrm>
            <a:off x="1060174" y="1537252"/>
            <a:ext cx="10495722" cy="4202775"/>
          </a:xfrm>
        </p:spPr>
        <p:txBody>
          <a:bodyPr/>
          <a:lstStyle/>
          <a:p>
            <a:r>
              <a:rPr lang="en-US" b="1" i="0" dirty="0">
                <a:solidFill>
                  <a:srgbClr val="333333"/>
                </a:solidFill>
                <a:effectLst/>
                <a:latin typeface="Arial" panose="020B0604020202020204" pitchFamily="34" charset="0"/>
              </a:rPr>
              <a:t> </a:t>
            </a:r>
            <a:r>
              <a:rPr lang="en-US" i="0" dirty="0">
                <a:solidFill>
                  <a:srgbClr val="333333"/>
                </a:solidFill>
                <a:effectLst/>
                <a:latin typeface="Arial" panose="020B0604020202020204" pitchFamily="34" charset="0"/>
              </a:rPr>
              <a:t>Organizational communication is defined as the channels and forms of communication that occur within organizations, such as corporations, non-profits, and governmental bodies. It includes both communications within an organization and public-facing communications.</a:t>
            </a:r>
          </a:p>
          <a:p>
            <a:r>
              <a:rPr lang="en-US" i="0" dirty="0">
                <a:solidFill>
                  <a:srgbClr val="333333"/>
                </a:solidFill>
                <a:effectLst/>
                <a:latin typeface="Arial" panose="020B0604020202020204" pitchFamily="34" charset="0"/>
              </a:rPr>
              <a:t> Individuals trained in organizational communication can work in human resources, employee training and management, public relations, marketing, communications consulting, public affairs, media management, policy and advocacy, and research and instruction, among other areas.</a:t>
            </a:r>
          </a:p>
          <a:p>
            <a:endParaRPr lang="en-US" dirty="0"/>
          </a:p>
        </p:txBody>
      </p:sp>
    </p:spTree>
    <p:extLst>
      <p:ext uri="{BB962C8B-B14F-4D97-AF65-F5344CB8AC3E}">
        <p14:creationId xmlns:p14="http://schemas.microsoft.com/office/powerpoint/2010/main" val="183436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123B0-ED18-499E-93F3-0C90E91F0ED7}"/>
              </a:ext>
            </a:extLst>
          </p:cNvPr>
          <p:cNvSpPr>
            <a:spLocks noGrp="1"/>
          </p:cNvSpPr>
          <p:nvPr>
            <p:ph type="title"/>
          </p:nvPr>
        </p:nvSpPr>
        <p:spPr>
          <a:xfrm flipV="1">
            <a:off x="2231136" y="172278"/>
            <a:ext cx="7729728"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F182EB6-63F7-4980-A00B-EC2394F3480F}"/>
              </a:ext>
            </a:extLst>
          </p:cNvPr>
          <p:cNvSpPr>
            <a:spLocks noGrp="1"/>
          </p:cNvSpPr>
          <p:nvPr>
            <p:ph idx="1"/>
          </p:nvPr>
        </p:nvSpPr>
        <p:spPr>
          <a:xfrm>
            <a:off x="861391" y="695076"/>
            <a:ext cx="10601739" cy="5044952"/>
          </a:xfrm>
        </p:spPr>
        <p:txBody>
          <a:bodyPr>
            <a:normAutofit/>
          </a:bodyPr>
          <a:lstStyle/>
          <a:p>
            <a:pPr marL="0" indent="0" algn="l">
              <a:buNone/>
            </a:pPr>
            <a:r>
              <a:rPr lang="en-US" dirty="0">
                <a:solidFill>
                  <a:srgbClr val="4A4A4A"/>
                </a:solidFill>
                <a:latin typeface="Frutiger LT"/>
              </a:rPr>
              <a:t>H</a:t>
            </a:r>
            <a:r>
              <a:rPr lang="en-US" b="0" i="0" dirty="0">
                <a:solidFill>
                  <a:srgbClr val="4A4A4A"/>
                </a:solidFill>
                <a:effectLst/>
                <a:latin typeface="Frutiger LT"/>
              </a:rPr>
              <a:t>ere are three general types of directional communication that take place in organizations.</a:t>
            </a:r>
          </a:p>
          <a:p>
            <a:pPr algn="l">
              <a:buFont typeface="Arial" panose="020B0604020202020204" pitchFamily="34" charset="0"/>
              <a:buChar char="•"/>
            </a:pPr>
            <a:r>
              <a:rPr lang="en-US" b="1" i="0" dirty="0">
                <a:solidFill>
                  <a:srgbClr val="4A4A4A"/>
                </a:solidFill>
                <a:effectLst/>
                <a:latin typeface="Frutiger LT"/>
              </a:rPr>
              <a:t>Downward communication</a:t>
            </a:r>
            <a:r>
              <a:rPr lang="en-US" b="0" i="0" dirty="0">
                <a:solidFill>
                  <a:srgbClr val="4A4A4A"/>
                </a:solidFill>
                <a:effectLst/>
                <a:latin typeface="Frutiger LT"/>
              </a:rPr>
              <a:t> flows from superiors to subordinates. This typically takes the form of orders, instructions and policy directives to people at lower levels in the company. Examples include feedback on job performance and information about policy and procedures.</a:t>
            </a:r>
          </a:p>
          <a:p>
            <a:pPr algn="l">
              <a:buFont typeface="Arial" panose="020B0604020202020204" pitchFamily="34" charset="0"/>
              <a:buChar char="•"/>
            </a:pPr>
            <a:r>
              <a:rPr lang="en-US" b="1" i="0" dirty="0">
                <a:solidFill>
                  <a:srgbClr val="4A4A4A"/>
                </a:solidFill>
                <a:effectLst/>
                <a:latin typeface="Frutiger LT"/>
              </a:rPr>
              <a:t>Upward communication </a:t>
            </a:r>
            <a:r>
              <a:rPr lang="en-US" b="0" i="0" dirty="0">
                <a:solidFill>
                  <a:srgbClr val="4A4A4A"/>
                </a:solidFill>
                <a:effectLst/>
                <a:latin typeface="Frutiger LT"/>
              </a:rPr>
              <a:t>flows from subordinates to superiors. This is the opposite of downward communication; it originates from people at lower levels and is directed to those who are above them. Examples include suggestion statements, reactions, reports and proposals.</a:t>
            </a:r>
          </a:p>
          <a:p>
            <a:pPr algn="l">
              <a:buFont typeface="Arial" panose="020B0604020202020204" pitchFamily="34" charset="0"/>
              <a:buChar char="•"/>
            </a:pPr>
            <a:r>
              <a:rPr lang="en-US" b="1" i="0" dirty="0">
                <a:solidFill>
                  <a:srgbClr val="4A4A4A"/>
                </a:solidFill>
                <a:effectLst/>
                <a:latin typeface="Frutiger LT"/>
              </a:rPr>
              <a:t>Horizontal communication</a:t>
            </a:r>
            <a:r>
              <a:rPr lang="en-US" b="0" i="0" dirty="0">
                <a:solidFill>
                  <a:srgbClr val="4A4A4A"/>
                </a:solidFill>
                <a:effectLst/>
                <a:latin typeface="Frutiger LT"/>
              </a:rPr>
              <a:t> flows from people who are on the same level of the organization. This type of directional communication enables people to interact with their peers without involving people at other levels in the company. Examples include the communication between subordinates of one boss or between managers.</a:t>
            </a:r>
          </a:p>
          <a:p>
            <a:endParaRPr lang="en-US" dirty="0"/>
          </a:p>
        </p:txBody>
      </p:sp>
    </p:spTree>
    <p:extLst>
      <p:ext uri="{BB962C8B-B14F-4D97-AF65-F5344CB8AC3E}">
        <p14:creationId xmlns:p14="http://schemas.microsoft.com/office/powerpoint/2010/main" val="1637861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4C20-550A-443E-A3A6-256CA09CE3F5}"/>
              </a:ext>
            </a:extLst>
          </p:cNvPr>
          <p:cNvSpPr>
            <a:spLocks noGrp="1"/>
          </p:cNvSpPr>
          <p:nvPr>
            <p:ph type="title"/>
          </p:nvPr>
        </p:nvSpPr>
        <p:spPr>
          <a:xfrm>
            <a:off x="2231136" y="304800"/>
            <a:ext cx="7729728" cy="813173"/>
          </a:xfrm>
        </p:spPr>
        <p:txBody>
          <a:bodyPr/>
          <a:lstStyle/>
          <a:p>
            <a:r>
              <a:rPr lang="en-US" dirty="0"/>
              <a:t>Public communication</a:t>
            </a:r>
          </a:p>
        </p:txBody>
      </p:sp>
      <p:sp>
        <p:nvSpPr>
          <p:cNvPr id="3" name="Content Placeholder 2">
            <a:extLst>
              <a:ext uri="{FF2B5EF4-FFF2-40B4-BE49-F238E27FC236}">
                <a16:creationId xmlns:a16="http://schemas.microsoft.com/office/drawing/2014/main" id="{2FB20AE0-5B63-4E36-AC33-C5B493E7FBA6}"/>
              </a:ext>
            </a:extLst>
          </p:cNvPr>
          <p:cNvSpPr>
            <a:spLocks noGrp="1"/>
          </p:cNvSpPr>
          <p:nvPr>
            <p:ph idx="1"/>
          </p:nvPr>
        </p:nvSpPr>
        <p:spPr>
          <a:xfrm>
            <a:off x="1345095" y="1285462"/>
            <a:ext cx="9501809" cy="4505738"/>
          </a:xfrm>
        </p:spPr>
        <p:txBody>
          <a:bodyPr>
            <a:normAutofit/>
          </a:bodyPr>
          <a:lstStyle/>
          <a:p>
            <a:r>
              <a:rPr lang="en-US" b="1" i="0" dirty="0">
                <a:solidFill>
                  <a:srgbClr val="212529"/>
                </a:solidFill>
                <a:effectLst/>
                <a:latin typeface="Roboto"/>
              </a:rPr>
              <a:t>Public communication</a:t>
            </a:r>
            <a:r>
              <a:rPr lang="en-US" b="0" i="0" dirty="0">
                <a:solidFill>
                  <a:srgbClr val="212529"/>
                </a:solidFill>
                <a:effectLst/>
                <a:latin typeface="Roboto"/>
              </a:rPr>
              <a:t> happens when individuals and groups engage in dialogue in the </a:t>
            </a:r>
            <a:r>
              <a:rPr lang="en-US" b="1" i="0" dirty="0">
                <a:solidFill>
                  <a:srgbClr val="212529"/>
                </a:solidFill>
                <a:effectLst/>
                <a:latin typeface="Roboto"/>
              </a:rPr>
              <a:t>public</a:t>
            </a:r>
            <a:r>
              <a:rPr lang="en-US" b="0" i="0" dirty="0">
                <a:solidFill>
                  <a:srgbClr val="212529"/>
                </a:solidFill>
                <a:effectLst/>
                <a:latin typeface="Roboto"/>
              </a:rPr>
              <a:t> sphere in order to deliver a message to a specific audience. </a:t>
            </a:r>
          </a:p>
          <a:p>
            <a:pPr algn="l">
              <a:buFont typeface="Arial" panose="020B0604020202020204" pitchFamily="34" charset="0"/>
              <a:buChar char="•"/>
            </a:pPr>
            <a:r>
              <a:rPr lang="en-US" b="1" i="0" dirty="0">
                <a:solidFill>
                  <a:srgbClr val="212529"/>
                </a:solidFill>
                <a:effectLst/>
                <a:latin typeface="Roboto"/>
              </a:rPr>
              <a:t>Public speaking</a:t>
            </a:r>
            <a:r>
              <a:rPr lang="en-US" b="0" i="0" dirty="0">
                <a:solidFill>
                  <a:srgbClr val="212529"/>
                </a:solidFill>
                <a:effectLst/>
                <a:latin typeface="Roboto"/>
              </a:rPr>
              <a:t> events, newspaper editorials and billboard advertisements are a few forms of </a:t>
            </a:r>
            <a:r>
              <a:rPr lang="en-US" b="1" i="0" dirty="0">
                <a:solidFill>
                  <a:srgbClr val="212529"/>
                </a:solidFill>
                <a:effectLst/>
                <a:latin typeface="Roboto"/>
              </a:rPr>
              <a:t>public communication</a:t>
            </a:r>
            <a:r>
              <a:rPr lang="en-US" b="0" i="0" dirty="0">
                <a:solidFill>
                  <a:srgbClr val="212529"/>
                </a:solidFill>
                <a:effectLst/>
                <a:latin typeface="Roboto"/>
              </a:rPr>
              <a:t>.</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There are three general purposes that all speeches fall into: to inform, to persuade, and to entertain. Depending on what your ultimate goal is, you will start by picking one of these general purposes and then selecting an appropriate speech pattern that goes along with that general purpose.</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Informative speeches can focus on objects, people, events, concepts, processes, or issues. It is important to remember that your purpose in an informative speech is to share information with an audience, not to persuade them to do or believe something.</a:t>
            </a:r>
          </a:p>
          <a:p>
            <a:endParaRPr lang="en-US" dirty="0"/>
          </a:p>
        </p:txBody>
      </p:sp>
    </p:spTree>
    <p:extLst>
      <p:ext uri="{BB962C8B-B14F-4D97-AF65-F5344CB8AC3E}">
        <p14:creationId xmlns:p14="http://schemas.microsoft.com/office/powerpoint/2010/main" val="1968825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7D2E9-40F1-4AD8-A7B0-F587EC45ABD5}"/>
              </a:ext>
            </a:extLst>
          </p:cNvPr>
          <p:cNvSpPr>
            <a:spLocks noGrp="1"/>
          </p:cNvSpPr>
          <p:nvPr>
            <p:ph type="title"/>
          </p:nvPr>
        </p:nvSpPr>
        <p:spPr>
          <a:xfrm>
            <a:off x="2231136" y="-1"/>
            <a:ext cx="7729728" cy="22528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965276B-203C-41E4-AE91-2D7DBBAF72CB}"/>
              </a:ext>
            </a:extLst>
          </p:cNvPr>
          <p:cNvSpPr>
            <a:spLocks noGrp="1"/>
          </p:cNvSpPr>
          <p:nvPr>
            <p:ph idx="1"/>
          </p:nvPr>
        </p:nvSpPr>
        <p:spPr>
          <a:xfrm>
            <a:off x="821634" y="1086678"/>
            <a:ext cx="10906539" cy="5181600"/>
          </a:xfrm>
        </p:spPr>
        <p:txBody>
          <a:bodyPr>
            <a:normAutofit/>
          </a:bodyPr>
          <a:lstStyle/>
          <a:p>
            <a:pPr algn="l">
              <a:buFont typeface="Arial" panose="020B0604020202020204" pitchFamily="34" charset="0"/>
              <a:buChar char="•"/>
            </a:pPr>
            <a:r>
              <a:rPr lang="en-US" b="0" i="0" dirty="0">
                <a:solidFill>
                  <a:srgbClr val="000000"/>
                </a:solidFill>
                <a:effectLst/>
                <a:latin typeface="Times New Roman" panose="02020603050405020304" pitchFamily="18" charset="0"/>
              </a:rPr>
              <a:t>There are two basic types of persuasion: pure and manipulative. Speakers who attempt to persuade others for pure reasons do so because they actually believe in what they are persuading an audience to do or think. Speakers who persuade others for manipulative reasons do so often by distorting the support for their arguments because they have an ulterior motive in persuading an audience to do or think something. If an audience finds out that you’ve been attempting to manipulate them, they will lose trust in you.</a:t>
            </a:r>
          </a:p>
          <a:p>
            <a:pPr algn="l">
              <a:buFont typeface="Arial" panose="020B0604020202020204" pitchFamily="34" charset="0"/>
              <a:buChar char="•"/>
            </a:pPr>
            <a:r>
              <a:rPr lang="en-US" b="0" i="0" dirty="0">
                <a:solidFill>
                  <a:srgbClr val="000000"/>
                </a:solidFill>
                <a:effectLst/>
                <a:latin typeface="Times New Roman" panose="02020603050405020304" pitchFamily="18" charset="0"/>
              </a:rPr>
              <a:t>Entertainment speeches can be after-dinner, ceremonial, or inspirational. Although there may be informative or persuasive elements to your speech, your primary reason for giving the speech is to entertain the audience.</a:t>
            </a:r>
          </a:p>
        </p:txBody>
      </p:sp>
    </p:spTree>
    <p:extLst>
      <p:ext uri="{BB962C8B-B14F-4D97-AF65-F5344CB8AC3E}">
        <p14:creationId xmlns:p14="http://schemas.microsoft.com/office/powerpoint/2010/main" val="2815431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F562-6C1A-4DF1-92D2-8B3C3A637803}"/>
              </a:ext>
            </a:extLst>
          </p:cNvPr>
          <p:cNvSpPr>
            <a:spLocks noGrp="1"/>
          </p:cNvSpPr>
          <p:nvPr>
            <p:ph type="title"/>
          </p:nvPr>
        </p:nvSpPr>
        <p:spPr>
          <a:xfrm>
            <a:off x="2231136" y="119270"/>
            <a:ext cx="7729728" cy="998703"/>
          </a:xfrm>
        </p:spPr>
        <p:txBody>
          <a:bodyPr/>
          <a:lstStyle/>
          <a:p>
            <a:r>
              <a:rPr lang="en-US" dirty="0"/>
              <a:t>MASS COMMUNICATION</a:t>
            </a:r>
          </a:p>
        </p:txBody>
      </p:sp>
      <p:sp>
        <p:nvSpPr>
          <p:cNvPr id="3" name="Content Placeholder 2">
            <a:extLst>
              <a:ext uri="{FF2B5EF4-FFF2-40B4-BE49-F238E27FC236}">
                <a16:creationId xmlns:a16="http://schemas.microsoft.com/office/drawing/2014/main" id="{2BA99F26-0F07-4047-9204-FCF268C5DAF7}"/>
              </a:ext>
            </a:extLst>
          </p:cNvPr>
          <p:cNvSpPr>
            <a:spLocks noGrp="1"/>
          </p:cNvSpPr>
          <p:nvPr>
            <p:ph idx="1"/>
          </p:nvPr>
        </p:nvSpPr>
        <p:spPr>
          <a:xfrm>
            <a:off x="914399" y="1325216"/>
            <a:ext cx="10469217" cy="4770783"/>
          </a:xfrm>
        </p:spPr>
        <p:txBody>
          <a:bodyPr>
            <a:normAutofit/>
          </a:bodyPr>
          <a:lstStyle/>
          <a:p>
            <a:pPr algn="l"/>
            <a:r>
              <a:rPr lang="en-US" b="1" i="0" dirty="0">
                <a:solidFill>
                  <a:srgbClr val="555555"/>
                </a:solidFill>
                <a:effectLst/>
                <a:latin typeface="Open Sans"/>
              </a:rPr>
              <a:t>Mass communication</a:t>
            </a:r>
            <a:r>
              <a:rPr lang="en-US" b="0" i="0" dirty="0">
                <a:solidFill>
                  <a:srgbClr val="555555"/>
                </a:solidFill>
                <a:effectLst/>
                <a:latin typeface="Open Sans"/>
              </a:rPr>
              <a:t> is a process in which a person, group of people, or an organization sends a message through a channel of communication to a large group of anonymous and heterogeneous people and organizations. You can think of a large group of anonymous and heterogeneous people as either the general public or a segment of the general public. Channels of communication include broadcast television, radio, social media, and print. The sender of the message is usually a professional communicator that often represents an organization. Examples are:</a:t>
            </a:r>
          </a:p>
          <a:p>
            <a:pPr algn="l"/>
            <a:r>
              <a:rPr lang="en-US" b="0" i="0" dirty="0">
                <a:solidFill>
                  <a:srgbClr val="555555"/>
                </a:solidFill>
                <a:effectLst/>
                <a:latin typeface="Open Sans"/>
              </a:rPr>
              <a:t>Advertising, which consists of communications attempting to induce purchasing behavior</a:t>
            </a:r>
          </a:p>
          <a:p>
            <a:pPr algn="l">
              <a:buFont typeface="Arial" panose="020B0604020202020204" pitchFamily="34" charset="0"/>
              <a:buChar char="•"/>
            </a:pPr>
            <a:r>
              <a:rPr lang="en-US" b="0" i="0" dirty="0">
                <a:solidFill>
                  <a:srgbClr val="555555"/>
                </a:solidFill>
                <a:effectLst/>
                <a:latin typeface="Open Sans"/>
              </a:rPr>
              <a:t>Journalism, such as news</a:t>
            </a:r>
          </a:p>
          <a:p>
            <a:pPr algn="l">
              <a:buFont typeface="Arial" panose="020B0604020202020204" pitchFamily="34" charset="0"/>
              <a:buChar char="•"/>
            </a:pPr>
            <a:r>
              <a:rPr lang="en-US" b="0" i="0" dirty="0">
                <a:solidFill>
                  <a:srgbClr val="555555"/>
                </a:solidFill>
                <a:effectLst/>
                <a:latin typeface="Open Sans"/>
              </a:rPr>
              <a:t>Public relations, which is communication intended to influence public opinion on a product or organization</a:t>
            </a:r>
          </a:p>
          <a:p>
            <a:pPr algn="l">
              <a:buFont typeface="Arial" panose="020B0604020202020204" pitchFamily="34" charset="0"/>
              <a:buChar char="•"/>
            </a:pPr>
            <a:r>
              <a:rPr lang="en-US" b="0" i="0" dirty="0">
                <a:solidFill>
                  <a:srgbClr val="555555"/>
                </a:solidFill>
                <a:effectLst/>
                <a:latin typeface="Open Sans"/>
              </a:rPr>
              <a:t>Politics (for example, campaigning)</a:t>
            </a:r>
          </a:p>
          <a:p>
            <a:pPr marL="0" indent="0" algn="l">
              <a:buNone/>
            </a:pPr>
            <a:br>
              <a:rPr lang="en-US" b="0" i="0" dirty="0">
                <a:solidFill>
                  <a:srgbClr val="555555"/>
                </a:solidFill>
                <a:effectLst/>
                <a:latin typeface="Open Sans"/>
              </a:rPr>
            </a:br>
            <a:endParaRPr lang="en-US" dirty="0"/>
          </a:p>
        </p:txBody>
      </p:sp>
    </p:spTree>
    <p:extLst>
      <p:ext uri="{BB962C8B-B14F-4D97-AF65-F5344CB8AC3E}">
        <p14:creationId xmlns:p14="http://schemas.microsoft.com/office/powerpoint/2010/main" val="1524935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549F-5D94-4591-A516-92ED24E437C6}"/>
              </a:ext>
            </a:extLst>
          </p:cNvPr>
          <p:cNvSpPr>
            <a:spLocks noGrp="1"/>
          </p:cNvSpPr>
          <p:nvPr>
            <p:ph type="title"/>
          </p:nvPr>
        </p:nvSpPr>
        <p:spPr>
          <a:xfrm>
            <a:off x="2231136" y="212036"/>
            <a:ext cx="7729728" cy="905938"/>
          </a:xfrm>
        </p:spPr>
        <p:txBody>
          <a:bodyPr/>
          <a:lstStyle/>
          <a:p>
            <a:r>
              <a:rPr lang="en-US" dirty="0"/>
              <a:t>International Communication</a:t>
            </a:r>
          </a:p>
        </p:txBody>
      </p:sp>
      <p:sp>
        <p:nvSpPr>
          <p:cNvPr id="3" name="Content Placeholder 2">
            <a:extLst>
              <a:ext uri="{FF2B5EF4-FFF2-40B4-BE49-F238E27FC236}">
                <a16:creationId xmlns:a16="http://schemas.microsoft.com/office/drawing/2014/main" id="{7B872020-92FD-40FB-B4F7-22E1A7079E67}"/>
              </a:ext>
            </a:extLst>
          </p:cNvPr>
          <p:cNvSpPr>
            <a:spLocks noGrp="1"/>
          </p:cNvSpPr>
          <p:nvPr>
            <p:ph idx="1"/>
          </p:nvPr>
        </p:nvSpPr>
        <p:spPr>
          <a:xfrm>
            <a:off x="1338470" y="1338470"/>
            <a:ext cx="9952382" cy="4545495"/>
          </a:xfrm>
        </p:spPr>
        <p:txBody>
          <a:bodyPr>
            <a:normAutofit/>
          </a:bodyPr>
          <a:lstStyle/>
          <a:p>
            <a:r>
              <a:rPr lang="en-US" i="0" dirty="0">
                <a:solidFill>
                  <a:srgbClr val="333333"/>
                </a:solidFill>
                <a:effectLst/>
                <a:latin typeface="Arial" panose="020B0604020202020204" pitchFamily="34" charset="0"/>
              </a:rPr>
              <a:t>Global or international communication is the development and sharing of information, through verbal and non-verbal messages, in international settings and contexts. It is a broad field that incorporates multiple disciplines of communication, including intercultural, political, health, media, crisis, social advocacy, and integrated marketing communications, to name just a few. </a:t>
            </a:r>
          </a:p>
          <a:p>
            <a:r>
              <a:rPr lang="en-US" b="0" i="0" dirty="0">
                <a:solidFill>
                  <a:srgbClr val="333333"/>
                </a:solidFill>
                <a:effectLst/>
                <a:latin typeface="Arial" panose="020B0604020202020204" pitchFamily="34" charset="0"/>
              </a:rPr>
              <a:t>The study of global communication examines how information is exchanged across geographical and social divides, as well as how communication both impacts and is influenced by culture, politics, media, economies, health, and relationships in the age of globalization. Its strategies and practices allow marketers and creative directors, public relations specialists, political consultants, market researchers, journalists, non-profit leaders, and other professionals in foreign or international industries to develop and share messages that reach audiences across borders, whether to resonate politically, help sell a product, or expose illegal labor practices</a:t>
            </a:r>
            <a:endParaRPr lang="en-US"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76099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EB23-9C9F-4C08-A84B-7843C36B68C4}"/>
              </a:ext>
            </a:extLst>
          </p:cNvPr>
          <p:cNvSpPr>
            <a:spLocks noGrp="1"/>
          </p:cNvSpPr>
          <p:nvPr>
            <p:ph type="title"/>
          </p:nvPr>
        </p:nvSpPr>
        <p:spPr>
          <a:xfrm>
            <a:off x="2231136" y="265044"/>
            <a:ext cx="7729728" cy="1046922"/>
          </a:xfrm>
        </p:spPr>
        <p:txBody>
          <a:bodyPr/>
          <a:lstStyle/>
          <a:p>
            <a:r>
              <a:rPr lang="en-US" dirty="0"/>
              <a:t>VERBAL COMMUNICATION</a:t>
            </a:r>
          </a:p>
        </p:txBody>
      </p:sp>
      <p:sp>
        <p:nvSpPr>
          <p:cNvPr id="3" name="Content Placeholder 2">
            <a:extLst>
              <a:ext uri="{FF2B5EF4-FFF2-40B4-BE49-F238E27FC236}">
                <a16:creationId xmlns:a16="http://schemas.microsoft.com/office/drawing/2014/main" id="{FF58961A-582D-4632-8547-596A14C66D06}"/>
              </a:ext>
            </a:extLst>
          </p:cNvPr>
          <p:cNvSpPr>
            <a:spLocks noGrp="1"/>
          </p:cNvSpPr>
          <p:nvPr>
            <p:ph idx="1"/>
          </p:nvPr>
        </p:nvSpPr>
        <p:spPr>
          <a:xfrm>
            <a:off x="1033670" y="1444487"/>
            <a:ext cx="10389704" cy="4982817"/>
          </a:xfrm>
        </p:spPr>
        <p:txBody>
          <a:bodyPr/>
          <a:lstStyle/>
          <a:p>
            <a:pPr marL="0" indent="0" algn="l">
              <a:buNone/>
            </a:pPr>
            <a:endParaRPr lang="en-US" b="1" i="0" dirty="0">
              <a:solidFill>
                <a:srgbClr val="2D2D2D"/>
              </a:solidFill>
              <a:effectLst/>
              <a:latin typeface="Noto Sans"/>
            </a:endParaRPr>
          </a:p>
          <a:p>
            <a:pPr algn="l"/>
            <a:r>
              <a:rPr lang="en-US" b="0" i="0" dirty="0">
                <a:solidFill>
                  <a:srgbClr val="595959"/>
                </a:solidFill>
                <a:effectLst/>
                <a:latin typeface="Helvetica Neue"/>
              </a:rPr>
              <a:t>Verbal communication is the use of language to transfer information through speaking or sign language. It is one of the most common types, often used during presentations, video conferences and phone calls, meetings and one-on-one conversations. Verbal communication is important because it is efficient. It can be helpful to support verbal communication with both nonverbal and written </a:t>
            </a:r>
            <a:r>
              <a:rPr lang="en-US" b="0" i="0" dirty="0" err="1">
                <a:solidFill>
                  <a:srgbClr val="595959"/>
                </a:solidFill>
                <a:effectLst/>
                <a:latin typeface="Helvetica Neue"/>
              </a:rPr>
              <a:t>communication.Here</a:t>
            </a:r>
            <a:r>
              <a:rPr lang="en-US" b="0" i="0" dirty="0">
                <a:solidFill>
                  <a:srgbClr val="595959"/>
                </a:solidFill>
                <a:effectLst/>
                <a:latin typeface="Helvetica Neue"/>
              </a:rPr>
              <a:t> are a few steps you can take to develop your verbal communication skills:</a:t>
            </a:r>
          </a:p>
          <a:p>
            <a:pPr algn="l">
              <a:buFont typeface="Arial" panose="020B0604020202020204" pitchFamily="34" charset="0"/>
              <a:buChar char="•"/>
            </a:pPr>
            <a:r>
              <a:rPr lang="en-US" b="1" i="0" dirty="0">
                <a:solidFill>
                  <a:srgbClr val="595959"/>
                </a:solidFill>
                <a:effectLst/>
                <a:latin typeface="Helvetica Neue"/>
              </a:rPr>
              <a:t>Use a strong, confident speaking voice.</a:t>
            </a:r>
            <a:r>
              <a:rPr lang="en-US" b="0" i="0" dirty="0">
                <a:solidFill>
                  <a:srgbClr val="595959"/>
                </a:solidFill>
                <a:effectLst/>
                <a:latin typeface="Helvetica Neue"/>
              </a:rPr>
              <a:t> Especially when presenting information to a few or a group of people, be sure to use a strong voice so that everyone can easily hear you. Be confident when speaking so that your ideas are clear and easy for others to understand.</a:t>
            </a:r>
          </a:p>
          <a:p>
            <a:pPr algn="l">
              <a:buFont typeface="Arial" panose="020B0604020202020204" pitchFamily="34" charset="0"/>
              <a:buChar char="•"/>
            </a:pPr>
            <a:r>
              <a:rPr lang="en-US" b="1" i="0" dirty="0">
                <a:solidFill>
                  <a:srgbClr val="595959"/>
                </a:solidFill>
                <a:effectLst/>
                <a:latin typeface="Helvetica Neue"/>
              </a:rPr>
              <a:t>Use active listening.</a:t>
            </a:r>
            <a:r>
              <a:rPr lang="en-US" b="0" i="0" dirty="0">
                <a:solidFill>
                  <a:srgbClr val="595959"/>
                </a:solidFill>
                <a:effectLst/>
                <a:latin typeface="Helvetica Neue"/>
              </a:rPr>
              <a:t> The other side of using verbal communication is intently listening to and hearing others. </a:t>
            </a:r>
            <a:r>
              <a:rPr lang="en-US" b="0" i="0" dirty="0">
                <a:solidFill>
                  <a:schemeClr val="tx1"/>
                </a:solidFill>
                <a:effectLst/>
                <a:latin typeface="Noto Sans"/>
              </a:rPr>
              <a:t>Active listening s</a:t>
            </a:r>
            <a:r>
              <a:rPr lang="en-US" dirty="0">
                <a:solidFill>
                  <a:schemeClr val="tx1"/>
                </a:solidFill>
                <a:latin typeface="Noto Sans"/>
              </a:rPr>
              <a:t>kills</a:t>
            </a:r>
            <a:r>
              <a:rPr lang="en-US" b="0" i="0" dirty="0">
                <a:solidFill>
                  <a:srgbClr val="595959"/>
                </a:solidFill>
                <a:effectLst/>
                <a:latin typeface="Helvetica Neue"/>
              </a:rPr>
              <a:t> are key when conducting a meeting, presentation or even when participating in a one-on-one conversation. Doing so will help you grow as a communicator.</a:t>
            </a:r>
          </a:p>
          <a:p>
            <a:endParaRPr lang="en-US" dirty="0"/>
          </a:p>
        </p:txBody>
      </p:sp>
    </p:spTree>
    <p:extLst>
      <p:ext uri="{BB962C8B-B14F-4D97-AF65-F5344CB8AC3E}">
        <p14:creationId xmlns:p14="http://schemas.microsoft.com/office/powerpoint/2010/main" val="349492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3817-89B4-413E-A4C6-314F211EA5EB}"/>
              </a:ext>
            </a:extLst>
          </p:cNvPr>
          <p:cNvSpPr>
            <a:spLocks noGrp="1"/>
          </p:cNvSpPr>
          <p:nvPr>
            <p:ph type="title"/>
          </p:nvPr>
        </p:nvSpPr>
        <p:spPr>
          <a:xfrm>
            <a:off x="2231136" y="225288"/>
            <a:ext cx="7729728" cy="1245704"/>
          </a:xfrm>
        </p:spPr>
        <p:txBody>
          <a:bodyPr/>
          <a:lstStyle/>
          <a:p>
            <a:r>
              <a:rPr lang="en-US" dirty="0"/>
              <a:t>NONVERBAL COMMUNICATION</a:t>
            </a:r>
          </a:p>
        </p:txBody>
      </p:sp>
      <p:sp>
        <p:nvSpPr>
          <p:cNvPr id="3" name="Content Placeholder 2">
            <a:extLst>
              <a:ext uri="{FF2B5EF4-FFF2-40B4-BE49-F238E27FC236}">
                <a16:creationId xmlns:a16="http://schemas.microsoft.com/office/drawing/2014/main" id="{A75D8E41-DC31-483B-BB58-096084CD2D12}"/>
              </a:ext>
            </a:extLst>
          </p:cNvPr>
          <p:cNvSpPr>
            <a:spLocks noGrp="1"/>
          </p:cNvSpPr>
          <p:nvPr>
            <p:ph idx="1"/>
          </p:nvPr>
        </p:nvSpPr>
        <p:spPr>
          <a:xfrm>
            <a:off x="1152939" y="1789044"/>
            <a:ext cx="10204174" cy="4744278"/>
          </a:xfrm>
        </p:spPr>
        <p:txBody>
          <a:bodyPr/>
          <a:lstStyle/>
          <a:p>
            <a:pPr algn="l"/>
            <a:r>
              <a:rPr lang="en-US" b="0" i="0" u="sng" dirty="0">
                <a:solidFill>
                  <a:schemeClr val="tx1"/>
                </a:solidFill>
                <a:effectLst/>
                <a:latin typeface="Noto Sans"/>
                <a:hlinkClick r:id="rId2">
                  <a:extLst>
                    <a:ext uri="{A12FA001-AC4F-418D-AE19-62706E023703}">
                      <ahyp:hlinkClr xmlns:ahyp="http://schemas.microsoft.com/office/drawing/2018/hyperlinkcolor" val="tx"/>
                    </a:ext>
                  </a:extLst>
                </a:hlinkClick>
              </a:rPr>
              <a:t>Nonverbal communication</a:t>
            </a:r>
            <a:r>
              <a:rPr lang="en-US" u="sng" dirty="0">
                <a:solidFill>
                  <a:schemeClr val="tx1"/>
                </a:solidFill>
                <a:latin typeface="Helvetica Neue"/>
              </a:rPr>
              <a:t> </a:t>
            </a:r>
            <a:r>
              <a:rPr lang="en-US" b="0" i="0" dirty="0">
                <a:solidFill>
                  <a:srgbClr val="595959"/>
                </a:solidFill>
                <a:effectLst/>
                <a:latin typeface="Helvetica Neue"/>
              </a:rPr>
              <a:t>is the use of body language, gestures and facial expressions to convey information to others. It can be used both intentionally and unintentionally. For example, you might smile unintentionally when you hear a pleasing or enjoyable idea or piece of information. Nonverbal communication is helpful when trying to understand others’ thoughts and feelings.</a:t>
            </a:r>
          </a:p>
          <a:p>
            <a:pPr algn="l"/>
            <a:r>
              <a:rPr lang="en-US" b="0" i="0" dirty="0">
                <a:solidFill>
                  <a:srgbClr val="595959"/>
                </a:solidFill>
                <a:effectLst/>
                <a:latin typeface="Helvetica Neue"/>
              </a:rPr>
              <a:t>If they are displaying “closed” body language, such as crossed arms or hunched shoulders, they might be feeling anxious, angry or nervous. If they are displaying “open” body language with both feet on the floor and arms by their side or on the table, they are likely feeling positive and open to information</a:t>
            </a:r>
          </a:p>
          <a:p>
            <a:endParaRPr lang="en-US" dirty="0"/>
          </a:p>
        </p:txBody>
      </p:sp>
    </p:spTree>
    <p:extLst>
      <p:ext uri="{BB962C8B-B14F-4D97-AF65-F5344CB8AC3E}">
        <p14:creationId xmlns:p14="http://schemas.microsoft.com/office/powerpoint/2010/main" val="2608951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70959-B5EB-4A40-816F-5D3AEC6A5B14}"/>
              </a:ext>
            </a:extLst>
          </p:cNvPr>
          <p:cNvSpPr>
            <a:spLocks noGrp="1"/>
          </p:cNvSpPr>
          <p:nvPr>
            <p:ph type="title"/>
          </p:nvPr>
        </p:nvSpPr>
        <p:spPr>
          <a:xfrm>
            <a:off x="2231136" y="225288"/>
            <a:ext cx="7729728" cy="1258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687F75-C12D-4133-8E23-DA75DEB59D4A}"/>
              </a:ext>
            </a:extLst>
          </p:cNvPr>
          <p:cNvSpPr>
            <a:spLocks noGrp="1"/>
          </p:cNvSpPr>
          <p:nvPr>
            <p:ph idx="1"/>
          </p:nvPr>
        </p:nvSpPr>
        <p:spPr>
          <a:xfrm>
            <a:off x="503583" y="636105"/>
            <a:ext cx="11012556" cy="5910468"/>
          </a:xfrm>
        </p:spPr>
        <p:txBody>
          <a:bodyPr/>
          <a:lstStyle/>
          <a:p>
            <a:pPr algn="l">
              <a:buFont typeface="Arial" panose="020B0604020202020204" pitchFamily="34" charset="0"/>
              <a:buChar char="•"/>
            </a:pPr>
            <a:r>
              <a:rPr lang="en-US" b="1" i="0" dirty="0">
                <a:solidFill>
                  <a:srgbClr val="595959"/>
                </a:solidFill>
                <a:effectLst/>
                <a:latin typeface="Helvetica Neue"/>
              </a:rPr>
              <a:t>Notice how your emotions feel physically.</a:t>
            </a:r>
            <a:r>
              <a:rPr lang="en-US" b="0" i="0" dirty="0">
                <a:solidFill>
                  <a:srgbClr val="595959"/>
                </a:solidFill>
                <a:effectLst/>
                <a:latin typeface="Helvetica Neue"/>
              </a:rPr>
              <a:t> Throughout the day, as you experience a range of emotions (anything from energized, bored, happy or frustrated), try to identify where you feel that emotion within your body. For example, if you’re feeling anxious, you might notice that your stomach feels tight. Developing self-awareness around how your emotions affect your body can give you greater mastery over your external presentation.</a:t>
            </a:r>
          </a:p>
          <a:p>
            <a:pPr algn="l">
              <a:buFont typeface="Arial" panose="020B0604020202020204" pitchFamily="34" charset="0"/>
              <a:buChar char="•"/>
            </a:pPr>
            <a:r>
              <a:rPr lang="en-US" b="1" i="0" dirty="0">
                <a:solidFill>
                  <a:srgbClr val="595959"/>
                </a:solidFill>
                <a:effectLst/>
                <a:latin typeface="Helvetica Neue"/>
              </a:rPr>
              <a:t>Be intentional about your nonverbal communications.</a:t>
            </a:r>
            <a:r>
              <a:rPr lang="en-US" b="0" i="0" dirty="0">
                <a:solidFill>
                  <a:srgbClr val="595959"/>
                </a:solidFill>
                <a:effectLst/>
                <a:latin typeface="Helvetica Neue"/>
              </a:rPr>
              <a:t> Make an effort to display positive body language when you feel alert, open and positive about your surroundings. You can also use body language to support your verbal communication if you feel confused or anxious about information, like using a creased brow. Use body language alongside verbal communication such as asking follow up questions or pulling the presenter aside to give feedback.</a:t>
            </a:r>
          </a:p>
          <a:p>
            <a:pPr algn="l">
              <a:buFont typeface="Arial" panose="020B0604020202020204" pitchFamily="34" charset="0"/>
              <a:buChar char="•"/>
            </a:pPr>
            <a:r>
              <a:rPr lang="en-US" b="1" i="0" dirty="0">
                <a:solidFill>
                  <a:srgbClr val="595959"/>
                </a:solidFill>
                <a:effectLst/>
                <a:latin typeface="Helvetica Neue"/>
              </a:rPr>
              <a:t>Mimic nonverbal communications you find effective.</a:t>
            </a:r>
            <a:r>
              <a:rPr lang="en-US" b="0" i="0" dirty="0">
                <a:solidFill>
                  <a:srgbClr val="595959"/>
                </a:solidFill>
                <a:effectLst/>
                <a:latin typeface="Helvetica Neue"/>
              </a:rPr>
              <a:t> If you find certain facial expressions or body language beneficial to a certain setting, use it as a guide when improving your own nonverbal communications. For example, if you see that when someone nods their head it communicates approval and positive feedback efficiently, use it in your next meeting when you have the same feeling</a:t>
            </a:r>
          </a:p>
          <a:p>
            <a:endParaRPr lang="en-US" dirty="0"/>
          </a:p>
        </p:txBody>
      </p:sp>
    </p:spTree>
    <p:extLst>
      <p:ext uri="{BB962C8B-B14F-4D97-AF65-F5344CB8AC3E}">
        <p14:creationId xmlns:p14="http://schemas.microsoft.com/office/powerpoint/2010/main" val="4271674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49E5-8265-4563-9799-87747A059863}"/>
              </a:ext>
            </a:extLst>
          </p:cNvPr>
          <p:cNvSpPr>
            <a:spLocks noGrp="1"/>
          </p:cNvSpPr>
          <p:nvPr>
            <p:ph type="title"/>
          </p:nvPr>
        </p:nvSpPr>
        <p:spPr>
          <a:xfrm>
            <a:off x="2231136" y="304800"/>
            <a:ext cx="7729728" cy="813173"/>
          </a:xfrm>
        </p:spPr>
        <p:txBody>
          <a:bodyPr/>
          <a:lstStyle/>
          <a:p>
            <a:r>
              <a:rPr lang="en-US" dirty="0"/>
              <a:t>WRITTEN COMMUNICATION</a:t>
            </a:r>
          </a:p>
        </p:txBody>
      </p:sp>
      <p:sp>
        <p:nvSpPr>
          <p:cNvPr id="3" name="Content Placeholder 2">
            <a:extLst>
              <a:ext uri="{FF2B5EF4-FFF2-40B4-BE49-F238E27FC236}">
                <a16:creationId xmlns:a16="http://schemas.microsoft.com/office/drawing/2014/main" id="{EFE92826-B315-4DAB-8C67-E113EEA9979A}"/>
              </a:ext>
            </a:extLst>
          </p:cNvPr>
          <p:cNvSpPr>
            <a:spLocks noGrp="1"/>
          </p:cNvSpPr>
          <p:nvPr>
            <p:ph idx="1"/>
          </p:nvPr>
        </p:nvSpPr>
        <p:spPr>
          <a:xfrm>
            <a:off x="887895" y="1325217"/>
            <a:ext cx="10323443" cy="4982817"/>
          </a:xfrm>
        </p:spPr>
        <p:txBody>
          <a:bodyPr>
            <a:normAutofit/>
          </a:bodyPr>
          <a:lstStyle/>
          <a:p>
            <a:pPr algn="l"/>
            <a:r>
              <a:rPr lang="en-US" b="0" i="0" dirty="0">
                <a:solidFill>
                  <a:srgbClr val="595959"/>
                </a:solidFill>
                <a:effectLst/>
                <a:latin typeface="Helvetica Neue"/>
              </a:rPr>
              <a:t>Written communication is the act of writing, typing or printing symbols like letters and numbers to convey information. It is helpful because it provides a record of information for reference. Writing is commonly used to share information through books, pamphlets, blogs, letters, memos and more. Emails and chats are a common form of written communication in the workplace.</a:t>
            </a:r>
          </a:p>
          <a:p>
            <a:pPr marL="0" indent="0" algn="l">
              <a:buNone/>
            </a:pPr>
            <a:r>
              <a:rPr lang="en-US" b="0" i="0" dirty="0">
                <a:solidFill>
                  <a:srgbClr val="595959"/>
                </a:solidFill>
                <a:effectLst/>
                <a:latin typeface="Helvetica Neue"/>
              </a:rPr>
              <a:t>Here are a few steps you can take to develop your written communication skills:</a:t>
            </a:r>
          </a:p>
          <a:p>
            <a:pPr algn="l">
              <a:buFont typeface="Arial" panose="020B0604020202020204" pitchFamily="34" charset="0"/>
              <a:buChar char="•"/>
            </a:pPr>
            <a:r>
              <a:rPr lang="en-US" b="1" i="0" dirty="0">
                <a:solidFill>
                  <a:srgbClr val="595959"/>
                </a:solidFill>
                <a:effectLst/>
                <a:latin typeface="Helvetica Neue"/>
              </a:rPr>
              <a:t>Strive for simplicity.</a:t>
            </a:r>
            <a:r>
              <a:rPr lang="en-US" b="0" i="0" dirty="0">
                <a:solidFill>
                  <a:srgbClr val="595959"/>
                </a:solidFill>
                <a:effectLst/>
                <a:latin typeface="Helvetica Neue"/>
              </a:rPr>
              <a:t> Written communications should be as simple and clear as possible. While it might be helpful to include lots of detail in instructional communications, for example, you should look for areas where you can write as clearly as possible for your audience to understand.</a:t>
            </a:r>
          </a:p>
          <a:p>
            <a:endParaRPr lang="en-US" dirty="0"/>
          </a:p>
        </p:txBody>
      </p:sp>
    </p:spTree>
    <p:extLst>
      <p:ext uri="{BB962C8B-B14F-4D97-AF65-F5344CB8AC3E}">
        <p14:creationId xmlns:p14="http://schemas.microsoft.com/office/powerpoint/2010/main" val="348560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1BE5-87E5-4AFF-8C88-F18D6D862E17}"/>
              </a:ext>
            </a:extLst>
          </p:cNvPr>
          <p:cNvSpPr>
            <a:spLocks noGrp="1"/>
          </p:cNvSpPr>
          <p:nvPr>
            <p:ph type="title"/>
          </p:nvPr>
        </p:nvSpPr>
        <p:spPr>
          <a:xfrm flipV="1">
            <a:off x="2231136" y="901148"/>
            <a:ext cx="7729728" cy="6354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C72C56C-427D-4E1B-B06C-8948590F9C39}"/>
              </a:ext>
            </a:extLst>
          </p:cNvPr>
          <p:cNvSpPr>
            <a:spLocks noGrp="1"/>
          </p:cNvSpPr>
          <p:nvPr>
            <p:ph idx="1"/>
          </p:nvPr>
        </p:nvSpPr>
        <p:spPr>
          <a:xfrm>
            <a:off x="728870" y="1091780"/>
            <a:ext cx="11012556" cy="4953928"/>
          </a:xfrm>
        </p:spPr>
        <p:txBody>
          <a:bodyPr>
            <a:normAutofit/>
          </a:bodyPr>
          <a:lstStyle/>
          <a:p>
            <a:pPr algn="l">
              <a:buFont typeface="Arial" panose="020B0604020202020204" pitchFamily="34" charset="0"/>
              <a:buChar char="•"/>
            </a:pPr>
            <a:r>
              <a:rPr lang="en-US" b="1" i="0" dirty="0">
                <a:solidFill>
                  <a:srgbClr val="595959"/>
                </a:solidFill>
                <a:effectLst/>
                <a:latin typeface="Helvetica Neue"/>
              </a:rPr>
              <a:t>Don’t rely on tone.</a:t>
            </a:r>
            <a:r>
              <a:rPr lang="en-US" b="0" i="0" dirty="0">
                <a:solidFill>
                  <a:srgbClr val="595959"/>
                </a:solidFill>
                <a:effectLst/>
                <a:latin typeface="Helvetica Neue"/>
              </a:rPr>
              <a:t> Because you do not have the nuance of verbal and nonverbal communications, be careful when you are trying to communicate a certain tone when writing. For example, attempting to communicate a joke, sarcasm or excitement might be translated differently depending on the audience. Instead, try to keep your writing as simple and plain as possible and follow up with verbal communications where you can add more personality.</a:t>
            </a:r>
          </a:p>
          <a:p>
            <a:pPr algn="l">
              <a:buFont typeface="Arial" panose="020B0604020202020204" pitchFamily="34" charset="0"/>
              <a:buChar char="•"/>
            </a:pPr>
            <a:r>
              <a:rPr lang="en-US" b="1" i="0" dirty="0">
                <a:solidFill>
                  <a:srgbClr val="595959"/>
                </a:solidFill>
                <a:effectLst/>
                <a:latin typeface="Helvetica Neue"/>
              </a:rPr>
              <a:t>Take time to review your written communications.</a:t>
            </a:r>
            <a:r>
              <a:rPr lang="en-US" b="0" i="0" dirty="0">
                <a:solidFill>
                  <a:srgbClr val="595959"/>
                </a:solidFill>
                <a:effectLst/>
                <a:latin typeface="Helvetica Neue"/>
              </a:rPr>
              <a:t> Setting time aside to re-read your emails, letters or memos can help you identify mistakes or opportunities to say something differently. For important communications or those that will be sent to a large number of people, it might be helpful to have a trusted colleague review it as well.</a:t>
            </a:r>
          </a:p>
          <a:p>
            <a:pPr algn="l">
              <a:buFont typeface="Arial" panose="020B0604020202020204" pitchFamily="34" charset="0"/>
              <a:buChar char="•"/>
            </a:pPr>
            <a:r>
              <a:rPr lang="en-US" b="1" i="0" dirty="0">
                <a:solidFill>
                  <a:srgbClr val="595959"/>
                </a:solidFill>
                <a:effectLst/>
                <a:latin typeface="Helvetica Neue"/>
              </a:rPr>
              <a:t>Keep a file of writing you find effective or enjoyable.</a:t>
            </a:r>
            <a:r>
              <a:rPr lang="en-US" b="0" i="0" dirty="0">
                <a:solidFill>
                  <a:srgbClr val="595959"/>
                </a:solidFill>
                <a:effectLst/>
                <a:latin typeface="Helvetica Neue"/>
              </a:rPr>
              <a:t> If you receive a certain pamphlet, email or memo that you find particularly helpful or interesting, save it for reference when writing your own communications. Incorporating methods or styles you like can help you to improve over time.</a:t>
            </a:r>
          </a:p>
          <a:p>
            <a:endParaRPr lang="en-US" dirty="0"/>
          </a:p>
        </p:txBody>
      </p:sp>
    </p:spTree>
    <p:extLst>
      <p:ext uri="{BB962C8B-B14F-4D97-AF65-F5344CB8AC3E}">
        <p14:creationId xmlns:p14="http://schemas.microsoft.com/office/powerpoint/2010/main" val="212023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F1D5-98AC-4249-B1B9-F81300850088}"/>
              </a:ext>
            </a:extLst>
          </p:cNvPr>
          <p:cNvSpPr>
            <a:spLocks noGrp="1"/>
          </p:cNvSpPr>
          <p:nvPr>
            <p:ph type="title"/>
          </p:nvPr>
        </p:nvSpPr>
        <p:spPr>
          <a:xfrm>
            <a:off x="2337153" y="212035"/>
            <a:ext cx="7729728" cy="1020417"/>
          </a:xfrm>
        </p:spPr>
        <p:txBody>
          <a:bodyPr/>
          <a:lstStyle/>
          <a:p>
            <a:r>
              <a:rPr lang="en-US" dirty="0"/>
              <a:t>VISUAL COMMUNICATION</a:t>
            </a:r>
          </a:p>
        </p:txBody>
      </p:sp>
      <p:sp>
        <p:nvSpPr>
          <p:cNvPr id="3" name="Content Placeholder 2">
            <a:extLst>
              <a:ext uri="{FF2B5EF4-FFF2-40B4-BE49-F238E27FC236}">
                <a16:creationId xmlns:a16="http://schemas.microsoft.com/office/drawing/2014/main" id="{EC51C071-D82A-4626-AD78-8CE10CDDD65A}"/>
              </a:ext>
            </a:extLst>
          </p:cNvPr>
          <p:cNvSpPr>
            <a:spLocks noGrp="1"/>
          </p:cNvSpPr>
          <p:nvPr>
            <p:ph idx="1"/>
          </p:nvPr>
        </p:nvSpPr>
        <p:spPr>
          <a:xfrm>
            <a:off x="689114" y="1020418"/>
            <a:ext cx="10972800" cy="5327374"/>
          </a:xfrm>
        </p:spPr>
        <p:txBody>
          <a:bodyPr>
            <a:normAutofit/>
          </a:bodyPr>
          <a:lstStyle/>
          <a:p>
            <a:pPr marL="0" indent="0" algn="l">
              <a:buNone/>
            </a:pPr>
            <a:endParaRPr lang="en-US" b="1" i="0" dirty="0">
              <a:solidFill>
                <a:srgbClr val="2D2D2D"/>
              </a:solidFill>
              <a:effectLst/>
              <a:latin typeface="Noto Sans"/>
            </a:endParaRPr>
          </a:p>
          <a:p>
            <a:pPr algn="l"/>
            <a:r>
              <a:rPr lang="en-US" b="0" i="0" dirty="0">
                <a:solidFill>
                  <a:srgbClr val="595959"/>
                </a:solidFill>
                <a:effectLst/>
                <a:latin typeface="Helvetica Neue"/>
              </a:rPr>
              <a:t>Visual communication is the act of using photographs, art, drawings, sketches, charts and graphs to convey information. Visuals are often used as an aid during presentations to provide helpful context alongside written and/or verbal communication. Because people have different learning styles, visual communication might be more helpful for some to consume ideas and information</a:t>
            </a:r>
            <a:r>
              <a:rPr lang="en-US" dirty="0">
                <a:solidFill>
                  <a:srgbClr val="595959"/>
                </a:solidFill>
                <a:latin typeface="Helvetica Neue"/>
              </a:rPr>
              <a:t> .</a:t>
            </a:r>
            <a:r>
              <a:rPr lang="en-US" b="0" i="0" dirty="0">
                <a:solidFill>
                  <a:srgbClr val="595959"/>
                </a:solidFill>
                <a:effectLst/>
                <a:latin typeface="Helvetica Neue"/>
              </a:rPr>
              <a:t>Here are a few steps you can take to develop your visual communication skills:</a:t>
            </a:r>
          </a:p>
          <a:p>
            <a:pPr algn="l">
              <a:buFont typeface="Arial" panose="020B0604020202020204" pitchFamily="34" charset="0"/>
              <a:buChar char="•"/>
            </a:pPr>
            <a:r>
              <a:rPr lang="en-US" b="1" i="0" dirty="0">
                <a:solidFill>
                  <a:srgbClr val="595959"/>
                </a:solidFill>
                <a:effectLst/>
                <a:latin typeface="Helvetica Neue"/>
              </a:rPr>
              <a:t>Ask others before including visuals.</a:t>
            </a:r>
            <a:r>
              <a:rPr lang="en-US" b="0" i="0" dirty="0">
                <a:solidFill>
                  <a:srgbClr val="595959"/>
                </a:solidFill>
                <a:effectLst/>
                <a:latin typeface="Helvetica Neue"/>
              </a:rPr>
              <a:t> If you are considering sharing a visual aid in your presentation or email, consider asking others for feedback. Adding visuals can sometimes make concepts confusing or muddled. Getting a third-party perspective can help you decide whether the visual adds value to your communications.</a:t>
            </a:r>
          </a:p>
          <a:p>
            <a:pPr algn="l">
              <a:buFont typeface="Arial" panose="020B0604020202020204" pitchFamily="34" charset="0"/>
              <a:buChar char="•"/>
            </a:pPr>
            <a:r>
              <a:rPr lang="en-US" b="1" i="0" dirty="0">
                <a:solidFill>
                  <a:srgbClr val="595959"/>
                </a:solidFill>
                <a:effectLst/>
                <a:latin typeface="Helvetica Neue"/>
              </a:rPr>
              <a:t>Consider your audience.</a:t>
            </a:r>
            <a:r>
              <a:rPr lang="en-US" b="0" i="0" dirty="0">
                <a:solidFill>
                  <a:srgbClr val="595959"/>
                </a:solidFill>
                <a:effectLst/>
                <a:latin typeface="Helvetica Neue"/>
              </a:rPr>
              <a:t> Be sure to include visuals that are easily understood by your audience. For example, if you are displaying a chart with unfamiliar data, be sure to take time and explain what is happening in the visual and how it relates to what you are saying. You should never use sensitive, offensive, violent or graphic visuals in any form.</a:t>
            </a:r>
          </a:p>
          <a:p>
            <a:endParaRPr lang="en-US" dirty="0"/>
          </a:p>
        </p:txBody>
      </p:sp>
    </p:spTree>
    <p:extLst>
      <p:ext uri="{BB962C8B-B14F-4D97-AF65-F5344CB8AC3E}">
        <p14:creationId xmlns:p14="http://schemas.microsoft.com/office/powerpoint/2010/main" val="47510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846F7-C978-4E89-94B9-19F1ACB6F887}"/>
              </a:ext>
            </a:extLst>
          </p:cNvPr>
          <p:cNvSpPr>
            <a:spLocks noGrp="1"/>
          </p:cNvSpPr>
          <p:nvPr>
            <p:ph type="title"/>
          </p:nvPr>
        </p:nvSpPr>
        <p:spPr>
          <a:xfrm>
            <a:off x="2072110" y="209318"/>
            <a:ext cx="7729728" cy="908655"/>
          </a:xfrm>
        </p:spPr>
        <p:txBody>
          <a:bodyPr/>
          <a:lstStyle/>
          <a:p>
            <a:r>
              <a:rPr lang="en-US" dirty="0"/>
              <a:t>INTERPERSONAL COMMUNICATION</a:t>
            </a:r>
          </a:p>
        </p:txBody>
      </p:sp>
      <p:sp>
        <p:nvSpPr>
          <p:cNvPr id="3" name="Content Placeholder 2">
            <a:extLst>
              <a:ext uri="{FF2B5EF4-FFF2-40B4-BE49-F238E27FC236}">
                <a16:creationId xmlns:a16="http://schemas.microsoft.com/office/drawing/2014/main" id="{BC813301-17B7-470A-9356-0E5FED2CF713}"/>
              </a:ext>
            </a:extLst>
          </p:cNvPr>
          <p:cNvSpPr>
            <a:spLocks noGrp="1"/>
          </p:cNvSpPr>
          <p:nvPr>
            <p:ph idx="1"/>
          </p:nvPr>
        </p:nvSpPr>
        <p:spPr>
          <a:xfrm>
            <a:off x="1033671" y="1364974"/>
            <a:ext cx="10614990" cy="4452730"/>
          </a:xfrm>
        </p:spPr>
        <p:txBody>
          <a:bodyPr/>
          <a:lstStyle/>
          <a:p>
            <a:pPr algn="l" fontAlgn="base"/>
            <a:r>
              <a:rPr lang="en-US" b="0" i="0" dirty="0">
                <a:solidFill>
                  <a:srgbClr val="3C3C3C"/>
                </a:solidFill>
                <a:effectLst/>
                <a:latin typeface="neue-haas-unica"/>
              </a:rPr>
              <a:t>Interpersonal communication is the process of </a:t>
            </a:r>
            <a:r>
              <a:rPr lang="en-US" b="1" i="0" dirty="0">
                <a:solidFill>
                  <a:srgbClr val="3C3C3C"/>
                </a:solidFill>
                <a:effectLst/>
                <a:latin typeface="inherit"/>
              </a:rPr>
              <a:t>exchange of information</a:t>
            </a:r>
            <a:r>
              <a:rPr lang="en-US" b="0" i="0" dirty="0">
                <a:solidFill>
                  <a:srgbClr val="3C3C3C"/>
                </a:solidFill>
                <a:effectLst/>
                <a:latin typeface="neue-haas-unica"/>
              </a:rPr>
              <a:t>, ideas and feelings between two or more people through verbal or non-verbal methods.</a:t>
            </a:r>
          </a:p>
          <a:p>
            <a:pPr algn="l" fontAlgn="base"/>
            <a:r>
              <a:rPr lang="en-US" b="0" i="0" dirty="0">
                <a:solidFill>
                  <a:srgbClr val="3C3C3C"/>
                </a:solidFill>
                <a:effectLst/>
                <a:latin typeface="neue-haas-unica"/>
              </a:rPr>
              <a:t>It often includes face-to-face exchange of information, in a form of voice, facial expressions, body language and gestures. The level of one’s interpersonal communication skills is measured through the </a:t>
            </a:r>
            <a:r>
              <a:rPr lang="en-US" b="1" i="0" dirty="0">
                <a:solidFill>
                  <a:srgbClr val="3C3C3C"/>
                </a:solidFill>
                <a:effectLst/>
                <a:latin typeface="inherit"/>
              </a:rPr>
              <a:t>effectiveness of transferring messages</a:t>
            </a:r>
            <a:r>
              <a:rPr lang="en-US" b="0" i="0" dirty="0">
                <a:solidFill>
                  <a:srgbClr val="3C3C3C"/>
                </a:solidFill>
                <a:effectLst/>
                <a:latin typeface="neue-haas-unica"/>
              </a:rPr>
              <a:t> to others.</a:t>
            </a:r>
          </a:p>
          <a:p>
            <a:r>
              <a:rPr lang="en-US" b="0" i="0" dirty="0">
                <a:solidFill>
                  <a:srgbClr val="3C3C3C"/>
                </a:solidFill>
                <a:effectLst/>
                <a:latin typeface="neue-haas-unica"/>
              </a:rPr>
              <a:t>Commonly used interpersonal communication within an organization include daily </a:t>
            </a:r>
            <a:r>
              <a:rPr lang="en-US" b="1" i="0" u="sng" dirty="0">
                <a:solidFill>
                  <a:schemeClr val="tx1"/>
                </a:solidFill>
                <a:effectLst/>
                <a:latin typeface="neue-haas-unica"/>
                <a:hlinkClick r:id="rId2">
                  <a:extLst>
                    <a:ext uri="{A12FA001-AC4F-418D-AE19-62706E023703}">
                      <ahyp:hlinkClr xmlns:ahyp="http://schemas.microsoft.com/office/drawing/2018/hyperlinkcolor" val="tx"/>
                    </a:ext>
                  </a:extLst>
                </a:hlinkClick>
              </a:rPr>
              <a:t>internal employee communication</a:t>
            </a:r>
            <a:r>
              <a:rPr lang="en-US" b="0" i="0" dirty="0">
                <a:solidFill>
                  <a:srgbClr val="3C3C3C"/>
                </a:solidFill>
                <a:effectLst/>
                <a:latin typeface="neue-haas-unica"/>
              </a:rPr>
              <a:t>, client meetings, employee performance reviews and project discussions. In addition, </a:t>
            </a:r>
            <a:r>
              <a:rPr lang="en-US" b="1" i="0" dirty="0">
                <a:solidFill>
                  <a:srgbClr val="3C3C3C"/>
                </a:solidFill>
                <a:effectLst/>
                <a:latin typeface="neue-haas-unica"/>
              </a:rPr>
              <a:t>online conversations</a:t>
            </a:r>
            <a:r>
              <a:rPr lang="en-US" b="0" i="0" dirty="0">
                <a:solidFill>
                  <a:srgbClr val="3C3C3C"/>
                </a:solidFill>
                <a:effectLst/>
                <a:latin typeface="neue-haas-unica"/>
              </a:rPr>
              <a:t> today make a large portion of employees’ interpersonal </a:t>
            </a:r>
            <a:r>
              <a:rPr lang="en-US" b="1" i="0" u="sng" dirty="0">
                <a:solidFill>
                  <a:schemeClr val="tx1"/>
                </a:solidFill>
                <a:effectLst/>
                <a:latin typeface="neue-haas-unica"/>
                <a:hlinkClick r:id="rId3">
                  <a:extLst>
                    <a:ext uri="{A12FA001-AC4F-418D-AE19-62706E023703}">
                      <ahyp:hlinkClr xmlns:ahyp="http://schemas.microsoft.com/office/drawing/2018/hyperlinkcolor" val="tx"/>
                    </a:ext>
                  </a:extLst>
                </a:hlinkClick>
              </a:rPr>
              <a:t>communication in the workplace</a:t>
            </a:r>
            <a:r>
              <a:rPr lang="en-US" b="0" i="0" dirty="0">
                <a:solidFill>
                  <a:schemeClr val="tx1"/>
                </a:solidFill>
                <a:effectLst/>
                <a:latin typeface="neue-haas-unica"/>
              </a:rPr>
              <a:t>.</a:t>
            </a:r>
            <a:endParaRPr lang="en-US" dirty="0">
              <a:solidFill>
                <a:schemeClr val="tx1"/>
              </a:solidFill>
            </a:endParaRPr>
          </a:p>
        </p:txBody>
      </p:sp>
    </p:spTree>
    <p:extLst>
      <p:ext uri="{BB962C8B-B14F-4D97-AF65-F5344CB8AC3E}">
        <p14:creationId xmlns:p14="http://schemas.microsoft.com/office/powerpoint/2010/main" val="2875520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6204C-A41A-4058-8D31-9EF0A1B3E439}"/>
              </a:ext>
            </a:extLst>
          </p:cNvPr>
          <p:cNvSpPr>
            <a:spLocks noGrp="1"/>
          </p:cNvSpPr>
          <p:nvPr>
            <p:ph type="title"/>
          </p:nvPr>
        </p:nvSpPr>
        <p:spPr>
          <a:xfrm>
            <a:off x="1966092" y="116553"/>
            <a:ext cx="7729728" cy="1001420"/>
          </a:xfrm>
        </p:spPr>
        <p:txBody>
          <a:bodyPr/>
          <a:lstStyle/>
          <a:p>
            <a:r>
              <a:rPr lang="en-US" dirty="0"/>
              <a:t>INTRAPERSONAL COMMUNICATION</a:t>
            </a:r>
          </a:p>
        </p:txBody>
      </p:sp>
      <p:sp>
        <p:nvSpPr>
          <p:cNvPr id="3" name="Content Placeholder 2">
            <a:extLst>
              <a:ext uri="{FF2B5EF4-FFF2-40B4-BE49-F238E27FC236}">
                <a16:creationId xmlns:a16="http://schemas.microsoft.com/office/drawing/2014/main" id="{0D75C637-5DDF-4405-A91B-A01BE03350A0}"/>
              </a:ext>
            </a:extLst>
          </p:cNvPr>
          <p:cNvSpPr>
            <a:spLocks noGrp="1"/>
          </p:cNvSpPr>
          <p:nvPr>
            <p:ph idx="1"/>
          </p:nvPr>
        </p:nvSpPr>
        <p:spPr>
          <a:xfrm>
            <a:off x="1192695" y="1311965"/>
            <a:ext cx="10310191" cy="4428063"/>
          </a:xfrm>
        </p:spPr>
        <p:txBody>
          <a:bodyPr/>
          <a:lstStyle/>
          <a:p>
            <a:r>
              <a:rPr lang="en-US" b="0" i="0" dirty="0">
                <a:solidFill>
                  <a:srgbClr val="373D3F"/>
                </a:solidFill>
                <a:effectLst/>
                <a:latin typeface="Lora"/>
              </a:rPr>
              <a:t>Intrapersonal communication</a:t>
            </a:r>
            <a:r>
              <a:rPr lang="en-US" dirty="0"/>
              <a:t> can be defined as communication with one’s self, and that may include self-talk, acts of imagination and visualization, and even recall and memory.</a:t>
            </a:r>
          </a:p>
          <a:p>
            <a:r>
              <a:rPr lang="en-US" b="0" i="0" dirty="0">
                <a:solidFill>
                  <a:srgbClr val="373D3F"/>
                </a:solidFill>
                <a:effectLst/>
                <a:latin typeface="Lora"/>
              </a:rPr>
              <a:t>From planning to problem solving, internal conflict resolution, and evaluations and judgments of self and others, we communicate with ourselves through intrapersonal communication.</a:t>
            </a:r>
          </a:p>
          <a:p>
            <a:r>
              <a:rPr lang="en-US" b="0" i="0" dirty="0">
                <a:solidFill>
                  <a:srgbClr val="373D3F"/>
                </a:solidFill>
                <a:effectLst/>
                <a:latin typeface="Lora"/>
              </a:rPr>
              <a:t>You read on your phone that your friends are going to have dinner at your </a:t>
            </a:r>
            <a:r>
              <a:rPr lang="en-US" b="0" i="0" dirty="0" err="1">
                <a:solidFill>
                  <a:srgbClr val="373D3F"/>
                </a:solidFill>
                <a:effectLst/>
                <a:latin typeface="Lora"/>
              </a:rPr>
              <a:t>favourite</a:t>
            </a:r>
            <a:r>
              <a:rPr lang="en-US" b="0" i="0" dirty="0">
                <a:solidFill>
                  <a:srgbClr val="373D3F"/>
                </a:solidFill>
                <a:effectLst/>
                <a:latin typeface="Lora"/>
              </a:rPr>
              <a:t> restaurant. What comes to mind? Sights, sounds, and scents? Something special that happened the last time you were there? Do you contemplate joining them? Do you start to work out a plan of getting from your present location to the restaurant? Do you send your friends a text asking if they want company? Until the moment when you hit the “send” button, you are communicating with yourself.</a:t>
            </a:r>
            <a:endParaRPr lang="en-US" dirty="0"/>
          </a:p>
        </p:txBody>
      </p:sp>
    </p:spTree>
    <p:extLst>
      <p:ext uri="{BB962C8B-B14F-4D97-AF65-F5344CB8AC3E}">
        <p14:creationId xmlns:p14="http://schemas.microsoft.com/office/powerpoint/2010/main" val="63951014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94</TotalTime>
  <Words>2400</Words>
  <Application>Microsoft Office PowerPoint</Application>
  <PresentationFormat>Widescreen</PresentationFormat>
  <Paragraphs>65</Paragraphs>
  <Slides>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Frutiger LT</vt:lpstr>
      <vt:lpstr>Gill Sans MT</vt:lpstr>
      <vt:lpstr>Helvetica Neue</vt:lpstr>
      <vt:lpstr>inherit</vt:lpstr>
      <vt:lpstr>Lora</vt:lpstr>
      <vt:lpstr>neue-haas-unica</vt:lpstr>
      <vt:lpstr>Noto Sans</vt:lpstr>
      <vt:lpstr>Open Sans</vt:lpstr>
      <vt:lpstr>Roboto</vt:lpstr>
      <vt:lpstr>Times New Roman</vt:lpstr>
      <vt:lpstr>Parcel</vt:lpstr>
      <vt:lpstr>KINDS AND TYPES OF COMMUNICATION</vt:lpstr>
      <vt:lpstr>VERBAL COMMUNICATION</vt:lpstr>
      <vt:lpstr>NONVERBAL COMMUNICATION</vt:lpstr>
      <vt:lpstr>PowerPoint Presentation</vt:lpstr>
      <vt:lpstr>WRITTEN COMMUNICATION</vt:lpstr>
      <vt:lpstr>PowerPoint Presentation</vt:lpstr>
      <vt:lpstr>VISUAL COMMUNICATION</vt:lpstr>
      <vt:lpstr>INTERPERSONAL COMMUNICATION</vt:lpstr>
      <vt:lpstr>INTRAPERSONAL COMMUNICATION</vt:lpstr>
      <vt:lpstr>SMALL GROUP COMMUNICATION</vt:lpstr>
      <vt:lpstr>PowerPoint Presentation</vt:lpstr>
      <vt:lpstr>ORGANIZATIONAL COMMUNICATION</vt:lpstr>
      <vt:lpstr>PowerPoint Presentation</vt:lpstr>
      <vt:lpstr>Public communication</vt:lpstr>
      <vt:lpstr>PowerPoint Presentation</vt:lpstr>
      <vt:lpstr>MASS COMMUNICATION</vt:lpstr>
      <vt:lpstr>International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KINDS AND TYPES OF COMMUNICATION</dc:title>
  <dc:creator>Maleeha Imran</dc:creator>
  <cp:lastModifiedBy>Maleeha Imran</cp:lastModifiedBy>
  <cp:revision>8</cp:revision>
  <dcterms:created xsi:type="dcterms:W3CDTF">2020-11-10T14:57:41Z</dcterms:created>
  <dcterms:modified xsi:type="dcterms:W3CDTF">2020-11-10T16:31:54Z</dcterms:modified>
</cp:coreProperties>
</file>