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19" r:id="rId2"/>
    <p:sldId id="314" r:id="rId3"/>
    <p:sldId id="316" r:id="rId4"/>
    <p:sldId id="317" r:id="rId5"/>
    <p:sldId id="257" r:id="rId6"/>
    <p:sldId id="265" r:id="rId7"/>
    <p:sldId id="312" r:id="rId8"/>
    <p:sldId id="309" r:id="rId9"/>
    <p:sldId id="313" r:id="rId10"/>
    <p:sldId id="310" r:id="rId11"/>
    <p:sldId id="311" r:id="rId12"/>
    <p:sldId id="318" r:id="rId13"/>
    <p:sldId id="320" r:id="rId14"/>
    <p:sldId id="299" r:id="rId15"/>
    <p:sldId id="272" r:id="rId16"/>
    <p:sldId id="267" r:id="rId17"/>
    <p:sldId id="268" r:id="rId18"/>
    <p:sldId id="271" r:id="rId19"/>
    <p:sldId id="269" r:id="rId20"/>
    <p:sldId id="276" r:id="rId21"/>
    <p:sldId id="273" r:id="rId22"/>
    <p:sldId id="274" r:id="rId23"/>
    <p:sldId id="286" r:id="rId24"/>
    <p:sldId id="279" r:id="rId25"/>
    <p:sldId id="282" r:id="rId26"/>
    <p:sldId id="283" r:id="rId27"/>
    <p:sldId id="284" r:id="rId28"/>
    <p:sldId id="293" r:id="rId29"/>
    <p:sldId id="288" r:id="rId30"/>
    <p:sldId id="289" r:id="rId31"/>
    <p:sldId id="290" r:id="rId32"/>
    <p:sldId id="291" r:id="rId33"/>
    <p:sldId id="297" r:id="rId34"/>
    <p:sldId id="295" r:id="rId35"/>
    <p:sldId id="300" r:id="rId36"/>
    <p:sldId id="301" r:id="rId37"/>
    <p:sldId id="302" r:id="rId38"/>
    <p:sldId id="303" r:id="rId39"/>
    <p:sldId id="308" r:id="rId40"/>
    <p:sldId id="305" r:id="rId41"/>
    <p:sldId id="306" r:id="rId42"/>
    <p:sldId id="321" r:id="rId43"/>
    <p:sldId id="307" r:id="rId44"/>
    <p:sldId id="32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A733B-9F05-4B32-A3CC-865B2BB8F55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E6416B-C10B-4C43-8480-2198239DD762}">
      <dgm:prSet phldrT="[Text]"/>
      <dgm:spPr/>
      <dgm:t>
        <a:bodyPr/>
        <a:lstStyle/>
        <a:p>
          <a:r>
            <a:rPr lang="en-US" b="1" dirty="0" smtClean="0"/>
            <a:t>Weight gain during pregnancy </a:t>
          </a:r>
          <a:endParaRPr lang="en-US" b="1" dirty="0"/>
        </a:p>
      </dgm:t>
    </dgm:pt>
    <dgm:pt modelId="{EA2C35F7-3FCA-4BE2-9D67-C27E0CD76363}" type="parTrans" cxnId="{3E3D7F12-39DC-40CA-B91F-E8CB22ECCD06}">
      <dgm:prSet/>
      <dgm:spPr/>
      <dgm:t>
        <a:bodyPr/>
        <a:lstStyle/>
        <a:p>
          <a:endParaRPr lang="en-US"/>
        </a:p>
      </dgm:t>
    </dgm:pt>
    <dgm:pt modelId="{CDED560B-0E14-4AB7-859E-CA7560BF8982}" type="sibTrans" cxnId="{3E3D7F12-39DC-40CA-B91F-E8CB22ECCD06}">
      <dgm:prSet/>
      <dgm:spPr/>
      <dgm:t>
        <a:bodyPr/>
        <a:lstStyle/>
        <a:p>
          <a:endParaRPr lang="en-US"/>
        </a:p>
      </dgm:t>
    </dgm:pt>
    <dgm:pt modelId="{FC09C9F8-11FD-4EBE-A5C2-6F8C1EE127E9}">
      <dgm:prSet phldrT="[Text]" phldr="1"/>
      <dgm:spPr/>
      <dgm:t>
        <a:bodyPr/>
        <a:lstStyle/>
        <a:p>
          <a:endParaRPr lang="en-US"/>
        </a:p>
      </dgm:t>
    </dgm:pt>
    <dgm:pt modelId="{216F4EC0-101E-410D-BF40-8AE038BA6A20}" type="parTrans" cxnId="{11BC38D8-19A5-4741-B0B8-C8CE8297610C}">
      <dgm:prSet/>
      <dgm:spPr/>
      <dgm:t>
        <a:bodyPr/>
        <a:lstStyle/>
        <a:p>
          <a:endParaRPr lang="en-US"/>
        </a:p>
      </dgm:t>
    </dgm:pt>
    <dgm:pt modelId="{61A7603A-786E-465C-A1CE-AEA4F3D6A798}" type="sibTrans" cxnId="{11BC38D8-19A5-4741-B0B8-C8CE8297610C}">
      <dgm:prSet/>
      <dgm:spPr/>
      <dgm:t>
        <a:bodyPr/>
        <a:lstStyle/>
        <a:p>
          <a:endParaRPr lang="en-US"/>
        </a:p>
      </dgm:t>
    </dgm:pt>
    <dgm:pt modelId="{22953E5B-1CAE-43F4-8146-595F3E39E040}">
      <dgm:prSet phldrT="[Text]" phldr="1"/>
      <dgm:spPr/>
      <dgm:t>
        <a:bodyPr/>
        <a:lstStyle/>
        <a:p>
          <a:endParaRPr lang="en-US" dirty="0"/>
        </a:p>
      </dgm:t>
    </dgm:pt>
    <dgm:pt modelId="{DC1135A0-469A-4144-BFBF-76FDE26B6C3D}" type="parTrans" cxnId="{C1F4B75F-EB01-4F46-8E8E-FE1D77EC7CE8}">
      <dgm:prSet/>
      <dgm:spPr/>
      <dgm:t>
        <a:bodyPr/>
        <a:lstStyle/>
        <a:p>
          <a:endParaRPr lang="en-US"/>
        </a:p>
      </dgm:t>
    </dgm:pt>
    <dgm:pt modelId="{8B694600-B5A7-406A-8948-FAF744B90D62}" type="sibTrans" cxnId="{C1F4B75F-EB01-4F46-8E8E-FE1D77EC7CE8}">
      <dgm:prSet/>
      <dgm:spPr/>
      <dgm:t>
        <a:bodyPr/>
        <a:lstStyle/>
        <a:p>
          <a:endParaRPr lang="en-US"/>
        </a:p>
      </dgm:t>
    </dgm:pt>
    <dgm:pt modelId="{22CE70A1-48CC-42CA-8EDE-C2D845E51732}">
      <dgm:prSet phldrT="[Text]"/>
      <dgm:spPr/>
      <dgm:t>
        <a:bodyPr/>
        <a:lstStyle/>
        <a:p>
          <a:r>
            <a:rPr lang="en-US" b="1" dirty="0" smtClean="0"/>
            <a:t>Changes in organ systems</a:t>
          </a:r>
          <a:endParaRPr lang="en-US" b="1" dirty="0"/>
        </a:p>
      </dgm:t>
    </dgm:pt>
    <dgm:pt modelId="{9449BDBA-D69B-4A64-98E4-389692CD345D}" type="parTrans" cxnId="{68B774E3-7C9E-4AD8-8DE1-A50C70D19BB6}">
      <dgm:prSet/>
      <dgm:spPr/>
      <dgm:t>
        <a:bodyPr/>
        <a:lstStyle/>
        <a:p>
          <a:endParaRPr lang="en-US"/>
        </a:p>
      </dgm:t>
    </dgm:pt>
    <dgm:pt modelId="{D440F641-4A55-4BBE-9462-BB482CB31DCA}" type="sibTrans" cxnId="{68B774E3-7C9E-4AD8-8DE1-A50C70D19BB6}">
      <dgm:prSet/>
      <dgm:spPr/>
      <dgm:t>
        <a:bodyPr/>
        <a:lstStyle/>
        <a:p>
          <a:endParaRPr lang="en-US"/>
        </a:p>
      </dgm:t>
    </dgm:pt>
    <dgm:pt modelId="{D4F51C35-09AA-45BA-9B82-D5FBFA763D23}">
      <dgm:prSet phldrT="[Text]"/>
      <dgm:spPr/>
      <dgm:t>
        <a:bodyPr/>
        <a:lstStyle/>
        <a:p>
          <a:r>
            <a:rPr lang="en-US" dirty="0" smtClean="0"/>
            <a:t>Uterus and related connected tissue</a:t>
          </a:r>
          <a:endParaRPr lang="en-US" dirty="0"/>
        </a:p>
      </dgm:t>
    </dgm:pt>
    <dgm:pt modelId="{B5F9E57C-3A7A-4C74-AB38-AF2FFF558D47}" type="parTrans" cxnId="{26533E2F-0B96-45B0-AA92-3C4C1FD21A28}">
      <dgm:prSet/>
      <dgm:spPr/>
      <dgm:t>
        <a:bodyPr/>
        <a:lstStyle/>
        <a:p>
          <a:endParaRPr lang="en-US"/>
        </a:p>
      </dgm:t>
    </dgm:pt>
    <dgm:pt modelId="{5B413446-570B-4063-9BF6-5BE766684658}" type="sibTrans" cxnId="{26533E2F-0B96-45B0-AA92-3C4C1FD21A28}">
      <dgm:prSet/>
      <dgm:spPr/>
      <dgm:t>
        <a:bodyPr/>
        <a:lstStyle/>
        <a:p>
          <a:endParaRPr lang="en-US"/>
        </a:p>
      </dgm:t>
    </dgm:pt>
    <dgm:pt modelId="{E195C5DA-E062-43EE-A5E8-1236F0461850}">
      <dgm:prSet phldrT="[Text]" phldr="1"/>
      <dgm:spPr/>
      <dgm:t>
        <a:bodyPr/>
        <a:lstStyle/>
        <a:p>
          <a:endParaRPr lang="en-US"/>
        </a:p>
      </dgm:t>
    </dgm:pt>
    <dgm:pt modelId="{8850B164-52A9-4CFF-84C8-4390235ADB0B}" type="parTrans" cxnId="{BBBBD508-A8F3-4EF6-8C3A-0833E7F7B279}">
      <dgm:prSet/>
      <dgm:spPr/>
      <dgm:t>
        <a:bodyPr/>
        <a:lstStyle/>
        <a:p>
          <a:endParaRPr lang="en-US"/>
        </a:p>
      </dgm:t>
    </dgm:pt>
    <dgm:pt modelId="{81EA081B-82A2-4ED9-AA6F-1924AD359ACC}" type="sibTrans" cxnId="{BBBBD508-A8F3-4EF6-8C3A-0833E7F7B279}">
      <dgm:prSet/>
      <dgm:spPr/>
      <dgm:t>
        <a:bodyPr/>
        <a:lstStyle/>
        <a:p>
          <a:endParaRPr lang="en-US"/>
        </a:p>
      </dgm:t>
    </dgm:pt>
    <dgm:pt modelId="{0E3D925E-396F-4528-9409-5EA21495210E}">
      <dgm:prSet phldrT="[Text]"/>
      <dgm:spPr/>
      <dgm:t>
        <a:bodyPr/>
        <a:lstStyle/>
        <a:p>
          <a:r>
            <a:rPr lang="en-US" b="1" dirty="0" smtClean="0"/>
            <a:t>Changes in posture and balance </a:t>
          </a:r>
          <a:endParaRPr lang="en-US" b="1" dirty="0"/>
        </a:p>
      </dgm:t>
    </dgm:pt>
    <dgm:pt modelId="{64BAFA82-9969-40E1-BD66-0399C5E1B560}" type="parTrans" cxnId="{36D9C551-6A99-4E80-82C0-1F7EFDCDC72F}">
      <dgm:prSet/>
      <dgm:spPr/>
      <dgm:t>
        <a:bodyPr/>
        <a:lstStyle/>
        <a:p>
          <a:endParaRPr lang="en-US"/>
        </a:p>
      </dgm:t>
    </dgm:pt>
    <dgm:pt modelId="{499689DE-C9AC-419E-B31F-212CD4252497}" type="sibTrans" cxnId="{36D9C551-6A99-4E80-82C0-1F7EFDCDC72F}">
      <dgm:prSet/>
      <dgm:spPr/>
      <dgm:t>
        <a:bodyPr/>
        <a:lstStyle/>
        <a:p>
          <a:endParaRPr lang="en-US"/>
        </a:p>
      </dgm:t>
    </dgm:pt>
    <dgm:pt modelId="{9B687387-437B-4AF5-B79B-66288675C4B5}">
      <dgm:prSet phldrT="[Text]"/>
      <dgm:spPr/>
      <dgm:t>
        <a:bodyPr/>
        <a:lstStyle/>
        <a:p>
          <a:r>
            <a:rPr lang="en-US" dirty="0" smtClean="0"/>
            <a:t>Center of gravity</a:t>
          </a:r>
          <a:endParaRPr lang="en-US" dirty="0"/>
        </a:p>
      </dgm:t>
    </dgm:pt>
    <dgm:pt modelId="{34F5A4D0-E2EB-4406-A34C-DC18E1EE4588}" type="parTrans" cxnId="{B0360BC1-882F-43E5-809E-4ABA01AA218B}">
      <dgm:prSet/>
      <dgm:spPr/>
      <dgm:t>
        <a:bodyPr/>
        <a:lstStyle/>
        <a:p>
          <a:endParaRPr lang="en-US"/>
        </a:p>
      </dgm:t>
    </dgm:pt>
    <dgm:pt modelId="{42CF2A7A-7935-47CF-B558-86CE8AFAAFCA}" type="sibTrans" cxnId="{B0360BC1-882F-43E5-809E-4ABA01AA218B}">
      <dgm:prSet/>
      <dgm:spPr/>
      <dgm:t>
        <a:bodyPr/>
        <a:lstStyle/>
        <a:p>
          <a:endParaRPr lang="en-US"/>
        </a:p>
      </dgm:t>
    </dgm:pt>
    <dgm:pt modelId="{E47E456F-D497-4F41-8287-627FB1C4A57D}">
      <dgm:prSet phldrT="[Text]" phldr="1"/>
      <dgm:spPr/>
      <dgm:t>
        <a:bodyPr/>
        <a:lstStyle/>
        <a:p>
          <a:endParaRPr lang="en-US"/>
        </a:p>
      </dgm:t>
    </dgm:pt>
    <dgm:pt modelId="{30850D04-38BD-4919-B73B-AAF5DA81581A}" type="parTrans" cxnId="{6A523070-1FB3-4A2F-8953-5E3800CAB60C}">
      <dgm:prSet/>
      <dgm:spPr/>
      <dgm:t>
        <a:bodyPr/>
        <a:lstStyle/>
        <a:p>
          <a:endParaRPr lang="en-US"/>
        </a:p>
      </dgm:t>
    </dgm:pt>
    <dgm:pt modelId="{66FA1083-A89D-46A9-B321-32F9A3AEDCD3}" type="sibTrans" cxnId="{6A523070-1FB3-4A2F-8953-5E3800CAB60C}">
      <dgm:prSet/>
      <dgm:spPr/>
      <dgm:t>
        <a:bodyPr/>
        <a:lstStyle/>
        <a:p>
          <a:endParaRPr lang="en-US"/>
        </a:p>
      </dgm:t>
    </dgm:pt>
    <dgm:pt modelId="{442DB027-F37C-4851-97FA-D77069114526}">
      <dgm:prSet phldrT="[Text]"/>
      <dgm:spPr/>
      <dgm:t>
        <a:bodyPr/>
        <a:lstStyle/>
        <a:p>
          <a:r>
            <a:rPr lang="en-US" dirty="0" smtClean="0"/>
            <a:t>Urinary system</a:t>
          </a:r>
          <a:endParaRPr lang="en-US" dirty="0"/>
        </a:p>
      </dgm:t>
    </dgm:pt>
    <dgm:pt modelId="{7755EED5-A89B-4791-A5FA-E757ACF1C227}" type="parTrans" cxnId="{BD4DC506-AE52-4A1F-AD48-0C7311B5ECE6}">
      <dgm:prSet/>
      <dgm:spPr/>
      <dgm:t>
        <a:bodyPr/>
        <a:lstStyle/>
        <a:p>
          <a:endParaRPr lang="en-US"/>
        </a:p>
      </dgm:t>
    </dgm:pt>
    <dgm:pt modelId="{1B6B2ECA-D036-473E-BF7C-B8582AF68F25}" type="sibTrans" cxnId="{BD4DC506-AE52-4A1F-AD48-0C7311B5ECE6}">
      <dgm:prSet/>
      <dgm:spPr/>
      <dgm:t>
        <a:bodyPr/>
        <a:lstStyle/>
        <a:p>
          <a:endParaRPr lang="en-US"/>
        </a:p>
      </dgm:t>
    </dgm:pt>
    <dgm:pt modelId="{A7B708D7-220E-478A-B977-05AC8951E272}">
      <dgm:prSet phldrT="[Text]"/>
      <dgm:spPr/>
      <dgm:t>
        <a:bodyPr/>
        <a:lstStyle/>
        <a:p>
          <a:r>
            <a:rPr lang="en-US" dirty="0" smtClean="0"/>
            <a:t>Pulmonary system </a:t>
          </a:r>
          <a:endParaRPr lang="en-US" dirty="0"/>
        </a:p>
      </dgm:t>
    </dgm:pt>
    <dgm:pt modelId="{70073B84-C786-4162-8A2C-9FE84CF8746B}" type="parTrans" cxnId="{239764CD-34CE-47B6-A250-7429F67F97A9}">
      <dgm:prSet/>
      <dgm:spPr/>
      <dgm:t>
        <a:bodyPr/>
        <a:lstStyle/>
        <a:p>
          <a:endParaRPr lang="en-US"/>
        </a:p>
      </dgm:t>
    </dgm:pt>
    <dgm:pt modelId="{05AC6D1E-F9BB-4742-AF86-BA8109570E7E}" type="sibTrans" cxnId="{239764CD-34CE-47B6-A250-7429F67F97A9}">
      <dgm:prSet/>
      <dgm:spPr/>
      <dgm:t>
        <a:bodyPr/>
        <a:lstStyle/>
        <a:p>
          <a:endParaRPr lang="en-US"/>
        </a:p>
      </dgm:t>
    </dgm:pt>
    <dgm:pt modelId="{2EEB5978-27B9-4884-B764-4705B2850AAB}">
      <dgm:prSet phldrT="[Text]"/>
      <dgm:spPr/>
      <dgm:t>
        <a:bodyPr/>
        <a:lstStyle/>
        <a:p>
          <a:r>
            <a:rPr lang="en-US" dirty="0" smtClean="0"/>
            <a:t>Cardiovascular system</a:t>
          </a:r>
          <a:endParaRPr lang="en-US" dirty="0"/>
        </a:p>
      </dgm:t>
    </dgm:pt>
    <dgm:pt modelId="{ED2098B1-E523-4286-8B46-F9D82C202210}" type="parTrans" cxnId="{22CA93F3-0794-466C-8C8E-403E4A3A7251}">
      <dgm:prSet/>
      <dgm:spPr/>
      <dgm:t>
        <a:bodyPr/>
        <a:lstStyle/>
        <a:p>
          <a:endParaRPr lang="en-US"/>
        </a:p>
      </dgm:t>
    </dgm:pt>
    <dgm:pt modelId="{1AB41F2D-B0BE-4CA8-BD98-810A48241AE6}" type="sibTrans" cxnId="{22CA93F3-0794-466C-8C8E-403E4A3A7251}">
      <dgm:prSet/>
      <dgm:spPr/>
      <dgm:t>
        <a:bodyPr/>
        <a:lstStyle/>
        <a:p>
          <a:endParaRPr lang="en-US"/>
        </a:p>
      </dgm:t>
    </dgm:pt>
    <dgm:pt modelId="{483617CD-ADF2-4387-90A4-D296FC7A939D}">
      <dgm:prSet phldrT="[Text]"/>
      <dgm:spPr/>
      <dgm:t>
        <a:bodyPr/>
        <a:lstStyle/>
        <a:p>
          <a:r>
            <a:rPr lang="en-US" dirty="0" smtClean="0"/>
            <a:t>Musculoskeletal system</a:t>
          </a:r>
          <a:endParaRPr lang="en-US" dirty="0"/>
        </a:p>
      </dgm:t>
    </dgm:pt>
    <dgm:pt modelId="{503E771C-F364-4C76-BFF5-802F621FE31B}" type="parTrans" cxnId="{D4D44051-074E-4E58-9BC4-E3280525AF2E}">
      <dgm:prSet/>
      <dgm:spPr/>
      <dgm:t>
        <a:bodyPr/>
        <a:lstStyle/>
        <a:p>
          <a:endParaRPr lang="en-US"/>
        </a:p>
      </dgm:t>
    </dgm:pt>
    <dgm:pt modelId="{7F382423-7E50-4AA9-871F-BC0987885691}" type="sibTrans" cxnId="{D4D44051-074E-4E58-9BC4-E3280525AF2E}">
      <dgm:prSet/>
      <dgm:spPr/>
      <dgm:t>
        <a:bodyPr/>
        <a:lstStyle/>
        <a:p>
          <a:endParaRPr lang="en-US"/>
        </a:p>
      </dgm:t>
    </dgm:pt>
    <dgm:pt modelId="{B498D98E-5724-442E-B2CE-F36E4F65EEFD}">
      <dgm:prSet phldrT="[Text]"/>
      <dgm:spPr/>
      <dgm:t>
        <a:bodyPr/>
        <a:lstStyle/>
        <a:p>
          <a:r>
            <a:rPr lang="en-US" dirty="0" smtClean="0"/>
            <a:t>Thermoregulatory system </a:t>
          </a:r>
          <a:endParaRPr lang="en-US" dirty="0"/>
        </a:p>
      </dgm:t>
    </dgm:pt>
    <dgm:pt modelId="{626902E3-D97E-445B-AF75-67DF15CDA51D}" type="parTrans" cxnId="{A8D7D971-BCB5-4B17-B2F8-0CE632C74703}">
      <dgm:prSet/>
      <dgm:spPr/>
      <dgm:t>
        <a:bodyPr/>
        <a:lstStyle/>
        <a:p>
          <a:endParaRPr lang="en-US"/>
        </a:p>
      </dgm:t>
    </dgm:pt>
    <dgm:pt modelId="{EBEF266B-E8DE-4CA7-A69B-77847DAA0AEC}" type="sibTrans" cxnId="{A8D7D971-BCB5-4B17-B2F8-0CE632C74703}">
      <dgm:prSet/>
      <dgm:spPr/>
      <dgm:t>
        <a:bodyPr/>
        <a:lstStyle/>
        <a:p>
          <a:endParaRPr lang="en-US"/>
        </a:p>
      </dgm:t>
    </dgm:pt>
    <dgm:pt modelId="{B0322EE9-B068-45F6-99B5-94A20903A602}">
      <dgm:prSet phldrT="[Text]"/>
      <dgm:spPr/>
      <dgm:t>
        <a:bodyPr/>
        <a:lstStyle/>
        <a:p>
          <a:r>
            <a:rPr lang="en-US" dirty="0" smtClean="0"/>
            <a:t>Balance </a:t>
          </a:r>
          <a:endParaRPr lang="en-US" dirty="0"/>
        </a:p>
      </dgm:t>
    </dgm:pt>
    <dgm:pt modelId="{5027B2BC-7399-464C-8BDE-8AC9FC61C4AC}" type="parTrans" cxnId="{4E836603-29B1-4A95-8C5E-4DC6F0218BE0}">
      <dgm:prSet/>
      <dgm:spPr/>
      <dgm:t>
        <a:bodyPr/>
        <a:lstStyle/>
        <a:p>
          <a:endParaRPr lang="en-US"/>
        </a:p>
      </dgm:t>
    </dgm:pt>
    <dgm:pt modelId="{42746435-9371-42CE-AD3E-E240420953D6}" type="sibTrans" cxnId="{4E836603-29B1-4A95-8C5E-4DC6F0218BE0}">
      <dgm:prSet/>
      <dgm:spPr/>
      <dgm:t>
        <a:bodyPr/>
        <a:lstStyle/>
        <a:p>
          <a:endParaRPr lang="en-US"/>
        </a:p>
      </dgm:t>
    </dgm:pt>
    <dgm:pt modelId="{8C9936F9-C268-49D7-ACB4-F50CD241A713}">
      <dgm:prSet phldrT="[Text]"/>
      <dgm:spPr/>
      <dgm:t>
        <a:bodyPr/>
        <a:lstStyle/>
        <a:p>
          <a:r>
            <a:rPr lang="en-US" b="1" dirty="0" smtClean="0"/>
            <a:t>Changes in Endocrine system</a:t>
          </a:r>
          <a:endParaRPr lang="en-US" b="1" dirty="0"/>
        </a:p>
      </dgm:t>
    </dgm:pt>
    <dgm:pt modelId="{BA2AEF6E-B579-4677-8411-0CBEB4B37175}" type="parTrans" cxnId="{F077194B-A1D3-47B7-8A78-88429AB98871}">
      <dgm:prSet/>
      <dgm:spPr/>
      <dgm:t>
        <a:bodyPr/>
        <a:lstStyle/>
        <a:p>
          <a:endParaRPr lang="en-US"/>
        </a:p>
      </dgm:t>
    </dgm:pt>
    <dgm:pt modelId="{0A917674-5312-48D2-A405-F45D26E8FCD1}" type="sibTrans" cxnId="{F077194B-A1D3-47B7-8A78-88429AB98871}">
      <dgm:prSet/>
      <dgm:spPr/>
      <dgm:t>
        <a:bodyPr/>
        <a:lstStyle/>
        <a:p>
          <a:endParaRPr lang="en-US"/>
        </a:p>
      </dgm:t>
    </dgm:pt>
    <dgm:pt modelId="{7281143F-CBE2-4F3D-B840-3F3C1C30F1B7}">
      <dgm:prSet phldrT="[Text]"/>
      <dgm:spPr/>
      <dgm:t>
        <a:bodyPr/>
        <a:lstStyle/>
        <a:p>
          <a:endParaRPr lang="en-US" dirty="0"/>
        </a:p>
      </dgm:t>
    </dgm:pt>
    <dgm:pt modelId="{7B87E9CA-19AF-4D9B-9951-67EB716A76D5}" type="parTrans" cxnId="{34FA79AF-CC6D-4F10-BFB4-9C5483156B2D}">
      <dgm:prSet/>
      <dgm:spPr/>
      <dgm:t>
        <a:bodyPr/>
        <a:lstStyle/>
        <a:p>
          <a:endParaRPr lang="en-US"/>
        </a:p>
      </dgm:t>
    </dgm:pt>
    <dgm:pt modelId="{04131B05-6F51-4BBF-AB2C-A1814C8F0205}" type="sibTrans" cxnId="{34FA79AF-CC6D-4F10-BFB4-9C5483156B2D}">
      <dgm:prSet/>
      <dgm:spPr/>
      <dgm:t>
        <a:bodyPr/>
        <a:lstStyle/>
        <a:p>
          <a:endParaRPr lang="en-US"/>
        </a:p>
      </dgm:t>
    </dgm:pt>
    <dgm:pt modelId="{14A16AB3-5C1B-4757-A664-47512611B1CC}">
      <dgm:prSet phldrT="[Text]"/>
      <dgm:spPr/>
      <dgm:t>
        <a:bodyPr/>
        <a:lstStyle/>
        <a:p>
          <a:endParaRPr lang="en-US" dirty="0"/>
        </a:p>
      </dgm:t>
    </dgm:pt>
    <dgm:pt modelId="{E08C9700-705B-4DCF-A9A8-5E4DF43CD070}" type="parTrans" cxnId="{815274A6-DB7A-4B72-97F7-7B2D70117B3D}">
      <dgm:prSet/>
      <dgm:spPr/>
      <dgm:t>
        <a:bodyPr/>
        <a:lstStyle/>
        <a:p>
          <a:endParaRPr lang="en-US"/>
        </a:p>
      </dgm:t>
    </dgm:pt>
    <dgm:pt modelId="{47315E78-C24A-43B8-8205-C85A2DC532C8}" type="sibTrans" cxnId="{815274A6-DB7A-4B72-97F7-7B2D70117B3D}">
      <dgm:prSet/>
      <dgm:spPr/>
      <dgm:t>
        <a:bodyPr/>
        <a:lstStyle/>
        <a:p>
          <a:endParaRPr lang="en-US"/>
        </a:p>
      </dgm:t>
    </dgm:pt>
    <dgm:pt modelId="{DB1CAA1E-7EA1-47DF-822D-A114ADC65004}">
      <dgm:prSet phldrT="[Text]"/>
      <dgm:spPr/>
      <dgm:t>
        <a:bodyPr/>
        <a:lstStyle/>
        <a:p>
          <a:endParaRPr lang="en-US" dirty="0"/>
        </a:p>
      </dgm:t>
    </dgm:pt>
    <dgm:pt modelId="{E20D9B75-CFDA-4079-A0B2-4E605E832196}" type="parTrans" cxnId="{477F41C2-064E-4E6D-8FC8-98D53594D3F2}">
      <dgm:prSet/>
      <dgm:spPr/>
      <dgm:t>
        <a:bodyPr/>
        <a:lstStyle/>
        <a:p>
          <a:endParaRPr lang="en-US"/>
        </a:p>
      </dgm:t>
    </dgm:pt>
    <dgm:pt modelId="{61DD28FD-363C-4209-9D6B-EA7C09AFA363}" type="sibTrans" cxnId="{477F41C2-064E-4E6D-8FC8-98D53594D3F2}">
      <dgm:prSet/>
      <dgm:spPr/>
      <dgm:t>
        <a:bodyPr/>
        <a:lstStyle/>
        <a:p>
          <a:endParaRPr lang="en-US"/>
        </a:p>
      </dgm:t>
    </dgm:pt>
    <dgm:pt modelId="{3A1473C1-82D7-457D-92A2-1BF1C0A03DFD}" type="pres">
      <dgm:prSet presAssocID="{0BFA733B-9F05-4B32-A3CC-865B2BB8F5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AB0571-E980-48C9-9BAB-FBE87D0D2B0E}" type="pres">
      <dgm:prSet presAssocID="{36E6416B-C10B-4C43-8480-2198239DD762}" presName="composite" presStyleCnt="0"/>
      <dgm:spPr/>
    </dgm:pt>
    <dgm:pt modelId="{B26A9AA0-EF1F-40C5-AE2B-C99FE754C55E}" type="pres">
      <dgm:prSet presAssocID="{36E6416B-C10B-4C43-8480-2198239DD762}" presName="parTx" presStyleLbl="alignNode1" presStyleIdx="0" presStyleCnt="3" custLinFactNeighborY="39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C8D22-296D-404E-A0FE-78EF0A32F0E3}" type="pres">
      <dgm:prSet presAssocID="{36E6416B-C10B-4C43-8480-2198239DD76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7F8DB3-2652-4062-A797-73BBCE29F29F}" type="pres">
      <dgm:prSet presAssocID="{CDED560B-0E14-4AB7-859E-CA7560BF8982}" presName="space" presStyleCnt="0"/>
      <dgm:spPr/>
    </dgm:pt>
    <dgm:pt modelId="{F2B2FB0A-2226-409D-86BB-DA283F95157D}" type="pres">
      <dgm:prSet presAssocID="{22CE70A1-48CC-42CA-8EDE-C2D845E51732}" presName="composite" presStyleCnt="0"/>
      <dgm:spPr/>
    </dgm:pt>
    <dgm:pt modelId="{3604B462-98E1-48F0-A66A-A0F8BB3094D1}" type="pres">
      <dgm:prSet presAssocID="{22CE70A1-48CC-42CA-8EDE-C2D845E5173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A6214-DE4C-4AAB-8B10-016484410F0A}" type="pres">
      <dgm:prSet presAssocID="{22CE70A1-48CC-42CA-8EDE-C2D845E5173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65B3F-62B5-495B-A35C-BC8A4F6BE5A5}" type="pres">
      <dgm:prSet presAssocID="{D440F641-4A55-4BBE-9462-BB482CB31DCA}" presName="space" presStyleCnt="0"/>
      <dgm:spPr/>
    </dgm:pt>
    <dgm:pt modelId="{68F03232-23F0-4205-882B-EE7C14DA7769}" type="pres">
      <dgm:prSet presAssocID="{0E3D925E-396F-4528-9409-5EA21495210E}" presName="composite" presStyleCnt="0"/>
      <dgm:spPr/>
    </dgm:pt>
    <dgm:pt modelId="{A3D72122-5F2A-4504-BEDE-B1FB818CB861}" type="pres">
      <dgm:prSet presAssocID="{0E3D925E-396F-4528-9409-5EA21495210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815AD-67A5-4994-AEBF-9DE04F4DC09C}" type="pres">
      <dgm:prSet presAssocID="{0E3D925E-396F-4528-9409-5EA21495210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D44051-074E-4E58-9BC4-E3280525AF2E}" srcId="{22CE70A1-48CC-42CA-8EDE-C2D845E51732}" destId="{483617CD-ADF2-4387-90A4-D296FC7A939D}" srcOrd="4" destOrd="0" parTransId="{503E771C-F364-4C76-BFF5-802F621FE31B}" sibTransId="{7F382423-7E50-4AA9-871F-BC0987885691}"/>
    <dgm:cxn modelId="{BD4DC506-AE52-4A1F-AD48-0C7311B5ECE6}" srcId="{22CE70A1-48CC-42CA-8EDE-C2D845E51732}" destId="{442DB027-F37C-4851-97FA-D77069114526}" srcOrd="1" destOrd="0" parTransId="{7755EED5-A89B-4791-A5FA-E757ACF1C227}" sibTransId="{1B6B2ECA-D036-473E-BF7C-B8582AF68F25}"/>
    <dgm:cxn modelId="{4E836603-29B1-4A95-8C5E-4DC6F0218BE0}" srcId="{0E3D925E-396F-4528-9409-5EA21495210E}" destId="{B0322EE9-B068-45F6-99B5-94A20903A602}" srcOrd="1" destOrd="0" parTransId="{5027B2BC-7399-464C-8BDE-8AC9FC61C4AC}" sibTransId="{42746435-9371-42CE-AD3E-E240420953D6}"/>
    <dgm:cxn modelId="{98EDC33B-CE6B-42FF-A17A-98D4EF2317AF}" type="presOf" srcId="{0E3D925E-396F-4528-9409-5EA21495210E}" destId="{A3D72122-5F2A-4504-BEDE-B1FB818CB861}" srcOrd="0" destOrd="0" presId="urn:microsoft.com/office/officeart/2005/8/layout/hList1"/>
    <dgm:cxn modelId="{C1F4B75F-EB01-4F46-8E8E-FE1D77EC7CE8}" srcId="{36E6416B-C10B-4C43-8480-2198239DD762}" destId="{22953E5B-1CAE-43F4-8146-595F3E39E040}" srcOrd="1" destOrd="0" parTransId="{DC1135A0-469A-4144-BFBF-76FDE26B6C3D}" sibTransId="{8B694600-B5A7-406A-8948-FAF744B90D62}"/>
    <dgm:cxn modelId="{68B774E3-7C9E-4AD8-8DE1-A50C70D19BB6}" srcId="{0BFA733B-9F05-4B32-A3CC-865B2BB8F55F}" destId="{22CE70A1-48CC-42CA-8EDE-C2D845E51732}" srcOrd="1" destOrd="0" parTransId="{9449BDBA-D69B-4A64-98E4-389692CD345D}" sibTransId="{D440F641-4A55-4BBE-9462-BB482CB31DCA}"/>
    <dgm:cxn modelId="{EFA831E0-AFE1-4FCB-A2D5-F6F7E38F8500}" type="presOf" srcId="{E195C5DA-E062-43EE-A5E8-1236F0461850}" destId="{394A6214-DE4C-4AAB-8B10-016484410F0A}" srcOrd="0" destOrd="6" presId="urn:microsoft.com/office/officeart/2005/8/layout/hList1"/>
    <dgm:cxn modelId="{67173A46-4393-4901-B30C-8693172FE7BD}" type="presOf" srcId="{DB1CAA1E-7EA1-47DF-822D-A114ADC65004}" destId="{4F6C8D22-296D-404E-A0FE-78EF0A32F0E3}" srcOrd="0" destOrd="4" presId="urn:microsoft.com/office/officeart/2005/8/layout/hList1"/>
    <dgm:cxn modelId="{25CC242A-D4A3-4A1A-82DA-38278F93D134}" type="presOf" srcId="{A7B708D7-220E-478A-B977-05AC8951E272}" destId="{394A6214-DE4C-4AAB-8B10-016484410F0A}" srcOrd="0" destOrd="2" presId="urn:microsoft.com/office/officeart/2005/8/layout/hList1"/>
    <dgm:cxn modelId="{4441FCA5-B8F3-49AF-A71D-8960B76F39C6}" type="presOf" srcId="{B498D98E-5724-442E-B2CE-F36E4F65EEFD}" destId="{394A6214-DE4C-4AAB-8B10-016484410F0A}" srcOrd="0" destOrd="5" presId="urn:microsoft.com/office/officeart/2005/8/layout/hList1"/>
    <dgm:cxn modelId="{9545B7C6-5DCD-4272-B9D3-38BBB55E3DAA}" type="presOf" srcId="{E47E456F-D497-4F41-8287-627FB1C4A57D}" destId="{5DB815AD-67A5-4994-AEBF-9DE04F4DC09C}" srcOrd="0" destOrd="2" presId="urn:microsoft.com/office/officeart/2005/8/layout/hList1"/>
    <dgm:cxn modelId="{F077194B-A1D3-47B7-8A78-88429AB98871}" srcId="{36E6416B-C10B-4C43-8480-2198239DD762}" destId="{8C9936F9-C268-49D7-ACB4-F50CD241A713}" srcOrd="5" destOrd="0" parTransId="{BA2AEF6E-B579-4677-8411-0CBEB4B37175}" sibTransId="{0A917674-5312-48D2-A405-F45D26E8FCD1}"/>
    <dgm:cxn modelId="{CA652AB7-00BC-4B46-8B5E-765079EBECB6}" type="presOf" srcId="{14A16AB3-5C1B-4757-A664-47512611B1CC}" destId="{4F6C8D22-296D-404E-A0FE-78EF0A32F0E3}" srcOrd="0" destOrd="3" presId="urn:microsoft.com/office/officeart/2005/8/layout/hList1"/>
    <dgm:cxn modelId="{D840680B-D74D-48F6-97DE-DD34AD5A0F2C}" type="presOf" srcId="{7281143F-CBE2-4F3D-B840-3F3C1C30F1B7}" destId="{4F6C8D22-296D-404E-A0FE-78EF0A32F0E3}" srcOrd="0" destOrd="2" presId="urn:microsoft.com/office/officeart/2005/8/layout/hList1"/>
    <dgm:cxn modelId="{A8D7D971-BCB5-4B17-B2F8-0CE632C74703}" srcId="{22CE70A1-48CC-42CA-8EDE-C2D845E51732}" destId="{B498D98E-5724-442E-B2CE-F36E4F65EEFD}" srcOrd="5" destOrd="0" parTransId="{626902E3-D97E-445B-AF75-67DF15CDA51D}" sibTransId="{EBEF266B-E8DE-4CA7-A69B-77847DAA0AEC}"/>
    <dgm:cxn modelId="{3E3D7F12-39DC-40CA-B91F-E8CB22ECCD06}" srcId="{0BFA733B-9F05-4B32-A3CC-865B2BB8F55F}" destId="{36E6416B-C10B-4C43-8480-2198239DD762}" srcOrd="0" destOrd="0" parTransId="{EA2C35F7-3FCA-4BE2-9D67-C27E0CD76363}" sibTransId="{CDED560B-0E14-4AB7-859E-CA7560BF8982}"/>
    <dgm:cxn modelId="{239764CD-34CE-47B6-A250-7429F67F97A9}" srcId="{22CE70A1-48CC-42CA-8EDE-C2D845E51732}" destId="{A7B708D7-220E-478A-B977-05AC8951E272}" srcOrd="2" destOrd="0" parTransId="{70073B84-C786-4162-8A2C-9FE84CF8746B}" sibTransId="{05AC6D1E-F9BB-4742-AF86-BA8109570E7E}"/>
    <dgm:cxn modelId="{815274A6-DB7A-4B72-97F7-7B2D70117B3D}" srcId="{36E6416B-C10B-4C43-8480-2198239DD762}" destId="{14A16AB3-5C1B-4757-A664-47512611B1CC}" srcOrd="3" destOrd="0" parTransId="{E08C9700-705B-4DCF-A9A8-5E4DF43CD070}" sibTransId="{47315E78-C24A-43B8-8205-C85A2DC532C8}"/>
    <dgm:cxn modelId="{B0360BC1-882F-43E5-809E-4ABA01AA218B}" srcId="{0E3D925E-396F-4528-9409-5EA21495210E}" destId="{9B687387-437B-4AF5-B79B-66288675C4B5}" srcOrd="0" destOrd="0" parTransId="{34F5A4D0-E2EB-4406-A34C-DC18E1EE4588}" sibTransId="{42CF2A7A-7935-47CF-B558-86CE8AFAAFCA}"/>
    <dgm:cxn modelId="{477F41C2-064E-4E6D-8FC8-98D53594D3F2}" srcId="{36E6416B-C10B-4C43-8480-2198239DD762}" destId="{DB1CAA1E-7EA1-47DF-822D-A114ADC65004}" srcOrd="4" destOrd="0" parTransId="{E20D9B75-CFDA-4079-A0B2-4E605E832196}" sibTransId="{61DD28FD-363C-4209-9D6B-EA7C09AFA363}"/>
    <dgm:cxn modelId="{AA547C8F-10E5-4CD4-91E1-4486E1485F10}" type="presOf" srcId="{442DB027-F37C-4851-97FA-D77069114526}" destId="{394A6214-DE4C-4AAB-8B10-016484410F0A}" srcOrd="0" destOrd="1" presId="urn:microsoft.com/office/officeart/2005/8/layout/hList1"/>
    <dgm:cxn modelId="{8374EC79-B1CF-4D09-822C-5E9D84AEBD96}" type="presOf" srcId="{8C9936F9-C268-49D7-ACB4-F50CD241A713}" destId="{4F6C8D22-296D-404E-A0FE-78EF0A32F0E3}" srcOrd="0" destOrd="5" presId="urn:microsoft.com/office/officeart/2005/8/layout/hList1"/>
    <dgm:cxn modelId="{1E950A33-472C-4A96-B03E-326CB5E9B879}" type="presOf" srcId="{36E6416B-C10B-4C43-8480-2198239DD762}" destId="{B26A9AA0-EF1F-40C5-AE2B-C99FE754C55E}" srcOrd="0" destOrd="0" presId="urn:microsoft.com/office/officeart/2005/8/layout/hList1"/>
    <dgm:cxn modelId="{7872B1FD-929E-4019-A10F-ADCB19A92063}" type="presOf" srcId="{0BFA733B-9F05-4B32-A3CC-865B2BB8F55F}" destId="{3A1473C1-82D7-457D-92A2-1BF1C0A03DFD}" srcOrd="0" destOrd="0" presId="urn:microsoft.com/office/officeart/2005/8/layout/hList1"/>
    <dgm:cxn modelId="{9A7EAE09-A8D2-4C46-AA89-C7E4FDCAB67F}" type="presOf" srcId="{D4F51C35-09AA-45BA-9B82-D5FBFA763D23}" destId="{394A6214-DE4C-4AAB-8B10-016484410F0A}" srcOrd="0" destOrd="0" presId="urn:microsoft.com/office/officeart/2005/8/layout/hList1"/>
    <dgm:cxn modelId="{23AACAFA-DD39-4B40-8997-9515120FB922}" type="presOf" srcId="{FC09C9F8-11FD-4EBE-A5C2-6F8C1EE127E9}" destId="{4F6C8D22-296D-404E-A0FE-78EF0A32F0E3}" srcOrd="0" destOrd="0" presId="urn:microsoft.com/office/officeart/2005/8/layout/hList1"/>
    <dgm:cxn modelId="{D5C6B45D-634B-40CB-8915-47EB87AB57DE}" type="presOf" srcId="{2EEB5978-27B9-4884-B764-4705B2850AAB}" destId="{394A6214-DE4C-4AAB-8B10-016484410F0A}" srcOrd="0" destOrd="3" presId="urn:microsoft.com/office/officeart/2005/8/layout/hList1"/>
    <dgm:cxn modelId="{FB844DF4-CB3F-4AD8-B187-6960A363E8F2}" type="presOf" srcId="{483617CD-ADF2-4387-90A4-D296FC7A939D}" destId="{394A6214-DE4C-4AAB-8B10-016484410F0A}" srcOrd="0" destOrd="4" presId="urn:microsoft.com/office/officeart/2005/8/layout/hList1"/>
    <dgm:cxn modelId="{6A523070-1FB3-4A2F-8953-5E3800CAB60C}" srcId="{0E3D925E-396F-4528-9409-5EA21495210E}" destId="{E47E456F-D497-4F41-8287-627FB1C4A57D}" srcOrd="2" destOrd="0" parTransId="{30850D04-38BD-4919-B73B-AAF5DA81581A}" sibTransId="{66FA1083-A89D-46A9-B321-32F9A3AEDCD3}"/>
    <dgm:cxn modelId="{200FDD06-1AAA-422A-AF03-8D3E9B0EA015}" type="presOf" srcId="{9B687387-437B-4AF5-B79B-66288675C4B5}" destId="{5DB815AD-67A5-4994-AEBF-9DE04F4DC09C}" srcOrd="0" destOrd="0" presId="urn:microsoft.com/office/officeart/2005/8/layout/hList1"/>
    <dgm:cxn modelId="{36D9C551-6A99-4E80-82C0-1F7EFDCDC72F}" srcId="{0BFA733B-9F05-4B32-A3CC-865B2BB8F55F}" destId="{0E3D925E-396F-4528-9409-5EA21495210E}" srcOrd="2" destOrd="0" parTransId="{64BAFA82-9969-40E1-BD66-0399C5E1B560}" sibTransId="{499689DE-C9AC-419E-B31F-212CD4252497}"/>
    <dgm:cxn modelId="{22CA93F3-0794-466C-8C8E-403E4A3A7251}" srcId="{22CE70A1-48CC-42CA-8EDE-C2D845E51732}" destId="{2EEB5978-27B9-4884-B764-4705B2850AAB}" srcOrd="3" destOrd="0" parTransId="{ED2098B1-E523-4286-8B46-F9D82C202210}" sibTransId="{1AB41F2D-B0BE-4CA8-BD98-810A48241AE6}"/>
    <dgm:cxn modelId="{26533E2F-0B96-45B0-AA92-3C4C1FD21A28}" srcId="{22CE70A1-48CC-42CA-8EDE-C2D845E51732}" destId="{D4F51C35-09AA-45BA-9B82-D5FBFA763D23}" srcOrd="0" destOrd="0" parTransId="{B5F9E57C-3A7A-4C74-AB38-AF2FFF558D47}" sibTransId="{5B413446-570B-4063-9BF6-5BE766684658}"/>
    <dgm:cxn modelId="{0A28E012-BBFC-45F6-9293-F5125F98BFCF}" type="presOf" srcId="{22CE70A1-48CC-42CA-8EDE-C2D845E51732}" destId="{3604B462-98E1-48F0-A66A-A0F8BB3094D1}" srcOrd="0" destOrd="0" presId="urn:microsoft.com/office/officeart/2005/8/layout/hList1"/>
    <dgm:cxn modelId="{BBBBD508-A8F3-4EF6-8C3A-0833E7F7B279}" srcId="{22CE70A1-48CC-42CA-8EDE-C2D845E51732}" destId="{E195C5DA-E062-43EE-A5E8-1236F0461850}" srcOrd="6" destOrd="0" parTransId="{8850B164-52A9-4CFF-84C8-4390235ADB0B}" sibTransId="{81EA081B-82A2-4ED9-AA6F-1924AD359ACC}"/>
    <dgm:cxn modelId="{34FA79AF-CC6D-4F10-BFB4-9C5483156B2D}" srcId="{36E6416B-C10B-4C43-8480-2198239DD762}" destId="{7281143F-CBE2-4F3D-B840-3F3C1C30F1B7}" srcOrd="2" destOrd="0" parTransId="{7B87E9CA-19AF-4D9B-9951-67EB716A76D5}" sibTransId="{04131B05-6F51-4BBF-AB2C-A1814C8F0205}"/>
    <dgm:cxn modelId="{11BC38D8-19A5-4741-B0B8-C8CE8297610C}" srcId="{36E6416B-C10B-4C43-8480-2198239DD762}" destId="{FC09C9F8-11FD-4EBE-A5C2-6F8C1EE127E9}" srcOrd="0" destOrd="0" parTransId="{216F4EC0-101E-410D-BF40-8AE038BA6A20}" sibTransId="{61A7603A-786E-465C-A1CE-AEA4F3D6A798}"/>
    <dgm:cxn modelId="{FAB8EF95-4C2D-4AEB-9F40-79EA63685387}" type="presOf" srcId="{22953E5B-1CAE-43F4-8146-595F3E39E040}" destId="{4F6C8D22-296D-404E-A0FE-78EF0A32F0E3}" srcOrd="0" destOrd="1" presId="urn:microsoft.com/office/officeart/2005/8/layout/hList1"/>
    <dgm:cxn modelId="{89CE1E0D-8A57-41BF-B769-D746C99E0892}" type="presOf" srcId="{B0322EE9-B068-45F6-99B5-94A20903A602}" destId="{5DB815AD-67A5-4994-AEBF-9DE04F4DC09C}" srcOrd="0" destOrd="1" presId="urn:microsoft.com/office/officeart/2005/8/layout/hList1"/>
    <dgm:cxn modelId="{75C9413C-FA96-4317-B13C-031319BC8612}" type="presParOf" srcId="{3A1473C1-82D7-457D-92A2-1BF1C0A03DFD}" destId="{FFAB0571-E980-48C9-9BAB-FBE87D0D2B0E}" srcOrd="0" destOrd="0" presId="urn:microsoft.com/office/officeart/2005/8/layout/hList1"/>
    <dgm:cxn modelId="{7A87DCD2-1F7A-43AF-97F5-8DCBA8705AD7}" type="presParOf" srcId="{FFAB0571-E980-48C9-9BAB-FBE87D0D2B0E}" destId="{B26A9AA0-EF1F-40C5-AE2B-C99FE754C55E}" srcOrd="0" destOrd="0" presId="urn:microsoft.com/office/officeart/2005/8/layout/hList1"/>
    <dgm:cxn modelId="{083F5552-667C-457A-B00A-358BDA748F52}" type="presParOf" srcId="{FFAB0571-E980-48C9-9BAB-FBE87D0D2B0E}" destId="{4F6C8D22-296D-404E-A0FE-78EF0A32F0E3}" srcOrd="1" destOrd="0" presId="urn:microsoft.com/office/officeart/2005/8/layout/hList1"/>
    <dgm:cxn modelId="{D732C7D1-1EF5-4926-9BBF-F8D5C228B8AB}" type="presParOf" srcId="{3A1473C1-82D7-457D-92A2-1BF1C0A03DFD}" destId="{657F8DB3-2652-4062-A797-73BBCE29F29F}" srcOrd="1" destOrd="0" presId="urn:microsoft.com/office/officeart/2005/8/layout/hList1"/>
    <dgm:cxn modelId="{31A2E57A-D18F-4259-8DFC-541A5E526747}" type="presParOf" srcId="{3A1473C1-82D7-457D-92A2-1BF1C0A03DFD}" destId="{F2B2FB0A-2226-409D-86BB-DA283F95157D}" srcOrd="2" destOrd="0" presId="urn:microsoft.com/office/officeart/2005/8/layout/hList1"/>
    <dgm:cxn modelId="{BB419520-B8BA-45CB-8821-302B1C930E60}" type="presParOf" srcId="{F2B2FB0A-2226-409D-86BB-DA283F95157D}" destId="{3604B462-98E1-48F0-A66A-A0F8BB3094D1}" srcOrd="0" destOrd="0" presId="urn:microsoft.com/office/officeart/2005/8/layout/hList1"/>
    <dgm:cxn modelId="{0369FEF7-6D93-4DE7-BDC1-714A14BEAA2C}" type="presParOf" srcId="{F2B2FB0A-2226-409D-86BB-DA283F95157D}" destId="{394A6214-DE4C-4AAB-8B10-016484410F0A}" srcOrd="1" destOrd="0" presId="urn:microsoft.com/office/officeart/2005/8/layout/hList1"/>
    <dgm:cxn modelId="{84B82D80-EA87-4FD3-B6A0-CFF05557E13E}" type="presParOf" srcId="{3A1473C1-82D7-457D-92A2-1BF1C0A03DFD}" destId="{59765B3F-62B5-495B-A35C-BC8A4F6BE5A5}" srcOrd="3" destOrd="0" presId="urn:microsoft.com/office/officeart/2005/8/layout/hList1"/>
    <dgm:cxn modelId="{682A8DD0-3BAC-426F-8093-A0B08D7C1013}" type="presParOf" srcId="{3A1473C1-82D7-457D-92A2-1BF1C0A03DFD}" destId="{68F03232-23F0-4205-882B-EE7C14DA7769}" srcOrd="4" destOrd="0" presId="urn:microsoft.com/office/officeart/2005/8/layout/hList1"/>
    <dgm:cxn modelId="{25405928-E5DC-4F17-95B7-8EBE012F917D}" type="presParOf" srcId="{68F03232-23F0-4205-882B-EE7C14DA7769}" destId="{A3D72122-5F2A-4504-BEDE-B1FB818CB861}" srcOrd="0" destOrd="0" presId="urn:microsoft.com/office/officeart/2005/8/layout/hList1"/>
    <dgm:cxn modelId="{681A997D-9BD9-49CB-B765-3686FA35A416}" type="presParOf" srcId="{68F03232-23F0-4205-882B-EE7C14DA7769}" destId="{5DB815AD-67A5-4994-AEBF-9DE04F4DC09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A9AA0-EF1F-40C5-AE2B-C99FE754C55E}">
      <dsp:nvSpPr>
        <dsp:cNvPr id="0" name=""/>
        <dsp:cNvSpPr/>
      </dsp:nvSpPr>
      <dsp:spPr>
        <a:xfrm>
          <a:off x="2571" y="376442"/>
          <a:ext cx="2507456" cy="766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Weight gain during pregnancy </a:t>
          </a:r>
          <a:endParaRPr lang="en-US" sz="2100" b="1" kern="1200" dirty="0"/>
        </a:p>
      </dsp:txBody>
      <dsp:txXfrm>
        <a:off x="2571" y="376442"/>
        <a:ext cx="2507456" cy="766561"/>
      </dsp:txXfrm>
    </dsp:sp>
    <dsp:sp modelId="{4F6C8D22-296D-404E-A0FE-78EF0A32F0E3}">
      <dsp:nvSpPr>
        <dsp:cNvPr id="0" name=""/>
        <dsp:cNvSpPr/>
      </dsp:nvSpPr>
      <dsp:spPr>
        <a:xfrm>
          <a:off x="2571" y="1112548"/>
          <a:ext cx="2507456" cy="41342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Changes in Endocrine system</a:t>
          </a:r>
          <a:endParaRPr lang="en-US" sz="2100" b="1" kern="1200" dirty="0"/>
        </a:p>
      </dsp:txBody>
      <dsp:txXfrm>
        <a:off x="2571" y="1112548"/>
        <a:ext cx="2507456" cy="4134227"/>
      </dsp:txXfrm>
    </dsp:sp>
    <dsp:sp modelId="{3604B462-98E1-48F0-A66A-A0F8BB3094D1}">
      <dsp:nvSpPr>
        <dsp:cNvPr id="0" name=""/>
        <dsp:cNvSpPr/>
      </dsp:nvSpPr>
      <dsp:spPr>
        <a:xfrm>
          <a:off x="2861071" y="345987"/>
          <a:ext cx="2507456" cy="766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Changes in organ systems</a:t>
          </a:r>
          <a:endParaRPr lang="en-US" sz="2100" b="1" kern="1200" dirty="0"/>
        </a:p>
      </dsp:txBody>
      <dsp:txXfrm>
        <a:off x="2861071" y="345987"/>
        <a:ext cx="2507456" cy="766561"/>
      </dsp:txXfrm>
    </dsp:sp>
    <dsp:sp modelId="{394A6214-DE4C-4AAB-8B10-016484410F0A}">
      <dsp:nvSpPr>
        <dsp:cNvPr id="0" name=""/>
        <dsp:cNvSpPr/>
      </dsp:nvSpPr>
      <dsp:spPr>
        <a:xfrm>
          <a:off x="2861071" y="1112548"/>
          <a:ext cx="2507456" cy="41342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Uterus and related connected tissue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Urinary system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Pulmonary system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Cardiovascular system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Musculoskeletal system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Thermoregulatory system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2861071" y="1112548"/>
        <a:ext cx="2507456" cy="4134227"/>
      </dsp:txXfrm>
    </dsp:sp>
    <dsp:sp modelId="{A3D72122-5F2A-4504-BEDE-B1FB818CB861}">
      <dsp:nvSpPr>
        <dsp:cNvPr id="0" name=""/>
        <dsp:cNvSpPr/>
      </dsp:nvSpPr>
      <dsp:spPr>
        <a:xfrm>
          <a:off x="5719571" y="345987"/>
          <a:ext cx="2507456" cy="766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Changes in posture and balance </a:t>
          </a:r>
          <a:endParaRPr lang="en-US" sz="2100" b="1" kern="1200" dirty="0"/>
        </a:p>
      </dsp:txBody>
      <dsp:txXfrm>
        <a:off x="5719571" y="345987"/>
        <a:ext cx="2507456" cy="766561"/>
      </dsp:txXfrm>
    </dsp:sp>
    <dsp:sp modelId="{5DB815AD-67A5-4994-AEBF-9DE04F4DC09C}">
      <dsp:nvSpPr>
        <dsp:cNvPr id="0" name=""/>
        <dsp:cNvSpPr/>
      </dsp:nvSpPr>
      <dsp:spPr>
        <a:xfrm>
          <a:off x="5719571" y="1112548"/>
          <a:ext cx="2507456" cy="41342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Center of gravity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Balance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/>
        </a:p>
      </dsp:txBody>
      <dsp:txXfrm>
        <a:off x="5719571" y="1112548"/>
        <a:ext cx="2507456" cy="4134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48142-21B1-4C36-BECD-7F3A2F19890F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5F0E4-7C92-4A8E-9E9D-093DE573D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smooth muscle found in the wall of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bladder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detrusor muscle remains relaxed to allow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bladder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store urine, and contracts during urination to release urine.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5F0E4-7C92-4A8E-9E9D-093DE573DC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1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4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6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4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7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9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3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2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6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3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3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71169-502F-46C3-84D5-59D9D44A2079}" type="datetimeFigureOut">
              <a:rPr lang="en-US" smtClean="0"/>
              <a:t>26-Feb-20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9E92F-7D4C-4B18-AF8C-3C7C9C3B6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"/>
            <a:ext cx="83058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1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ESTROGENS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in growth of uterus and breast </a:t>
            </a:r>
            <a:r>
              <a:rPr lang="en-US" dirty="0" smtClean="0"/>
              <a:t>ducts.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Increasing </a:t>
            </a:r>
            <a:r>
              <a:rPr lang="en-US" dirty="0"/>
              <a:t>levels of prolactin to prepare breasts for lactation; </a:t>
            </a:r>
            <a:r>
              <a:rPr lang="en-US" dirty="0" err="1" smtClean="0"/>
              <a:t>oestrogens</a:t>
            </a:r>
            <a:r>
              <a:rPr lang="en-US" dirty="0"/>
              <a:t> </a:t>
            </a:r>
            <a:r>
              <a:rPr lang="en-US" dirty="0" smtClean="0"/>
              <a:t>may </a:t>
            </a:r>
            <a:r>
              <a:rPr lang="en-US" dirty="0"/>
              <a:t>assist maternal calcium </a:t>
            </a:r>
            <a:r>
              <a:rPr lang="en-US" dirty="0" smtClean="0"/>
              <a:t>metabolism.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May </a:t>
            </a:r>
            <a:r>
              <a:rPr lang="en-US" dirty="0"/>
              <a:t>prime receptor sites for </a:t>
            </a:r>
            <a:r>
              <a:rPr lang="en-US" dirty="0" err="1"/>
              <a:t>relaxin</a:t>
            </a:r>
            <a:r>
              <a:rPr lang="en-US" dirty="0"/>
              <a:t> (e.g. pelvic joints, joint </a:t>
            </a:r>
            <a:r>
              <a:rPr lang="en-US" dirty="0" smtClean="0"/>
              <a:t>capsules, cervix).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Increased </a:t>
            </a:r>
            <a:r>
              <a:rPr lang="en-US" dirty="0"/>
              <a:t>water retention, may cause sodium to be </a:t>
            </a:r>
            <a:r>
              <a:rPr lang="en-US" dirty="0" smtClean="0"/>
              <a:t>retained.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Higher </a:t>
            </a:r>
            <a:r>
              <a:rPr lang="en-US" dirty="0"/>
              <a:t>levels result in increased vaginal glycogen, predisposing </a:t>
            </a:r>
            <a:r>
              <a:rPr lang="en-US" dirty="0" smtClean="0"/>
              <a:t>to thrush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43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en-US" b="1" dirty="0" smtClean="0"/>
              <a:t>EFFECTS OF RELAXIN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685800"/>
            <a:ext cx="9067800" cy="54864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800" dirty="0" smtClean="0"/>
              <a:t>Gradual </a:t>
            </a:r>
            <a:r>
              <a:rPr lang="en-US" sz="2800" dirty="0"/>
              <a:t>replacement of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collagen</a:t>
            </a:r>
            <a:r>
              <a:rPr lang="en-US" sz="2800" dirty="0"/>
              <a:t> in target tissues (e.g. pelvic </a:t>
            </a:r>
            <a:r>
              <a:rPr lang="en-US" sz="2800" dirty="0" smtClean="0"/>
              <a:t>joints, joint </a:t>
            </a:r>
            <a:r>
              <a:rPr lang="en-US" sz="2800" dirty="0"/>
              <a:t>capsules, cervix) with a </a:t>
            </a:r>
            <a:r>
              <a:rPr lang="en-US" sz="2800" dirty="0" err="1"/>
              <a:t>remodelled</a:t>
            </a:r>
            <a:r>
              <a:rPr lang="en-US" sz="2800" dirty="0"/>
              <a:t> modified form that </a:t>
            </a:r>
            <a:r>
              <a:rPr lang="en-US" sz="2800" dirty="0" smtClean="0"/>
              <a:t>has greater </a:t>
            </a:r>
            <a:r>
              <a:rPr lang="en-US" sz="2800" dirty="0"/>
              <a:t>extensibility and pliability. Collagen synthesis is greater </a:t>
            </a:r>
            <a:r>
              <a:rPr lang="en-US" sz="2800" dirty="0" smtClean="0"/>
              <a:t>than collagen </a:t>
            </a:r>
            <a:r>
              <a:rPr lang="en-US" sz="2800" dirty="0"/>
              <a:t>degradation and there is increased water content, so there </a:t>
            </a:r>
            <a:r>
              <a:rPr lang="en-US" sz="2800" dirty="0" smtClean="0"/>
              <a:t>is an </a:t>
            </a:r>
            <a:r>
              <a:rPr lang="en-US" sz="2800" dirty="0"/>
              <a:t>increase in </a:t>
            </a:r>
            <a:r>
              <a:rPr lang="en-US" sz="2800" dirty="0" smtClean="0"/>
              <a:t>volume.</a:t>
            </a:r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b="1" dirty="0" smtClean="0"/>
              <a:t> </a:t>
            </a:r>
            <a:r>
              <a:rPr lang="en-US" sz="2800" dirty="0" smtClean="0"/>
              <a:t>May </a:t>
            </a:r>
            <a:r>
              <a:rPr lang="en-US" sz="2800" dirty="0"/>
              <a:t>have a role in the remarkable ability of the uterus to distend </a:t>
            </a:r>
            <a:r>
              <a:rPr lang="en-US" sz="2800" dirty="0" smtClean="0"/>
              <a:t>and in </a:t>
            </a:r>
            <a:r>
              <a:rPr lang="en-US" sz="2800" dirty="0"/>
              <a:t>the production of the necessary additional supportive </a:t>
            </a:r>
            <a:r>
              <a:rPr lang="en-US" sz="2800" dirty="0" smtClean="0"/>
              <a:t>connective tissue </a:t>
            </a:r>
            <a:r>
              <a:rPr lang="en-US" sz="2800" dirty="0"/>
              <a:t>for the growing muscle </a:t>
            </a:r>
            <a:r>
              <a:rPr lang="en-US" sz="2800" dirty="0" err="1" smtClean="0"/>
              <a:t>fibres</a:t>
            </a:r>
            <a:r>
              <a:rPr lang="en-US" sz="2800" dirty="0" smtClean="0"/>
              <a:t>.</a:t>
            </a:r>
          </a:p>
          <a:p>
            <a:pPr marL="457200" indent="-457200"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923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Towards </a:t>
            </a:r>
            <a:r>
              <a:rPr lang="en-US" dirty="0"/>
              <a:t>the end of pregnancy,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rising </a:t>
            </a:r>
            <a:r>
              <a:rPr lang="en-US" dirty="0"/>
              <a:t>levels of </a:t>
            </a:r>
            <a:r>
              <a:rPr lang="en-US" dirty="0" err="1"/>
              <a:t>relaxin</a:t>
            </a:r>
            <a:r>
              <a:rPr lang="en-US" dirty="0"/>
              <a:t> effect softening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of </a:t>
            </a:r>
            <a:r>
              <a:rPr lang="en-US" dirty="0"/>
              <a:t>the collagenous content of the cervix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4"/>
            </a:pPr>
            <a:r>
              <a:rPr lang="en-US" dirty="0" smtClean="0"/>
              <a:t>May </a:t>
            </a:r>
            <a:r>
              <a:rPr lang="en-US" dirty="0"/>
              <a:t>have a role in mammary </a:t>
            </a:r>
            <a:r>
              <a:rPr lang="en-US" dirty="0" smtClean="0"/>
              <a:t>growth.</a:t>
            </a:r>
          </a:p>
          <a:p>
            <a:pPr marL="514350" indent="-514350">
              <a:buAutoNum type="arabicPeriod" startAt="4"/>
            </a:pPr>
            <a:endParaRPr lang="en-US" dirty="0" smtClean="0"/>
          </a:p>
          <a:p>
            <a:pPr marL="514350" indent="-514350">
              <a:buAutoNum type="arabicPeriod" startAt="4"/>
            </a:pPr>
            <a:r>
              <a:rPr lang="en-US" dirty="0" smtClean="0"/>
              <a:t>Affects </a:t>
            </a:r>
            <a:r>
              <a:rPr lang="en-US" dirty="0"/>
              <a:t>relaxation of the pelvic floor muscles 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975" y="76200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894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05000"/>
            <a:ext cx="7924800" cy="3810000"/>
          </a:xfrm>
        </p:spPr>
      </p:pic>
    </p:spTree>
    <p:extLst>
      <p:ext uri="{BB962C8B-B14F-4D97-AF65-F5344CB8AC3E}">
        <p14:creationId xmlns:p14="http://schemas.microsoft.com/office/powerpoint/2010/main" val="1934919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304800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Changes in organ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Reproductive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  </a:t>
            </a:r>
            <a:r>
              <a:rPr lang="en-US" b="1" dirty="0" err="1"/>
              <a:t>A</a:t>
            </a:r>
            <a:r>
              <a:rPr lang="en-US" b="1" dirty="0" err="1" smtClean="0"/>
              <a:t>mmenhorea</a:t>
            </a:r>
            <a:r>
              <a:rPr lang="en-US" b="1" dirty="0" smtClean="0"/>
              <a:t> is the first </a:t>
            </a:r>
            <a:r>
              <a:rPr lang="en-US" b="1" dirty="0" err="1" smtClean="0"/>
              <a:t>sighn</a:t>
            </a:r>
            <a:r>
              <a:rPr lang="en-US" b="1" dirty="0" smtClean="0"/>
              <a:t> of pregnancy in most women</a:t>
            </a:r>
          </a:p>
          <a:p>
            <a:pPr marL="514350" indent="-514350">
              <a:buNone/>
            </a:pPr>
            <a:r>
              <a:rPr lang="en-US" b="1" u="sng" dirty="0" smtClean="0"/>
              <a:t>Uterus</a:t>
            </a:r>
            <a:r>
              <a:rPr lang="en-US" u="sng" dirty="0"/>
              <a:t>. </a:t>
            </a:r>
            <a:endParaRPr lang="en-US" u="sng" dirty="0" smtClean="0"/>
          </a:p>
          <a:p>
            <a:pPr marL="514350" indent="-514350"/>
            <a:r>
              <a:rPr lang="en-US" dirty="0" smtClean="0"/>
              <a:t>The </a:t>
            </a:r>
            <a:r>
              <a:rPr lang="en-US" dirty="0"/>
              <a:t>uterus increases from a </a:t>
            </a:r>
            <a:r>
              <a:rPr lang="en-US" dirty="0" err="1"/>
              <a:t>prepregnant</a:t>
            </a:r>
            <a:r>
              <a:rPr lang="en-US" dirty="0"/>
              <a:t> size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of 5 by 10 cm (2 by 4 in.) to 25 by 36 cm (10 by 14 in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.).</a:t>
            </a:r>
          </a:p>
          <a:p>
            <a:pPr marL="514350" indent="-514350"/>
            <a:r>
              <a:rPr lang="en-US" dirty="0" smtClean="0"/>
              <a:t> </a:t>
            </a:r>
            <a:r>
              <a:rPr lang="en-US" dirty="0"/>
              <a:t>It increases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five to six times in size</a:t>
            </a:r>
            <a:r>
              <a:rPr lang="en-US" dirty="0"/>
              <a:t>, 3,000 to 4,000 times in capacity, and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 times in weight </a:t>
            </a:r>
            <a:r>
              <a:rPr lang="en-US" dirty="0"/>
              <a:t>by the end of pregnancy. </a:t>
            </a:r>
            <a:endParaRPr lang="en-US" dirty="0" smtClean="0"/>
          </a:p>
          <a:p>
            <a:pPr marL="514350" indent="-514350"/>
            <a:r>
              <a:rPr lang="en-US" dirty="0" smtClean="0"/>
              <a:t>By </a:t>
            </a:r>
            <a:r>
              <a:rPr lang="en-US" dirty="0"/>
              <a:t>the end of pregnancy, each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muscle cell </a:t>
            </a:r>
            <a:r>
              <a:rPr lang="en-US" dirty="0"/>
              <a:t>in the uterus has increased approximately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10 times </a:t>
            </a:r>
            <a:r>
              <a:rPr lang="en-US" dirty="0"/>
              <a:t>over its </a:t>
            </a:r>
            <a:r>
              <a:rPr lang="en-US" dirty="0" err="1"/>
              <a:t>prepregnancy</a:t>
            </a:r>
            <a:r>
              <a:rPr lang="en-US" dirty="0"/>
              <a:t> </a:t>
            </a:r>
            <a:r>
              <a:rPr lang="en-US" dirty="0" smtClean="0"/>
              <a:t>length</a:t>
            </a:r>
            <a:endParaRPr lang="en-US" dirty="0"/>
          </a:p>
          <a:p>
            <a:r>
              <a:rPr lang="en-US" dirty="0"/>
              <a:t>Once the uterus expands upward and leaves the pelvis, it becomes an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abdominal rather than a pelvic organ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16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Connective tissues</a:t>
            </a:r>
            <a:r>
              <a:rPr lang="en-US" u="sng" dirty="0" smtClean="0"/>
              <a:t>.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Ligaments </a:t>
            </a:r>
            <a:r>
              <a:rPr lang="en-US" dirty="0"/>
              <a:t>connected to the pelvic organs are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more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fibroelastic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than ligaments supporting joint structures.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fascial</a:t>
            </a:r>
            <a:r>
              <a:rPr lang="en-US" dirty="0"/>
              <a:t> tissues, which surround and enclose the organs in a continuous sheet, also include a significant amount of smooth muscle fibers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round, broad, and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uterosacral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ligaments </a:t>
            </a:r>
            <a:r>
              <a:rPr lang="en-US" dirty="0"/>
              <a:t>in particular provide </a:t>
            </a:r>
            <a:r>
              <a:rPr lang="en-US" dirty="0" err="1"/>
              <a:t>suspensory</a:t>
            </a:r>
            <a:r>
              <a:rPr lang="en-US" dirty="0"/>
              <a:t> support for the uterus.</a:t>
            </a:r>
          </a:p>
        </p:txBody>
      </p:sp>
    </p:spTree>
    <p:extLst>
      <p:ext uri="{BB962C8B-B14F-4D97-AF65-F5344CB8AC3E}">
        <p14:creationId xmlns:p14="http://schemas.microsoft.com/office/powerpoint/2010/main" val="41171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Kidneys</a:t>
            </a:r>
            <a:r>
              <a:rPr lang="en-US" u="sng" dirty="0"/>
              <a:t>. </a:t>
            </a:r>
            <a:endParaRPr lang="en-US" u="sng" dirty="0" smtClean="0"/>
          </a:p>
          <a:p>
            <a:r>
              <a:rPr lang="en-US" dirty="0" smtClean="0"/>
              <a:t>The </a:t>
            </a:r>
            <a:r>
              <a:rPr lang="en-US" dirty="0"/>
              <a:t>kidneys increase in length by 1 cm (0.5 in.).</a:t>
            </a:r>
          </a:p>
          <a:p>
            <a:r>
              <a:rPr lang="en-US" b="1" u="sng" dirty="0"/>
              <a:t>Ureters</a:t>
            </a:r>
            <a:r>
              <a:rPr lang="en-US" u="sng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ureters enter the bladder at a perpendicular angle because of uterine enlargement.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may result in a </a:t>
            </a:r>
            <a:r>
              <a:rPr lang="en-US" b="1" dirty="0">
                <a:solidFill>
                  <a:srgbClr val="7030A0"/>
                </a:solidFill>
              </a:rPr>
              <a:t>reflux of urine </a:t>
            </a:r>
            <a:r>
              <a:rPr lang="en-US" dirty="0"/>
              <a:t>out of the bladder and back into the </a:t>
            </a:r>
            <a:r>
              <a:rPr lang="en-US" dirty="0" err="1"/>
              <a:t>ureter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/>
              <a:t>, during pregnancy, there is an increased chance of developing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urinary tract infections because of urinary stasis.</a:t>
            </a:r>
          </a:p>
        </p:txBody>
      </p:sp>
    </p:spTree>
    <p:extLst>
      <p:ext uri="{BB962C8B-B14F-4D97-AF65-F5344CB8AC3E}">
        <p14:creationId xmlns:p14="http://schemas.microsoft.com/office/powerpoint/2010/main" val="296025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676401"/>
            <a:ext cx="7772400" cy="37338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Anatomical and physiological changes of pregnancy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6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Hormonal influences.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135563"/>
          </a:xfrm>
        </p:spPr>
        <p:txBody>
          <a:bodyPr>
            <a:no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Hormone </a:t>
            </a:r>
            <a:r>
              <a:rPr lang="en-US" sz="2400" b="1" dirty="0"/>
              <a:t>changes affect pulmonary secretions and rib cage position.</a:t>
            </a:r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Edema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tissue congestion </a:t>
            </a:r>
            <a:r>
              <a:rPr lang="en-US" sz="2400" dirty="0"/>
              <a:t>of the upper respiratory tract begin early in pregnancy because of hormonal changes. Hormonally stimulated upper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respiratory 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hypersecretion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also occurs.</a:t>
            </a:r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Changes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rib position </a:t>
            </a:r>
            <a:r>
              <a:rPr lang="en-US" sz="2400" dirty="0"/>
              <a:t>are hormonally stimulated and occur prior to uterine enlargement. The 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subcostal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angle </a:t>
            </a:r>
            <a:r>
              <a:rPr lang="en-US" sz="2400" dirty="0"/>
              <a:t>progressively increases; the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ribs 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ﬂare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up and out</a:t>
            </a:r>
            <a:r>
              <a:rPr lang="en-US" sz="2400" dirty="0"/>
              <a:t>. The </a:t>
            </a:r>
            <a:r>
              <a:rPr lang="en-US" sz="2400" dirty="0" err="1"/>
              <a:t>anteroposterior</a:t>
            </a:r>
            <a:r>
              <a:rPr lang="en-US" sz="2400" dirty="0"/>
              <a:t> and transverse chest diameters each increase by 2 cm (1 in.). Total chest circumference increases by 5 to 7 cm (2 to 3 in.) and does not always return to the </a:t>
            </a:r>
            <a:r>
              <a:rPr lang="en-US" sz="2400" dirty="0" err="1"/>
              <a:t>prepregnant</a:t>
            </a:r>
            <a:r>
              <a:rPr lang="en-US" sz="2400" dirty="0"/>
              <a:t> state.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diaphragm is elevated by 4 cm (1.5 in.); this is a passive change caused by the change in rib position.</a:t>
            </a:r>
          </a:p>
        </p:txBody>
      </p:sp>
    </p:spTree>
    <p:extLst>
      <p:ext uri="{BB962C8B-B14F-4D97-AF65-F5344CB8AC3E}">
        <p14:creationId xmlns:p14="http://schemas.microsoft.com/office/powerpoint/2010/main" val="30152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Respiration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60437"/>
            <a:ext cx="9143999" cy="452596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Respiration </a:t>
            </a:r>
            <a:r>
              <a:rPr lang="en-US" sz="2400" b="1" dirty="0"/>
              <a:t>rate is unchanged, but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depth of respiration increases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Tidal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volume and minute ventilation </a:t>
            </a:r>
            <a:r>
              <a:rPr lang="en-US" sz="2800" dirty="0"/>
              <a:t>increase, but total lung capacity is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unchanged or slightly decreased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There </a:t>
            </a:r>
            <a:r>
              <a:rPr lang="en-US" sz="2800" dirty="0"/>
              <a:t>is a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15% to 20% increase in oxygen consumption</a:t>
            </a:r>
            <a:r>
              <a:rPr lang="en-US" sz="2800" dirty="0"/>
              <a:t>; a natural state of hyperventilation exists throughout pregnancy to meet the oxygen demands of pregnancy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/>
              <a:t> The work of breathing increases because of hyperventilation; </a:t>
            </a:r>
            <a:r>
              <a:rPr lang="en-US" sz="2800" dirty="0" err="1"/>
              <a:t>dyspnea</a:t>
            </a:r>
            <a:r>
              <a:rPr lang="en-US" sz="2800" dirty="0"/>
              <a:t> is present with mild exercise as early as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 weeks </a:t>
            </a:r>
            <a:r>
              <a:rPr lang="en-US" sz="2800" dirty="0"/>
              <a:t>into the pregnancy.</a:t>
            </a:r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22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2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Blood volume and pressure</a:t>
            </a:r>
            <a:r>
              <a:rPr lang="en-US" u="sng" dirty="0" smtClean="0"/>
              <a:t>.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/>
              <a:t>Blood </a:t>
            </a:r>
            <a:r>
              <a:rPr lang="en-US" i="1" dirty="0"/>
              <a:t>volume progressively increases 35% to 50% (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1.5 to 2 L</a:t>
            </a:r>
            <a:r>
              <a:rPr lang="en-US" i="1" dirty="0"/>
              <a:t>) throughout pregnancy and returns to normal by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 to 8 weeks after delivery</a:t>
            </a:r>
            <a:r>
              <a:rPr lang="en-US" b="1" i="1" dirty="0" smtClean="0"/>
              <a:t>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Plasma increase is greater than red blood cell increase, leading to the “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physiologic anemia</a:t>
            </a:r>
            <a:r>
              <a:rPr lang="en-US" dirty="0" smtClean="0"/>
              <a:t>” of pregnancy, which is not a true anemia but is representative of the greater increase of plasma volume. </a:t>
            </a:r>
          </a:p>
          <a:p>
            <a:r>
              <a:rPr lang="en-US" dirty="0" smtClean="0"/>
              <a:t>The increase in plasma volume occurs as a result of hormonal stimulation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meet the oxygen demands of pregnancy.</a:t>
            </a:r>
          </a:p>
          <a:p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Venous pressure in the lower extremities increases during standing as a result of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increased uterine size and increased venous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distensibility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Pressure in the inferior vena cava rises in late pregnancy, especially in the supine position,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because of compression by the uterus just below the diaphragm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some women, the decline in venous return and resulting decrease in cardiac output may lead to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symptomatic supine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hypotensive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syndrome.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The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aorta is partially occluded </a:t>
            </a:r>
            <a:r>
              <a:rPr lang="en-US" dirty="0"/>
              <a:t>in the supine position</a:t>
            </a:r>
          </a:p>
        </p:txBody>
      </p:sp>
    </p:spTree>
    <p:extLst>
      <p:ext uri="{BB962C8B-B14F-4D97-AF65-F5344CB8AC3E}">
        <p14:creationId xmlns:p14="http://schemas.microsoft.com/office/powerpoint/2010/main" val="406341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 Blood pressure decreases early in the ﬁrst trimester.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slight</a:t>
            </a:r>
            <a:r>
              <a:rPr lang="en-US" dirty="0"/>
              <a:t> decrease of systolic pressure and a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greater</a:t>
            </a:r>
            <a:r>
              <a:rPr lang="en-US" dirty="0"/>
              <a:t> decrease of diastolic pressure.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Blood </a:t>
            </a:r>
            <a:r>
              <a:rPr lang="en-US" dirty="0"/>
              <a:t>pressure reaches its lowest level approximately midway through pregnancy and then rises gradually from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mid-pregnancy to </a:t>
            </a:r>
            <a:r>
              <a:rPr lang="en-US" dirty="0"/>
              <a:t>reach the </a:t>
            </a:r>
            <a:r>
              <a:rPr lang="en-US" dirty="0" err="1"/>
              <a:t>prepregnant</a:t>
            </a:r>
            <a:r>
              <a:rPr lang="en-US" dirty="0"/>
              <a:t> level approximately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 weeks after delivery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cardiac output increases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blood pressure decreases because of venous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distensibility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51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Heart </a:t>
            </a:r>
            <a:r>
              <a:rPr lang="en-US" b="1" i="1" dirty="0"/>
              <a:t>size increases, and the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heart is elevated </a:t>
            </a:r>
            <a:r>
              <a:rPr lang="en-US" b="1" i="1" dirty="0"/>
              <a:t>because of the movement of the diaphragm</a:t>
            </a:r>
            <a:r>
              <a:rPr lang="en-US" b="1" i="1" dirty="0" smtClean="0"/>
              <a:t>.</a:t>
            </a:r>
          </a:p>
          <a:p>
            <a:endParaRPr lang="en-US" b="1" i="1" dirty="0"/>
          </a:p>
          <a:p>
            <a:r>
              <a:rPr lang="en-US" dirty="0" smtClean="0"/>
              <a:t>Heart </a:t>
            </a:r>
            <a:r>
              <a:rPr lang="en-US" dirty="0"/>
              <a:t>rhythm disturbances are more common during pregnancy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Heart </a:t>
            </a:r>
            <a:r>
              <a:rPr lang="en-US" dirty="0"/>
              <a:t>rate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usually increases 10 to 20 beats per minute </a:t>
            </a:r>
            <a:r>
              <a:rPr lang="en-US" dirty="0"/>
              <a:t>by full term and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returns to normal levels within 6 weeks after delivery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Cardiac </a:t>
            </a:r>
            <a:r>
              <a:rPr lang="en-US" dirty="0"/>
              <a:t>output increases 30% to 60% during pregnancy and is most </a:t>
            </a:r>
            <a:r>
              <a:rPr lang="en-US" dirty="0" err="1"/>
              <a:t>signiﬁcantly</a:t>
            </a:r>
            <a:r>
              <a:rPr lang="en-US" dirty="0"/>
              <a:t> increased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when a woman is in the left side-lying position</a:t>
            </a:r>
            <a:r>
              <a:rPr lang="en-US" dirty="0"/>
              <a:t>, in which the uterus places the least pressure on the aorta.</a:t>
            </a:r>
          </a:p>
        </p:txBody>
      </p:sp>
    </p:spTree>
    <p:extLst>
      <p:ext uri="{BB962C8B-B14F-4D97-AF65-F5344CB8AC3E}">
        <p14:creationId xmlns:p14="http://schemas.microsoft.com/office/powerpoint/2010/main" val="29280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Musculoskeletal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4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Abdominal muscles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abdominal muscles, particularly both sides of the rectus, as well as the </a:t>
            </a:r>
            <a:r>
              <a:rPr lang="en-US" dirty="0" err="1"/>
              <a:t>linea</a:t>
            </a:r>
            <a:r>
              <a:rPr lang="en-US" dirty="0"/>
              <a:t> alba, are all subjected to significant biomechanical changes and become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stretched to the point of their elastic limit by the end of pregnancy.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This </a:t>
            </a:r>
            <a:r>
              <a:rPr lang="en-US" dirty="0"/>
              <a:t>greatly decreases the muscles’ ability to generate a strong contraction and thus decreases their efficiency of contraction.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shift in the center of gravity also decreases </a:t>
            </a:r>
            <a:r>
              <a:rPr lang="en-US" dirty="0"/>
              <a:t>the mechanical advantage of the abdominal muscles.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PREGNANCY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Pregnancy, which </a:t>
            </a:r>
            <a:r>
              <a:rPr lang="en-US" b="1" dirty="0">
                <a:solidFill>
                  <a:schemeClr val="tx2"/>
                </a:solidFill>
              </a:rPr>
              <a:t>spans 40 weeks </a:t>
            </a:r>
            <a:r>
              <a:rPr lang="en-US" dirty="0"/>
              <a:t>from conception to delivery, is divided into </a:t>
            </a:r>
            <a:r>
              <a:rPr lang="en-US" b="1" dirty="0">
                <a:solidFill>
                  <a:schemeClr val="tx2"/>
                </a:solidFill>
              </a:rPr>
              <a:t>three trimesters</a:t>
            </a:r>
            <a:r>
              <a:rPr lang="en-US" dirty="0"/>
              <a:t>, with characteristic changes during </a:t>
            </a:r>
            <a:r>
              <a:rPr lang="en-US" dirty="0" smtClean="0"/>
              <a:t>each.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581400"/>
            <a:ext cx="5410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OHSANA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4419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86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Pelvic floor muscles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pelvic floor muscles, in their antigravity position, must withstand the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total change in weight</a:t>
            </a:r>
            <a:r>
              <a:rPr lang="en-US" dirty="0"/>
              <a:t>; the pelvic floor drops as much as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2.5 cm (1 in.) as a result of pregnancy.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Connective tissues and joints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The hormonal influence on the ligaments is profound, producing a systemic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decrease in ligamentous tensile strength.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Joint </a:t>
            </a:r>
            <a:r>
              <a:rPr lang="en-US" dirty="0"/>
              <a:t>laxity has been measured in multiple joints during pregnancy and </a:t>
            </a:r>
            <a:r>
              <a:rPr lang="en-US" dirty="0" smtClean="0"/>
              <a:t>postpartum. </a:t>
            </a:r>
            <a:r>
              <a:rPr lang="en-US" dirty="0"/>
              <a:t>These changes in joint stability have been noted as many as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 months postpartum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thoracolumbar fascia is lengthened via its connection to the abdominal wall, which diminishes its ability to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support and stabilize the trunk effectively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Joint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hypermobility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occurs as a result of </a:t>
            </a:r>
            <a:r>
              <a:rPr lang="en-US" dirty="0" err="1"/>
              <a:t>ligamentous</a:t>
            </a:r>
            <a:r>
              <a:rPr lang="en-US" dirty="0"/>
              <a:t> laxity and may predispose the patient to injury, especially in the weight-bearing joints of the back, pelvis, and lower extremities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5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Thermoregulatory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Metabolic </a:t>
            </a:r>
            <a:r>
              <a:rPr lang="en-US" b="1" u="sng" dirty="0"/>
              <a:t>rate.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dirty="0" smtClean="0"/>
              <a:t>During </a:t>
            </a:r>
            <a:r>
              <a:rPr lang="en-US" dirty="0"/>
              <a:t>pregnancy, basal metabolic rate and heat production increase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additional intake of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300 calories </a:t>
            </a:r>
            <a:r>
              <a:rPr lang="en-US" dirty="0"/>
              <a:t>per day is needed to meet the basic metabolic needs of pregnancy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pregnant women, normal fasting blood glucose levels are lower than in </a:t>
            </a:r>
            <a:r>
              <a:rPr lang="en-US" dirty="0" smtClean="0"/>
              <a:t>non-pregnant </a:t>
            </a:r>
            <a:r>
              <a:rPr lang="en-US" dirty="0"/>
              <a:t>women.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304800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Changes in posture  and balance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Center of Gravity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center of gravity shifts upward and forward because of the enlargement of the uterus and breasts. This requires postural compensations to maintain balance and stability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sz="3600" b="1" dirty="0"/>
              <a:t>lumbar and cervical </a:t>
            </a:r>
            <a:r>
              <a:rPr lang="en-US" sz="3600" b="1" dirty="0" err="1"/>
              <a:t>lordoses</a:t>
            </a:r>
            <a:r>
              <a:rPr lang="en-US" dirty="0"/>
              <a:t> increase to compensate for the shift in the center of gravity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 descr="C:\Users\MOHSANA\Desktop\downloa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1" y="3276599"/>
            <a:ext cx="3048000" cy="26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OHSANA\Desktop\download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4181475"/>
            <a:ext cx="2219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5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6248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sz="3600" b="1" dirty="0"/>
              <a:t>shoulder girdle and upper back become rounded</a:t>
            </a:r>
            <a:r>
              <a:rPr lang="en-US" dirty="0"/>
              <a:t> with scapular protraction and upper extremity internal rotation because of breast enlargement; </a:t>
            </a:r>
            <a:r>
              <a:rPr lang="en-US" dirty="0" smtClean="0"/>
              <a:t>this postural tendency persists in the postpartum period due to infant care demands.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Tightness of the </a:t>
            </a:r>
            <a:r>
              <a:rPr lang="en-US" dirty="0" err="1" smtClean="0"/>
              <a:t>pectoralis</a:t>
            </a:r>
            <a:r>
              <a:rPr lang="en-US" dirty="0" smtClean="0"/>
              <a:t> muscles and weakness of the scapular stabilizers may be preexisting to or induced by the pregnancy postural changes.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MOHSANA\Desktop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3048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43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suboccipital</a:t>
            </a:r>
            <a:r>
              <a:rPr lang="en-US" dirty="0" smtClean="0"/>
              <a:t> muscles respond in an effort to maintain in an appropriate eye level(optical righting reflex) and to moderate forward head posture along with the change in shoulder alignment.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trimester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(weeks 0 through 12)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trimester</a:t>
            </a:r>
          </a:p>
          <a:p>
            <a:pPr lvl="1"/>
            <a:r>
              <a:rPr lang="en-US" dirty="0"/>
              <a:t>(weeks 13 through 26)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pPr lvl="1"/>
            <a:r>
              <a:rPr lang="en-US" dirty="0"/>
              <a:t>(weeks </a:t>
            </a:r>
            <a:r>
              <a:rPr lang="en-US" dirty="0" smtClean="0"/>
              <a:t>27 </a:t>
            </a:r>
            <a:r>
              <a:rPr lang="en-US" dirty="0"/>
              <a:t>through </a:t>
            </a:r>
            <a:r>
              <a:rPr lang="en-US" dirty="0" smtClean="0"/>
              <a:t>40)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905000"/>
            <a:ext cx="44196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697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i="1" dirty="0"/>
          </a:p>
          <a:p>
            <a:r>
              <a:rPr lang="en-US" dirty="0" smtClean="0"/>
              <a:t> </a:t>
            </a:r>
            <a:r>
              <a:rPr lang="en-US" dirty="0"/>
              <a:t>A tendency toward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genu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recurvatum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will shift weight toward the heels in an attempt to counteract the anterior pull of the growing fetus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Users\MOHSANA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438400"/>
            <a:ext cx="26670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7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posture do not automatically correct after childbirth, and the pregnant posture may become habitual. In addition, many child care activities contribute to persistent postural faults and asymmetry.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5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Balance</a:t>
            </a:r>
            <a:br>
              <a:rPr lang="en-US" b="1" dirty="0" smtClean="0"/>
            </a:br>
            <a:r>
              <a:rPr lang="en-US" b="1" dirty="0" smtClean="0"/>
              <a:t>(wider base of support &amp; complaints of back ache)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869789"/>
            <a:ext cx="3962400" cy="39867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" y="1752599"/>
            <a:ext cx="359092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715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Balance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With </a:t>
            </a:r>
            <a:r>
              <a:rPr lang="en-US" dirty="0"/>
              <a:t>the increased weight and redistribution of body mass, there are </a:t>
            </a:r>
            <a:r>
              <a:rPr lang="en-US" b="1" dirty="0"/>
              <a:t>compensations to maintain balance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dirty="0" smtClean="0"/>
              <a:t> </a:t>
            </a:r>
            <a:r>
              <a:rPr lang="en-US" dirty="0"/>
              <a:t>The pregnant woman usually</a:t>
            </a:r>
            <a:r>
              <a:rPr lang="en-US" b="1" dirty="0"/>
              <a:t> walks with a wider base</a:t>
            </a:r>
            <a:r>
              <a:rPr lang="en-US" dirty="0"/>
              <a:t> of support and increased external rotation at the hips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change in stance, along with growth of the baby, makes some activities such as walking, stooping, stair climbing, lifting, reaching, and other </a:t>
            </a:r>
            <a:r>
              <a:rPr lang="en-US" b="1" dirty="0"/>
              <a:t>activities of daily living (ADLs) progressively more challenging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dirty="0" smtClean="0"/>
              <a:t> </a:t>
            </a:r>
            <a:r>
              <a:rPr lang="en-US" dirty="0"/>
              <a:t>Activities requiring </a:t>
            </a:r>
            <a:r>
              <a:rPr lang="en-US" dirty="0" err="1"/>
              <a:t>ﬁne</a:t>
            </a:r>
            <a:r>
              <a:rPr lang="en-US" dirty="0"/>
              <a:t> balance and rapid changes in direction, such as aerobic dancing and bicycle riding, may become inadvisable, especially during the third trimester.</a:t>
            </a:r>
          </a:p>
        </p:txBody>
      </p:sp>
    </p:spTree>
    <p:extLst>
      <p:ext uri="{BB962C8B-B14F-4D97-AF65-F5344CB8AC3E}">
        <p14:creationId xmlns:p14="http://schemas.microsoft.com/office/powerpoint/2010/main" val="24265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1909871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200639"/>
              </p:ext>
            </p:extLst>
          </p:nvPr>
        </p:nvGraphicFramePr>
        <p:xfrm>
          <a:off x="457200" y="533400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0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Weight Gain During Pregnancy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685" y="1523532"/>
            <a:ext cx="8617515" cy="472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470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304800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Changes in endocrine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9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PROGESTERONE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7912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sz="6000" b="1" u="sng" dirty="0" smtClean="0"/>
              <a:t>1. Reduction </a:t>
            </a:r>
            <a:r>
              <a:rPr lang="en-US" sz="6000" b="1" u="sng" dirty="0"/>
              <a:t>in tone of smooth muscle</a:t>
            </a:r>
            <a:r>
              <a:rPr lang="en-US" sz="6000" b="1" u="sng" dirty="0" smtClean="0"/>
              <a:t>:</a:t>
            </a:r>
          </a:p>
          <a:p>
            <a:pPr marL="0" indent="0">
              <a:buNone/>
            </a:pPr>
            <a:endParaRPr lang="en-US" sz="6000" b="1" u="sng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F</a:t>
            </a:r>
            <a:r>
              <a:rPr lang="en-US" sz="6000" dirty="0" smtClean="0"/>
              <a:t>ood </a:t>
            </a:r>
            <a:r>
              <a:rPr lang="en-US" sz="6000" dirty="0"/>
              <a:t>may stay longer in the stomach;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</a:rPr>
              <a:t>peristaltic activity is 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reduced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W</a:t>
            </a:r>
            <a:r>
              <a:rPr lang="en-US" sz="6000" dirty="0" smtClean="0"/>
              <a:t>ater </a:t>
            </a:r>
            <a:r>
              <a:rPr lang="en-US" sz="6000" dirty="0"/>
              <a:t>absorption in the colon is increased leading to tendency </a:t>
            </a:r>
            <a:r>
              <a:rPr lang="en-US" sz="6000" dirty="0" smtClean="0"/>
              <a:t>to 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constipation</a:t>
            </a:r>
            <a:endParaRPr lang="en-US" sz="6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U</a:t>
            </a:r>
            <a:r>
              <a:rPr lang="en-US" sz="6000" dirty="0" smtClean="0"/>
              <a:t>terine </a:t>
            </a:r>
            <a:r>
              <a:rPr lang="en-US" sz="6000" dirty="0"/>
              <a:t>muscle tone is </a:t>
            </a:r>
            <a:r>
              <a:rPr lang="en-US" sz="6000" dirty="0" smtClean="0"/>
              <a:t>reduced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D</a:t>
            </a:r>
            <a:r>
              <a:rPr lang="en-US" sz="6000" dirty="0" smtClean="0"/>
              <a:t>etrusor </a:t>
            </a:r>
            <a:r>
              <a:rPr lang="en-US" sz="6000" dirty="0"/>
              <a:t>muscle tone </a:t>
            </a:r>
            <a:r>
              <a:rPr lang="en-US" sz="6000" dirty="0" smtClean="0"/>
              <a:t>reduced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D</a:t>
            </a:r>
            <a:r>
              <a:rPr lang="en-US" sz="6000" dirty="0" smtClean="0"/>
              <a:t>ilatation </a:t>
            </a:r>
            <a:r>
              <a:rPr lang="en-US" sz="6000" dirty="0"/>
              <a:t>of the ureters </a:t>
            </a:r>
            <a:r>
              <a:rPr lang="en-US" sz="6000" dirty="0" err="1"/>
              <a:t>favouring</a:t>
            </a:r>
            <a:r>
              <a:rPr lang="en-US" sz="6000" dirty="0"/>
              <a:t> urine stasis with elongation </a:t>
            </a:r>
            <a:r>
              <a:rPr lang="en-US" sz="6000" dirty="0" smtClean="0"/>
              <a:t>to accommodate the increasing size of the uterus; this may contribute to </a:t>
            </a:r>
            <a:r>
              <a:rPr lang="en-US" sz="6000" dirty="0"/>
              <a:t>the likelihood of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</a:rPr>
              <a:t>urinary tract 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infections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U</a:t>
            </a:r>
            <a:r>
              <a:rPr lang="en-US" sz="6000" dirty="0" smtClean="0"/>
              <a:t>rethral </a:t>
            </a:r>
            <a:r>
              <a:rPr lang="en-US" sz="6000" dirty="0"/>
              <a:t>tone reduced, which may result in 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</a:rPr>
              <a:t>stress 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incontinence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6000" dirty="0"/>
              <a:t>R</a:t>
            </a:r>
            <a:r>
              <a:rPr lang="en-US" sz="6000" dirty="0" smtClean="0"/>
              <a:t>educed </a:t>
            </a:r>
            <a:r>
              <a:rPr lang="en-US" sz="6000" dirty="0"/>
              <a:t>tone in the smooth muscle of the blood vessel walls </a:t>
            </a:r>
            <a:r>
              <a:rPr lang="en-US" sz="6000" dirty="0" smtClean="0"/>
              <a:t>leading to </a:t>
            </a:r>
            <a:r>
              <a:rPr lang="en-US" sz="6000" dirty="0"/>
              <a:t>dilation of blood vessels,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</a:rPr>
              <a:t> lowered diastolic pressure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6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dirty="0" smtClean="0"/>
              <a:t>Increase in temperature (0.5–1°C).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dirty="0" smtClean="0"/>
              <a:t>Reduction in alveolar and arterial PCO2 tension, hyperventilation.</a:t>
            </a:r>
          </a:p>
          <a:p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dirty="0" smtClean="0"/>
              <a:t>Development of the breasts’ alveolar and glandular milk-producing cells.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5. </a:t>
            </a:r>
            <a:r>
              <a:rPr lang="en-US" dirty="0" smtClean="0"/>
              <a:t>Increased storage of fat.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1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1809</Words>
  <Application>Microsoft Office PowerPoint</Application>
  <PresentationFormat>On-screen Show (4:3)</PresentationFormat>
  <Paragraphs>174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Arial</vt:lpstr>
      <vt:lpstr>Calibri</vt:lpstr>
      <vt:lpstr>Office Theme</vt:lpstr>
      <vt:lpstr>PowerPoint Presentation</vt:lpstr>
      <vt:lpstr>  Anatomical and physiological changes of pregnancy</vt:lpstr>
      <vt:lpstr>PREGNANCY</vt:lpstr>
      <vt:lpstr>PowerPoint Presentation</vt:lpstr>
      <vt:lpstr>PowerPoint Presentation</vt:lpstr>
      <vt:lpstr>Weight Gain During Pregnancy</vt:lpstr>
      <vt:lpstr>  Changes in endocrine system</vt:lpstr>
      <vt:lpstr>EFFECTS OF PROGESTERONE</vt:lpstr>
      <vt:lpstr>PowerPoint Presentation</vt:lpstr>
      <vt:lpstr>EFFECTS OF ESTROGENS</vt:lpstr>
      <vt:lpstr>EFFECTS OF RELAXIN </vt:lpstr>
      <vt:lpstr>PowerPoint Presentation</vt:lpstr>
      <vt:lpstr>PowerPoint Presentation</vt:lpstr>
      <vt:lpstr>  Changes in organ system</vt:lpstr>
      <vt:lpstr>Reproductive system</vt:lpstr>
      <vt:lpstr>PowerPoint Presentation</vt:lpstr>
      <vt:lpstr>Connective tissues. </vt:lpstr>
      <vt:lpstr>Urinary system</vt:lpstr>
      <vt:lpstr>PowerPoint Presentation</vt:lpstr>
      <vt:lpstr>Pulmonary system</vt:lpstr>
      <vt:lpstr>Hormonal influences. </vt:lpstr>
      <vt:lpstr>Respiration</vt:lpstr>
      <vt:lpstr>Cardiovascular system</vt:lpstr>
      <vt:lpstr>Blood volume and pressure.</vt:lpstr>
      <vt:lpstr>PowerPoint Presentation</vt:lpstr>
      <vt:lpstr>PowerPoint Presentation</vt:lpstr>
      <vt:lpstr>Heart</vt:lpstr>
      <vt:lpstr>Musculoskeletal system</vt:lpstr>
      <vt:lpstr>Abdominal muscles</vt:lpstr>
      <vt:lpstr>PowerPoint Presentation</vt:lpstr>
      <vt:lpstr>Pelvic floor muscles</vt:lpstr>
      <vt:lpstr>Connective tissues and joints</vt:lpstr>
      <vt:lpstr>Thermoregulatory system</vt:lpstr>
      <vt:lpstr>PowerPoint Presentation</vt:lpstr>
      <vt:lpstr>  Changes in posture  and balance</vt:lpstr>
      <vt:lpstr>Center of Gravity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Balance (wider base of support &amp; complaints of back ache)</vt:lpstr>
      <vt:lpstr>Balance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MOHSANA</dc:creator>
  <cp:lastModifiedBy>HP</cp:lastModifiedBy>
  <cp:revision>22</cp:revision>
  <dcterms:created xsi:type="dcterms:W3CDTF">2019-02-14T12:44:09Z</dcterms:created>
  <dcterms:modified xsi:type="dcterms:W3CDTF">2020-02-26T05:34:33Z</dcterms:modified>
</cp:coreProperties>
</file>