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66" r:id="rId9"/>
    <p:sldId id="265"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11/24/2020</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solidFill>
                  <a:schemeClr val="bg1">
                    <a:lumMod val="65000"/>
                    <a:lumOff val="35000"/>
                  </a:schemeClr>
                </a:solidFill>
              </a:rPr>
              <a:t>Foundations of Education</a:t>
            </a:r>
            <a:endParaRPr lang="en-US" sz="4400" dirty="0">
              <a:solidFill>
                <a:schemeClr val="bg1">
                  <a:lumMod val="65000"/>
                  <a:lumOff val="35000"/>
                </a:schemeClr>
              </a:solidFill>
            </a:endParaRPr>
          </a:p>
        </p:txBody>
      </p:sp>
      <p:sp>
        <p:nvSpPr>
          <p:cNvPr id="3" name="Subtitle 2"/>
          <p:cNvSpPr>
            <a:spLocks noGrp="1"/>
          </p:cNvSpPr>
          <p:nvPr>
            <p:ph type="subTitle" idx="1"/>
          </p:nvPr>
        </p:nvSpPr>
        <p:spPr/>
        <p:txBody>
          <a:bodyPr>
            <a:normAutofit fontScale="70000" lnSpcReduction="20000"/>
          </a:bodyPr>
          <a:lstStyle/>
          <a:p>
            <a:r>
              <a:rPr lang="en-US" sz="2600" b="1" u="sng" dirty="0" smtClean="0">
                <a:solidFill>
                  <a:schemeClr val="bg2">
                    <a:lumMod val="90000"/>
                    <a:lumOff val="10000"/>
                  </a:schemeClr>
                </a:solidFill>
              </a:rPr>
              <a:t>Topic: Philosophical foundations of Education</a:t>
            </a:r>
          </a:p>
          <a:p>
            <a:r>
              <a:rPr lang="en-US" sz="2300" dirty="0" smtClean="0">
                <a:solidFill>
                  <a:srgbClr val="FFFF00"/>
                </a:solidFill>
              </a:rPr>
              <a:t>By</a:t>
            </a:r>
          </a:p>
          <a:p>
            <a:r>
              <a:rPr lang="en-US" sz="2300" dirty="0" err="1" smtClean="0">
                <a:solidFill>
                  <a:srgbClr val="FFFF00"/>
                </a:solidFill>
              </a:rPr>
              <a:t>Shamsa</a:t>
            </a:r>
            <a:r>
              <a:rPr lang="en-US" sz="2300" dirty="0" smtClean="0">
                <a:solidFill>
                  <a:srgbClr val="FFFF00"/>
                </a:solidFill>
              </a:rPr>
              <a:t> Mubeen</a:t>
            </a:r>
            <a:endParaRPr lang="en-US" sz="2300" dirty="0">
              <a:solidFill>
                <a:srgbClr val="FFFF00"/>
              </a:solidFill>
            </a:endParaRPr>
          </a:p>
        </p:txBody>
      </p:sp>
    </p:spTree>
    <p:extLst>
      <p:ext uri="{BB962C8B-B14F-4D97-AF65-F5344CB8AC3E}">
        <p14:creationId xmlns:p14="http://schemas.microsoft.com/office/powerpoint/2010/main" val="3329665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r>
              <a:rPr lang="en-US" dirty="0"/>
              <a:t>Methods of Teaching  in Idealism:</a:t>
            </a:r>
            <a:r>
              <a:rPr lang="en-US" b="0" dirty="0"/>
              <a:t/>
            </a:r>
            <a:br>
              <a:rPr lang="en-US" b="0" dirty="0"/>
            </a:br>
            <a:r>
              <a:rPr lang="en-US" b="0" dirty="0"/>
              <a:t>Lecture and discussion method.</a:t>
            </a:r>
            <a:br>
              <a:rPr lang="en-US" b="0" dirty="0"/>
            </a:br>
            <a:r>
              <a:rPr lang="en-US" b="0" dirty="0"/>
              <a:t>Questioning method.</a:t>
            </a:r>
            <a:br>
              <a:rPr lang="en-US" b="0" dirty="0"/>
            </a:br>
            <a:r>
              <a:rPr lang="en-US" b="0" dirty="0"/>
              <a:t>Self study method.</a:t>
            </a:r>
            <a:br>
              <a:rPr lang="en-US" b="0" dirty="0"/>
            </a:br>
            <a:r>
              <a:rPr lang="en-US" b="0" dirty="0"/>
              <a:t>Imitation method.</a:t>
            </a:r>
            <a:br>
              <a:rPr lang="en-US" b="0" dirty="0"/>
            </a:br>
            <a:r>
              <a:rPr lang="en-US" b="0" dirty="0"/>
              <a:t>Meditation and concentration method</a:t>
            </a:r>
            <a:r>
              <a:rPr lang="en-US" b="0" dirty="0" smtClean="0"/>
              <a:t>.</a:t>
            </a:r>
            <a:br>
              <a:rPr lang="en-US" b="0" dirty="0" smtClean="0"/>
            </a:br>
            <a:r>
              <a:rPr lang="en-US" b="0" dirty="0"/>
              <a:t/>
            </a:r>
            <a:br>
              <a:rPr lang="en-US" b="0" dirty="0"/>
            </a:br>
            <a:r>
              <a:rPr lang="en-US" b="0" dirty="0" smtClean="0"/>
              <a:t/>
            </a:r>
            <a:br>
              <a:rPr lang="en-US" b="0" dirty="0" smtClean="0"/>
            </a:br>
            <a:endParaRPr lang="en-US" b="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33800"/>
            <a:ext cx="77724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80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638800"/>
          </a:xfrm>
        </p:spPr>
        <p:txBody>
          <a:bodyPr>
            <a:normAutofit fontScale="90000"/>
          </a:bodyPr>
          <a:lstStyle/>
          <a:p>
            <a:r>
              <a:rPr lang="en-US" sz="4400" u="sng" dirty="0">
                <a:solidFill>
                  <a:schemeClr val="accent2">
                    <a:lumMod val="60000"/>
                    <a:lumOff val="40000"/>
                  </a:schemeClr>
                </a:solidFill>
              </a:rPr>
              <a:t>Role of Teacher:</a:t>
            </a:r>
            <a:r>
              <a:rPr lang="en-US" b="0" dirty="0"/>
              <a:t/>
            </a:r>
            <a:br>
              <a:rPr lang="en-US" b="0" dirty="0"/>
            </a:br>
            <a:r>
              <a:rPr lang="en-US" sz="3100" dirty="0">
                <a:solidFill>
                  <a:schemeClr val="tx1"/>
                </a:solidFill>
              </a:rPr>
              <a:t>In this philosophy teacher is the friend philosopher and guide of his students.</a:t>
            </a:r>
            <a:br>
              <a:rPr lang="en-US" sz="3100" dirty="0">
                <a:solidFill>
                  <a:schemeClr val="tx1"/>
                </a:solidFill>
              </a:rPr>
            </a:br>
            <a:r>
              <a:rPr lang="en-US" sz="3100" dirty="0">
                <a:solidFill>
                  <a:schemeClr val="tx1"/>
                </a:solidFill>
              </a:rPr>
              <a:t>The teacher guides and helps the children in the development of their physical as well as mental abilities.</a:t>
            </a:r>
            <a:br>
              <a:rPr lang="en-US" sz="3100" dirty="0">
                <a:solidFill>
                  <a:schemeClr val="tx1"/>
                </a:solidFill>
              </a:rPr>
            </a:br>
            <a:r>
              <a:rPr lang="en-US" sz="3100" dirty="0">
                <a:solidFill>
                  <a:schemeClr val="tx1"/>
                </a:solidFill>
              </a:rPr>
              <a:t>According to idealists the teacher should possess good personality, morality, honesty, wisdom </a:t>
            </a:r>
            <a:r>
              <a:rPr lang="en-US" sz="3100" dirty="0" err="1">
                <a:solidFill>
                  <a:schemeClr val="tx1"/>
                </a:solidFill>
              </a:rPr>
              <a:t>etc</a:t>
            </a:r>
            <a:r>
              <a:rPr lang="en-US" sz="3100" dirty="0">
                <a:solidFill>
                  <a:schemeClr val="tx1"/>
                </a:solidFill>
              </a:rPr>
              <a:t> so that the students would follow them.</a:t>
            </a:r>
            <a:br>
              <a:rPr lang="en-US" sz="3100" dirty="0">
                <a:solidFill>
                  <a:schemeClr val="tx1"/>
                </a:solidFill>
              </a:rPr>
            </a:br>
            <a:r>
              <a:rPr lang="en-US" sz="3100" dirty="0">
                <a:solidFill>
                  <a:schemeClr val="tx1"/>
                </a:solidFill>
              </a:rPr>
              <a:t>The teacher should encourage students to understand and solve problems by the method of analysis and synthesis.</a:t>
            </a:r>
            <a:br>
              <a:rPr lang="en-US" sz="3100"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923525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r>
              <a:rPr lang="en-US" sz="3200" i="1" dirty="0">
                <a:solidFill>
                  <a:schemeClr val="accent2"/>
                </a:solidFill>
              </a:rPr>
              <a:t>Merits of Idealism:</a:t>
            </a:r>
            <a:r>
              <a:rPr lang="en-US" sz="2800" b="0" dirty="0"/>
              <a:t/>
            </a:r>
            <a:br>
              <a:rPr lang="en-US" sz="2800" b="0" dirty="0"/>
            </a:br>
            <a:r>
              <a:rPr lang="en-US" sz="2800" dirty="0">
                <a:solidFill>
                  <a:schemeClr val="tx1"/>
                </a:solidFill>
              </a:rPr>
              <a:t>Idealistic education promotes universal education.</a:t>
            </a:r>
            <a:br>
              <a:rPr lang="en-US" sz="2800" dirty="0">
                <a:solidFill>
                  <a:schemeClr val="tx1"/>
                </a:solidFill>
              </a:rPr>
            </a:br>
            <a:r>
              <a:rPr lang="en-US" sz="2800" dirty="0">
                <a:solidFill>
                  <a:schemeClr val="tx1"/>
                </a:solidFill>
              </a:rPr>
              <a:t>In idealistic education, the inculcation of highest values namely, truth, goodness and beauty more important than any other values. This will lead to the development of moral character of the child.</a:t>
            </a:r>
            <a:br>
              <a:rPr lang="en-US" sz="2800" dirty="0">
                <a:solidFill>
                  <a:schemeClr val="tx1"/>
                </a:solidFill>
              </a:rPr>
            </a:br>
            <a:r>
              <a:rPr lang="en-US" sz="2800" dirty="0">
                <a:solidFill>
                  <a:schemeClr val="tx1"/>
                </a:solidFill>
              </a:rPr>
              <a:t>Idealism leads to the development of the self of an individual.</a:t>
            </a:r>
            <a:br>
              <a:rPr lang="en-US" sz="2800" dirty="0">
                <a:solidFill>
                  <a:schemeClr val="tx1"/>
                </a:solidFill>
              </a:rPr>
            </a:br>
            <a:r>
              <a:rPr lang="en-US" sz="2800" dirty="0">
                <a:solidFill>
                  <a:schemeClr val="tx1"/>
                </a:solidFill>
              </a:rPr>
              <a:t>Idealism respects the individuality of the child and tries to stimulate his creative energies.</a:t>
            </a:r>
            <a:br>
              <a:rPr lang="en-US" sz="2800" dirty="0">
                <a:solidFill>
                  <a:schemeClr val="tx1"/>
                </a:solidFill>
              </a:rPr>
            </a:br>
            <a:r>
              <a:rPr lang="en-US" sz="2800" dirty="0">
                <a:solidFill>
                  <a:schemeClr val="tx1"/>
                </a:solidFill>
              </a:rPr>
              <a:t>Because of the idealistic philosophy and education the school has grown into an important social </a:t>
            </a:r>
            <a:r>
              <a:rPr lang="en-US" sz="2800" dirty="0" smtClean="0">
                <a:solidFill>
                  <a:schemeClr val="tx1"/>
                </a:solidFill>
              </a:rPr>
              <a:t>organization.</a:t>
            </a:r>
            <a:r>
              <a:rPr lang="en-US" dirty="0">
                <a:solidFill>
                  <a:schemeClr val="tx1"/>
                </a:solidFill>
              </a:rPr>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96979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867400"/>
          </a:xfrm>
        </p:spPr>
        <p:txBody>
          <a:bodyPr>
            <a:normAutofit fontScale="90000"/>
          </a:bodyPr>
          <a:lstStyle/>
          <a:p>
            <a:r>
              <a:rPr lang="en-US" i="1" dirty="0" smtClean="0">
                <a:solidFill>
                  <a:schemeClr val="accent2"/>
                </a:solidFill>
              </a:rPr>
              <a:t/>
            </a:r>
            <a:br>
              <a:rPr lang="en-US" i="1" dirty="0" smtClean="0">
                <a:solidFill>
                  <a:schemeClr val="accent2"/>
                </a:solidFill>
              </a:rPr>
            </a:br>
            <a:r>
              <a:rPr lang="en-US" i="1" dirty="0">
                <a:solidFill>
                  <a:schemeClr val="accent2"/>
                </a:solidFill>
              </a:rPr>
              <a:t/>
            </a:r>
            <a:br>
              <a:rPr lang="en-US" i="1" dirty="0">
                <a:solidFill>
                  <a:schemeClr val="accent2"/>
                </a:solidFill>
              </a:rPr>
            </a:br>
            <a:r>
              <a:rPr lang="en-US" i="1" dirty="0" smtClean="0">
                <a:solidFill>
                  <a:schemeClr val="accent2"/>
                </a:solidFill>
              </a:rPr>
              <a:t/>
            </a:r>
            <a:br>
              <a:rPr lang="en-US" i="1" dirty="0" smtClean="0">
                <a:solidFill>
                  <a:schemeClr val="accent2"/>
                </a:solidFill>
              </a:rPr>
            </a:br>
            <a:r>
              <a:rPr lang="en-US" i="1" dirty="0" smtClean="0">
                <a:solidFill>
                  <a:schemeClr val="accent2"/>
                </a:solidFill>
              </a:rPr>
              <a:t>Demerits</a:t>
            </a:r>
            <a:r>
              <a:rPr lang="en-US" i="1" dirty="0">
                <a:solidFill>
                  <a:schemeClr val="accent2"/>
                </a:solidFill>
              </a:rPr>
              <a:t>:</a:t>
            </a:r>
            <a:r>
              <a:rPr lang="en-US" sz="3100" b="0" dirty="0"/>
              <a:t/>
            </a:r>
            <a:br>
              <a:rPr lang="en-US" sz="3100" b="0" dirty="0"/>
            </a:br>
            <a:r>
              <a:rPr lang="en-US" sz="3100" dirty="0" smtClean="0"/>
              <a:t>Idealism </a:t>
            </a:r>
            <a:r>
              <a:rPr lang="en-US" sz="3100" dirty="0"/>
              <a:t>is an abstract and vague doctrine that is it avoids the realities.</a:t>
            </a:r>
            <a:br>
              <a:rPr lang="en-US" sz="3100" dirty="0"/>
            </a:br>
            <a:r>
              <a:rPr lang="en-US" sz="3100" dirty="0"/>
              <a:t>Idealistic education gives more importance to teachers compared to students.</a:t>
            </a:r>
            <a:br>
              <a:rPr lang="en-US" sz="3100" dirty="0"/>
            </a:br>
            <a:r>
              <a:rPr lang="en-US" sz="3100" dirty="0"/>
              <a:t>In idealistic education Humanities were given greater importance for the spiritual development of the child and ignores sciences.</a:t>
            </a:r>
            <a:br>
              <a:rPr lang="en-US" sz="3100" dirty="0"/>
            </a:br>
            <a:r>
              <a:rPr lang="en-US" sz="3100" dirty="0"/>
              <a:t>Idealism lays more emphasis on thinking and mental activities. That is why  increases the importance of intellectualism occurs unnecessarily.</a:t>
            </a:r>
            <a:br>
              <a:rPr lang="en-US" sz="3100" dirty="0"/>
            </a:br>
            <a:r>
              <a:rPr lang="en-US" sz="3100" dirty="0"/>
              <a:t>While idealism is concerned with the ultimate end of life. It avoids the real problems of day to day life.</a:t>
            </a:r>
            <a:br>
              <a:rPr lang="en-US" sz="3100" dirty="0"/>
            </a:br>
            <a:endParaRPr lang="en-US" dirty="0"/>
          </a:p>
        </p:txBody>
      </p:sp>
    </p:spTree>
    <p:extLst>
      <p:ext uri="{BB962C8B-B14F-4D97-AF65-F5344CB8AC3E}">
        <p14:creationId xmlns:p14="http://schemas.microsoft.com/office/powerpoint/2010/main" val="716237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a:bodyPr>
          <a:lstStyle/>
          <a:p>
            <a:pPr algn="ctr"/>
            <a:r>
              <a:rPr lang="en-US" sz="4000" u="sng" dirty="0" smtClean="0">
                <a:solidFill>
                  <a:schemeClr val="accent2">
                    <a:lumMod val="60000"/>
                    <a:lumOff val="40000"/>
                  </a:schemeClr>
                </a:solidFill>
              </a:rPr>
              <a:t>What is Philosophy?</a:t>
            </a:r>
            <a:r>
              <a:rPr lang="en-US" dirty="0" smtClean="0"/>
              <a:t/>
            </a:r>
            <a:br>
              <a:rPr lang="en-US" dirty="0" smtClean="0"/>
            </a:br>
            <a:r>
              <a:rPr lang="en-US" dirty="0" smtClean="0"/>
              <a:t>&gt;Study of the nature of knowledge</a:t>
            </a:r>
            <a:br>
              <a:rPr lang="en-US" dirty="0" smtClean="0"/>
            </a:br>
            <a:r>
              <a:rPr lang="en-US" dirty="0" smtClean="0"/>
              <a:t>&gt;search for knowledge</a:t>
            </a:r>
            <a:br>
              <a:rPr lang="en-US" dirty="0" smtClean="0"/>
            </a:br>
            <a:r>
              <a:rPr lang="en-US" dirty="0" smtClean="0"/>
              <a:t>&gt;Love for Wisdom</a:t>
            </a:r>
            <a:br>
              <a:rPr lang="en-US" dirty="0" smtClean="0"/>
            </a:br>
            <a:r>
              <a:rPr lang="en-US" dirty="0" smtClean="0"/>
              <a:t>&gt;Mother of all sciences</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41959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850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What is Foundation?</a:t>
            </a:r>
            <a:endParaRPr lang="en-US" sz="4000" dirty="0">
              <a:solidFill>
                <a:srgbClr val="FFFF00"/>
              </a:solidFill>
            </a:endParaRPr>
          </a:p>
        </p:txBody>
      </p:sp>
      <p:sp>
        <p:nvSpPr>
          <p:cNvPr id="3" name="Content Placeholder 2"/>
          <p:cNvSpPr>
            <a:spLocks noGrp="1"/>
          </p:cNvSpPr>
          <p:nvPr>
            <p:ph idx="1"/>
          </p:nvPr>
        </p:nvSpPr>
        <p:spPr/>
        <p:txBody>
          <a:bodyPr>
            <a:normAutofit/>
          </a:bodyPr>
          <a:lstStyle/>
          <a:p>
            <a:r>
              <a:rPr lang="en-US" sz="2800" dirty="0">
                <a:solidFill>
                  <a:schemeClr val="accent1">
                    <a:lumMod val="60000"/>
                    <a:lumOff val="40000"/>
                  </a:schemeClr>
                </a:solidFill>
              </a:rPr>
              <a:t>he lowest load-bearing part of a building</a:t>
            </a:r>
            <a:r>
              <a:rPr lang="en-US" sz="2800" dirty="0" smtClean="0">
                <a:solidFill>
                  <a:schemeClr val="accent1">
                    <a:lumMod val="60000"/>
                    <a:lumOff val="40000"/>
                  </a:schemeClr>
                </a:solidFill>
              </a:rPr>
              <a:t>,</a:t>
            </a:r>
          </a:p>
          <a:p>
            <a:r>
              <a:rPr lang="en-US" sz="2800" dirty="0" smtClean="0">
                <a:solidFill>
                  <a:schemeClr val="accent1">
                    <a:lumMod val="60000"/>
                    <a:lumOff val="40000"/>
                  </a:schemeClr>
                </a:solidFill>
              </a:rPr>
              <a:t>Basis or groundwork of anything</a:t>
            </a:r>
            <a:br>
              <a:rPr lang="en-US" sz="2800" dirty="0" smtClean="0">
                <a:solidFill>
                  <a:schemeClr val="accent1">
                    <a:lumMod val="60000"/>
                    <a:lumOff val="40000"/>
                  </a:schemeClr>
                </a:solidFill>
              </a:rPr>
            </a:br>
            <a:r>
              <a:rPr lang="en-US" sz="2800" dirty="0">
                <a:solidFill>
                  <a:schemeClr val="accent1">
                    <a:lumMod val="60000"/>
                    <a:lumOff val="40000"/>
                  </a:schemeClr>
                </a:solidFill>
              </a:rPr>
              <a:t>Part of a structural </a:t>
            </a:r>
            <a:r>
              <a:rPr lang="en-US" sz="2800" dirty="0" smtClean="0">
                <a:solidFill>
                  <a:schemeClr val="accent1">
                    <a:lumMod val="60000"/>
                    <a:lumOff val="40000"/>
                  </a:schemeClr>
                </a:solidFill>
              </a:rPr>
              <a:t>system </a:t>
            </a:r>
            <a:r>
              <a:rPr lang="en-US" sz="2800" dirty="0">
                <a:solidFill>
                  <a:schemeClr val="accent1">
                    <a:lumMod val="60000"/>
                    <a:lumOff val="40000"/>
                  </a:schemeClr>
                </a:solidFill>
              </a:rPr>
              <a:t>that </a:t>
            </a:r>
            <a:r>
              <a:rPr lang="en-US" sz="2800" dirty="0" smtClean="0">
                <a:solidFill>
                  <a:schemeClr val="accent1">
                    <a:lumMod val="60000"/>
                    <a:lumOff val="40000"/>
                  </a:schemeClr>
                </a:solidFill>
              </a:rPr>
              <a:t>supports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00400"/>
            <a:ext cx="7239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86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accent2"/>
                </a:solidFill>
              </a:rPr>
              <a:t>Philosophical Foundations of Education</a:t>
            </a:r>
            <a:r>
              <a:rPr lang="en-US" dirty="0" smtClean="0">
                <a:solidFill>
                  <a:schemeClr val="accent2"/>
                </a:solidFill>
              </a:rPr>
              <a:t>:</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Idealism</a:t>
            </a:r>
          </a:p>
          <a:p>
            <a:r>
              <a:rPr lang="en-US" dirty="0" smtClean="0"/>
              <a:t>Realism</a:t>
            </a:r>
          </a:p>
          <a:p>
            <a:r>
              <a:rPr lang="en-US" dirty="0"/>
              <a:t>N</a:t>
            </a:r>
            <a:r>
              <a:rPr lang="en-US" dirty="0" smtClean="0"/>
              <a:t>aturalism</a:t>
            </a:r>
          </a:p>
          <a:p>
            <a:r>
              <a:rPr lang="en-US" dirty="0" smtClean="0"/>
              <a:t>Pragmatism</a:t>
            </a:r>
          </a:p>
          <a:p>
            <a:r>
              <a:rPr lang="en-US" dirty="0" smtClean="0"/>
              <a:t>Existentialism</a:t>
            </a:r>
            <a:endParaRPr lang="en-US" dirty="0"/>
          </a:p>
        </p:txBody>
      </p:sp>
    </p:spTree>
    <p:extLst>
      <p:ext uri="{BB962C8B-B14F-4D97-AF65-F5344CB8AC3E}">
        <p14:creationId xmlns:p14="http://schemas.microsoft.com/office/powerpoint/2010/main" val="398473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Idealism</a:t>
            </a:r>
            <a:endParaRPr lang="en-US" sz="3200" dirty="0"/>
          </a:p>
        </p:txBody>
      </p:sp>
      <p:sp>
        <p:nvSpPr>
          <p:cNvPr id="4" name="Text Placeholder 3"/>
          <p:cNvSpPr>
            <a:spLocks noGrp="1"/>
          </p:cNvSpPr>
          <p:nvPr>
            <p:ph type="body" sz="half" idx="2"/>
          </p:nvPr>
        </p:nvSpPr>
        <p:spPr/>
        <p:txBody>
          <a:bodyPr>
            <a:normAutofit/>
          </a:bodyPr>
          <a:lstStyle/>
          <a:p>
            <a:r>
              <a:rPr lang="en-US" sz="2000" dirty="0" smtClean="0"/>
              <a:t>The oldest Philosophy</a:t>
            </a:r>
            <a:endParaRPr lang="en-US" sz="2000"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594" r="17594"/>
          <a:stretch>
            <a:fillRect/>
          </a:stretch>
        </p:blipFill>
        <p:spPr bwMode="auto">
          <a:xfrm>
            <a:off x="3276600" y="685800"/>
            <a:ext cx="55626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778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Exponents of Idealism:</a:t>
            </a:r>
            <a:endParaRPr lang="en-US" dirty="0"/>
          </a:p>
        </p:txBody>
      </p:sp>
      <p:sp>
        <p:nvSpPr>
          <p:cNvPr id="3" name="Text Placeholder 2"/>
          <p:cNvSpPr>
            <a:spLocks noGrp="1"/>
          </p:cNvSpPr>
          <p:nvPr>
            <p:ph type="body" idx="1"/>
          </p:nvPr>
        </p:nvSpPr>
        <p:spPr/>
        <p:txBody>
          <a:bodyPr/>
          <a:lstStyle/>
          <a:p>
            <a:r>
              <a:rPr lang="en-US" dirty="0" smtClean="0"/>
              <a:t>Socrates</a:t>
            </a:r>
            <a:endParaRPr lang="en-US" dirty="0"/>
          </a:p>
        </p:txBody>
      </p:sp>
      <p:sp>
        <p:nvSpPr>
          <p:cNvPr id="5" name="Text Placeholder 4"/>
          <p:cNvSpPr>
            <a:spLocks noGrp="1"/>
          </p:cNvSpPr>
          <p:nvPr>
            <p:ph type="body" sz="quarter" idx="3"/>
          </p:nvPr>
        </p:nvSpPr>
        <p:spPr/>
        <p:txBody>
          <a:bodyPr/>
          <a:lstStyle/>
          <a:p>
            <a:r>
              <a:rPr lang="en-US" dirty="0" smtClean="0"/>
              <a:t>Plato</a:t>
            </a:r>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14066" y="2174875"/>
            <a:ext cx="3126456"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124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82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Idealism:</a:t>
            </a:r>
            <a:endParaRPr lang="en-US" dirty="0"/>
          </a:p>
        </p:txBody>
      </p:sp>
      <p:sp>
        <p:nvSpPr>
          <p:cNvPr id="3" name="Content Placeholder 2"/>
          <p:cNvSpPr>
            <a:spLocks noGrp="1"/>
          </p:cNvSpPr>
          <p:nvPr>
            <p:ph idx="1"/>
          </p:nvPr>
        </p:nvSpPr>
        <p:spPr/>
        <p:txBody>
          <a:bodyPr/>
          <a:lstStyle/>
          <a:p>
            <a:r>
              <a:rPr lang="en-US" dirty="0" smtClean="0"/>
              <a:t>Spirit and mind constitute reality</a:t>
            </a:r>
          </a:p>
          <a:p>
            <a:r>
              <a:rPr lang="en-US" dirty="0" smtClean="0"/>
              <a:t>Man being spiritual is a supreme creation</a:t>
            </a:r>
          </a:p>
          <a:p>
            <a:r>
              <a:rPr lang="en-US" dirty="0" smtClean="0"/>
              <a:t>God is the sours of all knowledge</a:t>
            </a:r>
          </a:p>
          <a:p>
            <a:r>
              <a:rPr lang="en-US" dirty="0" smtClean="0"/>
              <a:t>Values are absolute and unchangeable</a:t>
            </a:r>
          </a:p>
          <a:p>
            <a:r>
              <a:rPr lang="en-US" dirty="0"/>
              <a:t>t has full faith in eternal values like truth, goodness and beauty. </a:t>
            </a:r>
            <a:endParaRPr lang="en-US" dirty="0" smtClean="0"/>
          </a:p>
          <a:p>
            <a:pPr marL="0" indent="0">
              <a:buNone/>
            </a:pPr>
            <a:endParaRPr lang="en-US" dirty="0"/>
          </a:p>
        </p:txBody>
      </p:sp>
    </p:spTree>
    <p:extLst>
      <p:ext uri="{BB962C8B-B14F-4D97-AF65-F5344CB8AC3E}">
        <p14:creationId xmlns:p14="http://schemas.microsoft.com/office/powerpoint/2010/main" val="2560270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943600"/>
          </a:xfrm>
        </p:spPr>
        <p:txBody>
          <a:bodyPr>
            <a:noAutofit/>
          </a:bodyPr>
          <a:lstStyle/>
          <a:p>
            <a:r>
              <a:rPr lang="en-US" sz="3200" u="sng" dirty="0" smtClean="0">
                <a:solidFill>
                  <a:schemeClr val="bg2">
                    <a:lumMod val="25000"/>
                    <a:lumOff val="75000"/>
                  </a:schemeClr>
                </a:solidFill>
              </a:rPr>
              <a:t>Principles of Idealism:</a:t>
            </a:r>
            <a:r>
              <a:rPr lang="en-US" sz="2800" dirty="0" smtClean="0">
                <a:solidFill>
                  <a:srgbClr val="FFFF00"/>
                </a:solidFill>
              </a:rPr>
              <a:t/>
            </a:r>
            <a:br>
              <a:rPr lang="en-US" sz="2800" dirty="0" smtClean="0">
                <a:solidFill>
                  <a:srgbClr val="FFFF00"/>
                </a:solidFill>
              </a:rPr>
            </a:br>
            <a:r>
              <a:rPr lang="en-US" sz="2800" dirty="0" smtClean="0">
                <a:solidFill>
                  <a:srgbClr val="FFFF00"/>
                </a:solidFill>
              </a:rPr>
              <a:t>World </a:t>
            </a:r>
            <a:r>
              <a:rPr lang="en-US" sz="2800" smtClean="0">
                <a:solidFill>
                  <a:srgbClr val="FFFF00"/>
                </a:solidFill>
              </a:rPr>
              <a:t>is </a:t>
            </a:r>
            <a:r>
              <a:rPr lang="en-US" sz="2800" smtClean="0">
                <a:solidFill>
                  <a:srgbClr val="FFFF00"/>
                </a:solidFill>
              </a:rPr>
              <a:t>divided </a:t>
            </a:r>
            <a:r>
              <a:rPr lang="en-US" sz="2800" dirty="0" smtClean="0">
                <a:solidFill>
                  <a:srgbClr val="FFFF00"/>
                </a:solidFill>
              </a:rPr>
              <a:t>into two parts material and spiritual</a:t>
            </a:r>
            <a:r>
              <a:rPr lang="en-US" sz="2800" dirty="0">
                <a:solidFill>
                  <a:srgbClr val="FFFF00"/>
                </a:solidFill>
              </a:rPr>
              <a:t/>
            </a:r>
            <a:br>
              <a:rPr lang="en-US" sz="2800" dirty="0">
                <a:solidFill>
                  <a:srgbClr val="FFFF00"/>
                </a:solidFill>
              </a:rPr>
            </a:br>
            <a:r>
              <a:rPr lang="en-US" sz="2800" dirty="0">
                <a:solidFill>
                  <a:srgbClr val="FFFF00"/>
                </a:solidFill>
              </a:rPr>
              <a:t>Ideas are important than object.</a:t>
            </a:r>
            <a:br>
              <a:rPr lang="en-US" sz="2800" dirty="0">
                <a:solidFill>
                  <a:srgbClr val="FFFF00"/>
                </a:solidFill>
              </a:rPr>
            </a:br>
            <a:r>
              <a:rPr lang="en-US" sz="2800" dirty="0">
                <a:solidFill>
                  <a:srgbClr val="FFFF00"/>
                </a:solidFill>
              </a:rPr>
              <a:t>Importance of man over nature.</a:t>
            </a:r>
            <a:br>
              <a:rPr lang="en-US" sz="2800" dirty="0">
                <a:solidFill>
                  <a:srgbClr val="FFFF00"/>
                </a:solidFill>
              </a:rPr>
            </a:br>
            <a:r>
              <a:rPr lang="en-US" sz="2800" dirty="0">
                <a:solidFill>
                  <a:srgbClr val="FFFF00"/>
                </a:solidFill>
              </a:rPr>
              <a:t>Faith in spiritual values of truth goodness and beauty.</a:t>
            </a:r>
            <a:br>
              <a:rPr lang="en-US" sz="2800" dirty="0">
                <a:solidFill>
                  <a:srgbClr val="FFFF00"/>
                </a:solidFill>
              </a:rPr>
            </a:br>
            <a:r>
              <a:rPr lang="en-US" sz="2800" dirty="0">
                <a:solidFill>
                  <a:srgbClr val="FFFF00"/>
                </a:solidFill>
              </a:rPr>
              <a:t>Full support to the principles of Unity in diversity.</a:t>
            </a:r>
            <a:br>
              <a:rPr lang="en-US" sz="2800" dirty="0">
                <a:solidFill>
                  <a:srgbClr val="FFFF00"/>
                </a:solidFill>
              </a:rPr>
            </a:br>
            <a:r>
              <a:rPr lang="en-US" sz="2800" dirty="0">
                <a:solidFill>
                  <a:srgbClr val="FFFF00"/>
                </a:solidFill>
              </a:rPr>
              <a:t>Mind is more important than other sensory organs.</a:t>
            </a:r>
            <a:br>
              <a:rPr lang="en-US" sz="2800" dirty="0">
                <a:solidFill>
                  <a:srgbClr val="FFFF00"/>
                </a:solidFill>
              </a:rPr>
            </a:br>
            <a:r>
              <a:rPr lang="en-US" sz="2800" dirty="0">
                <a:solidFill>
                  <a:srgbClr val="FFFF00"/>
                </a:solidFill>
              </a:rPr>
              <a:t>Knowledge acquired by self effort is the real knowledge.</a:t>
            </a:r>
            <a:br>
              <a:rPr lang="en-US" sz="2800" dirty="0">
                <a:solidFill>
                  <a:srgbClr val="FFFF00"/>
                </a:solidFill>
              </a:rPr>
            </a:br>
            <a:r>
              <a:rPr lang="en-US" sz="2800" dirty="0">
                <a:solidFill>
                  <a:srgbClr val="FFFF00"/>
                </a:solidFill>
              </a:rPr>
              <a:t>Spiritual development is more important than physical development.</a:t>
            </a:r>
            <a:br>
              <a:rPr lang="en-US" sz="2800" dirty="0">
                <a:solidFill>
                  <a:srgbClr val="FFFF00"/>
                </a:solidFill>
              </a:rPr>
            </a:br>
            <a:endParaRPr lang="en-US" sz="3200" dirty="0">
              <a:solidFill>
                <a:srgbClr val="FFFF00"/>
              </a:solidFill>
            </a:endParaRPr>
          </a:p>
        </p:txBody>
      </p:sp>
    </p:spTree>
    <p:extLst>
      <p:ext uri="{BB962C8B-B14F-4D97-AF65-F5344CB8AC3E}">
        <p14:creationId xmlns:p14="http://schemas.microsoft.com/office/powerpoint/2010/main" val="540902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43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147</TotalTime>
  <Words>111</Words>
  <Application>Microsoft Office PowerPoint</Application>
  <PresentationFormat>On-screen Show (4:3)</PresentationFormat>
  <Paragraphs>30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Thatch</vt:lpstr>
      <vt:lpstr>Foundations of Education</vt:lpstr>
      <vt:lpstr>What is Philosophy? &gt;Study of the nature of knowledge &gt;search for knowledge &gt;Love for Wisdom &gt;Mother of all sciences </vt:lpstr>
      <vt:lpstr>What is Foundation?</vt:lpstr>
      <vt:lpstr>Philosophical Foundations of Education:</vt:lpstr>
      <vt:lpstr>Idealism</vt:lpstr>
      <vt:lpstr>Chief Exponents of Idealism:</vt:lpstr>
      <vt:lpstr>Features of Idealism:</vt:lpstr>
      <vt:lpstr>Principles of Idealism: World is divided into two parts material and spiritual Ideas are important than object. Importance of man over nature. Faith in spiritual values of truth goodness and beauty. Full support to the principles of Unity in diversity. Mind is more important than other sensory organs. Knowledge acquired by self effort is the real knowledge. Spiritual development is more important than physical development. </vt:lpstr>
      <vt:lpstr>PowerPoint Presentation</vt:lpstr>
      <vt:lpstr>Methods of Teaching  in Idealism: Lecture and discussion method. Questioning method. Self study method. Imitation method. Meditation and concentration method.   </vt:lpstr>
      <vt:lpstr>Role of Teacher: In this philosophy teacher is the friend philosopher and guide of his students. The teacher guides and helps the children in the development of their physical as well as mental abilities. According to idealists the teacher should possess good personality, morality, honesty, wisdom etc so that the students would follow them. The teacher should encourage students to understand and solve problems by the method of analysis and synthesis. </vt:lpstr>
      <vt:lpstr>Merits of Idealism: Idealistic education promotes universal education. In idealistic education, the inculcation of highest values namely, truth, goodness and beauty more important than any other values. This will lead to the development of moral character of the child. Idealism leads to the development of the self of an individual. Idealism respects the individuality of the child and tries to stimulate his creative energies. Because of the idealistic philosophy and education the school has grown into an important social organization. </vt:lpstr>
      <vt:lpstr>   Demerits: Idealism is an abstract and vague doctrine that is it avoids the realities. Idealistic education gives more importance to teachers compared to students. In idealistic education Humanities were given greater importance for the spiritual development of the child and ignores sciences. Idealism lays more emphasis on thinking and mental activities. That is why  increases the importance of intellectualism occurs unnecessarily. While idealism is concerned with the ultimate end of life. It avoids the real problems of day to day life.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Education</dc:title>
  <dc:creator>Shamsa</dc:creator>
  <cp:lastModifiedBy>Windows User</cp:lastModifiedBy>
  <cp:revision>9</cp:revision>
  <dcterms:created xsi:type="dcterms:W3CDTF">2006-08-16T00:00:00Z</dcterms:created>
  <dcterms:modified xsi:type="dcterms:W3CDTF">2020-11-25T06:34:17Z</dcterms:modified>
</cp:coreProperties>
</file>