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1" r:id="rId3"/>
    <p:sldId id="262" r:id="rId4"/>
    <p:sldId id="274" r:id="rId5"/>
    <p:sldId id="263" r:id="rId6"/>
    <p:sldId id="264" r:id="rId7"/>
    <p:sldId id="265" r:id="rId8"/>
    <p:sldId id="266" r:id="rId9"/>
    <p:sldId id="275" r:id="rId10"/>
    <p:sldId id="267" r:id="rId11"/>
    <p:sldId id="276" r:id="rId12"/>
    <p:sldId id="278" r:id="rId13"/>
    <p:sldId id="279" r:id="rId14"/>
    <p:sldId id="280" r:id="rId15"/>
    <p:sldId id="281" r:id="rId16"/>
    <p:sldId id="282" r:id="rId17"/>
    <p:sldId id="283" r:id="rId18"/>
    <p:sldId id="268" r:id="rId19"/>
    <p:sldId id="269" r:id="rId20"/>
    <p:sldId id="270" r:id="rId21"/>
    <p:sldId id="271" r:id="rId22"/>
    <p:sldId id="272" r:id="rId23"/>
    <p:sldId id="284" r:id="rId24"/>
    <p:sldId id="273" r:id="rId25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28186"/>
    <a:srgbClr val="3D777B"/>
    <a:srgbClr val="458B8A"/>
    <a:srgbClr val="FFFFFF"/>
    <a:srgbClr val="C05023"/>
    <a:srgbClr val="F8E1D8"/>
    <a:srgbClr val="F0C1AE"/>
    <a:srgbClr val="455EA0"/>
    <a:srgbClr val="EDFFFF"/>
    <a:srgbClr val="2F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74" autoAdjust="0"/>
    <p:restoredTop sz="94660"/>
  </p:normalViewPr>
  <p:slideViewPr>
    <p:cSldViewPr>
      <p:cViewPr varScale="1">
        <p:scale>
          <a:sx n="74" d="100"/>
          <a:sy n="74" d="100"/>
        </p:scale>
        <p:origin x="-16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9.xml"/><Relationship Id="rId2" Type="http://schemas.openxmlformats.org/officeDocument/2006/relationships/slide" Target="slides/slide8.xml"/><Relationship Id="rId1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A6864F-2772-421D-8090-592B9123AE7E}" type="doc">
      <dgm:prSet loTypeId="urn:microsoft.com/office/officeart/2005/8/layout/vList3" loCatId="list" qsTypeId="urn:microsoft.com/office/officeart/2005/8/quickstyle/3d3" qsCatId="3D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CCDA9850-A450-4D8E-B04B-826E92490987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altLang="en-US" dirty="0" smtClean="0">
              <a:latin typeface="Calibri" panose="020F0502020204030204" pitchFamily="34" charset="0"/>
            </a:rPr>
            <a:t>Prepare a </a:t>
          </a:r>
          <a:r>
            <a:rPr lang="en-US" altLang="en-US" i="1" dirty="0" smtClean="0">
              <a:latin typeface="Calibri" panose="020F0502020204030204" pitchFamily="34" charset="0"/>
            </a:rPr>
            <a:t>business plan.</a:t>
          </a:r>
          <a:endParaRPr lang="en-US" dirty="0">
            <a:latin typeface="Calibri" panose="020F0502020204030204" pitchFamily="34" charset="0"/>
          </a:endParaRPr>
        </a:p>
      </dgm:t>
    </dgm:pt>
    <dgm:pt modelId="{93C35A0E-0696-48F2-937A-06E348DA5B39}" type="parTrans" cxnId="{1A98D865-2A3B-485D-B72A-C551F604D48A}">
      <dgm:prSet/>
      <dgm:spPr/>
      <dgm:t>
        <a:bodyPr/>
        <a:lstStyle/>
        <a:p>
          <a:endParaRPr lang="en-US"/>
        </a:p>
      </dgm:t>
    </dgm:pt>
    <dgm:pt modelId="{CBFCEF04-B442-4A71-B052-625FF541222E}" type="sibTrans" cxnId="{1A98D865-2A3B-485D-B72A-C551F604D48A}">
      <dgm:prSet/>
      <dgm:spPr/>
      <dgm:t>
        <a:bodyPr/>
        <a:lstStyle/>
        <a:p>
          <a:endParaRPr lang="en-US"/>
        </a:p>
      </dgm:t>
    </dgm:pt>
    <dgm:pt modelId="{07B2C87D-7157-49B3-8C78-F95A571637BB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altLang="en-US" i="1" dirty="0" smtClean="0">
              <a:latin typeface="Calibri" panose="020F0502020204030204" pitchFamily="34" charset="0"/>
            </a:rPr>
            <a:t>first-stage</a:t>
          </a:r>
          <a:r>
            <a:rPr lang="en-US" altLang="en-US" dirty="0" smtClean="0">
              <a:latin typeface="Calibri" panose="020F0502020204030204" pitchFamily="34" charset="0"/>
            </a:rPr>
            <a:t> </a:t>
          </a:r>
          <a:r>
            <a:rPr lang="en-US" altLang="en-US" dirty="0" smtClean="0">
              <a:latin typeface="Calibri" panose="020F0502020204030204" pitchFamily="34" charset="0"/>
            </a:rPr>
            <a:t>financing.</a:t>
          </a:r>
          <a:endParaRPr lang="en-US" dirty="0">
            <a:latin typeface="Calibri" panose="020F0502020204030204" pitchFamily="34" charset="0"/>
          </a:endParaRPr>
        </a:p>
      </dgm:t>
    </dgm:pt>
    <dgm:pt modelId="{EB5B1F14-9820-448C-B534-4FA7BC3811D7}" type="parTrans" cxnId="{2495723E-A599-4FBC-838D-E66647A09299}">
      <dgm:prSet/>
      <dgm:spPr/>
      <dgm:t>
        <a:bodyPr/>
        <a:lstStyle/>
        <a:p>
          <a:endParaRPr lang="en-US"/>
        </a:p>
      </dgm:t>
    </dgm:pt>
    <dgm:pt modelId="{9008BB71-00E7-4A92-8B24-B99E6E587392}" type="sibTrans" cxnId="{2495723E-A599-4FBC-838D-E66647A09299}">
      <dgm:prSet/>
      <dgm:spPr/>
      <dgm:t>
        <a:bodyPr/>
        <a:lstStyle/>
        <a:p>
          <a:endParaRPr lang="en-US"/>
        </a:p>
      </dgm:t>
    </dgm:pt>
    <dgm:pt modelId="{12E0E04C-6B32-47BA-B5C4-03F931BAAB2F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US" altLang="en-US" smtClean="0">
              <a:latin typeface="Calibri" panose="020F0502020204030204" pitchFamily="34" charset="0"/>
            </a:rPr>
            <a:t>subsequent </a:t>
          </a:r>
          <a:r>
            <a:rPr lang="en-US" altLang="en-US" i="1" dirty="0" smtClean="0">
              <a:latin typeface="Calibri" panose="020F0502020204030204" pitchFamily="34" charset="0"/>
            </a:rPr>
            <a:t>staged</a:t>
          </a:r>
          <a:r>
            <a:rPr lang="en-US" altLang="en-US" dirty="0" smtClean="0">
              <a:latin typeface="Calibri" panose="020F0502020204030204" pitchFamily="34" charset="0"/>
            </a:rPr>
            <a:t> financing.</a:t>
          </a:r>
          <a:endParaRPr lang="en-US" dirty="0">
            <a:latin typeface="Calibri" panose="020F0502020204030204" pitchFamily="34" charset="0"/>
          </a:endParaRPr>
        </a:p>
      </dgm:t>
    </dgm:pt>
    <dgm:pt modelId="{0F69FB9B-25C2-4215-9CB8-F9A5C9A5E46B}" type="parTrans" cxnId="{9F05F9C7-66AB-4DCC-8724-F4A7A0D0826F}">
      <dgm:prSet/>
      <dgm:spPr/>
      <dgm:t>
        <a:bodyPr/>
        <a:lstStyle/>
        <a:p>
          <a:endParaRPr lang="en-US"/>
        </a:p>
      </dgm:t>
    </dgm:pt>
    <dgm:pt modelId="{7FE14D2E-2048-401E-ACB4-D8ED563ACD7F}" type="sibTrans" cxnId="{9F05F9C7-66AB-4DCC-8724-F4A7A0D0826F}">
      <dgm:prSet/>
      <dgm:spPr/>
      <dgm:t>
        <a:bodyPr/>
        <a:lstStyle/>
        <a:p>
          <a:endParaRPr lang="en-US"/>
        </a:p>
      </dgm:t>
    </dgm:pt>
    <dgm:pt modelId="{FC503B9A-8254-494E-834E-75FF946CED54}" type="pres">
      <dgm:prSet presAssocID="{E7A6864F-2772-421D-8090-592B9123AE7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90E708-2743-4C48-A2C6-BE0031AB77C6}" type="pres">
      <dgm:prSet presAssocID="{CCDA9850-A450-4D8E-B04B-826E92490987}" presName="composite" presStyleCnt="0"/>
      <dgm:spPr/>
    </dgm:pt>
    <dgm:pt modelId="{DD140FC6-2CA2-4B62-8968-1D5567F7F9CE}" type="pres">
      <dgm:prSet presAssocID="{CCDA9850-A450-4D8E-B04B-826E92490987}" presName="imgShp" presStyleLbl="fgImgPlace1" presStyleIdx="0" presStyleCnt="3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B99D311B-72E2-4A75-A7D4-2AA9AEEDF40D}" type="pres">
      <dgm:prSet presAssocID="{CCDA9850-A450-4D8E-B04B-826E92490987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77E0C-ABFB-4F48-B69C-E6374E5D91C8}" type="pres">
      <dgm:prSet presAssocID="{CBFCEF04-B442-4A71-B052-625FF541222E}" presName="spacing" presStyleCnt="0"/>
      <dgm:spPr/>
    </dgm:pt>
    <dgm:pt modelId="{92628633-E1F8-4F33-8109-192B84530E26}" type="pres">
      <dgm:prSet presAssocID="{07B2C87D-7157-49B3-8C78-F95A571637BB}" presName="composite" presStyleCnt="0"/>
      <dgm:spPr/>
    </dgm:pt>
    <dgm:pt modelId="{5BDD9BB2-B479-4671-8F54-92F7CE1465AD}" type="pres">
      <dgm:prSet presAssocID="{07B2C87D-7157-49B3-8C78-F95A571637BB}" presName="imgShp" presStyleLbl="fgImgPlace1" presStyleIdx="1" presStyleCnt="3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D9D9B0C3-2552-492F-A3C2-A3AF480C0845}" type="pres">
      <dgm:prSet presAssocID="{07B2C87D-7157-49B3-8C78-F95A571637BB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D8A168-FDD6-4203-B23F-3B94BA0E5D40}" type="pres">
      <dgm:prSet presAssocID="{9008BB71-00E7-4A92-8B24-B99E6E587392}" presName="spacing" presStyleCnt="0"/>
      <dgm:spPr/>
    </dgm:pt>
    <dgm:pt modelId="{05D186D9-1B47-4A59-A29E-832F67FA968A}" type="pres">
      <dgm:prSet presAssocID="{12E0E04C-6B32-47BA-B5C4-03F931BAAB2F}" presName="composite" presStyleCnt="0"/>
      <dgm:spPr/>
    </dgm:pt>
    <dgm:pt modelId="{068ED60E-05C3-415F-98E2-AA0801C69DC0}" type="pres">
      <dgm:prSet presAssocID="{12E0E04C-6B32-47BA-B5C4-03F931BAAB2F}" presName="imgShp" presStyleLbl="fgImgPlace1" presStyleIdx="2" presStyleCnt="3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E8EFAFFE-5C85-40AD-86E1-BEAD9ED71A78}" type="pres">
      <dgm:prSet presAssocID="{12E0E04C-6B32-47BA-B5C4-03F931BAAB2F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1CEECF-5C2E-4723-A260-9F9A7CAC0FFA}" type="presOf" srcId="{07B2C87D-7157-49B3-8C78-F95A571637BB}" destId="{D9D9B0C3-2552-492F-A3C2-A3AF480C0845}" srcOrd="0" destOrd="0" presId="urn:microsoft.com/office/officeart/2005/8/layout/vList3"/>
    <dgm:cxn modelId="{05ECCA46-0B19-4AA7-904B-7B8F829DD644}" type="presOf" srcId="{12E0E04C-6B32-47BA-B5C4-03F931BAAB2F}" destId="{E8EFAFFE-5C85-40AD-86E1-BEAD9ED71A78}" srcOrd="0" destOrd="0" presId="urn:microsoft.com/office/officeart/2005/8/layout/vList3"/>
    <dgm:cxn modelId="{2495723E-A599-4FBC-838D-E66647A09299}" srcId="{E7A6864F-2772-421D-8090-592B9123AE7E}" destId="{07B2C87D-7157-49B3-8C78-F95A571637BB}" srcOrd="1" destOrd="0" parTransId="{EB5B1F14-9820-448C-B534-4FA7BC3811D7}" sibTransId="{9008BB71-00E7-4A92-8B24-B99E6E587392}"/>
    <dgm:cxn modelId="{8C17FCB0-81A3-4CFC-B37F-A61238AF12B9}" type="presOf" srcId="{E7A6864F-2772-421D-8090-592B9123AE7E}" destId="{FC503B9A-8254-494E-834E-75FF946CED54}" srcOrd="0" destOrd="0" presId="urn:microsoft.com/office/officeart/2005/8/layout/vList3"/>
    <dgm:cxn modelId="{1A98D865-2A3B-485D-B72A-C551F604D48A}" srcId="{E7A6864F-2772-421D-8090-592B9123AE7E}" destId="{CCDA9850-A450-4D8E-B04B-826E92490987}" srcOrd="0" destOrd="0" parTransId="{93C35A0E-0696-48F2-937A-06E348DA5B39}" sibTransId="{CBFCEF04-B442-4A71-B052-625FF541222E}"/>
    <dgm:cxn modelId="{27BF61FC-E53D-4A1B-94EB-44D74A262D00}" type="presOf" srcId="{CCDA9850-A450-4D8E-B04B-826E92490987}" destId="{B99D311B-72E2-4A75-A7D4-2AA9AEEDF40D}" srcOrd="0" destOrd="0" presId="urn:microsoft.com/office/officeart/2005/8/layout/vList3"/>
    <dgm:cxn modelId="{9F05F9C7-66AB-4DCC-8724-F4A7A0D0826F}" srcId="{E7A6864F-2772-421D-8090-592B9123AE7E}" destId="{12E0E04C-6B32-47BA-B5C4-03F931BAAB2F}" srcOrd="2" destOrd="0" parTransId="{0F69FB9B-25C2-4215-9CB8-F9A5C9A5E46B}" sibTransId="{7FE14D2E-2048-401E-ACB4-D8ED563ACD7F}"/>
    <dgm:cxn modelId="{861C9ACB-7D75-4A0C-84C8-04E2A3317347}" type="presParOf" srcId="{FC503B9A-8254-494E-834E-75FF946CED54}" destId="{CD90E708-2743-4C48-A2C6-BE0031AB77C6}" srcOrd="0" destOrd="0" presId="urn:microsoft.com/office/officeart/2005/8/layout/vList3"/>
    <dgm:cxn modelId="{22F226AA-846B-437B-961A-6E35EBB018FA}" type="presParOf" srcId="{CD90E708-2743-4C48-A2C6-BE0031AB77C6}" destId="{DD140FC6-2CA2-4B62-8968-1D5567F7F9CE}" srcOrd="0" destOrd="0" presId="urn:microsoft.com/office/officeart/2005/8/layout/vList3"/>
    <dgm:cxn modelId="{AAA35763-EF26-4FB8-80BD-4ADEE4633396}" type="presParOf" srcId="{CD90E708-2743-4C48-A2C6-BE0031AB77C6}" destId="{B99D311B-72E2-4A75-A7D4-2AA9AEEDF40D}" srcOrd="1" destOrd="0" presId="urn:microsoft.com/office/officeart/2005/8/layout/vList3"/>
    <dgm:cxn modelId="{84E0FE5F-0BFC-45AB-A674-DEFE91FFA92C}" type="presParOf" srcId="{FC503B9A-8254-494E-834E-75FF946CED54}" destId="{D5577E0C-ABFB-4F48-B69C-E6374E5D91C8}" srcOrd="1" destOrd="0" presId="urn:microsoft.com/office/officeart/2005/8/layout/vList3"/>
    <dgm:cxn modelId="{D439C8FC-8CDB-4C02-AC74-71B395ED23F6}" type="presParOf" srcId="{FC503B9A-8254-494E-834E-75FF946CED54}" destId="{92628633-E1F8-4F33-8109-192B84530E26}" srcOrd="2" destOrd="0" presId="urn:microsoft.com/office/officeart/2005/8/layout/vList3"/>
    <dgm:cxn modelId="{1C1D3F00-D2EA-4F63-958F-01F361BC1E26}" type="presParOf" srcId="{92628633-E1F8-4F33-8109-192B84530E26}" destId="{5BDD9BB2-B479-4671-8F54-92F7CE1465AD}" srcOrd="0" destOrd="0" presId="urn:microsoft.com/office/officeart/2005/8/layout/vList3"/>
    <dgm:cxn modelId="{AABA3D6D-AD0A-46C2-A85C-7E661B2143F0}" type="presParOf" srcId="{92628633-E1F8-4F33-8109-192B84530E26}" destId="{D9D9B0C3-2552-492F-A3C2-A3AF480C0845}" srcOrd="1" destOrd="0" presId="urn:microsoft.com/office/officeart/2005/8/layout/vList3"/>
    <dgm:cxn modelId="{3A7AC55E-6C8E-4533-9A80-EC640591FC15}" type="presParOf" srcId="{FC503B9A-8254-494E-834E-75FF946CED54}" destId="{62D8A168-FDD6-4203-B23F-3B94BA0E5D40}" srcOrd="3" destOrd="0" presId="urn:microsoft.com/office/officeart/2005/8/layout/vList3"/>
    <dgm:cxn modelId="{61763636-31F2-426F-8CB0-3A03334E8EA0}" type="presParOf" srcId="{FC503B9A-8254-494E-834E-75FF946CED54}" destId="{05D186D9-1B47-4A59-A29E-832F67FA968A}" srcOrd="4" destOrd="0" presId="urn:microsoft.com/office/officeart/2005/8/layout/vList3"/>
    <dgm:cxn modelId="{39566DAA-93B4-41B7-AED7-F1480FD8EFCA}" type="presParOf" srcId="{05D186D9-1B47-4A59-A29E-832F67FA968A}" destId="{068ED60E-05C3-415F-98E2-AA0801C69DC0}" srcOrd="0" destOrd="0" presId="urn:microsoft.com/office/officeart/2005/8/layout/vList3"/>
    <dgm:cxn modelId="{8A612B10-A18D-493A-8FA0-7750CB6AAFCA}" type="presParOf" srcId="{05D186D9-1B47-4A59-A29E-832F67FA968A}" destId="{E8EFAFFE-5C85-40AD-86E1-BEAD9ED71A7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D311B-72E2-4A75-A7D4-2AA9AEEDF40D}">
      <dsp:nvSpPr>
        <dsp:cNvPr id="0" name=""/>
        <dsp:cNvSpPr/>
      </dsp:nvSpPr>
      <dsp:spPr>
        <a:xfrm rot="10800000">
          <a:off x="1296193" y="1011"/>
          <a:ext cx="4256532" cy="896237"/>
        </a:xfrm>
        <a:prstGeom prst="homePlat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216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500" kern="1200" dirty="0" smtClean="0">
              <a:latin typeface="Calibri" panose="020F0502020204030204" pitchFamily="34" charset="0"/>
            </a:rPr>
            <a:t>Prepare a </a:t>
          </a:r>
          <a:r>
            <a:rPr lang="en-US" altLang="en-US" sz="2500" i="1" kern="1200" dirty="0" smtClean="0">
              <a:latin typeface="Calibri" panose="020F0502020204030204" pitchFamily="34" charset="0"/>
            </a:rPr>
            <a:t>business plan.</a:t>
          </a:r>
          <a:endParaRPr lang="en-US" sz="2500" kern="1200" dirty="0">
            <a:latin typeface="Calibri" panose="020F0502020204030204" pitchFamily="34" charset="0"/>
          </a:endParaRPr>
        </a:p>
      </dsp:txBody>
      <dsp:txXfrm rot="10800000">
        <a:off x="1520252" y="1011"/>
        <a:ext cx="4032473" cy="896237"/>
      </dsp:txXfrm>
    </dsp:sp>
    <dsp:sp modelId="{DD140FC6-2CA2-4B62-8968-1D5567F7F9CE}">
      <dsp:nvSpPr>
        <dsp:cNvPr id="0" name=""/>
        <dsp:cNvSpPr/>
      </dsp:nvSpPr>
      <dsp:spPr>
        <a:xfrm>
          <a:off x="848074" y="1011"/>
          <a:ext cx="896237" cy="896237"/>
        </a:xfrm>
        <a:prstGeom prst="ellipse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9D9B0C3-2552-492F-A3C2-A3AF480C0845}">
      <dsp:nvSpPr>
        <dsp:cNvPr id="0" name=""/>
        <dsp:cNvSpPr/>
      </dsp:nvSpPr>
      <dsp:spPr>
        <a:xfrm rot="10800000">
          <a:off x="1296193" y="1164781"/>
          <a:ext cx="4256532" cy="896237"/>
        </a:xfrm>
        <a:prstGeom prst="homePlat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216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500" i="1" kern="1200" dirty="0" smtClean="0">
              <a:latin typeface="Calibri" panose="020F0502020204030204" pitchFamily="34" charset="0"/>
            </a:rPr>
            <a:t>first-stage</a:t>
          </a:r>
          <a:r>
            <a:rPr lang="en-US" altLang="en-US" sz="2500" kern="1200" dirty="0" smtClean="0">
              <a:latin typeface="Calibri" panose="020F0502020204030204" pitchFamily="34" charset="0"/>
            </a:rPr>
            <a:t> </a:t>
          </a:r>
          <a:r>
            <a:rPr lang="en-US" altLang="en-US" sz="2500" kern="1200" dirty="0" smtClean="0">
              <a:latin typeface="Calibri" panose="020F0502020204030204" pitchFamily="34" charset="0"/>
            </a:rPr>
            <a:t>financing.</a:t>
          </a:r>
          <a:endParaRPr lang="en-US" sz="2500" kern="1200" dirty="0">
            <a:latin typeface="Calibri" panose="020F0502020204030204" pitchFamily="34" charset="0"/>
          </a:endParaRPr>
        </a:p>
      </dsp:txBody>
      <dsp:txXfrm rot="10800000">
        <a:off x="1520252" y="1164781"/>
        <a:ext cx="4032473" cy="896237"/>
      </dsp:txXfrm>
    </dsp:sp>
    <dsp:sp modelId="{5BDD9BB2-B479-4671-8F54-92F7CE1465AD}">
      <dsp:nvSpPr>
        <dsp:cNvPr id="0" name=""/>
        <dsp:cNvSpPr/>
      </dsp:nvSpPr>
      <dsp:spPr>
        <a:xfrm>
          <a:off x="848074" y="1164781"/>
          <a:ext cx="896237" cy="896237"/>
        </a:xfrm>
        <a:prstGeom prst="ellipse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8EFAFFE-5C85-40AD-86E1-BEAD9ED71A78}">
      <dsp:nvSpPr>
        <dsp:cNvPr id="0" name=""/>
        <dsp:cNvSpPr/>
      </dsp:nvSpPr>
      <dsp:spPr>
        <a:xfrm rot="10800000">
          <a:off x="1296193" y="2328551"/>
          <a:ext cx="4256532" cy="896237"/>
        </a:xfrm>
        <a:prstGeom prst="homePlate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5216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500" kern="1200" smtClean="0">
              <a:latin typeface="Calibri" panose="020F0502020204030204" pitchFamily="34" charset="0"/>
            </a:rPr>
            <a:t>subsequent </a:t>
          </a:r>
          <a:r>
            <a:rPr lang="en-US" altLang="en-US" sz="2500" i="1" kern="1200" dirty="0" smtClean="0">
              <a:latin typeface="Calibri" panose="020F0502020204030204" pitchFamily="34" charset="0"/>
            </a:rPr>
            <a:t>staged</a:t>
          </a:r>
          <a:r>
            <a:rPr lang="en-US" altLang="en-US" sz="2500" kern="1200" dirty="0" smtClean="0">
              <a:latin typeface="Calibri" panose="020F0502020204030204" pitchFamily="34" charset="0"/>
            </a:rPr>
            <a:t> financing.</a:t>
          </a:r>
          <a:endParaRPr lang="en-US" sz="2500" kern="1200" dirty="0">
            <a:latin typeface="Calibri" panose="020F0502020204030204" pitchFamily="34" charset="0"/>
          </a:endParaRPr>
        </a:p>
      </dsp:txBody>
      <dsp:txXfrm rot="10800000">
        <a:off x="1520252" y="2328551"/>
        <a:ext cx="4032473" cy="896237"/>
      </dsp:txXfrm>
    </dsp:sp>
    <dsp:sp modelId="{068ED60E-05C3-415F-98E2-AA0801C69DC0}">
      <dsp:nvSpPr>
        <dsp:cNvPr id="0" name=""/>
        <dsp:cNvSpPr/>
      </dsp:nvSpPr>
      <dsp:spPr>
        <a:xfrm>
          <a:off x="848074" y="2328551"/>
          <a:ext cx="896237" cy="896237"/>
        </a:xfrm>
        <a:prstGeom prst="ellipse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719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3728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4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94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  <a:defRPr/>
            </a:pPr>
            <a:r>
              <a:rPr lang="en-US" b="1" u="sng" dirty="0" smtClean="0"/>
              <a:t>Underwriter</a:t>
            </a:r>
            <a:r>
              <a:rPr lang="en-US" dirty="0" smtClean="0"/>
              <a:t> – Firm that buys an issue of securities from a company and resells it to the public.</a:t>
            </a:r>
          </a:p>
          <a:p>
            <a:pPr marL="628650" lvl="1" indent="-171450">
              <a:buFont typeface="Arial" pitchFamily="34" charset="0"/>
              <a:buChar char="•"/>
              <a:defRPr/>
            </a:pPr>
            <a:r>
              <a:rPr lang="en-US" dirty="0" smtClean="0"/>
              <a:t>Underwriters serve three roles:</a:t>
            </a:r>
          </a:p>
          <a:p>
            <a:pPr marL="1143000" lvl="2" indent="-228600">
              <a:buFont typeface="+mj-lt"/>
              <a:buAutoNum type="arabicPeriod"/>
              <a:defRPr/>
            </a:pPr>
            <a:r>
              <a:rPr lang="en-US" dirty="0" smtClean="0"/>
              <a:t>Provide firm with procedural and financial advice.</a:t>
            </a:r>
          </a:p>
          <a:p>
            <a:pPr marL="1143000" lvl="2" indent="-228600">
              <a:buFont typeface="+mj-lt"/>
              <a:buAutoNum type="arabicPeriod"/>
              <a:defRPr/>
            </a:pPr>
            <a:r>
              <a:rPr lang="en-US" dirty="0" smtClean="0"/>
              <a:t>Buy the firm’s stock.</a:t>
            </a:r>
          </a:p>
          <a:p>
            <a:pPr marL="1143000" lvl="2" indent="-228600">
              <a:buFont typeface="+mj-lt"/>
              <a:buAutoNum type="arabicPeriod"/>
              <a:defRPr/>
            </a:pPr>
            <a:r>
              <a:rPr lang="en-US" dirty="0" smtClean="0"/>
              <a:t>Resell the stock to the public.</a:t>
            </a:r>
          </a:p>
          <a:p>
            <a:pPr marL="228600" indent="-228600"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228600" indent="-228600">
              <a:buFont typeface="Arial" pitchFamily="34" charset="0"/>
              <a:buChar char="•"/>
              <a:defRPr/>
            </a:pPr>
            <a:r>
              <a:rPr lang="en-US" i="1" dirty="0" smtClean="0"/>
              <a:t>Note: Underwriters do not simply help the company make its IPO; they are called in whenever a company wishes to raise cash by selling securities to the public.</a:t>
            </a:r>
            <a:endParaRPr lang="en-US" b="1" i="1" u="sng" dirty="0" smtClean="0"/>
          </a:p>
          <a:p>
            <a:pPr marL="1143000" lvl="2" indent="-228600">
              <a:buFont typeface="+mj-lt"/>
              <a:buAutoNum type="arabicPeriod"/>
              <a:defRPr/>
            </a:pPr>
            <a:endParaRPr lang="en-US" dirty="0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4926"/>
            <a:ext cx="2971800" cy="457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0F7AA72-6101-4736-9C8C-56D703D9BFF8}" type="slidenum">
              <a:rPr lang="en-US" altLang="en-US" sz="1200" smtClean="0"/>
              <a:pPr/>
              <a:t>13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buFontTx/>
              <a:buChar char="•"/>
            </a:pPr>
            <a:r>
              <a:rPr lang="en-US" altLang="en-US" b="1" u="sng" smtClean="0"/>
              <a:t>Spread</a:t>
            </a:r>
            <a:r>
              <a:rPr lang="en-US" altLang="en-US" smtClean="0"/>
              <a:t> – Difference between public offer price and price paid by underwriter.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4926"/>
            <a:ext cx="2971800" cy="457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66F2CED-3810-4A14-A20A-49D5744C9994}" type="slidenum">
              <a:rPr lang="en-US" altLang="en-US" sz="1200" smtClean="0"/>
              <a:pPr/>
              <a:t>14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lvl="1" indent="-228600">
              <a:buFont typeface="Arial" pitchFamily="34" charset="0"/>
              <a:buChar char="•"/>
              <a:defRPr/>
            </a:pPr>
            <a:r>
              <a:rPr lang="en-US" i="1" dirty="0" smtClean="0"/>
              <a:t>Firm commitment</a:t>
            </a:r>
            <a:r>
              <a:rPr lang="en-US" dirty="0" smtClean="0"/>
              <a:t> – Underwriters buy the securities from the firm and then resell them to the public.  Underwriter pays for any shares they cannot resell to the public.</a:t>
            </a:r>
          </a:p>
          <a:p>
            <a:pPr lvl="1">
              <a:buFont typeface="Arial" pitchFamily="34" charset="0"/>
              <a:buNone/>
              <a:defRPr/>
            </a:pPr>
            <a:endParaRPr lang="en-US" dirty="0" smtClean="0"/>
          </a:p>
          <a:p>
            <a:pPr marL="685800" lvl="1" indent="-228600">
              <a:buFont typeface="Arial" pitchFamily="34" charset="0"/>
              <a:buChar char="•"/>
              <a:defRPr/>
            </a:pPr>
            <a:r>
              <a:rPr lang="en-US" i="1" dirty="0" smtClean="0"/>
              <a:t>Best efforts basis commitment </a:t>
            </a:r>
            <a:r>
              <a:rPr lang="en-US" dirty="0" smtClean="0"/>
              <a:t>– Underwriter agrees to sell as much of the issue as possible but does not guarantee the sale of the entire issue.</a:t>
            </a:r>
            <a:endParaRPr lang="en-US" b="1" i="1" u="sng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4926"/>
            <a:ext cx="2971800" cy="457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3C2877B-FC4E-4204-A4D9-B609F9C579E2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4926"/>
            <a:ext cx="2971800" cy="457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7BF6427-4C5B-445E-B0CA-20F89F525D1C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r>
              <a:rPr lang="en-US" altLang="en-US" b="1" u="sng" smtClean="0"/>
              <a:t>Underpricing</a:t>
            </a:r>
            <a:r>
              <a:rPr lang="en-US" altLang="en-US" smtClean="0"/>
              <a:t> — Issuing securities at an offering price set below the true value of the security.</a:t>
            </a:r>
            <a:endParaRPr lang="en-US" altLang="en-US" b="1" u="sng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4926"/>
            <a:ext cx="2971800" cy="457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35A4A68-7443-4B1E-BA9A-A107B3213505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8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56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9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663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11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76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13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86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14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97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4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048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14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97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6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151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6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25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4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355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r>
              <a:rPr lang="en-US" altLang="en-US" b="1" u="sng" smtClean="0"/>
              <a:t>Initial Public Offering (IPO)</a:t>
            </a:r>
            <a:r>
              <a:rPr lang="en-US" altLang="en-US" smtClean="0"/>
              <a:t> – First offering of stock to the general public.</a:t>
            </a:r>
          </a:p>
          <a:p>
            <a:pPr marL="628650" lvl="1" indent="-171450">
              <a:buFontTx/>
              <a:buChar char="•"/>
            </a:pPr>
            <a:r>
              <a:rPr lang="en-US" altLang="en-US" i="1" smtClean="0"/>
              <a:t>Primary Offering</a:t>
            </a:r>
            <a:r>
              <a:rPr lang="en-US" altLang="en-US" smtClean="0"/>
              <a:t> – An offering when new shares are sold to raise additional cash for the company.</a:t>
            </a:r>
          </a:p>
          <a:p>
            <a:pPr marL="628650" lvl="1" indent="-171450">
              <a:buFontTx/>
              <a:buChar char="•"/>
            </a:pPr>
            <a:r>
              <a:rPr lang="en-US" altLang="en-US" i="1" smtClean="0"/>
              <a:t>Secondary Offering</a:t>
            </a:r>
            <a:r>
              <a:rPr lang="en-US" altLang="en-US" smtClean="0"/>
              <a:t> – An offering when the company’s founders and venture capitalists cash in on some of their gains by selling shares.</a:t>
            </a:r>
            <a:endParaRPr lang="en-US" altLang="en-US" b="1" i="1" u="sng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4926"/>
            <a:ext cx="2971800" cy="457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8E60BDE-C114-45AA-BEC1-A6EE79305743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7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45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4926"/>
            <a:ext cx="2971800" cy="457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FCB2585-EAF0-4714-90FA-E830FDA52ACE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r>
              <a:rPr lang="en-US" altLang="en-US" smtClean="0"/>
              <a:t>Companies must prepare a </a:t>
            </a:r>
            <a:r>
              <a:rPr lang="en-US" altLang="en-US" b="1" smtClean="0"/>
              <a:t>prospectus</a:t>
            </a:r>
            <a:r>
              <a:rPr lang="en-US" altLang="en-US" smtClean="0"/>
              <a:t> and register with the Securities and Exchange Commission before they can sell any new stock to the public.</a:t>
            </a:r>
          </a:p>
          <a:p>
            <a:pPr marL="628650" lvl="1" indent="-171450">
              <a:buFontTx/>
              <a:buChar char="•"/>
            </a:pPr>
            <a:r>
              <a:rPr lang="en-US" altLang="en-US" b="1" u="sng" smtClean="0"/>
              <a:t>Prospectus</a:t>
            </a:r>
            <a:r>
              <a:rPr lang="en-US" altLang="en-US" smtClean="0"/>
              <a:t> – Formal summary that provides information on an issue of securities.</a:t>
            </a:r>
          </a:p>
          <a:p>
            <a:pPr marL="171450" indent="-171450">
              <a:buFontTx/>
              <a:buChar char="•"/>
            </a:pPr>
            <a:endParaRPr lang="en-US" altLang="en-US" smtClean="0"/>
          </a:p>
          <a:p>
            <a:pPr marL="171450" indent="-171450">
              <a:buFontTx/>
              <a:buChar char="•"/>
            </a:pPr>
            <a:r>
              <a:rPr lang="en-US" altLang="en-US" smtClean="0"/>
              <a:t>The </a:t>
            </a:r>
            <a:r>
              <a:rPr lang="en-US" altLang="en-US" i="1" smtClean="0"/>
              <a:t>roadshow</a:t>
            </a:r>
            <a:r>
              <a:rPr lang="en-US" altLang="en-US" smtClean="0"/>
              <a:t> attempts to gauge the interest that potential investors would have in purchasing the new securities.</a:t>
            </a:r>
          </a:p>
          <a:p>
            <a:pPr marL="628650" lvl="1" indent="-171450">
              <a:buFontTx/>
              <a:buChar char="•"/>
            </a:pPr>
            <a:endParaRPr lang="en-US" altLang="en-US" smtClean="0"/>
          </a:p>
          <a:p>
            <a:pPr marL="171450" indent="-171450">
              <a:buFontTx/>
              <a:buChar char="•"/>
            </a:pPr>
            <a:r>
              <a:rPr lang="en-US" altLang="en-US" smtClean="0"/>
              <a:t>If enough public interest, the underwriters issue shares to the public.  Typically underwriters </a:t>
            </a:r>
            <a:r>
              <a:rPr lang="en-US" altLang="en-US" b="1" smtClean="0"/>
              <a:t>underprice</a:t>
            </a:r>
            <a:r>
              <a:rPr lang="en-US" altLang="en-US" smtClean="0"/>
              <a:t> shares upon issue.</a:t>
            </a:r>
          </a:p>
          <a:p>
            <a:pPr marL="628650" lvl="1" indent="-171450">
              <a:buFontTx/>
              <a:buChar char="•"/>
            </a:pPr>
            <a:r>
              <a:rPr lang="en-US" altLang="en-US" b="1" u="sng" smtClean="0"/>
              <a:t>Underpricing</a:t>
            </a:r>
            <a:r>
              <a:rPr lang="en-US" altLang="en-US" smtClean="0"/>
              <a:t> – Issuing securities at an offering price set below the true value of the security.</a:t>
            </a:r>
            <a:endParaRPr lang="en-US" altLang="en-US" b="1" u="sng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4926"/>
            <a:ext cx="2971800" cy="4575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6660B60-6AC6-4586-A09A-F273E675F964}" type="slidenum">
              <a:rPr lang="en-US" altLang="en-US" sz="1200" smtClean="0"/>
              <a:pPr/>
              <a:t>12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0" y="2097"/>
            <a:ext cx="9136311" cy="6858000"/>
          </a:xfrm>
          <a:prstGeom prst="rect">
            <a:avLst/>
          </a:prstGeom>
          <a:gradFill rotWithShape="0">
            <a:gsLst>
              <a:gs pos="0">
                <a:srgbClr val="F0C1AE"/>
              </a:gs>
              <a:gs pos="50000">
                <a:srgbClr val="F8E1D8"/>
              </a:gs>
              <a:gs pos="100000">
                <a:srgbClr val="F0C1A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 userDrawn="1"/>
        </p:nvSpPr>
        <p:spPr bwMode="auto">
          <a:xfrm>
            <a:off x="3789028" y="6567984"/>
            <a:ext cx="533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Copyright © </a:t>
            </a:r>
            <a:r>
              <a:rPr lang="en-US" sz="1200" i="1" dirty="0" smtClean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2015 </a:t>
            </a:r>
            <a:r>
              <a:rPr lang="en-US" sz="1200" i="1" dirty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by The McGraw-Hill Companies, Inc. All rights reserved</a:t>
            </a:r>
            <a:r>
              <a:rPr lang="en-US" sz="1200" dirty="0">
                <a:solidFill>
                  <a:schemeClr val="tx1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553200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200" b="1" i="1" dirty="0">
                <a:solidFill>
                  <a:schemeClr val="tx1"/>
                </a:solidFill>
                <a:latin typeface="Book Antiqua" pitchFamily="18" charset="0"/>
              </a:rPr>
              <a:t>Irwin/McGraw Hill</a:t>
            </a:r>
          </a:p>
        </p:txBody>
      </p:sp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76200" y="1227554"/>
            <a:ext cx="2819400" cy="374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i="1" dirty="0">
                <a:solidFill>
                  <a:srgbClr val="2E1A22"/>
                </a:solidFill>
              </a:rPr>
              <a:t>Fundamentals of  Corporate Finance</a:t>
            </a:r>
          </a:p>
          <a:p>
            <a:pPr algn="ctr">
              <a:spcBef>
                <a:spcPct val="50000"/>
              </a:spcBef>
            </a:pPr>
            <a:endParaRPr lang="en-US" altLang="en-US" i="1" dirty="0">
              <a:solidFill>
                <a:srgbClr val="2E1A2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600" dirty="0" smtClean="0">
                <a:solidFill>
                  <a:srgbClr val="2E1A22"/>
                </a:solidFill>
              </a:rPr>
              <a:t>Eighth Edition</a:t>
            </a:r>
            <a:endParaRPr lang="en-US" altLang="en-US" sz="1600" dirty="0">
              <a:solidFill>
                <a:srgbClr val="2E1A2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Richard A. </a:t>
            </a:r>
            <a:r>
              <a:rPr lang="en-US" altLang="en-US" sz="1800" b="1" dirty="0" err="1">
                <a:solidFill>
                  <a:srgbClr val="2E1A22"/>
                </a:solidFill>
              </a:rPr>
              <a:t>Brealey</a:t>
            </a:r>
            <a:r>
              <a:rPr lang="en-US" altLang="en-US" sz="1800" b="1" dirty="0">
                <a:solidFill>
                  <a:srgbClr val="2E1A22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Stewart C. Myers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Alan J. Marcus</a:t>
            </a:r>
            <a:endParaRPr lang="en-US" altLang="en-US" sz="1600" b="1" dirty="0">
              <a:solidFill>
                <a:srgbClr val="2E1A22"/>
              </a:solidFill>
            </a:endParaRPr>
          </a:p>
        </p:txBody>
      </p:sp>
      <p:sp>
        <p:nvSpPr>
          <p:cNvPr id="18" name="Rectangle 110"/>
          <p:cNvSpPr>
            <a:spLocks noChangeArrowheads="1"/>
          </p:cNvSpPr>
          <p:nvPr userDrawn="1"/>
        </p:nvSpPr>
        <p:spPr bwMode="auto">
          <a:xfrm>
            <a:off x="3048000" y="0"/>
            <a:ext cx="533400" cy="6858000"/>
          </a:xfrm>
          <a:prstGeom prst="rect">
            <a:avLst/>
          </a:prstGeom>
          <a:gradFill rotWithShape="1">
            <a:gsLst>
              <a:gs pos="0">
                <a:srgbClr val="F0C1AE"/>
              </a:gs>
              <a:gs pos="50000">
                <a:srgbClr val="C05023"/>
              </a:gs>
              <a:gs pos="100000">
                <a:srgbClr val="F8E1D8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" name="Oval 10"/>
          <p:cNvSpPr>
            <a:spLocks noChangeArrowheads="1"/>
          </p:cNvSpPr>
          <p:nvPr userDrawn="1"/>
        </p:nvSpPr>
        <p:spPr bwMode="auto">
          <a:xfrm>
            <a:off x="3200400" y="6583363"/>
            <a:ext cx="295275" cy="274637"/>
          </a:xfrm>
          <a:prstGeom prst="ellipse">
            <a:avLst/>
          </a:prstGeom>
          <a:gradFill rotWithShape="0">
            <a:gsLst>
              <a:gs pos="0">
                <a:srgbClr val="EDFFFF"/>
              </a:gs>
              <a:gs pos="100000">
                <a:srgbClr val="C05023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kumimoji="1" lang="en-US" altLang="en-US" sz="3600"/>
          </a:p>
        </p:txBody>
      </p:sp>
      <p:grpSp>
        <p:nvGrpSpPr>
          <p:cNvPr id="20" name="Group 11"/>
          <p:cNvGrpSpPr>
            <a:grpSpLocks/>
          </p:cNvGrpSpPr>
          <p:nvPr userDrawn="1"/>
        </p:nvGrpSpPr>
        <p:grpSpPr bwMode="auto">
          <a:xfrm>
            <a:off x="3048000" y="0"/>
            <a:ext cx="533400" cy="6858000"/>
            <a:chOff x="95" y="0"/>
            <a:chExt cx="535" cy="4320"/>
          </a:xfrm>
          <a:gradFill>
            <a:gsLst>
              <a:gs pos="0">
                <a:srgbClr val="C05023"/>
              </a:gs>
              <a:gs pos="100000">
                <a:srgbClr val="F8E1D8"/>
              </a:gs>
            </a:gsLst>
            <a:lin ang="0" scaled="1"/>
          </a:gradFill>
        </p:grpSpPr>
        <p:sp>
          <p:nvSpPr>
            <p:cNvPr id="21" name="AutoShape 1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AutoShape 1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AutoShape 1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AutoShape 1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AutoShape 1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AutoShape 1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1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" name="Rectangle 17"/>
          <p:cNvSpPr>
            <a:spLocks noChangeArrowheads="1"/>
          </p:cNvSpPr>
          <p:nvPr userDrawn="1"/>
        </p:nvSpPr>
        <p:spPr bwMode="auto">
          <a:xfrm>
            <a:off x="4953000" y="628272"/>
            <a:ext cx="27257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000" b="1" dirty="0">
                <a:solidFill>
                  <a:schemeClr val="tx1"/>
                </a:solidFill>
              </a:rPr>
              <a:t>Chapter </a:t>
            </a:r>
            <a:r>
              <a:rPr lang="en-US" altLang="en-US" sz="4000" b="1" dirty="0" smtClean="0">
                <a:solidFill>
                  <a:schemeClr val="tx1"/>
                </a:solidFill>
              </a:rPr>
              <a:t>15</a:t>
            </a:r>
            <a:endParaRPr lang="en-US" altLang="en-US" sz="4000" b="1" dirty="0">
              <a:solidFill>
                <a:schemeClr val="tx1"/>
              </a:solidFill>
            </a:endParaRPr>
          </a:p>
        </p:txBody>
      </p:sp>
      <p:sp>
        <p:nvSpPr>
          <p:cNvPr id="31" name="Rectangle 19"/>
          <p:cNvSpPr>
            <a:spLocks noChangeArrowheads="1"/>
          </p:cNvSpPr>
          <p:nvPr userDrawn="1"/>
        </p:nvSpPr>
        <p:spPr bwMode="auto">
          <a:xfrm>
            <a:off x="3962401" y="4267200"/>
            <a:ext cx="4800600" cy="175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1" dirty="0" smtClean="0">
                <a:solidFill>
                  <a:schemeClr val="tx1"/>
                </a:solidFill>
              </a:rPr>
              <a:t>How Corporations Raise Venture Capital and Issue Securities</a:t>
            </a:r>
            <a:endParaRPr lang="en-US" altLang="en-US" sz="36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 userDrawn="1"/>
        </p:nvSpPr>
        <p:spPr bwMode="auto">
          <a:xfrm>
            <a:off x="5428270" y="1723490"/>
            <a:ext cx="1775198" cy="2273892"/>
          </a:xfrm>
          <a:prstGeom prst="rect">
            <a:avLst/>
          </a:prstGeom>
          <a:solidFill>
            <a:srgbClr val="458B8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31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2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52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7855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12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8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939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7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2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0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90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72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887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990600"/>
            <a:ext cx="9144000" cy="76200"/>
          </a:xfrm>
          <a:prstGeom prst="rect">
            <a:avLst/>
          </a:prstGeom>
          <a:solidFill>
            <a:srgbClr val="458B8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2048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382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6477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8648860" y="6475412"/>
            <a:ext cx="458788" cy="382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r">
              <a:defRPr/>
            </a:pPr>
            <a:r>
              <a:rPr lang="en-US" sz="1000" b="1" dirty="0" smtClean="0">
                <a:solidFill>
                  <a:srgbClr val="455EA0"/>
                </a:solidFill>
                <a:latin typeface="Arial" charset="0"/>
              </a:rPr>
              <a:t>15- </a:t>
            </a:r>
            <a:fld id="{E60E7E61-42B9-45CE-A0EE-FB8F7CCA12F2}" type="slidenum">
              <a:rPr lang="en-US" sz="1000" b="1">
                <a:solidFill>
                  <a:srgbClr val="455EA0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en-US" sz="1000" b="1" dirty="0">
              <a:solidFill>
                <a:srgbClr val="455EA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entury Gothic" panose="020B0502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rgbClr val="010000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10000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10000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10000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10000"/>
          </a:solidFill>
          <a:latin typeface="Calibri" panose="020F050202020403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845" y="6567983"/>
            <a:ext cx="9144000" cy="321931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789028" y="6567984"/>
            <a:ext cx="533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</a:t>
            </a:r>
            <a:r>
              <a:rPr lang="en-US" sz="1200" i="1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2015 </a:t>
            </a: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by The McGraw-Hill Companies, Inc. All rights reserved</a:t>
            </a:r>
            <a:r>
              <a:rPr lang="en-US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4800600" y="1752600"/>
            <a:ext cx="3733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800" b="0" dirty="0">
                <a:solidFill>
                  <a:schemeClr val="tx1"/>
                </a:solidFill>
                <a:latin typeface="Century Gothic" panose="020B0502020202020204" pitchFamily="34" charset="0"/>
              </a:rPr>
              <a:t>Chapter </a:t>
            </a:r>
            <a:r>
              <a:rPr lang="en-US" altLang="en-US" sz="4800" b="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15</a:t>
            </a:r>
            <a:endParaRPr lang="en-US" altLang="en-US" sz="48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4635959" y="2743200"/>
            <a:ext cx="3898441" cy="285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3600" b="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How Corporations Raise Venture Capital and Issue Securities</a:t>
            </a:r>
            <a:endParaRPr lang="en-US" altLang="en-US" sz="36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0"/>
            <a:ext cx="3962400" cy="489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95300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4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Initial Public Offering</a:t>
            </a:r>
            <a:endParaRPr lang="en-US" altLang="en-US" dirty="0" smtClean="0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772400" cy="4953000"/>
          </a:xfrm>
          <a:noFill/>
        </p:spPr>
        <p:txBody>
          <a:bodyPr/>
          <a:lstStyle/>
          <a:p>
            <a:r>
              <a:rPr lang="en-US" altLang="en-US" sz="2800" u="sng" dirty="0" smtClean="0"/>
              <a:t>Initial Public Offering (IPO)</a:t>
            </a:r>
            <a:r>
              <a:rPr lang="en-US" altLang="en-US" sz="2800" dirty="0" smtClean="0"/>
              <a:t> - First offering of stock to the general public</a:t>
            </a:r>
          </a:p>
          <a:p>
            <a:r>
              <a:rPr lang="en-US" altLang="en-US" sz="2800" u="sng" dirty="0" smtClean="0"/>
              <a:t>Underwriter</a:t>
            </a:r>
            <a:r>
              <a:rPr lang="en-US" altLang="en-US" sz="2800" dirty="0" smtClean="0"/>
              <a:t> - Firm that buys an issue of securities from a company and resells it to the public</a:t>
            </a:r>
          </a:p>
          <a:p>
            <a:r>
              <a:rPr lang="en-US" altLang="en-US" sz="2800" u="sng" dirty="0" smtClean="0"/>
              <a:t>Spread</a:t>
            </a:r>
            <a:r>
              <a:rPr lang="en-US" altLang="en-US" sz="2800" dirty="0" smtClean="0"/>
              <a:t> - Difference between public offer price and price paid by underwriter</a:t>
            </a:r>
          </a:p>
          <a:p>
            <a:r>
              <a:rPr lang="en-US" altLang="en-US" sz="2800" u="sng" dirty="0" smtClean="0"/>
              <a:t>Prospectus</a:t>
            </a:r>
            <a:r>
              <a:rPr lang="en-US" altLang="en-US" sz="2800" dirty="0" smtClean="0"/>
              <a:t> - Formal summary that provides information on an issue of securities</a:t>
            </a:r>
          </a:p>
          <a:p>
            <a:r>
              <a:rPr lang="en-US" altLang="en-US" sz="2800" u="sng" dirty="0" smtClean="0"/>
              <a:t>Underpricing</a:t>
            </a:r>
            <a:r>
              <a:rPr lang="en-US" altLang="en-US" sz="2800" dirty="0" smtClean="0"/>
              <a:t> - Issuing securities at an offering price set below the true value of the security</a:t>
            </a:r>
          </a:p>
        </p:txBody>
      </p:sp>
    </p:spTree>
    <p:extLst>
      <p:ext uri="{BB962C8B-B14F-4D97-AF65-F5344CB8AC3E}">
        <p14:creationId xmlns:p14="http://schemas.microsoft.com/office/powerpoint/2010/main" val="398557459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6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6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6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6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3366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Initial Public Offering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6629400" cy="35814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/>
              <a:t>Benefits of Going </a:t>
            </a:r>
            <a:r>
              <a:rPr lang="en-US" altLang="en-US" sz="2800" dirty="0" smtClean="0"/>
              <a:t>Public</a:t>
            </a:r>
          </a:p>
          <a:p>
            <a:r>
              <a:rPr lang="en-US" altLang="en-US" sz="2600" dirty="0" smtClean="0"/>
              <a:t>Ability to raise new capital</a:t>
            </a:r>
          </a:p>
          <a:p>
            <a:r>
              <a:rPr lang="en-US" altLang="en-US" sz="2600" dirty="0" smtClean="0"/>
              <a:t>Stock price provides performance measure</a:t>
            </a:r>
          </a:p>
          <a:p>
            <a:r>
              <a:rPr lang="en-US" altLang="en-US" sz="2600" dirty="0" smtClean="0"/>
              <a:t>Information more widely available</a:t>
            </a:r>
          </a:p>
          <a:p>
            <a:r>
              <a:rPr lang="en-US" altLang="en-US" sz="2600" dirty="0"/>
              <a:t>Diversified sources of finance</a:t>
            </a:r>
          </a:p>
          <a:p>
            <a:r>
              <a:rPr lang="en-US" altLang="en-US" sz="2600" dirty="0" smtClean="0"/>
              <a:t>Reduced </a:t>
            </a:r>
            <a:r>
              <a:rPr lang="en-US" altLang="en-US" sz="2600" dirty="0"/>
              <a:t>borrowing costs</a:t>
            </a:r>
          </a:p>
          <a:p>
            <a:endParaRPr lang="en-US" alt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65126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Arranging Public Issues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772400" cy="45720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 smtClean="0"/>
              <a:t>Steps to issue a new public security:</a:t>
            </a:r>
          </a:p>
          <a:p>
            <a:pPr marL="971550" lvl="1" indent="-514350">
              <a:lnSpc>
                <a:spcPct val="150000"/>
              </a:lnSpc>
              <a:buFont typeface="Times New Roman" pitchFamily="18" charset="0"/>
              <a:buAutoNum type="arabicPeriod"/>
            </a:pPr>
            <a:r>
              <a:rPr lang="en-US" altLang="en-US" dirty="0" smtClean="0"/>
              <a:t>SEC Registration</a:t>
            </a:r>
          </a:p>
          <a:p>
            <a:pPr marL="1371600" lvl="2" indent="-514350">
              <a:lnSpc>
                <a:spcPct val="150000"/>
              </a:lnSpc>
            </a:pPr>
            <a:r>
              <a:rPr lang="en-US" altLang="en-US" dirty="0" smtClean="0"/>
              <a:t>Prospectus—a formal summary that provides information on an issue of securities</a:t>
            </a:r>
            <a:endParaRPr lang="en-US" altLang="en-US" b="1" dirty="0" smtClean="0"/>
          </a:p>
          <a:p>
            <a:pPr marL="971550" lvl="1" indent="-514350">
              <a:lnSpc>
                <a:spcPct val="150000"/>
              </a:lnSpc>
              <a:buFont typeface="Times New Roman" pitchFamily="18" charset="0"/>
              <a:buAutoNum type="arabicPeriod"/>
            </a:pPr>
            <a:r>
              <a:rPr lang="en-US" altLang="en-US" dirty="0" smtClean="0"/>
              <a:t>Select Underwriter / Undertake Roadshow</a:t>
            </a:r>
          </a:p>
          <a:p>
            <a:pPr marL="971550" lvl="1" indent="-514350">
              <a:lnSpc>
                <a:spcPct val="150000"/>
              </a:lnSpc>
              <a:buFont typeface="Times New Roman" pitchFamily="18" charset="0"/>
              <a:buAutoNum type="arabicPeriod"/>
            </a:pPr>
            <a:r>
              <a:rPr lang="en-US" altLang="en-US" dirty="0" smtClean="0"/>
              <a:t>Set final issue price for public</a:t>
            </a:r>
          </a:p>
        </p:txBody>
      </p:sp>
    </p:spTree>
    <p:extLst>
      <p:ext uri="{BB962C8B-B14F-4D97-AF65-F5344CB8AC3E}">
        <p14:creationId xmlns:p14="http://schemas.microsoft.com/office/powerpoint/2010/main" val="289251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IPO Flowchart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05600" y="1559625"/>
            <a:ext cx="1962150" cy="153233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en-US" sz="2800" dirty="0">
              <a:latin typeface="Calibri" panose="020F0502020204030204" pitchFamily="34" charset="0"/>
            </a:endParaRPr>
          </a:p>
          <a:p>
            <a:pPr algn="ctr" eaLnBrk="0" hangingPunct="0">
              <a:defRPr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Investors</a:t>
            </a:r>
          </a:p>
          <a:p>
            <a:pPr algn="ctr" eaLnBrk="0" hangingPunct="0">
              <a:defRPr/>
            </a:pP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76650" y="1559625"/>
            <a:ext cx="1962150" cy="153233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 eaLnBrk="0" hangingPunct="0">
              <a:defRPr/>
            </a:pPr>
            <a:endParaRPr lang="en-US" sz="2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 eaLnBrk="0" hangingPunct="0">
              <a:defRPr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Firm</a:t>
            </a:r>
          </a:p>
          <a:p>
            <a:pPr algn="ctr" eaLnBrk="0" hangingPunct="0">
              <a:defRPr/>
            </a:pPr>
            <a:endParaRPr lang="en-US" sz="28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559625"/>
            <a:ext cx="2190750" cy="153233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endParaRPr lang="en-US" sz="2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 eaLnBrk="0" hangingPunct="0">
              <a:defRPr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</a:rPr>
              <a:t>Underwriter</a:t>
            </a:r>
          </a:p>
          <a:p>
            <a:pPr algn="ctr" eaLnBrk="0" hangingPunct="0">
              <a:defRPr/>
            </a:pPr>
            <a:endParaRPr lang="en-US" sz="28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>
            <a:off x="2628900" y="1701800"/>
            <a:ext cx="93345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917825" y="1293813"/>
            <a:ext cx="3381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>
                <a:latin typeface="Calibri" panose="020F0502020204030204" pitchFamily="34" charset="0"/>
              </a:rPr>
              <a:t>1</a:t>
            </a:r>
          </a:p>
        </p:txBody>
      </p: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flipH="1">
            <a:off x="2647950" y="2992438"/>
            <a:ext cx="93345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906713" y="1922463"/>
            <a:ext cx="3381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>
                <a:latin typeface="Calibri" panose="020F0502020204030204" pitchFamily="34" charset="0"/>
              </a:rPr>
              <a:t>2</a:t>
            </a:r>
          </a:p>
        </p:txBody>
      </p: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>
            <a:off x="1504950" y="3106675"/>
            <a:ext cx="0" cy="64008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" name="Straight Connector 18"/>
          <p:cNvCxnSpPr>
            <a:cxnSpLocks noChangeShapeType="1"/>
          </p:cNvCxnSpPr>
          <p:nvPr/>
        </p:nvCxnSpPr>
        <p:spPr bwMode="auto">
          <a:xfrm flipH="1">
            <a:off x="1514475" y="3754438"/>
            <a:ext cx="6172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" name="Straight Arrow Connector 20"/>
          <p:cNvCxnSpPr>
            <a:cxnSpLocks noChangeShapeType="1"/>
          </p:cNvCxnSpPr>
          <p:nvPr/>
        </p:nvCxnSpPr>
        <p:spPr bwMode="auto">
          <a:xfrm flipV="1">
            <a:off x="7686675" y="3152775"/>
            <a:ext cx="0" cy="6016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449763" y="3281363"/>
            <a:ext cx="3381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>
                <a:latin typeface="Calibri" panose="020F0502020204030204" pitchFamily="34" charset="0"/>
              </a:rPr>
              <a:t>4</a:t>
            </a:r>
          </a:p>
        </p:txBody>
      </p:sp>
      <p:cxnSp>
        <p:nvCxnSpPr>
          <p:cNvPr id="25" name="Straight Arrow Connector 24"/>
          <p:cNvCxnSpPr>
            <a:cxnSpLocks noChangeShapeType="1"/>
          </p:cNvCxnSpPr>
          <p:nvPr/>
        </p:nvCxnSpPr>
        <p:spPr bwMode="auto">
          <a:xfrm>
            <a:off x="2647950" y="2306638"/>
            <a:ext cx="93345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906713" y="2532063"/>
            <a:ext cx="3381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>
                <a:latin typeface="Calibri" panose="020F0502020204030204" pitchFamily="34" charset="0"/>
              </a:rPr>
              <a:t>3</a:t>
            </a:r>
          </a:p>
        </p:txBody>
      </p:sp>
      <p:cxnSp>
        <p:nvCxnSpPr>
          <p:cNvPr id="29" name="Straight Connector 28"/>
          <p:cNvCxnSpPr>
            <a:cxnSpLocks noChangeShapeType="1"/>
          </p:cNvCxnSpPr>
          <p:nvPr/>
        </p:nvCxnSpPr>
        <p:spPr bwMode="auto">
          <a:xfrm>
            <a:off x="8077200" y="3152775"/>
            <a:ext cx="0" cy="9064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" name="Straight Connector 30"/>
          <p:cNvCxnSpPr>
            <a:cxnSpLocks noChangeShapeType="1"/>
          </p:cNvCxnSpPr>
          <p:nvPr/>
        </p:nvCxnSpPr>
        <p:spPr bwMode="auto">
          <a:xfrm flipH="1">
            <a:off x="1066800" y="4059238"/>
            <a:ext cx="7010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" name="Straight Arrow Connector 32"/>
          <p:cNvCxnSpPr>
            <a:cxnSpLocks noChangeShapeType="1"/>
          </p:cNvCxnSpPr>
          <p:nvPr/>
        </p:nvCxnSpPr>
        <p:spPr bwMode="auto">
          <a:xfrm flipV="1">
            <a:off x="1066800" y="3152775"/>
            <a:ext cx="0" cy="9064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449763" y="4070350"/>
            <a:ext cx="33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33400" y="4516438"/>
            <a:ext cx="813435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Times New Roman" pitchFamily="18" charset="0"/>
              <a:buAutoNum type="arabicPeriod"/>
            </a:pPr>
            <a:r>
              <a:rPr lang="en-US" altLang="en-US" dirty="0">
                <a:latin typeface="Calibri" panose="020F0502020204030204" pitchFamily="34" charset="0"/>
              </a:rPr>
              <a:t>Underwriter provides advice to firm</a:t>
            </a:r>
          </a:p>
          <a:p>
            <a:pPr>
              <a:buFont typeface="Times New Roman" pitchFamily="18" charset="0"/>
              <a:buAutoNum type="arabicPeriod"/>
            </a:pPr>
            <a:r>
              <a:rPr lang="en-US" altLang="en-US" dirty="0">
                <a:latin typeface="Calibri" panose="020F0502020204030204" pitchFamily="34" charset="0"/>
              </a:rPr>
              <a:t>Underwriter pays firm for a number of shares</a:t>
            </a:r>
          </a:p>
          <a:p>
            <a:pPr>
              <a:buFont typeface="Times New Roman" pitchFamily="18" charset="0"/>
              <a:buAutoNum type="arabicPeriod"/>
            </a:pPr>
            <a:r>
              <a:rPr lang="en-US" altLang="en-US" dirty="0">
                <a:latin typeface="Calibri" panose="020F0502020204030204" pitchFamily="34" charset="0"/>
              </a:rPr>
              <a:t>Firm provides shares to underwriter to be resold</a:t>
            </a:r>
          </a:p>
          <a:p>
            <a:pPr>
              <a:buFont typeface="Times New Roman" pitchFamily="18" charset="0"/>
              <a:buAutoNum type="arabicPeriod"/>
            </a:pPr>
            <a:r>
              <a:rPr lang="en-US" altLang="en-US" dirty="0">
                <a:latin typeface="Calibri" panose="020F0502020204030204" pitchFamily="34" charset="0"/>
              </a:rPr>
              <a:t>Underwriter offers shares to investors</a:t>
            </a:r>
          </a:p>
          <a:p>
            <a:pPr>
              <a:buFont typeface="Times New Roman" pitchFamily="18" charset="0"/>
              <a:buAutoNum type="arabicPeriod"/>
            </a:pPr>
            <a:r>
              <a:rPr lang="en-US" altLang="en-US" dirty="0">
                <a:latin typeface="Calibri" panose="020F0502020204030204" pitchFamily="34" charset="0"/>
              </a:rPr>
              <a:t>Investors purchase shares from underwriter</a:t>
            </a:r>
          </a:p>
        </p:txBody>
      </p:sp>
    </p:spTree>
    <p:extLst>
      <p:ext uri="{BB962C8B-B14F-4D97-AF65-F5344CB8AC3E}">
        <p14:creationId xmlns:p14="http://schemas.microsoft.com/office/powerpoint/2010/main" val="151706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22" grpId="0"/>
      <p:bldP spid="26" grpId="0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Underwriter Spread</a:t>
            </a:r>
          </a:p>
        </p:txBody>
      </p:sp>
      <p:sp>
        <p:nvSpPr>
          <p:cNvPr id="38914" name="TextBox 3"/>
          <p:cNvSpPr txBox="1">
            <a:spLocks noChangeArrowheads="1"/>
          </p:cNvSpPr>
          <p:nvPr/>
        </p:nvSpPr>
        <p:spPr bwMode="auto">
          <a:xfrm>
            <a:off x="643300" y="2590800"/>
            <a:ext cx="77724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3200" b="1" i="1" u="sng" dirty="0" smtClean="0">
                <a:latin typeface="Calibri" panose="020F0502020204030204" pitchFamily="34" charset="0"/>
              </a:rPr>
              <a:t>Example</a:t>
            </a:r>
          </a:p>
          <a:p>
            <a:r>
              <a:rPr lang="en-US" altLang="en-US" i="1" dirty="0" smtClean="0">
                <a:latin typeface="Calibri" panose="020F0502020204030204" pitchFamily="34" charset="0"/>
              </a:rPr>
              <a:t>Assume </a:t>
            </a:r>
            <a:r>
              <a:rPr lang="en-US" altLang="en-US" i="1" dirty="0">
                <a:latin typeface="Calibri" panose="020F0502020204030204" pitchFamily="34" charset="0"/>
              </a:rPr>
              <a:t>the issuing company incurs $1 million in expenses to sell 3 million shares at $40 each to an underwriter; the underwriter sells the shares at $43 each. What is the spread for this deal?</a:t>
            </a:r>
          </a:p>
        </p:txBody>
      </p:sp>
      <p:sp>
        <p:nvSpPr>
          <p:cNvPr id="38916" name="Rectangle 2"/>
          <p:cNvSpPr>
            <a:spLocks noChangeArrowheads="1"/>
          </p:cNvSpPr>
          <p:nvPr/>
        </p:nvSpPr>
        <p:spPr bwMode="auto">
          <a:xfrm>
            <a:off x="613229" y="1300452"/>
            <a:ext cx="71818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b="1" dirty="0">
                <a:latin typeface="Calibri" panose="020F0502020204030204" pitchFamily="34" charset="0"/>
              </a:rPr>
              <a:t>Spread</a:t>
            </a:r>
            <a:r>
              <a:rPr lang="en-US" altLang="en-US" sz="2800" dirty="0">
                <a:latin typeface="Calibri" panose="020F0502020204030204" pitchFamily="34" charset="0"/>
              </a:rPr>
              <a:t> - the difference between the public offer price and the price paid by underwriter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905000" y="5105400"/>
                <a:ext cx="5249001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3 </m:t>
                      </m:r>
                      <m:r>
                        <a:rPr lang="en-US" b="0" i="1" smtClean="0">
                          <a:latin typeface="Cambria Math"/>
                        </a:rPr>
                        <m:t>𝑚𝑖𝑙𝑙𝑖𝑜𝑛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$43−$40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=$9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𝑚𝑖𝑙𝑙𝑖𝑜𝑛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105400"/>
                <a:ext cx="5249001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4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253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Underwriting Arrangements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b="1" dirty="0" smtClean="0"/>
              <a:t>Firm Commitment - </a:t>
            </a:r>
            <a:r>
              <a:rPr lang="en-US" altLang="en-US" sz="2800" dirty="0" smtClean="0"/>
              <a:t>Underwriters buy the securities from the firm and then resell them to the public</a:t>
            </a:r>
            <a:endParaRPr lang="en-US" altLang="en-US" sz="2800" b="1" dirty="0" smtClean="0"/>
          </a:p>
          <a:p>
            <a:r>
              <a:rPr lang="en-US" altLang="en-US" sz="2800" b="1" dirty="0" smtClean="0"/>
              <a:t>Best Efforts Commitment - </a:t>
            </a:r>
            <a:r>
              <a:rPr lang="en-US" altLang="en-US" sz="2800" dirty="0" smtClean="0"/>
              <a:t>Underwriters agree to sell as much of the issue as possible but do not guarantee the sale of the entire issue</a:t>
            </a:r>
          </a:p>
          <a:p>
            <a:r>
              <a:rPr lang="en-US" altLang="en-US" sz="2800" b="1" dirty="0"/>
              <a:t>Flotation </a:t>
            </a:r>
            <a:r>
              <a:rPr lang="en-US" altLang="en-US" sz="2800" b="1" dirty="0" smtClean="0"/>
              <a:t>Costs - </a:t>
            </a:r>
            <a:r>
              <a:rPr lang="en-US" altLang="en-US" sz="2800" dirty="0"/>
              <a:t>The costs incurred when a firm issues new securities to the </a:t>
            </a:r>
            <a:r>
              <a:rPr lang="en-US" altLang="en-US" sz="2800" dirty="0" smtClean="0"/>
              <a:t>public</a:t>
            </a:r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r>
              <a:rPr lang="en-US" altLang="en-US" sz="2800" dirty="0" smtClean="0"/>
              <a:t>What </a:t>
            </a:r>
            <a:r>
              <a:rPr lang="en-US" altLang="en-US" sz="2800" dirty="0"/>
              <a:t>are some of the specific costs incurred when a firm issues new securities</a:t>
            </a:r>
            <a:r>
              <a:rPr lang="en-US" altLang="en-US" sz="2800" dirty="0" smtClean="0"/>
              <a:t>?</a:t>
            </a:r>
            <a:r>
              <a:rPr lang="en-US" altLang="en-US" sz="2800" b="1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4522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Underwriting Arrangements</a:t>
            </a:r>
          </a:p>
        </p:txBody>
      </p:sp>
      <p:sp>
        <p:nvSpPr>
          <p:cNvPr id="43010" name="TextBox 3"/>
          <p:cNvSpPr txBox="1">
            <a:spLocks noChangeArrowheads="1"/>
          </p:cNvSpPr>
          <p:nvPr/>
        </p:nvSpPr>
        <p:spPr bwMode="auto">
          <a:xfrm>
            <a:off x="584200" y="1295400"/>
            <a:ext cx="78486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3200" b="1" i="1" u="sng" dirty="0" smtClean="0">
                <a:latin typeface="Calibri" panose="020F0502020204030204" pitchFamily="34" charset="0"/>
              </a:rPr>
              <a:t>Example</a:t>
            </a:r>
            <a:r>
              <a:rPr lang="en-US" altLang="en-US" sz="3200" b="1" i="1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altLang="en-US" sz="2800" i="1" dirty="0" smtClean="0">
                <a:latin typeface="Calibri" panose="020F0502020204030204" pitchFamily="34" charset="0"/>
              </a:rPr>
              <a:t>How </a:t>
            </a:r>
            <a:r>
              <a:rPr lang="en-US" altLang="en-US" sz="2800" i="1" dirty="0">
                <a:latin typeface="Calibri" panose="020F0502020204030204" pitchFamily="34" charset="0"/>
              </a:rPr>
              <a:t>much will a firm receive in net funding from a firm commitment underwriting of 250,000 shares priced to the public at $40 if a 10% underwriting spread has been added to the price paid by the underwriter? Additionally, the firm pays $600,000 in legal fees.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220329"/>
              </p:ext>
            </p:extLst>
          </p:nvPr>
        </p:nvGraphicFramePr>
        <p:xfrm>
          <a:off x="2362200" y="4593159"/>
          <a:ext cx="4495800" cy="2194560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3352800"/>
                <a:gridCol w="1143000"/>
              </a:tblGrid>
              <a:tr h="35052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Cost to public = $40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52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Net to issuer = $40/1.10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= $36.36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52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Therefore, the spread was $3.64 per share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Net to issuer = 250,000 × $36.36 =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$9,090,000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45720" marR="45720"/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Less legal fees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600,000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520">
                <a:tc>
                  <a:txBody>
                    <a:bodyPr/>
                    <a:lstStyle/>
                    <a:p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$8,490,000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L="45720" marR="45720"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3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Underpricing of an IPO</a:t>
            </a:r>
          </a:p>
        </p:txBody>
      </p:sp>
      <p:sp>
        <p:nvSpPr>
          <p:cNvPr id="45058" name="TextBox 3"/>
          <p:cNvSpPr txBox="1">
            <a:spLocks noChangeArrowheads="1"/>
          </p:cNvSpPr>
          <p:nvPr/>
        </p:nvSpPr>
        <p:spPr bwMode="auto">
          <a:xfrm>
            <a:off x="327473" y="2530211"/>
            <a:ext cx="8130727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3200" b="1" i="1" u="sng" dirty="0" smtClean="0">
                <a:latin typeface="Calibri" panose="020F0502020204030204" pitchFamily="34" charset="0"/>
              </a:rPr>
              <a:t>Example – (continued) </a:t>
            </a:r>
          </a:p>
          <a:p>
            <a:r>
              <a:rPr lang="en-US" altLang="en-US" i="1" dirty="0" smtClean="0">
                <a:latin typeface="Calibri" panose="020F0502020204030204" pitchFamily="34" charset="0"/>
              </a:rPr>
              <a:t>Assume </a:t>
            </a:r>
            <a:r>
              <a:rPr lang="en-US" altLang="en-US" i="1" dirty="0">
                <a:latin typeface="Calibri" panose="020F0502020204030204" pitchFamily="34" charset="0"/>
              </a:rPr>
              <a:t>the issuer incurs $1 million in other expenses to sell 3 million shares at $40 each to an underwriter and the underwriter sells the shares at $43 each. By the end of the first day’s trading, the issuing company’s stock price had risen to $70. What is the total cost of underpricing?</a:t>
            </a:r>
          </a:p>
        </p:txBody>
      </p:sp>
      <p:sp>
        <p:nvSpPr>
          <p:cNvPr id="45061" name="TextBox 2"/>
          <p:cNvSpPr txBox="1">
            <a:spLocks noChangeArrowheads="1"/>
          </p:cNvSpPr>
          <p:nvPr/>
        </p:nvSpPr>
        <p:spPr bwMode="auto">
          <a:xfrm>
            <a:off x="355600" y="1294607"/>
            <a:ext cx="83058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b="1" dirty="0">
                <a:latin typeface="Calibri" panose="020F0502020204030204" pitchFamily="34" charset="0"/>
              </a:rPr>
              <a:t>Underpricing: </a:t>
            </a:r>
            <a:r>
              <a:rPr lang="en-US" altLang="en-US" sz="2800" dirty="0">
                <a:latin typeface="Calibri" panose="020F0502020204030204" pitchFamily="34" charset="0"/>
              </a:rPr>
              <a:t>Issuing securities at an offering price set below the true value of the </a:t>
            </a:r>
            <a:r>
              <a:rPr lang="en-US" altLang="en-US" sz="2800" dirty="0" smtClean="0">
                <a:latin typeface="Calibri" panose="020F0502020204030204" pitchFamily="34" charset="0"/>
              </a:rPr>
              <a:t>security</a:t>
            </a:r>
            <a:endParaRPr lang="en-US" altLang="en-US" sz="2800" b="1" u="sng" dirty="0">
              <a:latin typeface="Calibri" panose="020F0502020204030204" pitchFamily="34" charset="0"/>
            </a:endParaRPr>
          </a:p>
          <a:p>
            <a:endParaRPr lang="en-US" altLang="en-US" sz="2800" b="1" dirty="0"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49496" y="5265003"/>
            <a:ext cx="4387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Cost of underpricing:</a:t>
            </a:r>
          </a:p>
          <a:p>
            <a:pPr algn="ctr"/>
            <a:r>
              <a:rPr lang="en-US" dirty="0" smtClean="0">
                <a:latin typeface="Calibri" panose="020F0502020204030204" pitchFamily="34" charset="0"/>
              </a:rPr>
              <a:t>3 million($70 - $43) = </a:t>
            </a:r>
            <a:r>
              <a:rPr lang="en-US" b="1" dirty="0" smtClean="0">
                <a:latin typeface="Calibri" panose="020F0502020204030204" pitchFamily="34" charset="0"/>
              </a:rPr>
              <a:t>$81 million</a:t>
            </a:r>
            <a:endParaRPr lang="en-US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44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Initial Public Offering</a:t>
            </a:r>
          </a:p>
        </p:txBody>
      </p:sp>
      <p:sp>
        <p:nvSpPr>
          <p:cNvPr id="13315" name="Content Placeholder 3"/>
          <p:cNvSpPr>
            <a:spLocks noGrp="1"/>
          </p:cNvSpPr>
          <p:nvPr>
            <p:ph idx="1"/>
          </p:nvPr>
        </p:nvSpPr>
        <p:spPr>
          <a:xfrm>
            <a:off x="5410200" y="6331113"/>
            <a:ext cx="2895600" cy="448294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400" dirty="0" smtClean="0"/>
              <a:t>www.IPOScoop.com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295400"/>
            <a:ext cx="6781800" cy="503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381423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Initial Public Offering</a:t>
            </a:r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3747293" y="1184275"/>
            <a:ext cx="1335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>
                <a:latin typeface="Calibri" panose="020F0502020204030204" pitchFamily="34" charset="0"/>
              </a:rPr>
              <a:t>Expenses</a:t>
            </a:r>
          </a:p>
        </p:txBody>
      </p:sp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1542"/>
            <a:ext cx="7915275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543521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Topics Covered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7772400" cy="3962400"/>
          </a:xfrm>
          <a:noFill/>
        </p:spPr>
        <p:txBody>
          <a:bodyPr/>
          <a:lstStyle/>
          <a:p>
            <a:pPr marL="914400" indent="-914400">
              <a:buNone/>
            </a:pPr>
            <a:r>
              <a:rPr lang="en-US" altLang="en-US" dirty="0" smtClean="0"/>
              <a:t>15.1	Venture Capital</a:t>
            </a:r>
          </a:p>
          <a:p>
            <a:pPr marL="914400" indent="-914400">
              <a:buNone/>
            </a:pPr>
            <a:r>
              <a:rPr lang="en-US" altLang="en-US" dirty="0" smtClean="0"/>
              <a:t>15.2	The Initial Public Offering</a:t>
            </a:r>
          </a:p>
          <a:p>
            <a:pPr marL="914400" indent="-914400">
              <a:buNone/>
            </a:pPr>
            <a:r>
              <a:rPr lang="en-US" altLang="en-US" dirty="0" smtClean="0"/>
              <a:t>15.3	General Cash Offers by Public Companies</a:t>
            </a:r>
          </a:p>
          <a:p>
            <a:pPr marL="914400" indent="-914400">
              <a:buNone/>
            </a:pPr>
            <a:r>
              <a:rPr lang="en-US" altLang="en-US" dirty="0" smtClean="0"/>
              <a:t>15.4	The Private Placement</a:t>
            </a:r>
          </a:p>
        </p:txBody>
      </p:sp>
    </p:spTree>
    <p:extLst>
      <p:ext uri="{BB962C8B-B14F-4D97-AF65-F5344CB8AC3E}">
        <p14:creationId xmlns:p14="http://schemas.microsoft.com/office/powerpoint/2010/main" val="327089186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The Underwriters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34957" y="6172200"/>
            <a:ext cx="3356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Top Underwriters in 2011</a:t>
            </a:r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490869"/>
              </p:ext>
            </p:extLst>
          </p:nvPr>
        </p:nvGraphicFramePr>
        <p:xfrm>
          <a:off x="1447800" y="1371600"/>
          <a:ext cx="6477000" cy="43484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048000"/>
                <a:gridCol w="1676400"/>
                <a:gridCol w="1752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Value of Issues </a:t>
                      </a:r>
                    </a:p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($ billions)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Number of Issues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 panose="020F0502020204030204" pitchFamily="34" charset="0"/>
                        </a:rPr>
                        <a:t>JP Morgan Chase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$389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594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1,464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54864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 panose="020F0502020204030204" pitchFamily="34" charset="0"/>
                        </a:rPr>
                        <a:t>Deutsche Bank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375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594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1,499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54864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 panose="020F0502020204030204" pitchFamily="34" charset="0"/>
                        </a:rPr>
                        <a:t>Barclay’s Capital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369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594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1,171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54864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 panose="020F0502020204030204" pitchFamily="34" charset="0"/>
                        </a:rPr>
                        <a:t>Bank of America Merrill Lynch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327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594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1,304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54864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 panose="020F0502020204030204" pitchFamily="34" charset="0"/>
                        </a:rPr>
                        <a:t>Citi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309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594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1,138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54864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 panose="020F0502020204030204" pitchFamily="34" charset="0"/>
                        </a:rPr>
                        <a:t>Morgan Stanley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277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594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1,186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54864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 panose="020F0502020204030204" pitchFamily="34" charset="0"/>
                        </a:rPr>
                        <a:t>Goldman Sachs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270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594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815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54864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 panose="020F0502020204030204" pitchFamily="34" charset="0"/>
                        </a:rPr>
                        <a:t>Credit Suisse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235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594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980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54864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 panose="020F0502020204030204" pitchFamily="34" charset="0"/>
                        </a:rPr>
                        <a:t>UBS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225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594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1,008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54864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Calibri" panose="020F0502020204030204" pitchFamily="34" charset="0"/>
                        </a:rPr>
                        <a:t>BNP Paribas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214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594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Calibri" panose="020F0502020204030204" pitchFamily="34" charset="0"/>
                        </a:rPr>
                        <a:t>803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R="54864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71268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General Cash Offers</a:t>
            </a:r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800" b="1" u="sng" dirty="0" smtClean="0"/>
              <a:t>Seasoned Offering</a:t>
            </a:r>
            <a:r>
              <a:rPr lang="en-US" altLang="en-US" sz="2800" dirty="0" smtClean="0"/>
              <a:t> - Sale of securities by a firm that is already publicly traded</a:t>
            </a:r>
          </a:p>
          <a:p>
            <a:r>
              <a:rPr lang="en-US" altLang="en-US" sz="2800" b="1" u="sng" dirty="0" smtClean="0"/>
              <a:t>General Cash Offer</a:t>
            </a:r>
            <a:r>
              <a:rPr lang="en-US" altLang="en-US" sz="2800" dirty="0" smtClean="0"/>
              <a:t> - Sale of securities open to all investors by an already public company</a:t>
            </a:r>
          </a:p>
          <a:p>
            <a:r>
              <a:rPr lang="en-US" altLang="en-US" sz="2800" b="1" u="sng" dirty="0" smtClean="0"/>
              <a:t>Shelf Registration</a:t>
            </a:r>
            <a:r>
              <a:rPr lang="en-US" altLang="en-US" sz="2800" dirty="0" smtClean="0"/>
              <a:t> - A procedure that allows firms to file one registration statement for several issues of the same security</a:t>
            </a:r>
          </a:p>
          <a:p>
            <a:r>
              <a:rPr lang="en-US" altLang="en-US" sz="2800" b="1" u="sng" dirty="0" smtClean="0"/>
              <a:t>Private Placement</a:t>
            </a:r>
            <a:r>
              <a:rPr lang="en-US" altLang="en-US" sz="2800" dirty="0" smtClean="0"/>
              <a:t> - Sale of securities to a limited number of investors without a public offering</a:t>
            </a:r>
          </a:p>
          <a:p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95041283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00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00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00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900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Rights Issue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772400" cy="4572000"/>
          </a:xfrm>
          <a:noFill/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800" b="1" u="sng" dirty="0" smtClean="0"/>
              <a:t>Rights Issue</a:t>
            </a:r>
            <a:r>
              <a:rPr lang="en-US" altLang="en-US" sz="2800" dirty="0" smtClean="0"/>
              <a:t> - Issue of securities offered only to current stockholders</a:t>
            </a:r>
          </a:p>
          <a:p>
            <a:pPr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altLang="en-US" b="1" i="1" u="sng" dirty="0" smtClean="0">
                <a:solidFill>
                  <a:schemeClr val="tx1"/>
                </a:solidFill>
              </a:rPr>
              <a:t>Example</a:t>
            </a:r>
            <a:r>
              <a:rPr lang="en-US" altLang="en-US" sz="2800" b="1" dirty="0" smtClean="0">
                <a:solidFill>
                  <a:schemeClr val="tx1"/>
                </a:solidFill>
              </a:rPr>
              <a:t> </a:t>
            </a:r>
            <a:endParaRPr lang="en-US" altLang="en-US" sz="2800" dirty="0" smtClean="0">
              <a:solidFill>
                <a:schemeClr val="tx1"/>
              </a:solidFill>
            </a:endParaRPr>
          </a:p>
          <a:p>
            <a:pPr indent="1588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altLang="en-US" sz="2800" i="1" dirty="0" smtClean="0">
                <a:solidFill>
                  <a:schemeClr val="tx1"/>
                </a:solidFill>
              </a:rPr>
              <a:t>Barclays Bank currently has 12.68 billion shares outstanding.  The market price is £2.85/sh.  Barclays decides to raise additional funds via a 1 for 4 rights offer at £1.85/sh.  If we assume 100% subscription, what is the value of each right?</a:t>
            </a:r>
          </a:p>
        </p:txBody>
      </p:sp>
    </p:spTree>
    <p:extLst>
      <p:ext uri="{BB962C8B-B14F-4D97-AF65-F5344CB8AC3E}">
        <p14:creationId xmlns:p14="http://schemas.microsoft.com/office/powerpoint/2010/main" val="275850790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Rights Issue</a:t>
            </a:r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3657600"/>
            <a:ext cx="7772400" cy="2438400"/>
          </a:xfrm>
          <a:noFill/>
        </p:spPr>
        <p:txBody>
          <a:bodyPr/>
          <a:lstStyle/>
          <a:p>
            <a:pPr>
              <a:buFont typeface="Symbol" pitchFamily="18" charset="2"/>
              <a:buChar char="Þ"/>
            </a:pPr>
            <a:r>
              <a:rPr lang="en-US" altLang="en-US" sz="2400" dirty="0" smtClean="0"/>
              <a:t>Current market value = 12.68 </a:t>
            </a:r>
            <a:r>
              <a:rPr lang="en-US" altLang="en-US" sz="2400" dirty="0" err="1" smtClean="0"/>
              <a:t>bil</a:t>
            </a:r>
            <a:r>
              <a:rPr lang="en-US" altLang="en-US" sz="2400" dirty="0" smtClean="0"/>
              <a:t> × £2.85/</a:t>
            </a:r>
            <a:r>
              <a:rPr lang="en-US" altLang="en-US" sz="2400" dirty="0" err="1" smtClean="0"/>
              <a:t>sh</a:t>
            </a:r>
            <a:r>
              <a:rPr lang="en-US" altLang="en-US" sz="2400" dirty="0" smtClean="0"/>
              <a:t> = £36.14 </a:t>
            </a:r>
            <a:r>
              <a:rPr lang="en-US" altLang="en-US" sz="2400" dirty="0" err="1" smtClean="0"/>
              <a:t>bil</a:t>
            </a:r>
            <a:endParaRPr lang="en-US" altLang="en-US" sz="2800" dirty="0" smtClean="0"/>
          </a:p>
          <a:p>
            <a:pPr>
              <a:lnSpc>
                <a:spcPct val="90000"/>
              </a:lnSpc>
              <a:spcBef>
                <a:spcPct val="30000"/>
              </a:spcBef>
              <a:buFont typeface="Symbol" pitchFamily="18" charset="2"/>
              <a:buChar char="Þ"/>
            </a:pPr>
            <a:r>
              <a:rPr lang="en-US" altLang="en-US" sz="2400" dirty="0" smtClean="0"/>
              <a:t>Total shares = 12.68 </a:t>
            </a:r>
            <a:r>
              <a:rPr lang="en-US" altLang="en-US" sz="2400" dirty="0" err="1" smtClean="0"/>
              <a:t>bil</a:t>
            </a:r>
            <a:r>
              <a:rPr lang="en-US" altLang="en-US" sz="2400" dirty="0" smtClean="0"/>
              <a:t> + 3.17 </a:t>
            </a:r>
            <a:r>
              <a:rPr lang="en-US" altLang="en-US" sz="2400" dirty="0" err="1" smtClean="0"/>
              <a:t>bil</a:t>
            </a:r>
            <a:r>
              <a:rPr lang="en-US" altLang="en-US" sz="2400" dirty="0" smtClean="0"/>
              <a:t> = 15.85 </a:t>
            </a:r>
            <a:r>
              <a:rPr lang="en-US" altLang="en-US" sz="2400" dirty="0" err="1" smtClean="0"/>
              <a:t>bil</a:t>
            </a:r>
            <a:endParaRPr lang="en-US" altLang="en-US" sz="2400" dirty="0" smtClean="0"/>
          </a:p>
          <a:p>
            <a:pPr>
              <a:lnSpc>
                <a:spcPct val="90000"/>
              </a:lnSpc>
              <a:spcBef>
                <a:spcPct val="30000"/>
              </a:spcBef>
              <a:buFont typeface="Symbol" pitchFamily="18" charset="2"/>
              <a:buChar char="Þ"/>
            </a:pPr>
            <a:r>
              <a:rPr lang="en-US" altLang="en-US" sz="2400" dirty="0" smtClean="0"/>
              <a:t>Amount of new funds = 3.17 </a:t>
            </a:r>
            <a:r>
              <a:rPr lang="en-US" altLang="en-US" sz="2400" dirty="0" err="1" smtClean="0"/>
              <a:t>bil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× </a:t>
            </a:r>
            <a:r>
              <a:rPr lang="en-US" altLang="en-US" sz="2400" dirty="0" smtClean="0"/>
              <a:t>£1.85/</a:t>
            </a:r>
            <a:r>
              <a:rPr lang="en-US" altLang="en-US" sz="2400" dirty="0" err="1" smtClean="0"/>
              <a:t>sh</a:t>
            </a:r>
            <a:r>
              <a:rPr lang="en-US" altLang="en-US" sz="2400" dirty="0" smtClean="0"/>
              <a:t> = £5.86 </a:t>
            </a:r>
            <a:r>
              <a:rPr lang="en-US" altLang="en-US" sz="2400" dirty="0" err="1" smtClean="0"/>
              <a:t>bil</a:t>
            </a:r>
            <a:endParaRPr lang="en-US" altLang="en-US" sz="2400" dirty="0" smtClean="0"/>
          </a:p>
          <a:p>
            <a:pPr>
              <a:lnSpc>
                <a:spcPct val="90000"/>
              </a:lnSpc>
              <a:spcBef>
                <a:spcPct val="30000"/>
              </a:spcBef>
              <a:buFont typeface="Symbol" pitchFamily="18" charset="2"/>
              <a:buChar char="Þ"/>
            </a:pPr>
            <a:r>
              <a:rPr lang="en-US" altLang="en-US" sz="2400" dirty="0" smtClean="0"/>
              <a:t>New share price </a:t>
            </a:r>
            <a:r>
              <a:rPr lang="en-US" altLang="en-US" sz="2400" dirty="0"/>
              <a:t>=</a:t>
            </a:r>
            <a:r>
              <a:rPr lang="en-US" altLang="en-US" sz="2400" dirty="0" smtClean="0"/>
              <a:t> (36.14 + 5.86)/15.85 = £2.65/</a:t>
            </a:r>
            <a:r>
              <a:rPr lang="en-US" altLang="en-US" sz="2400" dirty="0" err="1" smtClean="0"/>
              <a:t>sh</a:t>
            </a:r>
            <a:r>
              <a:rPr lang="en-US" altLang="en-US" sz="2400" dirty="0" smtClean="0"/>
              <a:t> 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685800" y="1143000"/>
            <a:ext cx="8010525" cy="1973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altLang="en-US" sz="3200" b="1" i="1" u="sng" dirty="0">
                <a:latin typeface="Calibri" panose="020F0502020204030204" pitchFamily="34" charset="0"/>
              </a:rPr>
              <a:t>Example</a:t>
            </a:r>
            <a:r>
              <a:rPr lang="en-US" altLang="en-US" b="1" dirty="0">
                <a:latin typeface="Calibri" panose="020F0502020204030204" pitchFamily="34" charset="0"/>
              </a:rPr>
              <a:t> </a:t>
            </a:r>
            <a:endParaRPr lang="en-US" altLang="en-US" dirty="0" smtClean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altLang="en-US" i="1" dirty="0" smtClean="0">
                <a:latin typeface="Calibri" panose="020F0502020204030204" pitchFamily="34" charset="0"/>
              </a:rPr>
              <a:t>Barclays </a:t>
            </a:r>
            <a:r>
              <a:rPr lang="en-US" altLang="en-US" i="1" dirty="0">
                <a:latin typeface="Calibri" panose="020F0502020204030204" pitchFamily="34" charset="0"/>
              </a:rPr>
              <a:t>Bank currently has 12.68 billion shares outstanding. </a:t>
            </a:r>
            <a:r>
              <a:rPr lang="en-US" altLang="en-US" i="1" dirty="0" smtClean="0">
                <a:latin typeface="Calibri" panose="020F0502020204030204" pitchFamily="34" charset="0"/>
              </a:rPr>
              <a:t>The </a:t>
            </a:r>
            <a:r>
              <a:rPr lang="en-US" altLang="en-US" i="1" dirty="0">
                <a:latin typeface="Calibri" panose="020F0502020204030204" pitchFamily="34" charset="0"/>
              </a:rPr>
              <a:t>market price is £2.85/sh.  Barclays decides to raise additional funds via a 1 for 4 rights offer at £1.85/sh.  If we assume 100% subscription, what is the value of each right?</a:t>
            </a:r>
          </a:p>
        </p:txBody>
      </p:sp>
    </p:spTree>
    <p:extLst>
      <p:ext uri="{BB962C8B-B14F-4D97-AF65-F5344CB8AC3E}">
        <p14:creationId xmlns:p14="http://schemas.microsoft.com/office/powerpoint/2010/main" val="4104311944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9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9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9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9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Rights Issue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52500" y="3581400"/>
                <a:ext cx="6705600" cy="10915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0" smtClean="0">
                          <a:latin typeface="Cambria Math"/>
                        </a:rPr>
                        <m:t>Value</m:t>
                      </m:r>
                      <m:r>
                        <a:rPr lang="en-US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0" smtClean="0">
                          <a:latin typeface="Cambria Math"/>
                        </a:rPr>
                        <m:t>of</m:t>
                      </m:r>
                      <m:r>
                        <a:rPr lang="en-US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0" smtClean="0">
                          <a:latin typeface="Cambria Math"/>
                        </a:rPr>
                        <m:t>a</m:t>
                      </m:r>
                      <m:r>
                        <a:rPr lang="en-US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i="0" smtClean="0">
                          <a:latin typeface="Cambria Math"/>
                        </a:rPr>
                        <m:t>right</m:t>
                      </m:r>
                      <m:r>
                        <a:rPr lang="en-US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p</m:t>
                          </m:r>
                          <m:r>
                            <m:rPr>
                              <m:sty m:val="p"/>
                            </m:rPr>
                            <a:rPr lang="en-US" i="0">
                              <a:latin typeface="Cambria Math"/>
                            </a:rPr>
                            <m:t>re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p</m:t>
                          </m:r>
                          <m:r>
                            <m:rPr>
                              <m:sty m:val="p"/>
                            </m:rPr>
                            <a:rPr lang="en-US" i="0">
                              <a:latin typeface="Cambria Math"/>
                            </a:rPr>
                            <m:t>rice</m:t>
                          </m:r>
                          <m:r>
                            <a:rPr lang="en-US" i="0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i</m:t>
                          </m:r>
                          <m:r>
                            <m:rPr>
                              <m:sty m:val="p"/>
                            </m:rPr>
                            <a:rPr lang="en-US" i="0">
                              <a:latin typeface="Cambria Math"/>
                            </a:rPr>
                            <m:t>ssue</m:t>
                          </m:r>
                          <m:r>
                            <a:rPr lang="en-US" i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i="0">
                              <a:latin typeface="Cambria Math"/>
                            </a:rPr>
                            <m:t>price</m:t>
                          </m:r>
                        </m:num>
                        <m:den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held</m:t>
                              </m:r>
                              <m:r>
                                <a:rPr lang="en-US" i="0" smtClean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shares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n</m:t>
                              </m:r>
                              <m:r>
                                <m:rPr>
                                  <m:sty m:val="p"/>
                                </m:rPr>
                                <a:rPr lang="en-US" i="0">
                                  <a:latin typeface="Cambria Math"/>
                                </a:rPr>
                                <m:t>ew</m:t>
                              </m:r>
                              <m:r>
                                <a:rPr lang="en-US" i="0"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i="0">
                                  <a:latin typeface="Cambria Math"/>
                                </a:rPr>
                                <m:t>shares</m:t>
                              </m:r>
                            </m:den>
                          </m:f>
                          <m:r>
                            <a:rPr lang="en-US" i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" y="3581400"/>
                <a:ext cx="6705600" cy="109151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ounded Rectangle 9"/>
              <p:cNvSpPr/>
              <p:nvPr/>
            </p:nvSpPr>
            <p:spPr>
              <a:xfrm>
                <a:off x="1066800" y="5035138"/>
                <a:ext cx="6172200" cy="1203663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Value</m:t>
                      </m:r>
                      <m: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of</m:t>
                      </m:r>
                      <m: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a</m:t>
                      </m:r>
                      <m: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right</m:t>
                      </m:r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latin typeface="Cambria Math"/>
                            </a:rPr>
                            <m:t>2.85</m:t>
                          </m:r>
                          <m:r>
                            <a:rPr lang="en-US" b="0" i="0">
                              <a:latin typeface="Cambria Math"/>
                            </a:rPr>
                            <m:t>−</m:t>
                          </m:r>
                          <m:r>
                            <a:rPr lang="en-US" b="0" i="0" smtClean="0">
                              <a:latin typeface="Cambria Math"/>
                            </a:rPr>
                            <m:t>1.85</m:t>
                          </m:r>
                        </m:num>
                        <m:den>
                          <m:f>
                            <m:fPr>
                              <m:ctrlPr>
                                <a:rPr lang="en-US" b="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0" smtClean="0">
                                  <a:latin typeface="Cambria Math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b="0" i="0" smtClean="0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  <m:r>
                            <a:rPr lang="en-US" b="0" i="0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US" b="0" i="0" smtClean="0">
                          <a:latin typeface="Cambria Math"/>
                          <a:ea typeface="Cambria Math"/>
                        </a:rPr>
                        <m:t>=0.20</m:t>
                      </m:r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10" name="Rounded 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035138"/>
                <a:ext cx="6172200" cy="1203663"/>
              </a:xfrm>
              <a:prstGeom prst="round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85800" y="1143000"/>
            <a:ext cx="8010525" cy="1973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altLang="en-US" sz="3200" b="1" i="1" u="sng" dirty="0">
                <a:latin typeface="Calibri" panose="020F0502020204030204" pitchFamily="34" charset="0"/>
              </a:rPr>
              <a:t>Example</a:t>
            </a:r>
            <a:r>
              <a:rPr lang="en-US" altLang="en-US" b="1" dirty="0">
                <a:latin typeface="Calibri" panose="020F0502020204030204" pitchFamily="34" charset="0"/>
              </a:rPr>
              <a:t> </a:t>
            </a:r>
            <a:endParaRPr lang="en-US" altLang="en-US" dirty="0" smtClean="0"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altLang="en-US" i="1" dirty="0" smtClean="0">
                <a:latin typeface="Calibri" panose="020F0502020204030204" pitchFamily="34" charset="0"/>
              </a:rPr>
              <a:t>Barclays </a:t>
            </a:r>
            <a:r>
              <a:rPr lang="en-US" altLang="en-US" i="1" dirty="0">
                <a:latin typeface="Calibri" panose="020F0502020204030204" pitchFamily="34" charset="0"/>
              </a:rPr>
              <a:t>Bank currently has 12.68 billion shares outstanding. </a:t>
            </a:r>
            <a:r>
              <a:rPr lang="en-US" altLang="en-US" i="1" dirty="0" smtClean="0">
                <a:latin typeface="Calibri" panose="020F0502020204030204" pitchFamily="34" charset="0"/>
              </a:rPr>
              <a:t>The </a:t>
            </a:r>
            <a:r>
              <a:rPr lang="en-US" altLang="en-US" i="1" dirty="0">
                <a:latin typeface="Calibri" panose="020F0502020204030204" pitchFamily="34" charset="0"/>
              </a:rPr>
              <a:t>market price is £2.85/sh.  Barclays decides to raise additional funds via a 1 for 4 rights offer at £1.85/sh.  If we assume 100% subscription, what is the value of each right?</a:t>
            </a:r>
          </a:p>
        </p:txBody>
      </p:sp>
    </p:spTree>
    <p:extLst>
      <p:ext uri="{BB962C8B-B14F-4D97-AF65-F5344CB8AC3E}">
        <p14:creationId xmlns:p14="http://schemas.microsoft.com/office/powerpoint/2010/main" val="2245011263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Venture Capital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en-US" dirty="0" smtClean="0"/>
              <a:t>Young firms often require venture capital to finance growth</a:t>
            </a:r>
          </a:p>
          <a:p>
            <a:r>
              <a:rPr lang="en-US" altLang="en-US" dirty="0" smtClean="0"/>
              <a:t>The issuance of securities is a complex process that the successful financier must comprehend</a:t>
            </a:r>
          </a:p>
          <a:p>
            <a:r>
              <a:rPr lang="en-US" altLang="en-US" dirty="0"/>
              <a:t>Venture </a:t>
            </a:r>
            <a:r>
              <a:rPr lang="en-US" altLang="en-US" dirty="0" smtClean="0"/>
              <a:t>capital </a:t>
            </a:r>
            <a:r>
              <a:rPr lang="en-US" altLang="en-US" dirty="0"/>
              <a:t>provides entrepreneurs with financing to grow their </a:t>
            </a:r>
            <a:r>
              <a:rPr lang="en-US" altLang="en-US" dirty="0" smtClean="0"/>
              <a:t>firms</a:t>
            </a:r>
            <a:endParaRPr lang="en-US" altLang="en-US" dirty="0"/>
          </a:p>
          <a:p>
            <a:r>
              <a:rPr lang="en-US" altLang="en-US" dirty="0"/>
              <a:t>Firms issue securities to further finance their </a:t>
            </a:r>
            <a:r>
              <a:rPr lang="en-US" altLang="en-US" dirty="0" smtClean="0"/>
              <a:t>growth</a:t>
            </a:r>
            <a:endParaRPr lang="en-US" altLang="en-US" dirty="0"/>
          </a:p>
          <a:p>
            <a:pPr marL="0" indent="0" algn="ctr">
              <a:buFont typeface="Wingdings" pitchFamily="2" charset="2"/>
              <a:buNone/>
            </a:pPr>
            <a:endParaRPr lang="en-US" alt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020723229"/>
      </p:ext>
    </p:extLst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Venture Capital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3810000"/>
          </a:xfrm>
        </p:spPr>
        <p:txBody>
          <a:bodyPr/>
          <a:lstStyle/>
          <a:p>
            <a:r>
              <a:rPr lang="en-US" altLang="en-US" dirty="0" smtClean="0"/>
              <a:t>Steps to obtaining venture funding: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665271204"/>
              </p:ext>
            </p:extLst>
          </p:nvPr>
        </p:nvGraphicFramePr>
        <p:xfrm>
          <a:off x="990600" y="2590800"/>
          <a:ext cx="6400800" cy="322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7281939"/>
      </p:ext>
    </p:extLst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Venture Capital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8350" y="3662363"/>
            <a:ext cx="7683500" cy="2482949"/>
          </a:xfrm>
          <a:prstGeom prst="round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marL="0" indent="0" algn="ctr">
              <a:buNone/>
            </a:pPr>
            <a:r>
              <a:rPr lang="en-US" altLang="en-US" sz="2800" kern="1200" dirty="0" smtClean="0">
                <a:solidFill>
                  <a:schemeClr val="tx1"/>
                </a:solidFill>
              </a:rPr>
              <a:t>Since </a:t>
            </a:r>
            <a:r>
              <a:rPr lang="en-US" altLang="en-US" sz="2800" kern="1200" dirty="0">
                <a:solidFill>
                  <a:schemeClr val="tx1"/>
                </a:solidFill>
              </a:rPr>
              <a:t>success of a new firm is highly dependent on the effort of the managers, restrictions are placed on management by the venture capital company and funds are usually dispersed in stages, after a certain level of success is achieved.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023937" y="1519238"/>
            <a:ext cx="7096125" cy="114811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800" b="1" u="sng" dirty="0">
                <a:latin typeface="Calibri" panose="020F0502020204030204" pitchFamily="34" charset="0"/>
              </a:rPr>
              <a:t>Venture Capital</a:t>
            </a:r>
            <a:endParaRPr lang="en-US" altLang="en-US" sz="2800" dirty="0">
              <a:latin typeface="Calibri" panose="020F050202020403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2800" dirty="0">
                <a:latin typeface="Calibri" panose="020F0502020204030204" pitchFamily="34" charset="0"/>
              </a:rPr>
              <a:t>Money invested to finance a new firm</a:t>
            </a: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4544289" y="2746374"/>
            <a:ext cx="0" cy="9112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0792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Venture Capital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480702"/>
              </p:ext>
            </p:extLst>
          </p:nvPr>
        </p:nvGraphicFramePr>
        <p:xfrm>
          <a:off x="514350" y="2209800"/>
          <a:ext cx="8115300" cy="28194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787073"/>
                <a:gridCol w="819727"/>
                <a:gridCol w="3770745"/>
                <a:gridCol w="737755"/>
              </a:tblGrid>
              <a:tr h="56388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First Stage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Market Value Balance Sheet ($ millions)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388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Assets</a:t>
                      </a:r>
                      <a:endParaRPr lang="en-US" sz="20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2818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Liabilities and Equity</a:t>
                      </a:r>
                      <a:endParaRPr lang="en-US" sz="20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2818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63880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Cash from new equity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0.5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New equity from venture capital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0.5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63880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Other assets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0.5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Your original equity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0.5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880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Value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1.0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Value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1.0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928302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Venture Capital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730434"/>
              </p:ext>
            </p:extLst>
          </p:nvPr>
        </p:nvGraphicFramePr>
        <p:xfrm>
          <a:off x="514350" y="1676400"/>
          <a:ext cx="8115300" cy="33832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252849"/>
                <a:gridCol w="762000"/>
                <a:gridCol w="3362696"/>
                <a:gridCol w="737755"/>
              </a:tblGrid>
              <a:tr h="56388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Second Stage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</a:rPr>
                        <a:t> Market Value Balance Sheet ($ millions)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388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Assets</a:t>
                      </a:r>
                      <a:endParaRPr lang="en-US" sz="20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2818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</a:rPr>
                        <a:t>Liabilities and Equity</a:t>
                      </a:r>
                      <a:endParaRPr lang="en-US" sz="200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2818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63880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Cash from new equity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1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1.0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1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New equity from 2nd stage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1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1.0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1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880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Other assets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rgbClr val="4281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1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2.0</a:t>
                      </a:r>
                    </a:p>
                  </a:txBody>
                  <a:tcPr anchor="ctr">
                    <a:lnT w="19050" cap="flat" cmpd="sng" algn="ctr">
                      <a:solidFill>
                        <a:srgbClr val="4281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1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Equity </a:t>
                      </a:r>
                      <a:r>
                        <a:rPr lang="en-US" sz="2000" smtClean="0">
                          <a:latin typeface="Calibri" panose="020F0502020204030204" pitchFamily="34" charset="0"/>
                        </a:rPr>
                        <a:t>from 1st </a:t>
                      </a:r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stage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rgbClr val="4281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1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1.0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rgbClr val="4281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281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880"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rgbClr val="4281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000" dirty="0" smtClean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rgbClr val="4281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Your original equity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rgbClr val="4281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1.0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rgbClr val="42818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880"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Value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3.0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Value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3.0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51618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Venture Capital</a:t>
            </a:r>
          </a:p>
        </p:txBody>
      </p:sp>
      <p:sp>
        <p:nvSpPr>
          <p:cNvPr id="11269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 u="sng" dirty="0" smtClean="0"/>
              <a:t>Sources of Venture Capital</a:t>
            </a:r>
          </a:p>
          <a:p>
            <a:r>
              <a:rPr lang="en-US" altLang="en-US" sz="2800" dirty="0"/>
              <a:t>Angel </a:t>
            </a:r>
            <a:r>
              <a:rPr lang="en-US" altLang="en-US" sz="2800" dirty="0" smtClean="0"/>
              <a:t>investors</a:t>
            </a:r>
            <a:endParaRPr lang="en-US" altLang="en-US" sz="2800" dirty="0"/>
          </a:p>
          <a:p>
            <a:pPr lvl="1"/>
            <a:r>
              <a:rPr lang="en-US" altLang="en-US" dirty="0"/>
              <a:t>Investors who finance companies in their earliest stages of growth</a:t>
            </a:r>
          </a:p>
          <a:p>
            <a:r>
              <a:rPr lang="en-US" altLang="en-US" sz="2800" dirty="0"/>
              <a:t>Corporate </a:t>
            </a:r>
            <a:r>
              <a:rPr lang="en-US" altLang="en-US" sz="2800" dirty="0" err="1" smtClean="0"/>
              <a:t>venturers</a:t>
            </a:r>
            <a:endParaRPr lang="en-US" altLang="en-US" sz="2800" dirty="0"/>
          </a:p>
          <a:p>
            <a:pPr lvl="1"/>
            <a:r>
              <a:rPr lang="en-US" altLang="en-US" dirty="0"/>
              <a:t>Corporations that offer venture assistance to finance young, promising companies</a:t>
            </a:r>
          </a:p>
          <a:p>
            <a:r>
              <a:rPr lang="en-US" altLang="en-US" sz="2800" dirty="0"/>
              <a:t>Private </a:t>
            </a:r>
            <a:r>
              <a:rPr lang="en-US" altLang="en-US" sz="2800" dirty="0" smtClean="0"/>
              <a:t>equity investing</a:t>
            </a:r>
            <a:r>
              <a:rPr lang="en-US" altLang="en-US" dirty="0"/>
              <a:t>		</a:t>
            </a:r>
          </a:p>
          <a:p>
            <a:pPr lvl="1"/>
            <a:r>
              <a:rPr lang="en-US" altLang="en-US" dirty="0"/>
              <a:t>Investors who offer funds to finance firms that do not trade on public stock exchanges such as the NYSE or NASDAQ</a:t>
            </a:r>
          </a:p>
          <a:p>
            <a:pPr>
              <a:buFont typeface="Wingdings" pitchFamily="2" charset="2"/>
              <a:buNone/>
            </a:pPr>
            <a:endParaRPr lang="en-US" altLang="en-US" b="1" u="sng" dirty="0" smtClean="0"/>
          </a:p>
          <a:p>
            <a:pPr>
              <a:buFont typeface="Wingdings" pitchFamily="2" charset="2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387857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Initial Public Offering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4572000"/>
          </a:xfrm>
        </p:spPr>
        <p:txBody>
          <a:bodyPr/>
          <a:lstStyle/>
          <a:p>
            <a:r>
              <a:rPr lang="en-US" altLang="en-US" dirty="0" smtClean="0"/>
              <a:t>Initial Public Offering </a:t>
            </a:r>
          </a:p>
          <a:p>
            <a:pPr lvl="1"/>
            <a:r>
              <a:rPr lang="en-US" altLang="en-US" sz="2400" dirty="0" smtClean="0"/>
              <a:t>When a firm requires more capital than private investors can provide, it can choose to </a:t>
            </a:r>
            <a:r>
              <a:rPr lang="en-US" altLang="en-US" sz="2400" i="1" dirty="0" smtClean="0"/>
              <a:t>go public </a:t>
            </a:r>
            <a:r>
              <a:rPr lang="en-US" altLang="en-US" sz="2400" dirty="0" smtClean="0"/>
              <a:t>through an initial public offering, or IPO</a:t>
            </a:r>
            <a:endParaRPr lang="en-US" altLang="en-US" sz="1000" i="1" dirty="0" smtClean="0"/>
          </a:p>
          <a:p>
            <a:pPr lvl="1"/>
            <a:r>
              <a:rPr lang="en-US" altLang="en-US" dirty="0" smtClean="0"/>
              <a:t>Primary Offering</a:t>
            </a:r>
          </a:p>
          <a:p>
            <a:pPr lvl="2"/>
            <a:r>
              <a:rPr lang="en-US" altLang="en-US" dirty="0" smtClean="0"/>
              <a:t>When new shares are sold to raise additional cash for the company</a:t>
            </a:r>
            <a:endParaRPr lang="en-US" altLang="en-US" i="1" dirty="0" smtClean="0"/>
          </a:p>
          <a:p>
            <a:pPr lvl="1"/>
            <a:r>
              <a:rPr lang="en-US" altLang="en-US" dirty="0" smtClean="0"/>
              <a:t>Secondary Offering</a:t>
            </a:r>
          </a:p>
          <a:p>
            <a:pPr lvl="2"/>
            <a:r>
              <a:rPr lang="en-US" altLang="en-US" dirty="0" smtClean="0"/>
              <a:t>When the company’s founders and venture capitalists cash in on some of their gains by selling shares</a:t>
            </a:r>
            <a:endParaRPr lang="en-US" altLang="en-US" b="1" i="1" u="sng" dirty="0" smtClean="0"/>
          </a:p>
          <a:p>
            <a:pPr lvl="3"/>
            <a:endParaRPr lang="en-US" altLang="en-US" i="1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26472" y="6096000"/>
            <a:ext cx="83681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>
                <a:latin typeface="Calibri" panose="020F0502020204030204" pitchFamily="34" charset="0"/>
              </a:rPr>
              <a:t>Does a secondary offering provide additional capital to the firm?</a:t>
            </a:r>
          </a:p>
        </p:txBody>
      </p:sp>
    </p:spTree>
    <p:extLst>
      <p:ext uri="{BB962C8B-B14F-4D97-AF65-F5344CB8AC3E}">
        <p14:creationId xmlns:p14="http://schemas.microsoft.com/office/powerpoint/2010/main" val="368751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BMM4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BMM4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MM4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M4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589</TotalTime>
  <Pages>8923980</Pages>
  <Words>1568</Words>
  <Application>Microsoft Office PowerPoint</Application>
  <PresentationFormat>On-screen Show (4:3)</PresentationFormat>
  <Paragraphs>239</Paragraphs>
  <Slides>24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BMM4e</vt:lpstr>
      <vt:lpstr>PowerPoint Presentation</vt:lpstr>
      <vt:lpstr>Topics Covered</vt:lpstr>
      <vt:lpstr>Venture Capital</vt:lpstr>
      <vt:lpstr>Venture Capital</vt:lpstr>
      <vt:lpstr>Venture Capital</vt:lpstr>
      <vt:lpstr>Venture Capital</vt:lpstr>
      <vt:lpstr>Venture Capital</vt:lpstr>
      <vt:lpstr>Venture Capital</vt:lpstr>
      <vt:lpstr>Initial Public Offering</vt:lpstr>
      <vt:lpstr>Initial Public Offering</vt:lpstr>
      <vt:lpstr>Initial Public Offering</vt:lpstr>
      <vt:lpstr>Arranging Public Issues</vt:lpstr>
      <vt:lpstr>IPO Flowchart</vt:lpstr>
      <vt:lpstr>Underwriter Spread</vt:lpstr>
      <vt:lpstr>Underwriting Arrangements</vt:lpstr>
      <vt:lpstr>Underwriting Arrangements</vt:lpstr>
      <vt:lpstr>Underpricing of an IPO</vt:lpstr>
      <vt:lpstr>Initial Public Offering</vt:lpstr>
      <vt:lpstr>Initial Public Offering</vt:lpstr>
      <vt:lpstr>The Underwriters</vt:lpstr>
      <vt:lpstr>General Cash Offers</vt:lpstr>
      <vt:lpstr>Rights Issue</vt:lpstr>
      <vt:lpstr>Rights Issue</vt:lpstr>
      <vt:lpstr>Rights Issue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Firm and  The Financial Manager</dc:title>
  <dc:creator>Matt Will</dc:creator>
  <cp:lastModifiedBy>Zahid Ali</cp:lastModifiedBy>
  <cp:revision>203</cp:revision>
  <dcterms:created xsi:type="dcterms:W3CDTF">1997-10-06T19:15:22Z</dcterms:created>
  <dcterms:modified xsi:type="dcterms:W3CDTF">2020-10-19T04:29:23Z</dcterms:modified>
</cp:coreProperties>
</file>