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61" r:id="rId4"/>
    <p:sldId id="262" r:id="rId5"/>
    <p:sldId id="263" r:id="rId6"/>
    <p:sldId id="260" r:id="rId7"/>
    <p:sldId id="264" r:id="rId8"/>
    <p:sldId id="259" r:id="rId9"/>
    <p:sldId id="266" r:id="rId10"/>
    <p:sldId id="268" r:id="rId11"/>
    <p:sldId id="267" r:id="rId12"/>
    <p:sldId id="269" r:id="rId13"/>
    <p:sldId id="270" r:id="rId14"/>
    <p:sldId id="271" r:id="rId15"/>
    <p:sldId id="272" r:id="rId16"/>
    <p:sldId id="274" r:id="rId17"/>
    <p:sldId id="275" r:id="rId18"/>
    <p:sldId id="273" r:id="rId19"/>
    <p:sldId id="276" r:id="rId20"/>
    <p:sldId id="277" r:id="rId21"/>
    <p:sldId id="278" r:id="rId22"/>
    <p:sldId id="279" r:id="rId23"/>
    <p:sldId id="280" r:id="rId24"/>
    <p:sldId id="281" r:id="rId25"/>
    <p:sldId id="285" r:id="rId26"/>
    <p:sldId id="289" r:id="rId27"/>
    <p:sldId id="286" r:id="rId28"/>
    <p:sldId id="296" r:id="rId29"/>
    <p:sldId id="297" r:id="rId30"/>
    <p:sldId id="291" r:id="rId31"/>
    <p:sldId id="287" r:id="rId32"/>
    <p:sldId id="292" r:id="rId33"/>
    <p:sldId id="288" r:id="rId34"/>
    <p:sldId id="293" r:id="rId35"/>
    <p:sldId id="295" r:id="rId36"/>
    <p:sldId id="282" r:id="rId37"/>
    <p:sldId id="298" r:id="rId38"/>
    <p:sldId id="301" r:id="rId39"/>
    <p:sldId id="283" r:id="rId40"/>
    <p:sldId id="300" r:id="rId41"/>
    <p:sldId id="284" r:id="rId42"/>
    <p:sldId id="299" r:id="rId43"/>
    <p:sldId id="302" r:id="rId44"/>
    <p:sldId id="305" r:id="rId45"/>
    <p:sldId id="304" r:id="rId46"/>
    <p:sldId id="30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0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AF1E7-1627-44B3-86E1-DD0B462BDEAE}" type="datetimeFigureOut">
              <a:rPr lang="en-US" smtClean="0"/>
              <a:t>4/13/2020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AC5E8-0436-426E-AB67-1D2ECD99D695}" type="slidenum">
              <a:rPr lang="en-US" smtClean="0"/>
              <a:t>‹#›</a:t>
            </a:fld>
            <a:endParaRPr lang="en-US"/>
          </a:p>
        </p:txBody>
      </p:sp>
    </p:spTree>
    <p:extLst>
      <p:ext uri="{BB962C8B-B14F-4D97-AF65-F5344CB8AC3E}">
        <p14:creationId xmlns:p14="http://schemas.microsoft.com/office/powerpoint/2010/main" val="3554989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Preservation is an aspect of conservation meaning to keep something without altering or changing it.</a:t>
            </a:r>
          </a:p>
          <a:p>
            <a:r>
              <a:rPr lang="en-GB" dirty="0"/>
              <a:t>Sustainable development is another intricate aspect of biodiversity conservation. This refers to development that meets the needs of the current generation without compromising the ability of future generations to meet their needs</a:t>
            </a:r>
            <a:endParaRPr lang="en-US" dirty="0"/>
          </a:p>
        </p:txBody>
      </p:sp>
      <p:sp>
        <p:nvSpPr>
          <p:cNvPr id="4" name="Slide Number Placeholder 3"/>
          <p:cNvSpPr>
            <a:spLocks noGrp="1"/>
          </p:cNvSpPr>
          <p:nvPr>
            <p:ph type="sldNum" sz="quarter" idx="5"/>
          </p:nvPr>
        </p:nvSpPr>
        <p:spPr/>
        <p:txBody>
          <a:bodyPr/>
          <a:lstStyle/>
          <a:p>
            <a:fld id="{802AC5E8-0436-426E-AB67-1D2ECD99D695}" type="slidenum">
              <a:rPr lang="en-US" smtClean="0"/>
              <a:t>22</a:t>
            </a:fld>
            <a:endParaRPr lang="en-US"/>
          </a:p>
        </p:txBody>
      </p:sp>
    </p:spTree>
    <p:extLst>
      <p:ext uri="{BB962C8B-B14F-4D97-AF65-F5344CB8AC3E}">
        <p14:creationId xmlns:p14="http://schemas.microsoft.com/office/powerpoint/2010/main" val="143620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Cremation is a method of final disposition of a dead body through burning.</a:t>
            </a:r>
            <a:endParaRPr lang="en-US" dirty="0"/>
          </a:p>
        </p:txBody>
      </p:sp>
      <p:sp>
        <p:nvSpPr>
          <p:cNvPr id="4" name="Slide Number Placeholder 3"/>
          <p:cNvSpPr>
            <a:spLocks noGrp="1"/>
          </p:cNvSpPr>
          <p:nvPr>
            <p:ph type="sldNum" sz="quarter" idx="5"/>
          </p:nvPr>
        </p:nvSpPr>
        <p:spPr/>
        <p:txBody>
          <a:bodyPr/>
          <a:lstStyle/>
          <a:p>
            <a:fld id="{802AC5E8-0436-426E-AB67-1D2ECD99D695}" type="slidenum">
              <a:rPr lang="en-US" smtClean="0"/>
              <a:t>45</a:t>
            </a:fld>
            <a:endParaRPr lang="en-US"/>
          </a:p>
        </p:txBody>
      </p:sp>
    </p:spTree>
    <p:extLst>
      <p:ext uri="{BB962C8B-B14F-4D97-AF65-F5344CB8AC3E}">
        <p14:creationId xmlns:p14="http://schemas.microsoft.com/office/powerpoint/2010/main" val="2662965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91F0-CCC9-4B70-AF4D-4F7498A576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ACE36A-D6B6-4936-9881-7DDC9A385E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994C0D-1774-4423-8309-E830C23EF0E1}"/>
              </a:ext>
            </a:extLst>
          </p:cNvPr>
          <p:cNvSpPr>
            <a:spLocks noGrp="1"/>
          </p:cNvSpPr>
          <p:nvPr>
            <p:ph type="dt" sz="half" idx="10"/>
          </p:nvPr>
        </p:nvSpPr>
        <p:spPr/>
        <p:txBody>
          <a:bodyPr/>
          <a:lstStyle/>
          <a:p>
            <a:fld id="{0748B52D-BBF4-45A5-9510-B932D2BA977F}" type="datetimeFigureOut">
              <a:rPr lang="en-US" smtClean="0"/>
              <a:t>4/13/2020</a:t>
            </a:fld>
            <a:endParaRPr lang="en-US"/>
          </a:p>
        </p:txBody>
      </p:sp>
      <p:sp>
        <p:nvSpPr>
          <p:cNvPr id="5" name="Footer Placeholder 4">
            <a:extLst>
              <a:ext uri="{FF2B5EF4-FFF2-40B4-BE49-F238E27FC236}">
                <a16:creationId xmlns:a16="http://schemas.microsoft.com/office/drawing/2014/main" id="{2F73E7CD-B9D4-4915-82F6-F44054397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4FA99-BAB4-4A13-AD46-A49464920FF5}"/>
              </a:ext>
            </a:extLst>
          </p:cNvPr>
          <p:cNvSpPr>
            <a:spLocks noGrp="1"/>
          </p:cNvSpPr>
          <p:nvPr>
            <p:ph type="sldNum" sz="quarter" idx="12"/>
          </p:nvPr>
        </p:nvSpPr>
        <p:spPr/>
        <p:txBody>
          <a:bodyPr/>
          <a:lstStyle/>
          <a:p>
            <a:fld id="{1B398885-25D8-4971-84D8-CED8DBDB7E88}" type="slidenum">
              <a:rPr lang="en-US" smtClean="0"/>
              <a:t>‹#›</a:t>
            </a:fld>
            <a:endParaRPr lang="en-US"/>
          </a:p>
        </p:txBody>
      </p:sp>
    </p:spTree>
    <p:extLst>
      <p:ext uri="{BB962C8B-B14F-4D97-AF65-F5344CB8AC3E}">
        <p14:creationId xmlns:p14="http://schemas.microsoft.com/office/powerpoint/2010/main" val="1769804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D4C07-DEF9-44D2-B397-F1D8C2B835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BDE66-CD43-4586-BCA2-F52B9875CC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A22C5-9118-4B09-ABF1-98A2821F5CFB}"/>
              </a:ext>
            </a:extLst>
          </p:cNvPr>
          <p:cNvSpPr>
            <a:spLocks noGrp="1"/>
          </p:cNvSpPr>
          <p:nvPr>
            <p:ph type="dt" sz="half" idx="10"/>
          </p:nvPr>
        </p:nvSpPr>
        <p:spPr/>
        <p:txBody>
          <a:bodyPr/>
          <a:lstStyle/>
          <a:p>
            <a:fld id="{0748B52D-BBF4-45A5-9510-B932D2BA977F}" type="datetimeFigureOut">
              <a:rPr lang="en-US" smtClean="0"/>
              <a:t>4/13/2020</a:t>
            </a:fld>
            <a:endParaRPr lang="en-US"/>
          </a:p>
        </p:txBody>
      </p:sp>
      <p:sp>
        <p:nvSpPr>
          <p:cNvPr id="5" name="Footer Placeholder 4">
            <a:extLst>
              <a:ext uri="{FF2B5EF4-FFF2-40B4-BE49-F238E27FC236}">
                <a16:creationId xmlns:a16="http://schemas.microsoft.com/office/drawing/2014/main" id="{11057C1F-C020-4C2B-8CCB-484D69696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550A1-BE23-4C1B-AE22-5BD00563AF4D}"/>
              </a:ext>
            </a:extLst>
          </p:cNvPr>
          <p:cNvSpPr>
            <a:spLocks noGrp="1"/>
          </p:cNvSpPr>
          <p:nvPr>
            <p:ph type="sldNum" sz="quarter" idx="12"/>
          </p:nvPr>
        </p:nvSpPr>
        <p:spPr/>
        <p:txBody>
          <a:bodyPr/>
          <a:lstStyle/>
          <a:p>
            <a:fld id="{1B398885-25D8-4971-84D8-CED8DBDB7E88}" type="slidenum">
              <a:rPr lang="en-US" smtClean="0"/>
              <a:t>‹#›</a:t>
            </a:fld>
            <a:endParaRPr lang="en-US"/>
          </a:p>
        </p:txBody>
      </p:sp>
    </p:spTree>
    <p:extLst>
      <p:ext uri="{BB962C8B-B14F-4D97-AF65-F5344CB8AC3E}">
        <p14:creationId xmlns:p14="http://schemas.microsoft.com/office/powerpoint/2010/main" val="400530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921166-D4C9-4112-B037-34EA0CC100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8F3BF3-60F5-425A-9741-57218E9552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7A999A-95C4-4C56-8F1E-76F79EB2EBAB}"/>
              </a:ext>
            </a:extLst>
          </p:cNvPr>
          <p:cNvSpPr>
            <a:spLocks noGrp="1"/>
          </p:cNvSpPr>
          <p:nvPr>
            <p:ph type="dt" sz="half" idx="10"/>
          </p:nvPr>
        </p:nvSpPr>
        <p:spPr/>
        <p:txBody>
          <a:bodyPr/>
          <a:lstStyle/>
          <a:p>
            <a:fld id="{0748B52D-BBF4-45A5-9510-B932D2BA977F}" type="datetimeFigureOut">
              <a:rPr lang="en-US" smtClean="0"/>
              <a:t>4/13/2020</a:t>
            </a:fld>
            <a:endParaRPr lang="en-US"/>
          </a:p>
        </p:txBody>
      </p:sp>
      <p:sp>
        <p:nvSpPr>
          <p:cNvPr id="5" name="Footer Placeholder 4">
            <a:extLst>
              <a:ext uri="{FF2B5EF4-FFF2-40B4-BE49-F238E27FC236}">
                <a16:creationId xmlns:a16="http://schemas.microsoft.com/office/drawing/2014/main" id="{DF912001-DB38-4FCC-A57C-59D6E9E3E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22AA2-F495-49BF-8082-E16F3C6FB0A7}"/>
              </a:ext>
            </a:extLst>
          </p:cNvPr>
          <p:cNvSpPr>
            <a:spLocks noGrp="1"/>
          </p:cNvSpPr>
          <p:nvPr>
            <p:ph type="sldNum" sz="quarter" idx="12"/>
          </p:nvPr>
        </p:nvSpPr>
        <p:spPr/>
        <p:txBody>
          <a:bodyPr/>
          <a:lstStyle/>
          <a:p>
            <a:fld id="{1B398885-25D8-4971-84D8-CED8DBDB7E88}" type="slidenum">
              <a:rPr lang="en-US" smtClean="0"/>
              <a:t>‹#›</a:t>
            </a:fld>
            <a:endParaRPr lang="en-US"/>
          </a:p>
        </p:txBody>
      </p:sp>
    </p:spTree>
    <p:extLst>
      <p:ext uri="{BB962C8B-B14F-4D97-AF65-F5344CB8AC3E}">
        <p14:creationId xmlns:p14="http://schemas.microsoft.com/office/powerpoint/2010/main" val="876304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95C6-AD46-466E-AB67-8DE40784F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A6B94C-E119-4BFC-B50D-BF609D9DA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1E6FC-FD66-4938-BEFD-57F981D3FA95}"/>
              </a:ext>
            </a:extLst>
          </p:cNvPr>
          <p:cNvSpPr>
            <a:spLocks noGrp="1"/>
          </p:cNvSpPr>
          <p:nvPr>
            <p:ph type="dt" sz="half" idx="10"/>
          </p:nvPr>
        </p:nvSpPr>
        <p:spPr/>
        <p:txBody>
          <a:bodyPr/>
          <a:lstStyle/>
          <a:p>
            <a:fld id="{0748B52D-BBF4-45A5-9510-B932D2BA977F}" type="datetimeFigureOut">
              <a:rPr lang="en-US" smtClean="0"/>
              <a:t>4/13/2020</a:t>
            </a:fld>
            <a:endParaRPr lang="en-US"/>
          </a:p>
        </p:txBody>
      </p:sp>
      <p:sp>
        <p:nvSpPr>
          <p:cNvPr id="5" name="Footer Placeholder 4">
            <a:extLst>
              <a:ext uri="{FF2B5EF4-FFF2-40B4-BE49-F238E27FC236}">
                <a16:creationId xmlns:a16="http://schemas.microsoft.com/office/drawing/2014/main" id="{9757CFC2-516A-4CC4-B854-81E774BF3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65CBE-EA14-4959-B717-FB804B74D8C3}"/>
              </a:ext>
            </a:extLst>
          </p:cNvPr>
          <p:cNvSpPr>
            <a:spLocks noGrp="1"/>
          </p:cNvSpPr>
          <p:nvPr>
            <p:ph type="sldNum" sz="quarter" idx="12"/>
          </p:nvPr>
        </p:nvSpPr>
        <p:spPr/>
        <p:txBody>
          <a:bodyPr/>
          <a:lstStyle/>
          <a:p>
            <a:fld id="{1B398885-25D8-4971-84D8-CED8DBDB7E88}" type="slidenum">
              <a:rPr lang="en-US" smtClean="0"/>
              <a:t>‹#›</a:t>
            </a:fld>
            <a:endParaRPr lang="en-US"/>
          </a:p>
        </p:txBody>
      </p:sp>
    </p:spTree>
    <p:extLst>
      <p:ext uri="{BB962C8B-B14F-4D97-AF65-F5344CB8AC3E}">
        <p14:creationId xmlns:p14="http://schemas.microsoft.com/office/powerpoint/2010/main" val="168850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0285-7CEE-4A06-83FB-CFDBBE2B3C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87A002-9C96-4D50-9A29-FD2F04787E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B15AE-60B6-410B-B854-EFCB57483EA0}"/>
              </a:ext>
            </a:extLst>
          </p:cNvPr>
          <p:cNvSpPr>
            <a:spLocks noGrp="1"/>
          </p:cNvSpPr>
          <p:nvPr>
            <p:ph type="dt" sz="half" idx="10"/>
          </p:nvPr>
        </p:nvSpPr>
        <p:spPr/>
        <p:txBody>
          <a:bodyPr/>
          <a:lstStyle/>
          <a:p>
            <a:fld id="{0748B52D-BBF4-45A5-9510-B932D2BA977F}" type="datetimeFigureOut">
              <a:rPr lang="en-US" smtClean="0"/>
              <a:t>4/13/2020</a:t>
            </a:fld>
            <a:endParaRPr lang="en-US"/>
          </a:p>
        </p:txBody>
      </p:sp>
      <p:sp>
        <p:nvSpPr>
          <p:cNvPr id="5" name="Footer Placeholder 4">
            <a:extLst>
              <a:ext uri="{FF2B5EF4-FFF2-40B4-BE49-F238E27FC236}">
                <a16:creationId xmlns:a16="http://schemas.microsoft.com/office/drawing/2014/main" id="{B856A363-B112-43C9-96C3-7A8DE56F3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B42CD-1486-45E8-865A-F1C27B736473}"/>
              </a:ext>
            </a:extLst>
          </p:cNvPr>
          <p:cNvSpPr>
            <a:spLocks noGrp="1"/>
          </p:cNvSpPr>
          <p:nvPr>
            <p:ph type="sldNum" sz="quarter" idx="12"/>
          </p:nvPr>
        </p:nvSpPr>
        <p:spPr/>
        <p:txBody>
          <a:bodyPr/>
          <a:lstStyle/>
          <a:p>
            <a:fld id="{1B398885-25D8-4971-84D8-CED8DBDB7E88}" type="slidenum">
              <a:rPr lang="en-US" smtClean="0"/>
              <a:t>‹#›</a:t>
            </a:fld>
            <a:endParaRPr lang="en-US"/>
          </a:p>
        </p:txBody>
      </p:sp>
    </p:spTree>
    <p:extLst>
      <p:ext uri="{BB962C8B-B14F-4D97-AF65-F5344CB8AC3E}">
        <p14:creationId xmlns:p14="http://schemas.microsoft.com/office/powerpoint/2010/main" val="1195816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B376-7CF7-4E4C-BB2E-E4BAE38E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2D6C9-53FC-405C-B930-EBBBF43992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78008-6D96-47EA-83E9-69A3E0A21B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728509-CA5F-457F-8DBC-0060813900CD}"/>
              </a:ext>
            </a:extLst>
          </p:cNvPr>
          <p:cNvSpPr>
            <a:spLocks noGrp="1"/>
          </p:cNvSpPr>
          <p:nvPr>
            <p:ph type="dt" sz="half" idx="10"/>
          </p:nvPr>
        </p:nvSpPr>
        <p:spPr/>
        <p:txBody>
          <a:bodyPr/>
          <a:lstStyle/>
          <a:p>
            <a:fld id="{0748B52D-BBF4-45A5-9510-B932D2BA977F}" type="datetimeFigureOut">
              <a:rPr lang="en-US" smtClean="0"/>
              <a:t>4/13/2020</a:t>
            </a:fld>
            <a:endParaRPr lang="en-US"/>
          </a:p>
        </p:txBody>
      </p:sp>
      <p:sp>
        <p:nvSpPr>
          <p:cNvPr id="6" name="Footer Placeholder 5">
            <a:extLst>
              <a:ext uri="{FF2B5EF4-FFF2-40B4-BE49-F238E27FC236}">
                <a16:creationId xmlns:a16="http://schemas.microsoft.com/office/drawing/2014/main" id="{51F30136-CC24-4138-A163-AA64481D72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9DC891-228B-4F1C-9B78-8A225B7D18AF}"/>
              </a:ext>
            </a:extLst>
          </p:cNvPr>
          <p:cNvSpPr>
            <a:spLocks noGrp="1"/>
          </p:cNvSpPr>
          <p:nvPr>
            <p:ph type="sldNum" sz="quarter" idx="12"/>
          </p:nvPr>
        </p:nvSpPr>
        <p:spPr/>
        <p:txBody>
          <a:bodyPr/>
          <a:lstStyle/>
          <a:p>
            <a:fld id="{1B398885-25D8-4971-84D8-CED8DBDB7E88}" type="slidenum">
              <a:rPr lang="en-US" smtClean="0"/>
              <a:t>‹#›</a:t>
            </a:fld>
            <a:endParaRPr lang="en-US"/>
          </a:p>
        </p:txBody>
      </p:sp>
    </p:spTree>
    <p:extLst>
      <p:ext uri="{BB962C8B-B14F-4D97-AF65-F5344CB8AC3E}">
        <p14:creationId xmlns:p14="http://schemas.microsoft.com/office/powerpoint/2010/main" val="774753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F3C1-A332-418A-AB19-C1D847F9B3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0FA4BF-B1BE-4A31-B182-931AE9ED5C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248544-7BA1-4409-840B-6447E52159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76C1E-D29B-4E8F-909D-EF335F9751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F9F69A-7283-4BB5-A15A-A31FBB4191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E5A1C4-9AEC-4ECE-AF66-97CCEB47F40B}"/>
              </a:ext>
            </a:extLst>
          </p:cNvPr>
          <p:cNvSpPr>
            <a:spLocks noGrp="1"/>
          </p:cNvSpPr>
          <p:nvPr>
            <p:ph type="dt" sz="half" idx="10"/>
          </p:nvPr>
        </p:nvSpPr>
        <p:spPr/>
        <p:txBody>
          <a:bodyPr/>
          <a:lstStyle/>
          <a:p>
            <a:fld id="{0748B52D-BBF4-45A5-9510-B932D2BA977F}" type="datetimeFigureOut">
              <a:rPr lang="en-US" smtClean="0"/>
              <a:t>4/13/2020</a:t>
            </a:fld>
            <a:endParaRPr lang="en-US"/>
          </a:p>
        </p:txBody>
      </p:sp>
      <p:sp>
        <p:nvSpPr>
          <p:cNvPr id="8" name="Footer Placeholder 7">
            <a:extLst>
              <a:ext uri="{FF2B5EF4-FFF2-40B4-BE49-F238E27FC236}">
                <a16:creationId xmlns:a16="http://schemas.microsoft.com/office/drawing/2014/main" id="{EE08D9B9-ECC2-4C87-BEC3-2C28009D87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4EB31D-78E2-4EA0-B70A-4A991B5637E0}"/>
              </a:ext>
            </a:extLst>
          </p:cNvPr>
          <p:cNvSpPr>
            <a:spLocks noGrp="1"/>
          </p:cNvSpPr>
          <p:nvPr>
            <p:ph type="sldNum" sz="quarter" idx="12"/>
          </p:nvPr>
        </p:nvSpPr>
        <p:spPr/>
        <p:txBody>
          <a:bodyPr/>
          <a:lstStyle/>
          <a:p>
            <a:fld id="{1B398885-25D8-4971-84D8-CED8DBDB7E88}" type="slidenum">
              <a:rPr lang="en-US" smtClean="0"/>
              <a:t>‹#›</a:t>
            </a:fld>
            <a:endParaRPr lang="en-US"/>
          </a:p>
        </p:txBody>
      </p:sp>
    </p:spTree>
    <p:extLst>
      <p:ext uri="{BB962C8B-B14F-4D97-AF65-F5344CB8AC3E}">
        <p14:creationId xmlns:p14="http://schemas.microsoft.com/office/powerpoint/2010/main" val="209014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A9815-8562-4784-83A3-F02F08C26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FBE213-D5E1-475F-8884-787DA936B29C}"/>
              </a:ext>
            </a:extLst>
          </p:cNvPr>
          <p:cNvSpPr>
            <a:spLocks noGrp="1"/>
          </p:cNvSpPr>
          <p:nvPr>
            <p:ph type="dt" sz="half" idx="10"/>
          </p:nvPr>
        </p:nvSpPr>
        <p:spPr/>
        <p:txBody>
          <a:bodyPr/>
          <a:lstStyle/>
          <a:p>
            <a:fld id="{0748B52D-BBF4-45A5-9510-B932D2BA977F}" type="datetimeFigureOut">
              <a:rPr lang="en-US" smtClean="0"/>
              <a:t>4/13/2020</a:t>
            </a:fld>
            <a:endParaRPr lang="en-US"/>
          </a:p>
        </p:txBody>
      </p:sp>
      <p:sp>
        <p:nvSpPr>
          <p:cNvPr id="4" name="Footer Placeholder 3">
            <a:extLst>
              <a:ext uri="{FF2B5EF4-FFF2-40B4-BE49-F238E27FC236}">
                <a16:creationId xmlns:a16="http://schemas.microsoft.com/office/drawing/2014/main" id="{14768582-1430-4E2F-B358-46DAA6DECE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712554-466B-4A10-B860-BC8CC55850D9}"/>
              </a:ext>
            </a:extLst>
          </p:cNvPr>
          <p:cNvSpPr>
            <a:spLocks noGrp="1"/>
          </p:cNvSpPr>
          <p:nvPr>
            <p:ph type="sldNum" sz="quarter" idx="12"/>
          </p:nvPr>
        </p:nvSpPr>
        <p:spPr/>
        <p:txBody>
          <a:bodyPr/>
          <a:lstStyle/>
          <a:p>
            <a:fld id="{1B398885-25D8-4971-84D8-CED8DBDB7E88}" type="slidenum">
              <a:rPr lang="en-US" smtClean="0"/>
              <a:t>‹#›</a:t>
            </a:fld>
            <a:endParaRPr lang="en-US"/>
          </a:p>
        </p:txBody>
      </p:sp>
    </p:spTree>
    <p:extLst>
      <p:ext uri="{BB962C8B-B14F-4D97-AF65-F5344CB8AC3E}">
        <p14:creationId xmlns:p14="http://schemas.microsoft.com/office/powerpoint/2010/main" val="2576486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CF046B-FFC1-42D3-BC42-574E64E5AE0D}"/>
              </a:ext>
            </a:extLst>
          </p:cNvPr>
          <p:cNvSpPr>
            <a:spLocks noGrp="1"/>
          </p:cNvSpPr>
          <p:nvPr>
            <p:ph type="dt" sz="half" idx="10"/>
          </p:nvPr>
        </p:nvSpPr>
        <p:spPr/>
        <p:txBody>
          <a:bodyPr/>
          <a:lstStyle/>
          <a:p>
            <a:fld id="{0748B52D-BBF4-45A5-9510-B932D2BA977F}" type="datetimeFigureOut">
              <a:rPr lang="en-US" smtClean="0"/>
              <a:t>4/13/2020</a:t>
            </a:fld>
            <a:endParaRPr lang="en-US"/>
          </a:p>
        </p:txBody>
      </p:sp>
      <p:sp>
        <p:nvSpPr>
          <p:cNvPr id="3" name="Footer Placeholder 2">
            <a:extLst>
              <a:ext uri="{FF2B5EF4-FFF2-40B4-BE49-F238E27FC236}">
                <a16:creationId xmlns:a16="http://schemas.microsoft.com/office/drawing/2014/main" id="{4F590103-310A-4FD9-95E2-47455F5407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2A465C-A034-465D-9149-99023D6F518C}"/>
              </a:ext>
            </a:extLst>
          </p:cNvPr>
          <p:cNvSpPr>
            <a:spLocks noGrp="1"/>
          </p:cNvSpPr>
          <p:nvPr>
            <p:ph type="sldNum" sz="quarter" idx="12"/>
          </p:nvPr>
        </p:nvSpPr>
        <p:spPr/>
        <p:txBody>
          <a:bodyPr/>
          <a:lstStyle/>
          <a:p>
            <a:fld id="{1B398885-25D8-4971-84D8-CED8DBDB7E88}" type="slidenum">
              <a:rPr lang="en-US" smtClean="0"/>
              <a:t>‹#›</a:t>
            </a:fld>
            <a:endParaRPr lang="en-US"/>
          </a:p>
        </p:txBody>
      </p:sp>
    </p:spTree>
    <p:extLst>
      <p:ext uri="{BB962C8B-B14F-4D97-AF65-F5344CB8AC3E}">
        <p14:creationId xmlns:p14="http://schemas.microsoft.com/office/powerpoint/2010/main" val="2515656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B27D-54D7-4B68-90AB-11F651B6DA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E47C90-BF0A-4D7A-8610-B9320257F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B3E9F7-617A-4975-AE98-21BE6B3E6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D0BB0A-64B3-4308-9199-4AA959A15605}"/>
              </a:ext>
            </a:extLst>
          </p:cNvPr>
          <p:cNvSpPr>
            <a:spLocks noGrp="1"/>
          </p:cNvSpPr>
          <p:nvPr>
            <p:ph type="dt" sz="half" idx="10"/>
          </p:nvPr>
        </p:nvSpPr>
        <p:spPr/>
        <p:txBody>
          <a:bodyPr/>
          <a:lstStyle/>
          <a:p>
            <a:fld id="{0748B52D-BBF4-45A5-9510-B932D2BA977F}" type="datetimeFigureOut">
              <a:rPr lang="en-US" smtClean="0"/>
              <a:t>4/13/2020</a:t>
            </a:fld>
            <a:endParaRPr lang="en-US"/>
          </a:p>
        </p:txBody>
      </p:sp>
      <p:sp>
        <p:nvSpPr>
          <p:cNvPr id="6" name="Footer Placeholder 5">
            <a:extLst>
              <a:ext uri="{FF2B5EF4-FFF2-40B4-BE49-F238E27FC236}">
                <a16:creationId xmlns:a16="http://schemas.microsoft.com/office/drawing/2014/main" id="{963A5745-06CF-46E7-BB4A-D01D92EC9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515AD-677B-4C6B-A109-0B1E23BF06E1}"/>
              </a:ext>
            </a:extLst>
          </p:cNvPr>
          <p:cNvSpPr>
            <a:spLocks noGrp="1"/>
          </p:cNvSpPr>
          <p:nvPr>
            <p:ph type="sldNum" sz="quarter" idx="12"/>
          </p:nvPr>
        </p:nvSpPr>
        <p:spPr/>
        <p:txBody>
          <a:bodyPr/>
          <a:lstStyle/>
          <a:p>
            <a:fld id="{1B398885-25D8-4971-84D8-CED8DBDB7E88}" type="slidenum">
              <a:rPr lang="en-US" smtClean="0"/>
              <a:t>‹#›</a:t>
            </a:fld>
            <a:endParaRPr lang="en-US"/>
          </a:p>
        </p:txBody>
      </p:sp>
    </p:spTree>
    <p:extLst>
      <p:ext uri="{BB962C8B-B14F-4D97-AF65-F5344CB8AC3E}">
        <p14:creationId xmlns:p14="http://schemas.microsoft.com/office/powerpoint/2010/main" val="3526737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3564E-797B-482A-9CCC-38388052C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7BDF12-0990-4FA1-A8B6-8DDDEC2F51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F5B45D-C0D2-4B9E-88F3-CF416D0CF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A8E1D-CD76-4FBD-B837-D6088F5CA739}"/>
              </a:ext>
            </a:extLst>
          </p:cNvPr>
          <p:cNvSpPr>
            <a:spLocks noGrp="1"/>
          </p:cNvSpPr>
          <p:nvPr>
            <p:ph type="dt" sz="half" idx="10"/>
          </p:nvPr>
        </p:nvSpPr>
        <p:spPr/>
        <p:txBody>
          <a:bodyPr/>
          <a:lstStyle/>
          <a:p>
            <a:fld id="{0748B52D-BBF4-45A5-9510-B932D2BA977F}" type="datetimeFigureOut">
              <a:rPr lang="en-US" smtClean="0"/>
              <a:t>4/13/2020</a:t>
            </a:fld>
            <a:endParaRPr lang="en-US"/>
          </a:p>
        </p:txBody>
      </p:sp>
      <p:sp>
        <p:nvSpPr>
          <p:cNvPr id="6" name="Footer Placeholder 5">
            <a:extLst>
              <a:ext uri="{FF2B5EF4-FFF2-40B4-BE49-F238E27FC236}">
                <a16:creationId xmlns:a16="http://schemas.microsoft.com/office/drawing/2014/main" id="{684EEDE0-7503-4855-9393-9E560309A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13F2D5-C9F5-46FC-A92B-09E56F520026}"/>
              </a:ext>
            </a:extLst>
          </p:cNvPr>
          <p:cNvSpPr>
            <a:spLocks noGrp="1"/>
          </p:cNvSpPr>
          <p:nvPr>
            <p:ph type="sldNum" sz="quarter" idx="12"/>
          </p:nvPr>
        </p:nvSpPr>
        <p:spPr/>
        <p:txBody>
          <a:bodyPr/>
          <a:lstStyle/>
          <a:p>
            <a:fld id="{1B398885-25D8-4971-84D8-CED8DBDB7E88}" type="slidenum">
              <a:rPr lang="en-US" smtClean="0"/>
              <a:t>‹#›</a:t>
            </a:fld>
            <a:endParaRPr lang="en-US"/>
          </a:p>
        </p:txBody>
      </p:sp>
    </p:spTree>
    <p:extLst>
      <p:ext uri="{BB962C8B-B14F-4D97-AF65-F5344CB8AC3E}">
        <p14:creationId xmlns:p14="http://schemas.microsoft.com/office/powerpoint/2010/main" val="2018464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ED4303-E111-4BF9-AB76-745D934F2D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5792A6-1EAB-41AA-9518-4309557E2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6FDD3-CDF4-4024-88AC-41C6C43EC4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8B52D-BBF4-45A5-9510-B932D2BA977F}" type="datetimeFigureOut">
              <a:rPr lang="en-US" smtClean="0"/>
              <a:t>4/13/2020</a:t>
            </a:fld>
            <a:endParaRPr lang="en-US"/>
          </a:p>
        </p:txBody>
      </p:sp>
      <p:sp>
        <p:nvSpPr>
          <p:cNvPr id="5" name="Footer Placeholder 4">
            <a:extLst>
              <a:ext uri="{FF2B5EF4-FFF2-40B4-BE49-F238E27FC236}">
                <a16:creationId xmlns:a16="http://schemas.microsoft.com/office/drawing/2014/main" id="{0392992D-58BF-40FB-B1B9-35D6DC3089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8511EF-A37E-4214-BD36-E5777A4EF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398885-25D8-4971-84D8-CED8DBDB7E88}" type="slidenum">
              <a:rPr lang="en-US" smtClean="0"/>
              <a:t>‹#›</a:t>
            </a:fld>
            <a:endParaRPr lang="en-US"/>
          </a:p>
        </p:txBody>
      </p:sp>
    </p:spTree>
    <p:extLst>
      <p:ext uri="{BB962C8B-B14F-4D97-AF65-F5344CB8AC3E}">
        <p14:creationId xmlns:p14="http://schemas.microsoft.com/office/powerpoint/2010/main" val="2998192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onservation.org/stories/11-climate-change-facts-you-need-to-know"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nytimes.com/2010/02/01/business/global/01green.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85BA7-1047-440E-818C-559E52BCA578}"/>
              </a:ext>
            </a:extLst>
          </p:cNvPr>
          <p:cNvSpPr>
            <a:spLocks noGrp="1"/>
          </p:cNvSpPr>
          <p:nvPr>
            <p:ph type="ctrTitle"/>
          </p:nvPr>
        </p:nvSpPr>
        <p:spPr/>
        <p:txBody>
          <a:bodyPr/>
          <a:lstStyle/>
          <a:p>
            <a:r>
              <a:rPr lang="en-US" dirty="0"/>
              <a:t>Conservation of Biodiversity</a:t>
            </a:r>
          </a:p>
        </p:txBody>
      </p:sp>
      <p:sp>
        <p:nvSpPr>
          <p:cNvPr id="3" name="Subtitle 2">
            <a:extLst>
              <a:ext uri="{FF2B5EF4-FFF2-40B4-BE49-F238E27FC236}">
                <a16:creationId xmlns:a16="http://schemas.microsoft.com/office/drawing/2014/main" id="{E002D8D7-6862-45D3-B95C-E852C787ECBC}"/>
              </a:ext>
            </a:extLst>
          </p:cNvPr>
          <p:cNvSpPr>
            <a:spLocks noGrp="1"/>
          </p:cNvSpPr>
          <p:nvPr>
            <p:ph type="subTitle" idx="1"/>
          </p:nvPr>
        </p:nvSpPr>
        <p:spPr/>
        <p:txBody>
          <a:bodyPr/>
          <a:lstStyle/>
          <a:p>
            <a:r>
              <a:rPr lang="en-US" dirty="0"/>
              <a:t>Genetic resources and conservation</a:t>
            </a:r>
          </a:p>
          <a:p>
            <a:r>
              <a:rPr lang="en-US" dirty="0"/>
              <a:t>BS Biotechnology (6</a:t>
            </a:r>
            <a:r>
              <a:rPr lang="en-US" baseline="30000" dirty="0"/>
              <a:t>th</a:t>
            </a:r>
            <a:r>
              <a:rPr lang="en-US" dirty="0"/>
              <a:t> Semester)</a:t>
            </a:r>
          </a:p>
          <a:p>
            <a:r>
              <a:rPr lang="en-US" dirty="0"/>
              <a:t>University of Sargodha</a:t>
            </a:r>
          </a:p>
          <a:p>
            <a:endParaRPr lang="en-US" dirty="0"/>
          </a:p>
        </p:txBody>
      </p:sp>
    </p:spTree>
    <p:extLst>
      <p:ext uri="{BB962C8B-B14F-4D97-AF65-F5344CB8AC3E}">
        <p14:creationId xmlns:p14="http://schemas.microsoft.com/office/powerpoint/2010/main" val="4147650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80CC3-AC92-40E2-8421-4023FA4A1580}"/>
              </a:ext>
            </a:extLst>
          </p:cNvPr>
          <p:cNvSpPr>
            <a:spLocks noGrp="1"/>
          </p:cNvSpPr>
          <p:nvPr>
            <p:ph type="title"/>
          </p:nvPr>
        </p:nvSpPr>
        <p:spPr/>
        <p:txBody>
          <a:bodyPr/>
          <a:lstStyle/>
          <a:p>
            <a:r>
              <a:rPr lang="en-GB" b="1" dirty="0"/>
              <a:t>2-Biodiversity as a solution to climate change</a:t>
            </a:r>
            <a:endParaRPr lang="en-US" dirty="0"/>
          </a:p>
        </p:txBody>
      </p:sp>
      <p:sp>
        <p:nvSpPr>
          <p:cNvPr id="3" name="Content Placeholder 2">
            <a:extLst>
              <a:ext uri="{FF2B5EF4-FFF2-40B4-BE49-F238E27FC236}">
                <a16:creationId xmlns:a16="http://schemas.microsoft.com/office/drawing/2014/main" id="{27CD7E3B-3541-4407-BFEC-82E398E0070B}"/>
              </a:ext>
            </a:extLst>
          </p:cNvPr>
          <p:cNvSpPr>
            <a:spLocks noGrp="1"/>
          </p:cNvSpPr>
          <p:nvPr>
            <p:ph idx="1"/>
          </p:nvPr>
        </p:nvSpPr>
        <p:spPr/>
        <p:txBody>
          <a:bodyPr>
            <a:normAutofit fontScale="92500" lnSpcReduction="10000"/>
          </a:bodyPr>
          <a:lstStyle/>
          <a:p>
            <a:r>
              <a:rPr lang="en-GB" dirty="0"/>
              <a:t>Nature can provide more than 30 % of the solution to climate change by holding global warming below 2 degrees Celsius</a:t>
            </a:r>
          </a:p>
          <a:p>
            <a:r>
              <a:rPr lang="en-GB" dirty="0"/>
              <a:t>The destruction of forest ecosystems is responsible for </a:t>
            </a:r>
            <a:r>
              <a:rPr lang="en-GB" b="1" dirty="0">
                <a:hlinkClick r:id="rId2"/>
              </a:rPr>
              <a:t>11 percent of all global greenhouse gas</a:t>
            </a:r>
            <a:r>
              <a:rPr lang="en-GB" dirty="0"/>
              <a:t> emissions caused by humans</a:t>
            </a:r>
          </a:p>
          <a:p>
            <a:r>
              <a:rPr lang="en-GB" dirty="0"/>
              <a:t>Mangroves ecosystems are good at storing carbon and keeping it out of the atmosphere</a:t>
            </a:r>
          </a:p>
          <a:p>
            <a:r>
              <a:rPr lang="en-GB" dirty="0"/>
              <a:t>Forests and wetland ecosystems provide crucial buffers to extreme storms and flooding related to climate change</a:t>
            </a:r>
          </a:p>
          <a:p>
            <a:r>
              <a:rPr lang="en-GB" dirty="0"/>
              <a:t>Amazon rainforest is known as “lungs of the world” because It provides about 20% of the world’s supply of oxygen and absorbs large amounts of carbon dioxide.</a:t>
            </a:r>
          </a:p>
        </p:txBody>
      </p:sp>
    </p:spTree>
    <p:extLst>
      <p:ext uri="{BB962C8B-B14F-4D97-AF65-F5344CB8AC3E}">
        <p14:creationId xmlns:p14="http://schemas.microsoft.com/office/powerpoint/2010/main" val="3499751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3BF5-EEC0-4926-A0C6-6FACAAFD457F}"/>
              </a:ext>
            </a:extLst>
          </p:cNvPr>
          <p:cNvSpPr>
            <a:spLocks noGrp="1"/>
          </p:cNvSpPr>
          <p:nvPr>
            <p:ph type="title"/>
          </p:nvPr>
        </p:nvSpPr>
        <p:spPr/>
        <p:txBody>
          <a:bodyPr/>
          <a:lstStyle/>
          <a:p>
            <a:r>
              <a:rPr lang="en-GB" b="1" dirty="0"/>
              <a:t>3-Biodiversity is good for the economy</a:t>
            </a:r>
            <a:endParaRPr lang="en-US" dirty="0"/>
          </a:p>
        </p:txBody>
      </p:sp>
      <p:sp>
        <p:nvSpPr>
          <p:cNvPr id="3" name="Content Placeholder 2">
            <a:extLst>
              <a:ext uri="{FF2B5EF4-FFF2-40B4-BE49-F238E27FC236}">
                <a16:creationId xmlns:a16="http://schemas.microsoft.com/office/drawing/2014/main" id="{B7D2360E-5AED-45D0-B821-F47C6EFEC4ED}"/>
              </a:ext>
            </a:extLst>
          </p:cNvPr>
          <p:cNvSpPr>
            <a:spLocks noGrp="1"/>
          </p:cNvSpPr>
          <p:nvPr>
            <p:ph idx="1"/>
          </p:nvPr>
        </p:nvSpPr>
        <p:spPr/>
        <p:txBody>
          <a:bodyPr/>
          <a:lstStyle/>
          <a:p>
            <a:r>
              <a:rPr lang="en-GB" dirty="0">
                <a:hlinkClick r:id="rId2">
                  <a:extLst>
                    <a:ext uri="{A12FA001-AC4F-418D-AE19-62706E023703}">
                      <ahyp:hlinkClr xmlns:ahyp="http://schemas.microsoft.com/office/drawing/2018/hyperlinkcolor" val="tx"/>
                    </a:ext>
                  </a:extLst>
                </a:hlinkClick>
              </a:rPr>
              <a:t>At least 40 percent of the world’s economy</a:t>
            </a:r>
            <a:r>
              <a:rPr lang="en-GB" dirty="0"/>
              <a:t> and 80 percent of the needs of the poor are derived from biological resources.</a:t>
            </a:r>
          </a:p>
          <a:p>
            <a:r>
              <a:rPr lang="en-GB" dirty="0"/>
              <a:t>Millions of people also depend on nature and species for their day-to-day livelihoods. This is particularly true for struggling communities in developing countries</a:t>
            </a:r>
          </a:p>
          <a:p>
            <a:r>
              <a:rPr lang="en-GB" dirty="0"/>
              <a:t>Nature-related tourism is also a significant income generator for many people as well</a:t>
            </a:r>
            <a:endParaRPr lang="en-US" dirty="0"/>
          </a:p>
        </p:txBody>
      </p:sp>
    </p:spTree>
    <p:extLst>
      <p:ext uri="{BB962C8B-B14F-4D97-AF65-F5344CB8AC3E}">
        <p14:creationId xmlns:p14="http://schemas.microsoft.com/office/powerpoint/2010/main" val="4211051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9A616-98FE-485A-9BA2-83506D36B72B}"/>
              </a:ext>
            </a:extLst>
          </p:cNvPr>
          <p:cNvSpPr>
            <a:spLocks noGrp="1"/>
          </p:cNvSpPr>
          <p:nvPr>
            <p:ph type="title"/>
          </p:nvPr>
        </p:nvSpPr>
        <p:spPr/>
        <p:txBody>
          <a:bodyPr/>
          <a:lstStyle/>
          <a:p>
            <a:r>
              <a:rPr lang="en-GB" b="1" dirty="0"/>
              <a:t>4-Biodiversity is an integral part of culture and identity</a:t>
            </a:r>
            <a:endParaRPr lang="en-US" dirty="0"/>
          </a:p>
        </p:txBody>
      </p:sp>
      <p:sp>
        <p:nvSpPr>
          <p:cNvPr id="3" name="Content Placeholder 2">
            <a:extLst>
              <a:ext uri="{FF2B5EF4-FFF2-40B4-BE49-F238E27FC236}">
                <a16:creationId xmlns:a16="http://schemas.microsoft.com/office/drawing/2014/main" id="{175971A1-5D0F-4125-8800-1FB0B49EED4F}"/>
              </a:ext>
            </a:extLst>
          </p:cNvPr>
          <p:cNvSpPr>
            <a:spLocks noGrp="1"/>
          </p:cNvSpPr>
          <p:nvPr>
            <p:ph idx="1"/>
          </p:nvPr>
        </p:nvSpPr>
        <p:spPr/>
        <p:txBody>
          <a:bodyPr/>
          <a:lstStyle/>
          <a:p>
            <a:r>
              <a:rPr lang="en-GB" dirty="0"/>
              <a:t>Species are frequently integral to religious, cultural and national identities</a:t>
            </a:r>
          </a:p>
          <a:p>
            <a:r>
              <a:rPr lang="en-GB" dirty="0"/>
              <a:t>231 species are formally used as national symbols in 142 countries</a:t>
            </a:r>
          </a:p>
          <a:p>
            <a:r>
              <a:rPr lang="en-GB" dirty="0"/>
              <a:t>Ecosystems such as parks and other </a:t>
            </a:r>
          </a:p>
          <a:p>
            <a:pPr marL="0" indent="0">
              <a:buNone/>
            </a:pPr>
            <a:r>
              <a:rPr lang="en-GB" dirty="0"/>
              <a:t>protected areas also provide recreation </a:t>
            </a:r>
          </a:p>
          <a:p>
            <a:pPr marL="0" indent="0">
              <a:buNone/>
            </a:pPr>
            <a:r>
              <a:rPr lang="en-GB" dirty="0"/>
              <a:t>and a knowledge resource for visitors</a:t>
            </a:r>
          </a:p>
          <a:p>
            <a:r>
              <a:rPr lang="en-GB" dirty="0"/>
              <a:t>Biodiversity is a frequent source of </a:t>
            </a:r>
          </a:p>
          <a:p>
            <a:pPr marL="0" indent="0">
              <a:buNone/>
            </a:pPr>
            <a:r>
              <a:rPr lang="en-GB" dirty="0"/>
              <a:t>inspiration for artists and designers.</a:t>
            </a:r>
          </a:p>
          <a:p>
            <a:endParaRPr lang="en-US" dirty="0"/>
          </a:p>
        </p:txBody>
      </p:sp>
      <p:pic>
        <p:nvPicPr>
          <p:cNvPr id="5" name="Picture 4">
            <a:extLst>
              <a:ext uri="{FF2B5EF4-FFF2-40B4-BE49-F238E27FC236}">
                <a16:creationId xmlns:a16="http://schemas.microsoft.com/office/drawing/2014/main" id="{C47DF0DF-BAA8-4361-A1B2-8B144A96B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6139" y="3271981"/>
            <a:ext cx="4520298" cy="3429000"/>
          </a:xfrm>
          <a:prstGeom prst="rect">
            <a:avLst/>
          </a:prstGeom>
        </p:spPr>
      </p:pic>
    </p:spTree>
    <p:extLst>
      <p:ext uri="{BB962C8B-B14F-4D97-AF65-F5344CB8AC3E}">
        <p14:creationId xmlns:p14="http://schemas.microsoft.com/office/powerpoint/2010/main" val="29298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B2FF-0290-4BCC-8AB3-F22A48C6F90D}"/>
              </a:ext>
            </a:extLst>
          </p:cNvPr>
          <p:cNvSpPr>
            <a:spLocks noGrp="1"/>
          </p:cNvSpPr>
          <p:nvPr>
            <p:ph type="title"/>
          </p:nvPr>
        </p:nvSpPr>
        <p:spPr/>
        <p:txBody>
          <a:bodyPr/>
          <a:lstStyle/>
          <a:p>
            <a:r>
              <a:rPr lang="en-US" dirty="0"/>
              <a:t>Threats to biodiversity</a:t>
            </a:r>
          </a:p>
        </p:txBody>
      </p:sp>
      <p:sp>
        <p:nvSpPr>
          <p:cNvPr id="3" name="Content Placeholder 2">
            <a:extLst>
              <a:ext uri="{FF2B5EF4-FFF2-40B4-BE49-F238E27FC236}">
                <a16:creationId xmlns:a16="http://schemas.microsoft.com/office/drawing/2014/main" id="{22FCD539-36F9-4F7D-9A2A-526399F0E9DF}"/>
              </a:ext>
            </a:extLst>
          </p:cNvPr>
          <p:cNvSpPr>
            <a:spLocks noGrp="1"/>
          </p:cNvSpPr>
          <p:nvPr>
            <p:ph idx="1"/>
          </p:nvPr>
        </p:nvSpPr>
        <p:spPr/>
        <p:txBody>
          <a:bodyPr/>
          <a:lstStyle/>
          <a:p>
            <a:r>
              <a:rPr lang="en-GB" dirty="0"/>
              <a:t>A threat by definition refers to any process or event whether natural or human induced that is likely to cause adverse effects upon the status or sustainable use of any component of biological diversity</a:t>
            </a:r>
          </a:p>
          <a:p>
            <a:r>
              <a:rPr lang="en-GB" dirty="0"/>
              <a:t> Biodiversity is declining rapidly due to factors such as </a:t>
            </a:r>
          </a:p>
          <a:p>
            <a:pPr lvl="1"/>
            <a:r>
              <a:rPr lang="en-GB" dirty="0"/>
              <a:t>habitat alteration and destruction by the land use change, over exploitation of biological resources</a:t>
            </a:r>
          </a:p>
          <a:p>
            <a:pPr lvl="1"/>
            <a:r>
              <a:rPr lang="en-GB" dirty="0"/>
              <a:t>climate change</a:t>
            </a:r>
          </a:p>
          <a:p>
            <a:pPr lvl="1"/>
            <a:r>
              <a:rPr lang="en-GB" dirty="0"/>
              <a:t>Pollution</a:t>
            </a:r>
          </a:p>
          <a:p>
            <a:pPr lvl="1"/>
            <a:r>
              <a:rPr lang="en-GB" dirty="0"/>
              <a:t>invasive species. </a:t>
            </a:r>
            <a:endParaRPr lang="en-US" dirty="0"/>
          </a:p>
        </p:txBody>
      </p:sp>
    </p:spTree>
    <p:extLst>
      <p:ext uri="{BB962C8B-B14F-4D97-AF65-F5344CB8AC3E}">
        <p14:creationId xmlns:p14="http://schemas.microsoft.com/office/powerpoint/2010/main" val="2401729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364F-582C-42EB-BE87-F9E93032E824}"/>
              </a:ext>
            </a:extLst>
          </p:cNvPr>
          <p:cNvSpPr>
            <a:spLocks noGrp="1"/>
          </p:cNvSpPr>
          <p:nvPr>
            <p:ph type="title"/>
          </p:nvPr>
        </p:nvSpPr>
        <p:spPr/>
        <p:txBody>
          <a:bodyPr/>
          <a:lstStyle/>
          <a:p>
            <a:r>
              <a:rPr lang="en-US" dirty="0"/>
              <a:t>Habitat alteration and destruction </a:t>
            </a:r>
          </a:p>
        </p:txBody>
      </p:sp>
      <p:sp>
        <p:nvSpPr>
          <p:cNvPr id="3" name="Content Placeholder 2">
            <a:extLst>
              <a:ext uri="{FF2B5EF4-FFF2-40B4-BE49-F238E27FC236}">
                <a16:creationId xmlns:a16="http://schemas.microsoft.com/office/drawing/2014/main" id="{DEB3C0D6-4469-4C0E-8DE4-FC4E5E725DEA}"/>
              </a:ext>
            </a:extLst>
          </p:cNvPr>
          <p:cNvSpPr>
            <a:spLocks noGrp="1"/>
          </p:cNvSpPr>
          <p:nvPr>
            <p:ph idx="1"/>
          </p:nvPr>
        </p:nvSpPr>
        <p:spPr/>
        <p:txBody>
          <a:bodyPr>
            <a:normAutofit fontScale="92500" lnSpcReduction="20000"/>
          </a:bodyPr>
          <a:lstStyle/>
          <a:p>
            <a:r>
              <a:rPr lang="en-GB" dirty="0"/>
              <a:t>Habitat destruction renders entire habitats functionally unable to support the species present in the habitat</a:t>
            </a:r>
          </a:p>
          <a:p>
            <a:r>
              <a:rPr lang="en-GB" dirty="0"/>
              <a:t>Biodiversity reduced in this process when existing organisms in the habitat are displaced or destroyed</a:t>
            </a:r>
          </a:p>
          <a:p>
            <a:r>
              <a:rPr lang="en-GB" dirty="0"/>
              <a:t>Natural habitats are often destroyed through human activity for the purpose of harvesting natural resources for industry production and urbanization.</a:t>
            </a:r>
          </a:p>
          <a:p>
            <a:r>
              <a:rPr lang="en-GB" dirty="0"/>
              <a:t>A five-year estimate of global forest cover loss for the years 2000–2005 was 3.1 %. </a:t>
            </a:r>
          </a:p>
          <a:p>
            <a:r>
              <a:rPr lang="en-US" dirty="0"/>
              <a:t>In the humid tropics 2.4% of the forest is lost due to timber extraction</a:t>
            </a:r>
          </a:p>
          <a:p>
            <a:r>
              <a:rPr lang="en-GB" dirty="0"/>
              <a:t>In the tropics, these losses also represent the extinction of species because of high levels of endemism.</a:t>
            </a:r>
            <a:endParaRPr lang="en-US" dirty="0"/>
          </a:p>
        </p:txBody>
      </p:sp>
    </p:spTree>
    <p:extLst>
      <p:ext uri="{BB962C8B-B14F-4D97-AF65-F5344CB8AC3E}">
        <p14:creationId xmlns:p14="http://schemas.microsoft.com/office/powerpoint/2010/main" val="2425186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14326-45D2-4832-AB94-8A9754F20141}"/>
              </a:ext>
            </a:extLst>
          </p:cNvPr>
          <p:cNvSpPr>
            <a:spLocks noGrp="1"/>
          </p:cNvSpPr>
          <p:nvPr>
            <p:ph type="title"/>
          </p:nvPr>
        </p:nvSpPr>
        <p:spPr/>
        <p:txBody>
          <a:bodyPr/>
          <a:lstStyle/>
          <a:p>
            <a:r>
              <a:rPr lang="en-US" dirty="0"/>
              <a:t>Habitat alteration and destruction </a:t>
            </a:r>
          </a:p>
        </p:txBody>
      </p:sp>
      <p:sp>
        <p:nvSpPr>
          <p:cNvPr id="3" name="Content Placeholder 2">
            <a:extLst>
              <a:ext uri="{FF2B5EF4-FFF2-40B4-BE49-F238E27FC236}">
                <a16:creationId xmlns:a16="http://schemas.microsoft.com/office/drawing/2014/main" id="{CBAE92F2-9212-475A-91D5-14B35BECC7B9}"/>
              </a:ext>
            </a:extLst>
          </p:cNvPr>
          <p:cNvSpPr>
            <a:spLocks noGrp="1"/>
          </p:cNvSpPr>
          <p:nvPr>
            <p:ph idx="1"/>
          </p:nvPr>
        </p:nvSpPr>
        <p:spPr/>
        <p:txBody>
          <a:bodyPr/>
          <a:lstStyle/>
          <a:p>
            <a:r>
              <a:rPr lang="en-GB" dirty="0"/>
              <a:t>Some other reasons of loss in biodiversity are</a:t>
            </a:r>
          </a:p>
          <a:p>
            <a:pPr lvl="1"/>
            <a:r>
              <a:rPr lang="en-GB" dirty="0"/>
              <a:t>Loss to genetic diversity</a:t>
            </a:r>
          </a:p>
          <a:p>
            <a:pPr lvl="1"/>
            <a:r>
              <a:rPr lang="en-GB" dirty="0"/>
              <a:t>species reduction and increased ecosystem changes </a:t>
            </a:r>
          </a:p>
          <a:p>
            <a:pPr lvl="2"/>
            <a:r>
              <a:rPr lang="en-GB" dirty="0"/>
              <a:t>random population changes</a:t>
            </a:r>
          </a:p>
          <a:p>
            <a:pPr lvl="2"/>
            <a:r>
              <a:rPr lang="en-GB" dirty="0"/>
              <a:t>disease outcrop</a:t>
            </a:r>
          </a:p>
          <a:p>
            <a:pPr lvl="2"/>
            <a:r>
              <a:rPr lang="en-GB" dirty="0"/>
              <a:t>habitat fragmentation</a:t>
            </a:r>
            <a:endParaRPr lang="en-US" dirty="0"/>
          </a:p>
        </p:txBody>
      </p:sp>
    </p:spTree>
    <p:extLst>
      <p:ext uri="{BB962C8B-B14F-4D97-AF65-F5344CB8AC3E}">
        <p14:creationId xmlns:p14="http://schemas.microsoft.com/office/powerpoint/2010/main" val="2939525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4809-4427-4AC3-95BC-2E533D9E5253}"/>
              </a:ext>
            </a:extLst>
          </p:cNvPr>
          <p:cNvSpPr>
            <a:spLocks noGrp="1"/>
          </p:cNvSpPr>
          <p:nvPr>
            <p:ph type="title"/>
          </p:nvPr>
        </p:nvSpPr>
        <p:spPr/>
        <p:txBody>
          <a:bodyPr/>
          <a:lstStyle/>
          <a:p>
            <a:r>
              <a:rPr lang="en-US" dirty="0"/>
              <a:t>Habitat fragmentation</a:t>
            </a:r>
          </a:p>
        </p:txBody>
      </p:sp>
      <p:sp>
        <p:nvSpPr>
          <p:cNvPr id="3" name="Content Placeholder 2">
            <a:extLst>
              <a:ext uri="{FF2B5EF4-FFF2-40B4-BE49-F238E27FC236}">
                <a16:creationId xmlns:a16="http://schemas.microsoft.com/office/drawing/2014/main" id="{AE378AA4-DBD1-4FA9-B2E9-B5888FF26705}"/>
              </a:ext>
            </a:extLst>
          </p:cNvPr>
          <p:cNvSpPr>
            <a:spLocks noGrp="1"/>
          </p:cNvSpPr>
          <p:nvPr>
            <p:ph idx="1"/>
          </p:nvPr>
        </p:nvSpPr>
        <p:spPr/>
        <p:txBody>
          <a:bodyPr/>
          <a:lstStyle/>
          <a:p>
            <a:r>
              <a:rPr lang="en-US" dirty="0"/>
              <a:t>Habitat fragmentation describes the emergence of fragmentation in an organism's preferred habitat causing population fragmentation and ecosystem decay</a:t>
            </a:r>
          </a:p>
          <a:p>
            <a:pPr marL="457200" lvl="1" indent="0">
              <a:buNone/>
            </a:pPr>
            <a:r>
              <a:rPr lang="en-US" dirty="0"/>
              <a:t>OR</a:t>
            </a:r>
          </a:p>
          <a:p>
            <a:r>
              <a:rPr lang="en-GB" dirty="0"/>
              <a:t>Habitat fragmentation is a process by which large and contiguous habitats get divided into smaller, isolated patches of habitats</a:t>
            </a:r>
            <a:endParaRPr lang="en-US" dirty="0"/>
          </a:p>
        </p:txBody>
      </p:sp>
    </p:spTree>
    <p:extLst>
      <p:ext uri="{BB962C8B-B14F-4D97-AF65-F5344CB8AC3E}">
        <p14:creationId xmlns:p14="http://schemas.microsoft.com/office/powerpoint/2010/main" val="1958922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075A-60B0-4491-A08F-F563B090839A}"/>
              </a:ext>
            </a:extLst>
          </p:cNvPr>
          <p:cNvSpPr>
            <a:spLocks noGrp="1"/>
          </p:cNvSpPr>
          <p:nvPr>
            <p:ph type="title"/>
          </p:nvPr>
        </p:nvSpPr>
        <p:spPr/>
        <p:txBody>
          <a:bodyPr/>
          <a:lstStyle/>
          <a:p>
            <a:r>
              <a:rPr lang="en-US" dirty="0"/>
              <a:t>Causes of Habitat fragmentation</a:t>
            </a:r>
          </a:p>
        </p:txBody>
      </p:sp>
      <p:sp>
        <p:nvSpPr>
          <p:cNvPr id="3" name="Content Placeholder 2">
            <a:extLst>
              <a:ext uri="{FF2B5EF4-FFF2-40B4-BE49-F238E27FC236}">
                <a16:creationId xmlns:a16="http://schemas.microsoft.com/office/drawing/2014/main" id="{73768F5F-BE6A-44A8-B2AA-90E662124605}"/>
              </a:ext>
            </a:extLst>
          </p:cNvPr>
          <p:cNvSpPr>
            <a:spLocks noGrp="1"/>
          </p:cNvSpPr>
          <p:nvPr>
            <p:ph idx="1"/>
          </p:nvPr>
        </p:nvSpPr>
        <p:spPr/>
        <p:txBody>
          <a:bodyPr>
            <a:normAutofit fontScale="70000" lnSpcReduction="20000"/>
          </a:bodyPr>
          <a:lstStyle/>
          <a:p>
            <a:pPr marL="0" indent="0">
              <a:buNone/>
            </a:pPr>
            <a:r>
              <a:rPr lang="en-US" dirty="0"/>
              <a:t>Natural causes </a:t>
            </a:r>
          </a:p>
          <a:p>
            <a:pPr lvl="1"/>
            <a:r>
              <a:rPr lang="en-US" dirty="0"/>
              <a:t>Fire</a:t>
            </a:r>
          </a:p>
          <a:p>
            <a:pPr lvl="1"/>
            <a:r>
              <a:rPr lang="en-US" dirty="0"/>
              <a:t>Volcano</a:t>
            </a:r>
          </a:p>
          <a:p>
            <a:pPr lvl="1"/>
            <a:r>
              <a:rPr lang="en-US" dirty="0"/>
              <a:t>Climate change</a:t>
            </a:r>
          </a:p>
          <a:p>
            <a:pPr marL="0" indent="0">
              <a:buNone/>
            </a:pPr>
            <a:r>
              <a:rPr lang="en-US" dirty="0"/>
              <a:t>Human causes</a:t>
            </a:r>
          </a:p>
          <a:p>
            <a:pPr lvl="1"/>
            <a:r>
              <a:rPr lang="en-US" dirty="0"/>
              <a:t>Agriculture</a:t>
            </a:r>
          </a:p>
          <a:p>
            <a:pPr lvl="1"/>
            <a:r>
              <a:rPr lang="en-US" dirty="0"/>
              <a:t>Urbanization</a:t>
            </a:r>
          </a:p>
          <a:p>
            <a:pPr lvl="1"/>
            <a:r>
              <a:rPr lang="en-US" dirty="0"/>
              <a:t>Roads development</a:t>
            </a:r>
          </a:p>
          <a:p>
            <a:pPr marL="0" indent="0">
              <a:buNone/>
            </a:pPr>
            <a:r>
              <a:rPr lang="en-US" dirty="0"/>
              <a:t>Endogenous processes</a:t>
            </a:r>
          </a:p>
          <a:p>
            <a:r>
              <a:rPr lang="en-GB" dirty="0"/>
              <a:t>Endogenous is a process that develops as a part of species biology so they typically include changes in biology, </a:t>
            </a:r>
            <a:r>
              <a:rPr lang="en-GB" dirty="0" err="1"/>
              <a:t>behavior</a:t>
            </a:r>
            <a:r>
              <a:rPr lang="en-GB" dirty="0"/>
              <a:t>, and interactions within or between species. Endogenous threats can result in changes to breeding patterns or migration patterns</a:t>
            </a:r>
          </a:p>
          <a:p>
            <a:pPr marL="0" indent="0">
              <a:buNone/>
            </a:pPr>
            <a:r>
              <a:rPr lang="en-GB" dirty="0"/>
              <a:t>Exogenous processes</a:t>
            </a:r>
          </a:p>
          <a:p>
            <a:r>
              <a:rPr lang="en-GB" dirty="0"/>
              <a:t>Habitat subdivision or isolation can lead to changes in dispersal or movement of species including changes to seasonal migration. These changes can lead to a decrease in a density of species, increased competition or even increased predation</a:t>
            </a:r>
            <a:endParaRPr lang="en-US" dirty="0"/>
          </a:p>
        </p:txBody>
      </p:sp>
    </p:spTree>
    <p:extLst>
      <p:ext uri="{BB962C8B-B14F-4D97-AF65-F5344CB8AC3E}">
        <p14:creationId xmlns:p14="http://schemas.microsoft.com/office/powerpoint/2010/main" val="3658029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BAF0-BB58-44CC-A35C-AE2B38099DDE}"/>
              </a:ext>
            </a:extLst>
          </p:cNvPr>
          <p:cNvSpPr>
            <a:spLocks noGrp="1"/>
          </p:cNvSpPr>
          <p:nvPr>
            <p:ph type="title"/>
          </p:nvPr>
        </p:nvSpPr>
        <p:spPr/>
        <p:txBody>
          <a:bodyPr/>
          <a:lstStyle/>
          <a:p>
            <a:r>
              <a:rPr lang="en-US" dirty="0"/>
              <a:t>Over-exploitation of biological resources</a:t>
            </a:r>
          </a:p>
        </p:txBody>
      </p:sp>
      <p:sp>
        <p:nvSpPr>
          <p:cNvPr id="3" name="Content Placeholder 2">
            <a:extLst>
              <a:ext uri="{FF2B5EF4-FFF2-40B4-BE49-F238E27FC236}">
                <a16:creationId xmlns:a16="http://schemas.microsoft.com/office/drawing/2014/main" id="{2AF325E8-1517-4EE3-8485-C843B0A9F0E3}"/>
              </a:ext>
            </a:extLst>
          </p:cNvPr>
          <p:cNvSpPr>
            <a:spLocks noGrp="1"/>
          </p:cNvSpPr>
          <p:nvPr>
            <p:ph idx="1"/>
          </p:nvPr>
        </p:nvSpPr>
        <p:spPr/>
        <p:txBody>
          <a:bodyPr/>
          <a:lstStyle/>
          <a:p>
            <a:r>
              <a:rPr lang="en-GB" dirty="0"/>
              <a:t>It results when individuals of a particular species are taken at a higher rate than can be sustained by the natural reproductive capacity of the population being harvested.</a:t>
            </a:r>
          </a:p>
          <a:p>
            <a:r>
              <a:rPr lang="en-GB" dirty="0"/>
              <a:t>Main reasons of </a:t>
            </a:r>
            <a:r>
              <a:rPr lang="en-US" dirty="0"/>
              <a:t>Over-exploitation of biological resources</a:t>
            </a:r>
          </a:p>
          <a:p>
            <a:pPr lvl="1"/>
            <a:r>
              <a:rPr lang="en-GB" dirty="0"/>
              <a:t>Hunting</a:t>
            </a:r>
          </a:p>
          <a:p>
            <a:pPr lvl="1"/>
            <a:r>
              <a:rPr lang="en-GB" dirty="0"/>
              <a:t>Fishing</a:t>
            </a:r>
          </a:p>
          <a:p>
            <a:pPr lvl="1"/>
            <a:r>
              <a:rPr lang="en-GB" dirty="0"/>
              <a:t>Trade</a:t>
            </a:r>
          </a:p>
          <a:p>
            <a:pPr lvl="1"/>
            <a:r>
              <a:rPr lang="en-GB" dirty="0"/>
              <a:t>food gathering </a:t>
            </a:r>
          </a:p>
          <a:p>
            <a:endParaRPr lang="en-US" dirty="0"/>
          </a:p>
        </p:txBody>
      </p:sp>
    </p:spTree>
    <p:extLst>
      <p:ext uri="{BB962C8B-B14F-4D97-AF65-F5344CB8AC3E}">
        <p14:creationId xmlns:p14="http://schemas.microsoft.com/office/powerpoint/2010/main" val="1515699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70A9-8A3D-4F77-9241-4F7A02DE3128}"/>
              </a:ext>
            </a:extLst>
          </p:cNvPr>
          <p:cNvSpPr>
            <a:spLocks noGrp="1"/>
          </p:cNvSpPr>
          <p:nvPr>
            <p:ph type="title"/>
          </p:nvPr>
        </p:nvSpPr>
        <p:spPr/>
        <p:txBody>
          <a:bodyPr/>
          <a:lstStyle/>
          <a:p>
            <a:r>
              <a:rPr lang="en-US" dirty="0"/>
              <a:t>Pollution</a:t>
            </a:r>
          </a:p>
        </p:txBody>
      </p:sp>
      <p:sp>
        <p:nvSpPr>
          <p:cNvPr id="3" name="Content Placeholder 2">
            <a:extLst>
              <a:ext uri="{FF2B5EF4-FFF2-40B4-BE49-F238E27FC236}">
                <a16:creationId xmlns:a16="http://schemas.microsoft.com/office/drawing/2014/main" id="{84A8FDD0-D484-46B6-8C3E-EF083DF5D3DD}"/>
              </a:ext>
            </a:extLst>
          </p:cNvPr>
          <p:cNvSpPr>
            <a:spLocks noGrp="1"/>
          </p:cNvSpPr>
          <p:nvPr>
            <p:ph idx="1"/>
          </p:nvPr>
        </p:nvSpPr>
        <p:spPr/>
        <p:txBody>
          <a:bodyPr/>
          <a:lstStyle/>
          <a:p>
            <a:r>
              <a:rPr lang="en-US" dirty="0"/>
              <a:t>inorganic and organic pollutants</a:t>
            </a:r>
          </a:p>
          <a:p>
            <a:r>
              <a:rPr lang="en-US" dirty="0"/>
              <a:t>Thermal pollution</a:t>
            </a:r>
          </a:p>
          <a:p>
            <a:r>
              <a:rPr lang="en-GB" dirty="0"/>
              <a:t>Species in habitats are increasingly being harmed by industrial activities and pollution from excessive use of agrochemicals/pesticides</a:t>
            </a:r>
          </a:p>
          <a:p>
            <a:r>
              <a:rPr lang="en-GB" dirty="0"/>
              <a:t>The dramatic decreases in house sparrow population in India is experienced in recent past. It is linked with pollution caused by electromagnetic radiation from mobile phones.</a:t>
            </a:r>
            <a:endParaRPr lang="en-US" dirty="0"/>
          </a:p>
        </p:txBody>
      </p:sp>
    </p:spTree>
    <p:extLst>
      <p:ext uri="{BB962C8B-B14F-4D97-AF65-F5344CB8AC3E}">
        <p14:creationId xmlns:p14="http://schemas.microsoft.com/office/powerpoint/2010/main" val="1605943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40EE-8B38-492F-8C17-ADD443787703}"/>
              </a:ext>
            </a:extLst>
          </p:cNvPr>
          <p:cNvSpPr>
            <a:spLocks noGrp="1"/>
          </p:cNvSpPr>
          <p:nvPr>
            <p:ph type="title"/>
          </p:nvPr>
        </p:nvSpPr>
        <p:spPr/>
        <p:txBody>
          <a:bodyPr/>
          <a:lstStyle/>
          <a:p>
            <a:r>
              <a:rPr lang="en-US" dirty="0"/>
              <a:t>Biodiversity</a:t>
            </a:r>
          </a:p>
        </p:txBody>
      </p:sp>
      <p:sp>
        <p:nvSpPr>
          <p:cNvPr id="3" name="Content Placeholder 2">
            <a:extLst>
              <a:ext uri="{FF2B5EF4-FFF2-40B4-BE49-F238E27FC236}">
                <a16:creationId xmlns:a16="http://schemas.microsoft.com/office/drawing/2014/main" id="{99A9E934-0BEE-4C29-A26A-302BCE453453}"/>
              </a:ext>
            </a:extLst>
          </p:cNvPr>
          <p:cNvSpPr>
            <a:spLocks noGrp="1"/>
          </p:cNvSpPr>
          <p:nvPr>
            <p:ph idx="1"/>
          </p:nvPr>
        </p:nvSpPr>
        <p:spPr/>
        <p:txBody>
          <a:bodyPr/>
          <a:lstStyle/>
          <a:p>
            <a:r>
              <a:rPr lang="en-GB" dirty="0"/>
              <a:t>The term biodiversity was coined by E.O. Wilson in 1985. </a:t>
            </a:r>
          </a:p>
          <a:p>
            <a:r>
              <a:rPr lang="en-GB" dirty="0"/>
              <a:t>Biodiversity is the occurrence of different types of ecosystems, different species of organisms with the whole range of their variants and genes adapted to different climates, environments along with their interactions and processes. </a:t>
            </a:r>
            <a:endParaRPr lang="en-US" dirty="0"/>
          </a:p>
        </p:txBody>
      </p:sp>
    </p:spTree>
    <p:extLst>
      <p:ext uri="{BB962C8B-B14F-4D97-AF65-F5344CB8AC3E}">
        <p14:creationId xmlns:p14="http://schemas.microsoft.com/office/powerpoint/2010/main" val="4017051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0AC6-C83D-4246-BEFE-763BC652CF79}"/>
              </a:ext>
            </a:extLst>
          </p:cNvPr>
          <p:cNvSpPr>
            <a:spLocks noGrp="1"/>
          </p:cNvSpPr>
          <p:nvPr>
            <p:ph type="title"/>
          </p:nvPr>
        </p:nvSpPr>
        <p:spPr/>
        <p:txBody>
          <a:bodyPr/>
          <a:lstStyle/>
          <a:p>
            <a:r>
              <a:rPr lang="en-US" dirty="0"/>
              <a:t>Species invasions</a:t>
            </a:r>
          </a:p>
        </p:txBody>
      </p:sp>
      <p:sp>
        <p:nvSpPr>
          <p:cNvPr id="3" name="Content Placeholder 2">
            <a:extLst>
              <a:ext uri="{FF2B5EF4-FFF2-40B4-BE49-F238E27FC236}">
                <a16:creationId xmlns:a16="http://schemas.microsoft.com/office/drawing/2014/main" id="{E512FCA6-A8E0-46A4-8D23-D0601F6595D2}"/>
              </a:ext>
            </a:extLst>
          </p:cNvPr>
          <p:cNvSpPr>
            <a:spLocks noGrp="1"/>
          </p:cNvSpPr>
          <p:nvPr>
            <p:ph idx="1"/>
          </p:nvPr>
        </p:nvSpPr>
        <p:spPr/>
        <p:txBody>
          <a:bodyPr/>
          <a:lstStyle/>
          <a:p>
            <a:r>
              <a:rPr lang="en-GB" dirty="0"/>
              <a:t>Introduced species are organisms arising in areas/ habitats in which they were previously not native. Such introduced species are usually referred to as biological pollutants</a:t>
            </a:r>
          </a:p>
          <a:p>
            <a:r>
              <a:rPr lang="en-GB" dirty="0"/>
              <a:t>Some of the ecological impacts of the invasion include hybridization, out competition, disruption of original ecosystem, plant pathogenic influences, disease transmission, disruption of </a:t>
            </a:r>
            <a:r>
              <a:rPr lang="en-GB" dirty="0" err="1"/>
              <a:t>foodwebs</a:t>
            </a:r>
            <a:r>
              <a:rPr lang="en-GB" dirty="0"/>
              <a:t>, and to some situations extinction.</a:t>
            </a:r>
          </a:p>
          <a:p>
            <a:r>
              <a:rPr lang="en-GB" dirty="0"/>
              <a:t>Species may be introduced intentionally for ornamental concerns, agriculture, hunting and spotting activities etc.</a:t>
            </a:r>
            <a:endParaRPr lang="en-US" dirty="0"/>
          </a:p>
        </p:txBody>
      </p:sp>
    </p:spTree>
    <p:extLst>
      <p:ext uri="{BB962C8B-B14F-4D97-AF65-F5344CB8AC3E}">
        <p14:creationId xmlns:p14="http://schemas.microsoft.com/office/powerpoint/2010/main" val="424976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730A8-79A0-4CD4-B43F-F772A5EE76EE}"/>
              </a:ext>
            </a:extLst>
          </p:cNvPr>
          <p:cNvSpPr>
            <a:spLocks noGrp="1"/>
          </p:cNvSpPr>
          <p:nvPr>
            <p:ph type="title"/>
          </p:nvPr>
        </p:nvSpPr>
        <p:spPr/>
        <p:txBody>
          <a:bodyPr/>
          <a:lstStyle/>
          <a:p>
            <a:r>
              <a:rPr lang="en-US" dirty="0"/>
              <a:t>Climatic changes</a:t>
            </a:r>
          </a:p>
        </p:txBody>
      </p:sp>
      <p:sp>
        <p:nvSpPr>
          <p:cNvPr id="3" name="Content Placeholder 2">
            <a:extLst>
              <a:ext uri="{FF2B5EF4-FFF2-40B4-BE49-F238E27FC236}">
                <a16:creationId xmlns:a16="http://schemas.microsoft.com/office/drawing/2014/main" id="{05AA55AC-90EE-4D60-A620-733727E27FB6}"/>
              </a:ext>
            </a:extLst>
          </p:cNvPr>
          <p:cNvSpPr>
            <a:spLocks noGrp="1"/>
          </p:cNvSpPr>
          <p:nvPr>
            <p:ph idx="1"/>
          </p:nvPr>
        </p:nvSpPr>
        <p:spPr/>
        <p:txBody>
          <a:bodyPr/>
          <a:lstStyle/>
          <a:p>
            <a:r>
              <a:rPr lang="en-GB" dirty="0"/>
              <a:t>This is of great concern especially when global CO2 increases in the atmosphere resulting to global warming</a:t>
            </a:r>
          </a:p>
          <a:p>
            <a:r>
              <a:rPr lang="en-GB" dirty="0"/>
              <a:t>Recent changes in climate, such as warmer temperatures in certain regions, have already had significant impacts on biodiversity and ecosystem</a:t>
            </a:r>
          </a:p>
          <a:p>
            <a:r>
              <a:rPr lang="en-GB" dirty="0"/>
              <a:t>It is estimated that changes in climate by 2050 could lead to the extinction of many species living in certain limited geographical regions. </a:t>
            </a:r>
          </a:p>
          <a:p>
            <a:r>
              <a:rPr lang="en-GB" dirty="0"/>
              <a:t>It is also estimated that the end of this century, climate change and its impacts may become the main direct driver of overall biodiversity loss</a:t>
            </a:r>
            <a:endParaRPr lang="en-US" dirty="0"/>
          </a:p>
        </p:txBody>
      </p:sp>
    </p:spTree>
    <p:extLst>
      <p:ext uri="{BB962C8B-B14F-4D97-AF65-F5344CB8AC3E}">
        <p14:creationId xmlns:p14="http://schemas.microsoft.com/office/powerpoint/2010/main" val="3801487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4DE15-EB23-40AE-956E-33513188B325}"/>
              </a:ext>
            </a:extLst>
          </p:cNvPr>
          <p:cNvSpPr>
            <a:spLocks noGrp="1"/>
          </p:cNvSpPr>
          <p:nvPr>
            <p:ph type="title"/>
          </p:nvPr>
        </p:nvSpPr>
        <p:spPr/>
        <p:txBody>
          <a:bodyPr/>
          <a:lstStyle/>
          <a:p>
            <a:r>
              <a:rPr lang="en-US" b="1" dirty="0">
                <a:solidFill>
                  <a:srgbClr val="FF0000"/>
                </a:solidFill>
              </a:rPr>
              <a:t>Conservation</a:t>
            </a:r>
          </a:p>
        </p:txBody>
      </p:sp>
      <p:sp>
        <p:nvSpPr>
          <p:cNvPr id="3" name="Content Placeholder 2">
            <a:extLst>
              <a:ext uri="{FF2B5EF4-FFF2-40B4-BE49-F238E27FC236}">
                <a16:creationId xmlns:a16="http://schemas.microsoft.com/office/drawing/2014/main" id="{B9157519-BDD8-4023-B86E-25177D8016A2}"/>
              </a:ext>
            </a:extLst>
          </p:cNvPr>
          <p:cNvSpPr>
            <a:spLocks noGrp="1"/>
          </p:cNvSpPr>
          <p:nvPr>
            <p:ph idx="1"/>
          </p:nvPr>
        </p:nvSpPr>
        <p:spPr/>
        <p:txBody>
          <a:bodyPr/>
          <a:lstStyle/>
          <a:p>
            <a:pPr marL="0" indent="0">
              <a:buNone/>
            </a:pPr>
            <a:r>
              <a:rPr lang="en-US" dirty="0"/>
              <a:t>What is conservation?</a:t>
            </a:r>
          </a:p>
          <a:p>
            <a:r>
              <a:rPr lang="en-GB" dirty="0"/>
              <a:t>prevention of wasteful use of a resource</a:t>
            </a:r>
          </a:p>
          <a:p>
            <a:r>
              <a:rPr lang="en-GB" dirty="0"/>
              <a:t>preservation, protection, restoration and sustainable use of the natural environment and genetic resources</a:t>
            </a:r>
          </a:p>
          <a:p>
            <a:pPr marL="0" indent="0">
              <a:buNone/>
            </a:pPr>
            <a:r>
              <a:rPr lang="en-GB" dirty="0"/>
              <a:t>Conservation goals include protecting species from extinction, maintaining and restoring habitats, enhancing ecosystem services and protecting biological diversity.</a:t>
            </a:r>
            <a:endParaRPr lang="en-US" dirty="0"/>
          </a:p>
          <a:p>
            <a:endParaRPr lang="en-US" dirty="0"/>
          </a:p>
        </p:txBody>
      </p:sp>
    </p:spTree>
    <p:extLst>
      <p:ext uri="{BB962C8B-B14F-4D97-AF65-F5344CB8AC3E}">
        <p14:creationId xmlns:p14="http://schemas.microsoft.com/office/powerpoint/2010/main" val="1335259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8FD9-2678-43A8-9BAF-9A1485F0C6DA}"/>
              </a:ext>
            </a:extLst>
          </p:cNvPr>
          <p:cNvSpPr>
            <a:spLocks noGrp="1"/>
          </p:cNvSpPr>
          <p:nvPr>
            <p:ph type="title"/>
          </p:nvPr>
        </p:nvSpPr>
        <p:spPr/>
        <p:txBody>
          <a:bodyPr/>
          <a:lstStyle/>
          <a:p>
            <a:r>
              <a:rPr lang="en-US" b="1" dirty="0">
                <a:solidFill>
                  <a:srgbClr val="FF0000"/>
                </a:solidFill>
              </a:rPr>
              <a:t>Methods of conservation</a:t>
            </a:r>
          </a:p>
        </p:txBody>
      </p:sp>
      <p:sp>
        <p:nvSpPr>
          <p:cNvPr id="3" name="Content Placeholder 2">
            <a:extLst>
              <a:ext uri="{FF2B5EF4-FFF2-40B4-BE49-F238E27FC236}">
                <a16:creationId xmlns:a16="http://schemas.microsoft.com/office/drawing/2014/main" id="{C42F5D3C-DE6F-4BDE-9E0A-5BC4063B0551}"/>
              </a:ext>
            </a:extLst>
          </p:cNvPr>
          <p:cNvSpPr>
            <a:spLocks noGrp="1"/>
          </p:cNvSpPr>
          <p:nvPr>
            <p:ph idx="1"/>
          </p:nvPr>
        </p:nvSpPr>
        <p:spPr/>
        <p:txBody>
          <a:bodyPr/>
          <a:lstStyle/>
          <a:p>
            <a:pPr marL="0" indent="0">
              <a:buNone/>
            </a:pPr>
            <a:r>
              <a:rPr lang="en-US" b="1" dirty="0"/>
              <a:t>1-Ex-Situ conservation</a:t>
            </a:r>
          </a:p>
          <a:p>
            <a:pPr lvl="1"/>
            <a:r>
              <a:rPr lang="en-GB" dirty="0"/>
              <a:t>It refers to conservation of components of biodiversity outside their natural habitat</a:t>
            </a:r>
            <a:endParaRPr lang="en-US" dirty="0"/>
          </a:p>
          <a:p>
            <a:pPr marL="0" indent="0">
              <a:buNone/>
            </a:pPr>
            <a:r>
              <a:rPr lang="en-US" b="1" dirty="0"/>
              <a:t>2-In-Situ conservation</a:t>
            </a:r>
          </a:p>
          <a:p>
            <a:pPr lvl="1"/>
            <a:r>
              <a:rPr lang="en-GB" dirty="0"/>
              <a:t>It refers to conservation of ecosystems and natural habitats including maintenance and recovery of viable populations of species in their natural habitats</a:t>
            </a:r>
            <a:endParaRPr lang="en-US" b="1" dirty="0"/>
          </a:p>
        </p:txBody>
      </p:sp>
      <p:pic>
        <p:nvPicPr>
          <p:cNvPr id="5" name="Picture 4">
            <a:extLst>
              <a:ext uri="{FF2B5EF4-FFF2-40B4-BE49-F238E27FC236}">
                <a16:creationId xmlns:a16="http://schemas.microsoft.com/office/drawing/2014/main" id="{FFFEE607-BACC-495B-B86C-FD32C50C8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004" y="163614"/>
            <a:ext cx="3171825" cy="2066925"/>
          </a:xfrm>
          <a:prstGeom prst="rect">
            <a:avLst/>
          </a:prstGeom>
        </p:spPr>
      </p:pic>
      <p:pic>
        <p:nvPicPr>
          <p:cNvPr id="1026" name="Picture 2" descr="Chitral National Park - Wikipedia">
            <a:extLst>
              <a:ext uri="{FF2B5EF4-FFF2-40B4-BE49-F238E27FC236}">
                <a16:creationId xmlns:a16="http://schemas.microsoft.com/office/drawing/2014/main" id="{3B6C5AE8-A010-48B8-9B3A-A3C051D01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401" y="4531389"/>
            <a:ext cx="3250406" cy="2162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747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750A3-1152-45C8-B295-7E219152EC0F}"/>
              </a:ext>
            </a:extLst>
          </p:cNvPr>
          <p:cNvSpPr>
            <a:spLocks noGrp="1"/>
          </p:cNvSpPr>
          <p:nvPr>
            <p:ph type="title"/>
          </p:nvPr>
        </p:nvSpPr>
        <p:spPr/>
        <p:txBody>
          <a:bodyPr/>
          <a:lstStyle/>
          <a:p>
            <a:r>
              <a:rPr lang="en-US" b="1" dirty="0">
                <a:solidFill>
                  <a:schemeClr val="accent1">
                    <a:lumMod val="75000"/>
                  </a:schemeClr>
                </a:solidFill>
              </a:rPr>
              <a:t>Ex-Situ conservation</a:t>
            </a:r>
          </a:p>
        </p:txBody>
      </p:sp>
      <p:sp>
        <p:nvSpPr>
          <p:cNvPr id="3" name="Content Placeholder 2">
            <a:extLst>
              <a:ext uri="{FF2B5EF4-FFF2-40B4-BE49-F238E27FC236}">
                <a16:creationId xmlns:a16="http://schemas.microsoft.com/office/drawing/2014/main" id="{3F9B4673-63DE-4FDF-8B86-539EF0375C2E}"/>
              </a:ext>
            </a:extLst>
          </p:cNvPr>
          <p:cNvSpPr>
            <a:spLocks noGrp="1"/>
          </p:cNvSpPr>
          <p:nvPr>
            <p:ph idx="1"/>
          </p:nvPr>
        </p:nvSpPr>
        <p:spPr/>
        <p:txBody>
          <a:bodyPr/>
          <a:lstStyle/>
          <a:p>
            <a:r>
              <a:rPr lang="en-US" dirty="0"/>
              <a:t>Zoo</a:t>
            </a:r>
          </a:p>
          <a:p>
            <a:r>
              <a:rPr lang="en-US" dirty="0"/>
              <a:t>Gene bank</a:t>
            </a:r>
          </a:p>
          <a:p>
            <a:r>
              <a:rPr lang="en-US" dirty="0"/>
              <a:t>Seed bank</a:t>
            </a:r>
          </a:p>
          <a:p>
            <a:r>
              <a:rPr lang="en-US" dirty="0"/>
              <a:t>Botanical gardens</a:t>
            </a:r>
          </a:p>
          <a:p>
            <a:endParaRPr lang="en-US" dirty="0"/>
          </a:p>
          <a:p>
            <a:pPr marL="0" indent="0">
              <a:buNone/>
            </a:pPr>
            <a:endParaRPr lang="en-US" dirty="0"/>
          </a:p>
        </p:txBody>
      </p:sp>
    </p:spTree>
    <p:extLst>
      <p:ext uri="{BB962C8B-B14F-4D97-AF65-F5344CB8AC3E}">
        <p14:creationId xmlns:p14="http://schemas.microsoft.com/office/powerpoint/2010/main" val="3658023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E4BA3-1734-439B-A0F5-91728A5EED1F}"/>
              </a:ext>
            </a:extLst>
          </p:cNvPr>
          <p:cNvSpPr>
            <a:spLocks noGrp="1"/>
          </p:cNvSpPr>
          <p:nvPr>
            <p:ph type="title"/>
          </p:nvPr>
        </p:nvSpPr>
        <p:spPr/>
        <p:txBody>
          <a:bodyPr/>
          <a:lstStyle/>
          <a:p>
            <a:r>
              <a:rPr lang="en-US" dirty="0"/>
              <a:t>Zoo</a:t>
            </a:r>
          </a:p>
        </p:txBody>
      </p:sp>
      <p:sp>
        <p:nvSpPr>
          <p:cNvPr id="3" name="Content Placeholder 2">
            <a:extLst>
              <a:ext uri="{FF2B5EF4-FFF2-40B4-BE49-F238E27FC236}">
                <a16:creationId xmlns:a16="http://schemas.microsoft.com/office/drawing/2014/main" id="{271F521C-F6F2-4DE7-B91E-B13264008F1A}"/>
              </a:ext>
            </a:extLst>
          </p:cNvPr>
          <p:cNvSpPr>
            <a:spLocks noGrp="1"/>
          </p:cNvSpPr>
          <p:nvPr>
            <p:ph idx="1"/>
          </p:nvPr>
        </p:nvSpPr>
        <p:spPr/>
        <p:txBody>
          <a:bodyPr/>
          <a:lstStyle/>
          <a:p>
            <a:r>
              <a:rPr lang="en-GB" dirty="0"/>
              <a:t>Over 7,000 vertebrate species are kept in zoos worldwide</a:t>
            </a:r>
          </a:p>
          <a:p>
            <a:r>
              <a:rPr lang="en-GB" dirty="0"/>
              <a:t>Zoos are relatively good places for maintaining species in captivity and for captive breeding programs</a:t>
            </a:r>
          </a:p>
          <a:p>
            <a:pPr marL="0" indent="0">
              <a:buNone/>
            </a:pPr>
            <a:r>
              <a:rPr lang="en-US" b="1" u="sng" dirty="0">
                <a:solidFill>
                  <a:schemeClr val="accent4">
                    <a:lumMod val="75000"/>
                  </a:schemeClr>
                </a:solidFill>
              </a:rPr>
              <a:t>Captive breeding </a:t>
            </a:r>
            <a:r>
              <a:rPr lang="en-GB" dirty="0">
                <a:solidFill>
                  <a:schemeClr val="accent4">
                    <a:lumMod val="75000"/>
                  </a:schemeClr>
                </a:solidFill>
              </a:rPr>
              <a:t>is the breeding of wild animals in places such as zoos, especially animals which have become rare in the wild</a:t>
            </a:r>
          </a:p>
          <a:p>
            <a:r>
              <a:rPr lang="en-GB" sz="2400" dirty="0"/>
              <a:t>Many techniques are used in captive breeding which are often species-specific.</a:t>
            </a:r>
          </a:p>
          <a:p>
            <a:pPr marL="0" indent="0">
              <a:buNone/>
            </a:pPr>
            <a:r>
              <a:rPr lang="en-US" sz="2400" u="sng" dirty="0"/>
              <a:t> </a:t>
            </a:r>
          </a:p>
        </p:txBody>
      </p:sp>
    </p:spTree>
    <p:extLst>
      <p:ext uri="{BB962C8B-B14F-4D97-AF65-F5344CB8AC3E}">
        <p14:creationId xmlns:p14="http://schemas.microsoft.com/office/powerpoint/2010/main" val="2256953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633D8-BF0C-413C-A9EC-237476E8EB83}"/>
              </a:ext>
            </a:extLst>
          </p:cNvPr>
          <p:cNvSpPr>
            <a:spLocks noGrp="1"/>
          </p:cNvSpPr>
          <p:nvPr>
            <p:ph type="title"/>
          </p:nvPr>
        </p:nvSpPr>
        <p:spPr/>
        <p:txBody>
          <a:bodyPr/>
          <a:lstStyle/>
          <a:p>
            <a:r>
              <a:rPr lang="en-US" dirty="0"/>
              <a:t>Zoo</a:t>
            </a:r>
          </a:p>
        </p:txBody>
      </p:sp>
      <p:sp>
        <p:nvSpPr>
          <p:cNvPr id="3" name="Content Placeholder 2">
            <a:extLst>
              <a:ext uri="{FF2B5EF4-FFF2-40B4-BE49-F238E27FC236}">
                <a16:creationId xmlns:a16="http://schemas.microsoft.com/office/drawing/2014/main" id="{1E3FB561-198D-4263-92A6-E4DBECAA1AC0}"/>
              </a:ext>
            </a:extLst>
          </p:cNvPr>
          <p:cNvSpPr>
            <a:spLocks noGrp="1"/>
          </p:cNvSpPr>
          <p:nvPr>
            <p:ph idx="1"/>
          </p:nvPr>
        </p:nvSpPr>
        <p:spPr/>
        <p:txBody>
          <a:bodyPr/>
          <a:lstStyle/>
          <a:p>
            <a:r>
              <a:rPr lang="en-US" dirty="0"/>
              <a:t>Bahawalpur Zoo</a:t>
            </a:r>
          </a:p>
          <a:p>
            <a:r>
              <a:rPr lang="en-US" dirty="0"/>
              <a:t>Lahore Zoo</a:t>
            </a:r>
          </a:p>
          <a:p>
            <a:r>
              <a:rPr lang="en-US" dirty="0"/>
              <a:t>Clifton Fish Aquarium</a:t>
            </a:r>
          </a:p>
          <a:p>
            <a:r>
              <a:rPr lang="en-US" dirty="0"/>
              <a:t>Hyderabad Zoo</a:t>
            </a:r>
          </a:p>
          <a:p>
            <a:r>
              <a:rPr lang="en-US" dirty="0"/>
              <a:t>Islamabad Zoo</a:t>
            </a:r>
          </a:p>
        </p:txBody>
      </p:sp>
    </p:spTree>
    <p:extLst>
      <p:ext uri="{BB962C8B-B14F-4D97-AF65-F5344CB8AC3E}">
        <p14:creationId xmlns:p14="http://schemas.microsoft.com/office/powerpoint/2010/main" val="2011612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BFE7-F34E-463C-BB15-237E8E699A84}"/>
              </a:ext>
            </a:extLst>
          </p:cNvPr>
          <p:cNvSpPr>
            <a:spLocks noGrp="1"/>
          </p:cNvSpPr>
          <p:nvPr>
            <p:ph type="title"/>
          </p:nvPr>
        </p:nvSpPr>
        <p:spPr/>
        <p:txBody>
          <a:bodyPr/>
          <a:lstStyle/>
          <a:p>
            <a:r>
              <a:rPr lang="en-US" dirty="0"/>
              <a:t>Botanical gardens</a:t>
            </a:r>
          </a:p>
        </p:txBody>
      </p:sp>
      <p:sp>
        <p:nvSpPr>
          <p:cNvPr id="3" name="Content Placeholder 2">
            <a:extLst>
              <a:ext uri="{FF2B5EF4-FFF2-40B4-BE49-F238E27FC236}">
                <a16:creationId xmlns:a16="http://schemas.microsoft.com/office/drawing/2014/main" id="{ABB28DB2-0ABC-4CF6-B4DF-65B420AB18F0}"/>
              </a:ext>
            </a:extLst>
          </p:cNvPr>
          <p:cNvSpPr>
            <a:spLocks noGrp="1"/>
          </p:cNvSpPr>
          <p:nvPr>
            <p:ph idx="1"/>
          </p:nvPr>
        </p:nvSpPr>
        <p:spPr/>
        <p:txBody>
          <a:bodyPr/>
          <a:lstStyle/>
          <a:p>
            <a:r>
              <a:rPr lang="en-GB" dirty="0"/>
              <a:t>A </a:t>
            </a:r>
            <a:r>
              <a:rPr lang="en-GB" b="1" dirty="0"/>
              <a:t>botanical garden</a:t>
            </a:r>
            <a:r>
              <a:rPr lang="en-GB" dirty="0"/>
              <a:t> or </a:t>
            </a:r>
            <a:r>
              <a:rPr lang="en-GB" b="1" dirty="0"/>
              <a:t>botanic garden</a:t>
            </a:r>
            <a:r>
              <a:rPr lang="en-GB" dirty="0"/>
              <a:t> is a garden dedicated to the collection, cultivation, preservation and display of a wide range of plants labelled with their botanical names</a:t>
            </a:r>
          </a:p>
          <a:p>
            <a:r>
              <a:rPr lang="en-GB" dirty="0"/>
              <a:t>Worldwide about 80,000 plant species are grown in botanical gardens</a:t>
            </a:r>
          </a:p>
          <a:p>
            <a:endParaRPr lang="en-GB" dirty="0"/>
          </a:p>
          <a:p>
            <a:endParaRPr lang="en-US" dirty="0"/>
          </a:p>
        </p:txBody>
      </p:sp>
    </p:spTree>
    <p:extLst>
      <p:ext uri="{BB962C8B-B14F-4D97-AF65-F5344CB8AC3E}">
        <p14:creationId xmlns:p14="http://schemas.microsoft.com/office/powerpoint/2010/main" val="678558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355A-13AD-4F3E-B595-4B41E699A21B}"/>
              </a:ext>
            </a:extLst>
          </p:cNvPr>
          <p:cNvSpPr>
            <a:spLocks noGrp="1"/>
          </p:cNvSpPr>
          <p:nvPr>
            <p:ph type="title"/>
          </p:nvPr>
        </p:nvSpPr>
        <p:spPr/>
        <p:txBody>
          <a:bodyPr/>
          <a:lstStyle/>
          <a:p>
            <a:r>
              <a:rPr lang="en-US" dirty="0"/>
              <a:t>Botanical gardens in Pakistan</a:t>
            </a:r>
          </a:p>
        </p:txBody>
      </p:sp>
      <p:sp>
        <p:nvSpPr>
          <p:cNvPr id="3" name="Content Placeholder 2">
            <a:extLst>
              <a:ext uri="{FF2B5EF4-FFF2-40B4-BE49-F238E27FC236}">
                <a16:creationId xmlns:a16="http://schemas.microsoft.com/office/drawing/2014/main" id="{52022813-BF35-4BFA-9D10-FC2C87AA47CD}"/>
              </a:ext>
            </a:extLst>
          </p:cNvPr>
          <p:cNvSpPr>
            <a:spLocks noGrp="1"/>
          </p:cNvSpPr>
          <p:nvPr>
            <p:ph idx="1"/>
          </p:nvPr>
        </p:nvSpPr>
        <p:spPr/>
        <p:txBody>
          <a:bodyPr>
            <a:normAutofit fontScale="92500" lnSpcReduction="10000"/>
          </a:bodyPr>
          <a:lstStyle/>
          <a:p>
            <a:r>
              <a:rPr lang="en-GB" b="1" dirty="0"/>
              <a:t>Pakistan Botanic Gardens</a:t>
            </a:r>
            <a:r>
              <a:rPr lang="en-GB" dirty="0"/>
              <a:t> Network Secretariat was established in 2006 at </a:t>
            </a:r>
            <a:r>
              <a:rPr lang="en-GB" b="1" dirty="0"/>
              <a:t>Botanic Garden</a:t>
            </a:r>
            <a:r>
              <a:rPr lang="en-GB" dirty="0"/>
              <a:t>, GC University, Lahore. The Secretariat provides a forum for the mutual linkages among the existing </a:t>
            </a:r>
            <a:r>
              <a:rPr lang="en-GB" b="1" dirty="0"/>
              <a:t>Botanic Gardens</a:t>
            </a:r>
            <a:r>
              <a:rPr lang="en-GB" dirty="0"/>
              <a:t> and also encourages the establishment of new </a:t>
            </a:r>
            <a:r>
              <a:rPr lang="en-GB" b="1" dirty="0"/>
              <a:t>Botanic Gardens</a:t>
            </a:r>
          </a:p>
          <a:p>
            <a:endParaRPr lang="en-GB" b="1" dirty="0"/>
          </a:p>
          <a:p>
            <a:r>
              <a:rPr lang="en-US" dirty="0"/>
              <a:t>Forman Christian College Botanic Garden, Lahore</a:t>
            </a:r>
          </a:p>
          <a:p>
            <a:r>
              <a:rPr lang="en-US" dirty="0"/>
              <a:t>Bagh-e-Jinnah, Lahore</a:t>
            </a:r>
          </a:p>
          <a:p>
            <a:r>
              <a:rPr lang="en-US" dirty="0"/>
              <a:t>Karachi University Botanic Garden, Karachi, Karachi </a:t>
            </a:r>
          </a:p>
          <a:p>
            <a:r>
              <a:rPr lang="en-US" dirty="0"/>
              <a:t>Pakistan Forest Institute Botanical Garden, Peshawar</a:t>
            </a:r>
          </a:p>
          <a:p>
            <a:r>
              <a:rPr lang="en-US" dirty="0"/>
              <a:t>National Herbarium, Islamabad</a:t>
            </a:r>
          </a:p>
        </p:txBody>
      </p:sp>
    </p:spTree>
    <p:extLst>
      <p:ext uri="{BB962C8B-B14F-4D97-AF65-F5344CB8AC3E}">
        <p14:creationId xmlns:p14="http://schemas.microsoft.com/office/powerpoint/2010/main" val="3837216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9B5C-ABF6-4525-B45E-44B2FFD044D6}"/>
              </a:ext>
            </a:extLst>
          </p:cNvPr>
          <p:cNvSpPr>
            <a:spLocks noGrp="1"/>
          </p:cNvSpPr>
          <p:nvPr>
            <p:ph type="title"/>
          </p:nvPr>
        </p:nvSpPr>
        <p:spPr/>
        <p:txBody>
          <a:bodyPr/>
          <a:lstStyle/>
          <a:p>
            <a:r>
              <a:rPr lang="en-US" dirty="0"/>
              <a:t>Gene bank</a:t>
            </a:r>
          </a:p>
        </p:txBody>
      </p:sp>
      <p:sp>
        <p:nvSpPr>
          <p:cNvPr id="3" name="Content Placeholder 2">
            <a:extLst>
              <a:ext uri="{FF2B5EF4-FFF2-40B4-BE49-F238E27FC236}">
                <a16:creationId xmlns:a16="http://schemas.microsoft.com/office/drawing/2014/main" id="{10893501-2C17-43B5-932E-1C50EC2D831C}"/>
              </a:ext>
            </a:extLst>
          </p:cNvPr>
          <p:cNvSpPr>
            <a:spLocks noGrp="1"/>
          </p:cNvSpPr>
          <p:nvPr>
            <p:ph idx="1"/>
          </p:nvPr>
        </p:nvSpPr>
        <p:spPr/>
        <p:txBody>
          <a:bodyPr/>
          <a:lstStyle/>
          <a:p>
            <a:r>
              <a:rPr lang="en-GB" dirty="0"/>
              <a:t>Gene banks are a type of biorepository which preserve genetic material. For plants, this is done by in vitro storage, freezing cuttings from the plant, or stocking the seeds (e.g. in a seedbank).</a:t>
            </a:r>
          </a:p>
          <a:p>
            <a:r>
              <a:rPr lang="en-GB" dirty="0"/>
              <a:t>For animals, this is done by the freezing of sperms, eggs or animal cells until further need.</a:t>
            </a:r>
            <a:endParaRPr lang="en-US" dirty="0"/>
          </a:p>
        </p:txBody>
      </p:sp>
    </p:spTree>
    <p:extLst>
      <p:ext uri="{BB962C8B-B14F-4D97-AF65-F5344CB8AC3E}">
        <p14:creationId xmlns:p14="http://schemas.microsoft.com/office/powerpoint/2010/main" val="3240644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1E6D6-1F6B-4A8D-B006-52ED2AED092B}"/>
              </a:ext>
            </a:extLst>
          </p:cNvPr>
          <p:cNvSpPr>
            <a:spLocks noGrp="1"/>
          </p:cNvSpPr>
          <p:nvPr>
            <p:ph type="title"/>
          </p:nvPr>
        </p:nvSpPr>
        <p:spPr/>
        <p:txBody>
          <a:bodyPr/>
          <a:lstStyle/>
          <a:p>
            <a:r>
              <a:rPr lang="en-US" dirty="0"/>
              <a:t>Distribution of biodiversity</a:t>
            </a:r>
          </a:p>
        </p:txBody>
      </p:sp>
      <p:sp>
        <p:nvSpPr>
          <p:cNvPr id="3" name="Content Placeholder 2">
            <a:extLst>
              <a:ext uri="{FF2B5EF4-FFF2-40B4-BE49-F238E27FC236}">
                <a16:creationId xmlns:a16="http://schemas.microsoft.com/office/drawing/2014/main" id="{DD8A2DBD-06A1-4826-874F-FFCC50709C24}"/>
              </a:ext>
            </a:extLst>
          </p:cNvPr>
          <p:cNvSpPr>
            <a:spLocks noGrp="1"/>
          </p:cNvSpPr>
          <p:nvPr>
            <p:ph idx="1"/>
          </p:nvPr>
        </p:nvSpPr>
        <p:spPr/>
        <p:txBody>
          <a:bodyPr/>
          <a:lstStyle/>
          <a:p>
            <a:r>
              <a:rPr lang="en-GB" dirty="0"/>
              <a:t>Biodiversity is not uniform throughout the world but shows uneven distribution. </a:t>
            </a:r>
          </a:p>
          <a:p>
            <a:r>
              <a:rPr lang="en-GB" dirty="0"/>
              <a:t>Biodiversity is affected by two factors</a:t>
            </a:r>
          </a:p>
          <a:p>
            <a:pPr marL="457200" lvl="1" indent="0">
              <a:buNone/>
            </a:pPr>
            <a:r>
              <a:rPr lang="en-GB" dirty="0"/>
              <a:t>1. Latitudinal Gradient </a:t>
            </a:r>
          </a:p>
          <a:p>
            <a:pPr marL="457200" lvl="1" indent="0">
              <a:buNone/>
            </a:pPr>
            <a:r>
              <a:rPr lang="en-GB" dirty="0"/>
              <a:t>2. Species- area relationship </a:t>
            </a:r>
          </a:p>
          <a:p>
            <a:pPr marL="268288" lvl="1"/>
            <a:r>
              <a:rPr lang="en-GB" dirty="0"/>
              <a:t>The large tropical Amazonian rain forest in South America has the greatest biodiversity on earth</a:t>
            </a:r>
          </a:p>
          <a:p>
            <a:pPr marL="268288" lvl="1"/>
            <a:endParaRPr lang="en-US" dirty="0"/>
          </a:p>
        </p:txBody>
      </p:sp>
    </p:spTree>
    <p:extLst>
      <p:ext uri="{BB962C8B-B14F-4D97-AF65-F5344CB8AC3E}">
        <p14:creationId xmlns:p14="http://schemas.microsoft.com/office/powerpoint/2010/main" val="1599004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B835-F6DB-4C6B-A697-8E752C7D0CE9}"/>
              </a:ext>
            </a:extLst>
          </p:cNvPr>
          <p:cNvSpPr>
            <a:spLocks noGrp="1"/>
          </p:cNvSpPr>
          <p:nvPr>
            <p:ph type="title"/>
          </p:nvPr>
        </p:nvSpPr>
        <p:spPr/>
        <p:txBody>
          <a:bodyPr/>
          <a:lstStyle/>
          <a:p>
            <a:r>
              <a:rPr lang="en-US" dirty="0"/>
              <a:t>Cryopreservation</a:t>
            </a:r>
          </a:p>
        </p:txBody>
      </p:sp>
      <p:sp>
        <p:nvSpPr>
          <p:cNvPr id="3" name="Content Placeholder 2">
            <a:extLst>
              <a:ext uri="{FF2B5EF4-FFF2-40B4-BE49-F238E27FC236}">
                <a16:creationId xmlns:a16="http://schemas.microsoft.com/office/drawing/2014/main" id="{40C9714A-0E50-48B2-A69B-3E2A5956691B}"/>
              </a:ext>
            </a:extLst>
          </p:cNvPr>
          <p:cNvSpPr>
            <a:spLocks noGrp="1"/>
          </p:cNvSpPr>
          <p:nvPr>
            <p:ph idx="1"/>
          </p:nvPr>
        </p:nvSpPr>
        <p:spPr/>
        <p:txBody>
          <a:bodyPr>
            <a:normAutofit fontScale="92500" lnSpcReduction="10000"/>
          </a:bodyPr>
          <a:lstStyle/>
          <a:p>
            <a:r>
              <a:rPr lang="en-GB" dirty="0"/>
              <a:t>Cryo-preservation or cryo-conservation is a process where organelles, cells, tissues, extracellular matrix, organs or any other biological constructs susceptible to damage caused by unregulated chemical kinetics are preserved by cooling to very low temperatures </a:t>
            </a:r>
            <a:r>
              <a:rPr lang="en-US" dirty="0"/>
              <a:t>in deep freezers (-80°C) in </a:t>
            </a:r>
            <a:r>
              <a:rPr lang="en-US" dirty="0" err="1"/>
              <a:t>vapour</a:t>
            </a:r>
            <a:r>
              <a:rPr lang="en-US" dirty="0"/>
              <a:t> phase nitrogen (-150°C) or in liquid nitrogen (-196°C)</a:t>
            </a:r>
            <a:endParaRPr lang="en-GB" dirty="0"/>
          </a:p>
          <a:p>
            <a:r>
              <a:rPr lang="en-GB" dirty="0"/>
              <a:t>Generally cryopreservation is done at -196 degree </a:t>
            </a:r>
            <a:r>
              <a:rPr lang="en-GB" dirty="0" err="1"/>
              <a:t>celcius</a:t>
            </a:r>
            <a:r>
              <a:rPr lang="en-GB" dirty="0"/>
              <a:t> in liquid nitrogen, in the presence of cryoprotectants [dimethyl sulfoxide (DMSO) is more commonly used]</a:t>
            </a:r>
          </a:p>
          <a:p>
            <a:r>
              <a:rPr lang="en-GB" dirty="0" err="1"/>
              <a:t>Trehalose</a:t>
            </a:r>
            <a:r>
              <a:rPr lang="en-GB" dirty="0"/>
              <a:t> (also used as cryoprotectants) stabilizes cell membranes, and it is particularly useful for the preservation of sperm, stem cells, and blood cells. </a:t>
            </a:r>
          </a:p>
          <a:p>
            <a:pPr marL="0" indent="0">
              <a:buNone/>
            </a:pPr>
            <a:r>
              <a:rPr lang="en-GB" dirty="0"/>
              <a:t> </a:t>
            </a:r>
          </a:p>
          <a:p>
            <a:endParaRPr lang="en-US" dirty="0"/>
          </a:p>
        </p:txBody>
      </p:sp>
      <p:pic>
        <p:nvPicPr>
          <p:cNvPr id="5" name="Picture 4">
            <a:extLst>
              <a:ext uri="{FF2B5EF4-FFF2-40B4-BE49-F238E27FC236}">
                <a16:creationId xmlns:a16="http://schemas.microsoft.com/office/drawing/2014/main" id="{7DEF57C0-A519-4F0F-9353-40BC18EC4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4492" y="91281"/>
            <a:ext cx="2524125" cy="1666875"/>
          </a:xfrm>
          <a:prstGeom prst="rect">
            <a:avLst/>
          </a:prstGeom>
        </p:spPr>
      </p:pic>
    </p:spTree>
    <p:extLst>
      <p:ext uri="{BB962C8B-B14F-4D97-AF65-F5344CB8AC3E}">
        <p14:creationId xmlns:p14="http://schemas.microsoft.com/office/powerpoint/2010/main" val="866019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7788E-75A5-4756-9AA9-0FBEA182093A}"/>
              </a:ext>
            </a:extLst>
          </p:cNvPr>
          <p:cNvSpPr>
            <a:spLocks noGrp="1"/>
          </p:cNvSpPr>
          <p:nvPr>
            <p:ph type="title"/>
          </p:nvPr>
        </p:nvSpPr>
        <p:spPr/>
        <p:txBody>
          <a:bodyPr/>
          <a:lstStyle/>
          <a:p>
            <a:r>
              <a:rPr lang="en-US" dirty="0"/>
              <a:t>Seed bank</a:t>
            </a:r>
          </a:p>
        </p:txBody>
      </p:sp>
      <p:sp>
        <p:nvSpPr>
          <p:cNvPr id="3" name="Content Placeholder 2">
            <a:extLst>
              <a:ext uri="{FF2B5EF4-FFF2-40B4-BE49-F238E27FC236}">
                <a16:creationId xmlns:a16="http://schemas.microsoft.com/office/drawing/2014/main" id="{69660E6B-E20B-49D4-B9B4-1A91C24D3E73}"/>
              </a:ext>
            </a:extLst>
          </p:cNvPr>
          <p:cNvSpPr>
            <a:spLocks noGrp="1"/>
          </p:cNvSpPr>
          <p:nvPr>
            <p:ph idx="1"/>
          </p:nvPr>
        </p:nvSpPr>
        <p:spPr/>
        <p:txBody>
          <a:bodyPr/>
          <a:lstStyle/>
          <a:p>
            <a:r>
              <a:rPr lang="en-GB" dirty="0"/>
              <a:t>Places where the seeds (and sometimes also pollen, tissue cultures, etc.) can be stored over the long term</a:t>
            </a:r>
          </a:p>
          <a:p>
            <a:r>
              <a:rPr lang="en-GB" dirty="0"/>
              <a:t>In seed banks, the seeds are kept in cold, dark conditions, which slows down metabolism and prevents the seeds from germinating</a:t>
            </a:r>
          </a:p>
          <a:p>
            <a:r>
              <a:rPr lang="en-GB" dirty="0"/>
              <a:t>  For a long time seed banks have existed, but primarily as a repository for storing seeds of commercially important species.</a:t>
            </a:r>
          </a:p>
          <a:p>
            <a:r>
              <a:rPr lang="en-GB" dirty="0"/>
              <a:t> Now seed banks are also maintained for endangered species</a:t>
            </a:r>
            <a:endParaRPr lang="en-US" dirty="0"/>
          </a:p>
        </p:txBody>
      </p:sp>
    </p:spTree>
    <p:extLst>
      <p:ext uri="{BB962C8B-B14F-4D97-AF65-F5344CB8AC3E}">
        <p14:creationId xmlns:p14="http://schemas.microsoft.com/office/powerpoint/2010/main" val="2525869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980C4-6B32-446B-8E64-16600B84D3CE}"/>
              </a:ext>
            </a:extLst>
          </p:cNvPr>
          <p:cNvSpPr>
            <a:spLocks noGrp="1"/>
          </p:cNvSpPr>
          <p:nvPr>
            <p:ph type="title"/>
          </p:nvPr>
        </p:nvSpPr>
        <p:spPr/>
        <p:txBody>
          <a:bodyPr/>
          <a:lstStyle/>
          <a:p>
            <a:r>
              <a:rPr lang="en-US" dirty="0"/>
              <a:t>How to store seeds in Seed bank</a:t>
            </a:r>
          </a:p>
        </p:txBody>
      </p:sp>
      <p:sp>
        <p:nvSpPr>
          <p:cNvPr id="3" name="Content Placeholder 2">
            <a:extLst>
              <a:ext uri="{FF2B5EF4-FFF2-40B4-BE49-F238E27FC236}">
                <a16:creationId xmlns:a16="http://schemas.microsoft.com/office/drawing/2014/main" id="{12F389F4-9502-4EE4-9AFC-AA92C867E08B}"/>
              </a:ext>
            </a:extLst>
          </p:cNvPr>
          <p:cNvSpPr>
            <a:spLocks noGrp="1"/>
          </p:cNvSpPr>
          <p:nvPr>
            <p:ph idx="1"/>
          </p:nvPr>
        </p:nvSpPr>
        <p:spPr/>
        <p:txBody>
          <a:bodyPr/>
          <a:lstStyle/>
          <a:p>
            <a:r>
              <a:rPr lang="en-GB" dirty="0"/>
              <a:t>Dry the seeds completely before packaging them. </a:t>
            </a:r>
          </a:p>
          <a:p>
            <a:r>
              <a:rPr lang="en-GB" dirty="0"/>
              <a:t>The drier seeds are, the longer they will store</a:t>
            </a:r>
          </a:p>
          <a:p>
            <a:r>
              <a:rPr lang="en-GB" dirty="0"/>
              <a:t> Storing seeds that are less than 8% moisture provides the optimum long term seed storage</a:t>
            </a:r>
            <a:endParaRPr lang="en-US" dirty="0"/>
          </a:p>
        </p:txBody>
      </p:sp>
    </p:spTree>
    <p:extLst>
      <p:ext uri="{BB962C8B-B14F-4D97-AF65-F5344CB8AC3E}">
        <p14:creationId xmlns:p14="http://schemas.microsoft.com/office/powerpoint/2010/main" val="1797746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CFB7-D064-4009-BD5C-2DE169CC22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D5DA67-9ED6-455B-890D-9648B17036C6}"/>
              </a:ext>
            </a:extLst>
          </p:cNvPr>
          <p:cNvSpPr>
            <a:spLocks noGrp="1"/>
          </p:cNvSpPr>
          <p:nvPr>
            <p:ph idx="1"/>
          </p:nvPr>
        </p:nvSpPr>
        <p:spPr/>
        <p:txBody>
          <a:bodyPr/>
          <a:lstStyle/>
          <a:p>
            <a:r>
              <a:rPr lang="en-GB" dirty="0"/>
              <a:t>The </a:t>
            </a:r>
            <a:r>
              <a:rPr lang="en-GB" b="1" dirty="0"/>
              <a:t>Millennium Seed Bank Project</a:t>
            </a:r>
            <a:r>
              <a:rPr lang="en-GB" dirty="0"/>
              <a:t> (MSBP) is located at the Royal Botanical Gardens, Kew, United Kingdom. Its goal is to eventually store and protect more than 24,000 global species of plants. It currently stores samples of the country's entire native plant population, including several hundred endangered species</a:t>
            </a:r>
          </a:p>
          <a:p>
            <a:r>
              <a:rPr lang="en-GB" dirty="0"/>
              <a:t>The </a:t>
            </a:r>
            <a:r>
              <a:rPr lang="en-GB" b="1" dirty="0"/>
              <a:t>Vavilov Institute of Plant Industry</a:t>
            </a:r>
            <a:r>
              <a:rPr lang="en-GB" dirty="0"/>
              <a:t> was established in 1894 in St. Petersburg, Russia, and is the oldest seed bank in the world</a:t>
            </a:r>
          </a:p>
          <a:p>
            <a:r>
              <a:rPr lang="en-US" b="1" dirty="0"/>
              <a:t>International Rice Research Institute</a:t>
            </a:r>
            <a:r>
              <a:rPr lang="en-US" dirty="0"/>
              <a:t> (Los </a:t>
            </a:r>
            <a:r>
              <a:rPr lang="en-US" dirty="0" err="1"/>
              <a:t>Banos</a:t>
            </a:r>
            <a:r>
              <a:rPr lang="en-US" dirty="0"/>
              <a:t>, Philippines): It maintains seed bank of Rice. </a:t>
            </a:r>
          </a:p>
        </p:txBody>
      </p:sp>
    </p:spTree>
    <p:extLst>
      <p:ext uri="{BB962C8B-B14F-4D97-AF65-F5344CB8AC3E}">
        <p14:creationId xmlns:p14="http://schemas.microsoft.com/office/powerpoint/2010/main" val="2854035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FA56928-570D-4FCC-81A0-AE2D3A3BAE51}"/>
              </a:ext>
            </a:extLst>
          </p:cNvPr>
          <p:cNvSpPr>
            <a:spLocks noGrp="1"/>
          </p:cNvSpPr>
          <p:nvPr>
            <p:ph type="title"/>
          </p:nvPr>
        </p:nvSpPr>
        <p:spPr/>
        <p:txBody>
          <a:bodyPr/>
          <a:lstStyle/>
          <a:p>
            <a:r>
              <a:rPr lang="en-US" dirty="0"/>
              <a:t>Benefits of seed bank</a:t>
            </a:r>
          </a:p>
        </p:txBody>
      </p:sp>
      <p:pic>
        <p:nvPicPr>
          <p:cNvPr id="5" name="Content Placeholder 4">
            <a:extLst>
              <a:ext uri="{FF2B5EF4-FFF2-40B4-BE49-F238E27FC236}">
                <a16:creationId xmlns:a16="http://schemas.microsoft.com/office/drawing/2014/main" id="{3042870D-CA49-45BA-8DDD-3DF3074A8F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0582" y="4635987"/>
            <a:ext cx="2828925" cy="2076450"/>
          </a:xfrm>
        </p:spPr>
      </p:pic>
      <p:pic>
        <p:nvPicPr>
          <p:cNvPr id="7" name="Picture 6">
            <a:extLst>
              <a:ext uri="{FF2B5EF4-FFF2-40B4-BE49-F238E27FC236}">
                <a16:creationId xmlns:a16="http://schemas.microsoft.com/office/drawing/2014/main" id="{02EA4962-500B-4C9E-A885-8521582F3ADE}"/>
              </a:ext>
            </a:extLst>
          </p:cNvPr>
          <p:cNvPicPr>
            <a:picLocks noChangeAspect="1"/>
          </p:cNvPicPr>
          <p:nvPr/>
        </p:nvPicPr>
        <p:blipFill>
          <a:blip r:embed="rId3"/>
          <a:stretch>
            <a:fillRect/>
          </a:stretch>
        </p:blipFill>
        <p:spPr>
          <a:xfrm>
            <a:off x="5167542" y="4635987"/>
            <a:ext cx="2580555" cy="1935416"/>
          </a:xfrm>
          <a:prstGeom prst="rect">
            <a:avLst/>
          </a:prstGeom>
        </p:spPr>
      </p:pic>
      <p:pic>
        <p:nvPicPr>
          <p:cNvPr id="9" name="Picture 8">
            <a:extLst>
              <a:ext uri="{FF2B5EF4-FFF2-40B4-BE49-F238E27FC236}">
                <a16:creationId xmlns:a16="http://schemas.microsoft.com/office/drawing/2014/main" id="{C65B319E-937D-4D64-8808-58C71E322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8142" y="4398783"/>
            <a:ext cx="3352800" cy="2409825"/>
          </a:xfrm>
          <a:prstGeom prst="rect">
            <a:avLst/>
          </a:prstGeom>
        </p:spPr>
      </p:pic>
      <p:sp>
        <p:nvSpPr>
          <p:cNvPr id="12" name="Rectangle 11">
            <a:extLst>
              <a:ext uri="{FF2B5EF4-FFF2-40B4-BE49-F238E27FC236}">
                <a16:creationId xmlns:a16="http://schemas.microsoft.com/office/drawing/2014/main" id="{CB949D62-DE4A-4A06-A4FB-0A98DC6B781C}"/>
              </a:ext>
            </a:extLst>
          </p:cNvPr>
          <p:cNvSpPr/>
          <p:nvPr/>
        </p:nvSpPr>
        <p:spPr>
          <a:xfrm>
            <a:off x="838200" y="1847993"/>
            <a:ext cx="8150942" cy="1569660"/>
          </a:xfrm>
          <a:prstGeom prst="rect">
            <a:avLst/>
          </a:prstGeom>
        </p:spPr>
        <p:txBody>
          <a:bodyPr wrap="square">
            <a:spAutoFit/>
          </a:bodyPr>
          <a:lstStyle/>
          <a:p>
            <a:pPr marL="342900" indent="-342900">
              <a:buFont typeface="Arial" panose="020B0604020202020204" pitchFamily="34" charset="0"/>
              <a:buChar char="•"/>
            </a:pPr>
            <a:r>
              <a:rPr lang="en-GB" sz="2400" dirty="0"/>
              <a:t>Protection from Climate Change</a:t>
            </a:r>
          </a:p>
          <a:p>
            <a:pPr marL="342900" indent="-342900">
              <a:buFont typeface="Arial" panose="020B0604020202020204" pitchFamily="34" charset="0"/>
              <a:buChar char="•"/>
            </a:pPr>
            <a:r>
              <a:rPr lang="en-GB" sz="2400" dirty="0"/>
              <a:t>Protection from Natural Disasters</a:t>
            </a:r>
          </a:p>
          <a:p>
            <a:pPr marL="342900" indent="-342900">
              <a:buFont typeface="Arial" panose="020B0604020202020204" pitchFamily="34" charset="0"/>
              <a:buChar char="•"/>
            </a:pPr>
            <a:r>
              <a:rPr lang="en-GB" sz="2400" dirty="0"/>
              <a:t>Prevention from disease</a:t>
            </a:r>
          </a:p>
          <a:p>
            <a:pPr marL="342900" indent="-342900">
              <a:buFont typeface="Arial" panose="020B0604020202020204" pitchFamily="34" charset="0"/>
              <a:buChar char="•"/>
            </a:pPr>
            <a:r>
              <a:rPr lang="en-GB" sz="2400" dirty="0"/>
              <a:t>Provide seed material for research</a:t>
            </a:r>
            <a:r>
              <a:rPr lang="en-GB" dirty="0"/>
              <a:t>.</a:t>
            </a:r>
          </a:p>
        </p:txBody>
      </p:sp>
    </p:spTree>
    <p:extLst>
      <p:ext uri="{BB962C8B-B14F-4D97-AF65-F5344CB8AC3E}">
        <p14:creationId xmlns:p14="http://schemas.microsoft.com/office/powerpoint/2010/main" val="3251411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A7C3-DADC-45F5-B766-4100ACCD0206}"/>
              </a:ext>
            </a:extLst>
          </p:cNvPr>
          <p:cNvSpPr>
            <a:spLocks noGrp="1"/>
          </p:cNvSpPr>
          <p:nvPr>
            <p:ph type="title"/>
          </p:nvPr>
        </p:nvSpPr>
        <p:spPr/>
        <p:txBody>
          <a:bodyPr/>
          <a:lstStyle/>
          <a:p>
            <a:r>
              <a:rPr lang="en-US" dirty="0"/>
              <a:t>Disadvantages of seed bank</a:t>
            </a:r>
          </a:p>
        </p:txBody>
      </p:sp>
      <p:sp>
        <p:nvSpPr>
          <p:cNvPr id="4" name="Rectangle 1">
            <a:extLst>
              <a:ext uri="{FF2B5EF4-FFF2-40B4-BE49-F238E27FC236}">
                <a16:creationId xmlns:a16="http://schemas.microsoft.com/office/drawing/2014/main" id="{EA7EBB93-32A1-40A0-8A16-ED4E1F4CE489}"/>
              </a:ext>
            </a:extLst>
          </p:cNvPr>
          <p:cNvSpPr>
            <a:spLocks noGrp="1" noChangeArrowheads="1"/>
          </p:cNvSpPr>
          <p:nvPr>
            <p:ph idx="1"/>
          </p:nvPr>
        </p:nvSpPr>
        <p:spPr bwMode="auto">
          <a:xfrm>
            <a:off x="651386" y="1690688"/>
            <a:ext cx="10262297"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kumimoji="0" lang="en-US" altLang="en-US" sz="2400" b="0" i="0" u="none" strike="noStrike" cap="none" normalizeH="0" baseline="0" dirty="0">
                <a:ln>
                  <a:noFill/>
                </a:ln>
                <a:solidFill>
                  <a:srgbClr val="000000"/>
                </a:solidFill>
                <a:effectLst/>
                <a:latin typeface="&amp;quot"/>
              </a:rPr>
              <a:t>On the other hand, seeds do not last forever and so, periodically, seeds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mp;quot"/>
              </a:rPr>
              <a:t>have to be germinated to form plants that can produce new seeds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amp;quot"/>
            </a:endParaRPr>
          </a:p>
          <a:p>
            <a:pPr>
              <a:lnSpc>
                <a:spcPct val="100000"/>
              </a:lnSpc>
            </a:pPr>
            <a:r>
              <a:rPr kumimoji="0" lang="en-US" altLang="en-US" sz="2400" b="0" i="0" u="none" strike="noStrike" cap="none" normalizeH="0" baseline="0" dirty="0">
                <a:ln>
                  <a:noFill/>
                </a:ln>
                <a:solidFill>
                  <a:srgbClr val="000000"/>
                </a:solidFill>
                <a:effectLst/>
                <a:latin typeface="&amp;quot"/>
              </a:rPr>
              <a:t>Seed banks are also vulnerable to breaks in the power supply that keep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mp;quot"/>
              </a:rPr>
              <a:t>the refrigerators running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amp;quot"/>
            </a:endParaRPr>
          </a:p>
          <a:p>
            <a:pPr>
              <a:lnSpc>
                <a:spcPct val="100000"/>
              </a:lnSpc>
            </a:pPr>
            <a:r>
              <a:rPr kumimoji="0" lang="en-US" altLang="en-US" sz="2400" b="0" i="0" u="none" strike="noStrike" cap="none" normalizeH="0" baseline="0" dirty="0">
                <a:ln>
                  <a:noFill/>
                </a:ln>
                <a:solidFill>
                  <a:srgbClr val="000000"/>
                </a:solidFill>
                <a:effectLst/>
                <a:latin typeface="&amp;quot"/>
              </a:rPr>
              <a:t>Another disadvantage is that there are some seeds that simply do not produce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mp;quot"/>
              </a:rPr>
              <a:t>plants that can be stored in this way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amp;quot"/>
            </a:endParaRPr>
          </a:p>
          <a:p>
            <a:pPr>
              <a:lnSpc>
                <a:spcPct val="100000"/>
              </a:lnSpc>
            </a:pPr>
            <a:r>
              <a:rPr kumimoji="0" lang="en-US" altLang="en-US" sz="2400" b="0" i="0" u="none" strike="noStrike" cap="none" normalizeH="0" baseline="0" dirty="0">
                <a:ln>
                  <a:noFill/>
                </a:ln>
                <a:solidFill>
                  <a:srgbClr val="000000"/>
                </a:solidFill>
                <a:effectLst/>
                <a:latin typeface="&amp;quot"/>
              </a:rPr>
              <a:t>Just as with zoos, seed banks will not work as a repository for all species</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mp;quo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26517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80C8D-E56A-403A-9F1E-7A377A8C4B0A}"/>
              </a:ext>
            </a:extLst>
          </p:cNvPr>
          <p:cNvSpPr>
            <a:spLocks noGrp="1"/>
          </p:cNvSpPr>
          <p:nvPr>
            <p:ph type="title"/>
          </p:nvPr>
        </p:nvSpPr>
        <p:spPr/>
        <p:txBody>
          <a:bodyPr/>
          <a:lstStyle/>
          <a:p>
            <a:r>
              <a:rPr lang="en-US" b="1" dirty="0">
                <a:solidFill>
                  <a:schemeClr val="accent1">
                    <a:lumMod val="75000"/>
                  </a:schemeClr>
                </a:solidFill>
              </a:rPr>
              <a:t>In-Situ conservation</a:t>
            </a:r>
          </a:p>
        </p:txBody>
      </p:sp>
      <p:sp>
        <p:nvSpPr>
          <p:cNvPr id="3" name="Content Placeholder 2">
            <a:extLst>
              <a:ext uri="{FF2B5EF4-FFF2-40B4-BE49-F238E27FC236}">
                <a16:creationId xmlns:a16="http://schemas.microsoft.com/office/drawing/2014/main" id="{9111A91A-4678-4425-AFC3-AB35DE77A9E5}"/>
              </a:ext>
            </a:extLst>
          </p:cNvPr>
          <p:cNvSpPr>
            <a:spLocks noGrp="1"/>
          </p:cNvSpPr>
          <p:nvPr>
            <p:ph idx="1"/>
          </p:nvPr>
        </p:nvSpPr>
        <p:spPr/>
        <p:txBody>
          <a:bodyPr/>
          <a:lstStyle/>
          <a:p>
            <a:r>
              <a:rPr lang="en-US" dirty="0"/>
              <a:t>National parks</a:t>
            </a:r>
          </a:p>
          <a:p>
            <a:r>
              <a:rPr lang="en-US" dirty="0"/>
              <a:t>Wildlife Sanctuaries</a:t>
            </a:r>
          </a:p>
          <a:p>
            <a:r>
              <a:rPr lang="en-US" dirty="0"/>
              <a:t>Biosphere reserve</a:t>
            </a:r>
          </a:p>
          <a:p>
            <a:r>
              <a:rPr lang="en-US" dirty="0"/>
              <a:t>Sacred groves</a:t>
            </a:r>
          </a:p>
          <a:p>
            <a:endParaRPr lang="en-US" dirty="0"/>
          </a:p>
        </p:txBody>
      </p:sp>
    </p:spTree>
    <p:extLst>
      <p:ext uri="{BB962C8B-B14F-4D97-AF65-F5344CB8AC3E}">
        <p14:creationId xmlns:p14="http://schemas.microsoft.com/office/powerpoint/2010/main" val="1312069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8FF11-A5D5-4370-BD2E-4B80B931DAEB}"/>
              </a:ext>
            </a:extLst>
          </p:cNvPr>
          <p:cNvSpPr>
            <a:spLocks noGrp="1"/>
          </p:cNvSpPr>
          <p:nvPr>
            <p:ph type="title"/>
          </p:nvPr>
        </p:nvSpPr>
        <p:spPr/>
        <p:txBody>
          <a:bodyPr/>
          <a:lstStyle/>
          <a:p>
            <a:r>
              <a:rPr lang="en-US" b="1" dirty="0"/>
              <a:t>Protected areas</a:t>
            </a:r>
          </a:p>
        </p:txBody>
      </p:sp>
      <p:sp>
        <p:nvSpPr>
          <p:cNvPr id="3" name="Content Placeholder 2">
            <a:extLst>
              <a:ext uri="{FF2B5EF4-FFF2-40B4-BE49-F238E27FC236}">
                <a16:creationId xmlns:a16="http://schemas.microsoft.com/office/drawing/2014/main" id="{C5D35069-CCCD-4EAB-8160-739BDB24A342}"/>
              </a:ext>
            </a:extLst>
          </p:cNvPr>
          <p:cNvSpPr>
            <a:spLocks noGrp="1"/>
          </p:cNvSpPr>
          <p:nvPr>
            <p:ph idx="1"/>
          </p:nvPr>
        </p:nvSpPr>
        <p:spPr/>
        <p:txBody>
          <a:bodyPr/>
          <a:lstStyle/>
          <a:p>
            <a:r>
              <a:rPr lang="en-GB" dirty="0"/>
              <a:t>The IUCN definition of a protected area is “A clearly defined geographical space, recognised, dedicated and managed, through legal or other effective means, to achieve the long-term conservation of nature with associated ecosystem services and cultural values”. </a:t>
            </a:r>
          </a:p>
          <a:p>
            <a:r>
              <a:rPr lang="en-GB" dirty="0"/>
              <a:t>According to the World Database on Protected Areas (WDPA) there are over 210,000 protected areas around the world.</a:t>
            </a:r>
            <a:endParaRPr lang="en-US" dirty="0"/>
          </a:p>
        </p:txBody>
      </p:sp>
      <p:pic>
        <p:nvPicPr>
          <p:cNvPr id="4" name="Picture 3">
            <a:extLst>
              <a:ext uri="{FF2B5EF4-FFF2-40B4-BE49-F238E27FC236}">
                <a16:creationId xmlns:a16="http://schemas.microsoft.com/office/drawing/2014/main" id="{46498FCD-6E18-4DBB-A8D7-1CB208DA5FA6}"/>
              </a:ext>
            </a:extLst>
          </p:cNvPr>
          <p:cNvPicPr>
            <a:picLocks noChangeAspect="1"/>
          </p:cNvPicPr>
          <p:nvPr/>
        </p:nvPicPr>
        <p:blipFill>
          <a:blip r:embed="rId2"/>
          <a:stretch>
            <a:fillRect/>
          </a:stretch>
        </p:blipFill>
        <p:spPr>
          <a:xfrm>
            <a:off x="6630938" y="4535145"/>
            <a:ext cx="2709708" cy="2029423"/>
          </a:xfrm>
          <a:prstGeom prst="rect">
            <a:avLst/>
          </a:prstGeom>
        </p:spPr>
      </p:pic>
      <p:pic>
        <p:nvPicPr>
          <p:cNvPr id="5" name="Picture 4">
            <a:extLst>
              <a:ext uri="{FF2B5EF4-FFF2-40B4-BE49-F238E27FC236}">
                <a16:creationId xmlns:a16="http://schemas.microsoft.com/office/drawing/2014/main" id="{D6FFD3B5-3C01-465A-A9E5-65AEB8696BD4}"/>
              </a:ext>
            </a:extLst>
          </p:cNvPr>
          <p:cNvPicPr>
            <a:picLocks noChangeAspect="1"/>
          </p:cNvPicPr>
          <p:nvPr/>
        </p:nvPicPr>
        <p:blipFill>
          <a:blip r:embed="rId3"/>
          <a:stretch>
            <a:fillRect/>
          </a:stretch>
        </p:blipFill>
        <p:spPr>
          <a:xfrm>
            <a:off x="1487436" y="4271249"/>
            <a:ext cx="3841648" cy="2422497"/>
          </a:xfrm>
          <a:prstGeom prst="rect">
            <a:avLst/>
          </a:prstGeom>
        </p:spPr>
      </p:pic>
    </p:spTree>
    <p:extLst>
      <p:ext uri="{BB962C8B-B14F-4D97-AF65-F5344CB8AC3E}">
        <p14:creationId xmlns:p14="http://schemas.microsoft.com/office/powerpoint/2010/main" val="2557779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B057A-46B2-4146-8188-65ED61F02EEF}"/>
              </a:ext>
            </a:extLst>
          </p:cNvPr>
          <p:cNvSpPr>
            <a:spLocks noGrp="1"/>
          </p:cNvSpPr>
          <p:nvPr>
            <p:ph type="title"/>
          </p:nvPr>
        </p:nvSpPr>
        <p:spPr/>
        <p:txBody>
          <a:bodyPr/>
          <a:lstStyle/>
          <a:p>
            <a:r>
              <a:rPr lang="en-US" b="1" dirty="0"/>
              <a:t>Categories of protected area</a:t>
            </a:r>
          </a:p>
        </p:txBody>
      </p:sp>
      <p:pic>
        <p:nvPicPr>
          <p:cNvPr id="4" name="Content Placeholder 3">
            <a:extLst>
              <a:ext uri="{FF2B5EF4-FFF2-40B4-BE49-F238E27FC236}">
                <a16:creationId xmlns:a16="http://schemas.microsoft.com/office/drawing/2014/main" id="{D431BA73-97D6-4C1C-96BB-1DFADCF08CF2}"/>
              </a:ext>
            </a:extLst>
          </p:cNvPr>
          <p:cNvPicPr>
            <a:picLocks noGrp="1" noChangeAspect="1"/>
          </p:cNvPicPr>
          <p:nvPr>
            <p:ph idx="1"/>
          </p:nvPr>
        </p:nvPicPr>
        <p:blipFill>
          <a:blip r:embed="rId2"/>
          <a:stretch>
            <a:fillRect/>
          </a:stretch>
        </p:blipFill>
        <p:spPr>
          <a:xfrm>
            <a:off x="1379280" y="2113936"/>
            <a:ext cx="9267015" cy="4644410"/>
          </a:xfrm>
          <a:prstGeom prst="rect">
            <a:avLst/>
          </a:prstGeom>
        </p:spPr>
      </p:pic>
    </p:spTree>
    <p:extLst>
      <p:ext uri="{BB962C8B-B14F-4D97-AF65-F5344CB8AC3E}">
        <p14:creationId xmlns:p14="http://schemas.microsoft.com/office/powerpoint/2010/main" val="1964042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84932-B5D5-4533-B9E2-F310AC906B53}"/>
              </a:ext>
            </a:extLst>
          </p:cNvPr>
          <p:cNvSpPr>
            <a:spLocks noGrp="1"/>
          </p:cNvSpPr>
          <p:nvPr>
            <p:ph type="title"/>
          </p:nvPr>
        </p:nvSpPr>
        <p:spPr/>
        <p:txBody>
          <a:bodyPr/>
          <a:lstStyle/>
          <a:p>
            <a:r>
              <a:rPr lang="en-US" b="1" dirty="0">
                <a:solidFill>
                  <a:schemeClr val="accent2">
                    <a:lumMod val="75000"/>
                  </a:schemeClr>
                </a:solidFill>
              </a:rPr>
              <a:t>National Park</a:t>
            </a:r>
          </a:p>
        </p:txBody>
      </p:sp>
      <p:sp>
        <p:nvSpPr>
          <p:cNvPr id="3" name="Content Placeholder 2">
            <a:extLst>
              <a:ext uri="{FF2B5EF4-FFF2-40B4-BE49-F238E27FC236}">
                <a16:creationId xmlns:a16="http://schemas.microsoft.com/office/drawing/2014/main" id="{F4DF8DE6-A2A0-4441-B272-1490AD7D7596}"/>
              </a:ext>
            </a:extLst>
          </p:cNvPr>
          <p:cNvSpPr>
            <a:spLocks noGrp="1"/>
          </p:cNvSpPr>
          <p:nvPr>
            <p:ph idx="1"/>
          </p:nvPr>
        </p:nvSpPr>
        <p:spPr/>
        <p:txBody>
          <a:bodyPr>
            <a:normAutofit/>
          </a:bodyPr>
          <a:lstStyle/>
          <a:p>
            <a:r>
              <a:rPr lang="en-GB" dirty="0"/>
              <a:t>A national park is an area dedicated for the conservation of wildlife along with its environment. It has clearly marked boundaries and human activities are strictly prohibited</a:t>
            </a:r>
          </a:p>
          <a:p>
            <a:r>
              <a:rPr lang="en-GB" dirty="0"/>
              <a:t>In Pakistan a National Park is an area of outstanding scenic merit and natural beauty where the landscape, flora and fauna are protected and preserved in a natural state. </a:t>
            </a:r>
          </a:p>
          <a:p>
            <a:r>
              <a:rPr lang="en-GB" dirty="0"/>
              <a:t> Hunting of wild animals or interfering with animals and plants is prohibited</a:t>
            </a:r>
          </a:p>
          <a:p>
            <a:r>
              <a:rPr lang="en-GB" dirty="0"/>
              <a:t> Clearing land for cultivation, mining or allowing polluted water to flow in National Parks is also prohibited. </a:t>
            </a:r>
          </a:p>
        </p:txBody>
      </p:sp>
    </p:spTree>
    <p:extLst>
      <p:ext uri="{BB962C8B-B14F-4D97-AF65-F5344CB8AC3E}">
        <p14:creationId xmlns:p14="http://schemas.microsoft.com/office/powerpoint/2010/main" val="3174812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AE367-8130-4A6F-8F7F-7FCB164BDFE0}"/>
              </a:ext>
            </a:extLst>
          </p:cNvPr>
          <p:cNvSpPr>
            <a:spLocks noGrp="1"/>
          </p:cNvSpPr>
          <p:nvPr>
            <p:ph type="title"/>
          </p:nvPr>
        </p:nvSpPr>
        <p:spPr/>
        <p:txBody>
          <a:bodyPr/>
          <a:lstStyle/>
          <a:p>
            <a:r>
              <a:rPr lang="en-GB" dirty="0"/>
              <a:t>Latitudinal Gradient </a:t>
            </a:r>
            <a:endParaRPr lang="en-US" dirty="0"/>
          </a:p>
        </p:txBody>
      </p:sp>
      <p:sp>
        <p:nvSpPr>
          <p:cNvPr id="3" name="Content Placeholder 2">
            <a:extLst>
              <a:ext uri="{FF2B5EF4-FFF2-40B4-BE49-F238E27FC236}">
                <a16:creationId xmlns:a16="http://schemas.microsoft.com/office/drawing/2014/main" id="{55D5F855-5128-4AA4-9BA2-D1EDDA7FED2A}"/>
              </a:ext>
            </a:extLst>
          </p:cNvPr>
          <p:cNvSpPr>
            <a:spLocks noGrp="1"/>
          </p:cNvSpPr>
          <p:nvPr>
            <p:ph idx="1"/>
          </p:nvPr>
        </p:nvSpPr>
        <p:spPr/>
        <p:txBody>
          <a:bodyPr>
            <a:normAutofit/>
          </a:bodyPr>
          <a:lstStyle/>
          <a:p>
            <a:r>
              <a:rPr lang="en-GB" dirty="0"/>
              <a:t>In general, species diversity decreases as we move away from the equator (tropics) towards the poles</a:t>
            </a:r>
          </a:p>
          <a:p>
            <a:r>
              <a:rPr lang="en-GB" dirty="0"/>
              <a:t>Why tropics have more diversity?</a:t>
            </a:r>
          </a:p>
          <a:p>
            <a:pPr lvl="1"/>
            <a:r>
              <a:rPr lang="en-GB" dirty="0"/>
              <a:t>Temperate regions have undergone frequent glaciations in the past. It killed most the species. </a:t>
            </a:r>
          </a:p>
          <a:p>
            <a:pPr lvl="1"/>
            <a:r>
              <a:rPr lang="en-GB" dirty="0"/>
              <a:t>Tropical environments are less seasonal which promote niche specialization (the process by which a species becomes better adapted, by natural selection, to the specific characteristics of a particular habitat) and lead to a greater species diversity</a:t>
            </a:r>
          </a:p>
          <a:p>
            <a:pPr lvl="1"/>
            <a:r>
              <a:rPr lang="en-GB" dirty="0"/>
              <a:t> More solar energy is available in the tropics which contributes to higher productivity and in turn might contribute </a:t>
            </a:r>
          </a:p>
        </p:txBody>
      </p:sp>
    </p:spTree>
    <p:extLst>
      <p:ext uri="{BB962C8B-B14F-4D97-AF65-F5344CB8AC3E}">
        <p14:creationId xmlns:p14="http://schemas.microsoft.com/office/powerpoint/2010/main" val="1428757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90E1F-DE4A-4153-9ACF-412E90DF37CA}"/>
              </a:ext>
            </a:extLst>
          </p:cNvPr>
          <p:cNvSpPr>
            <a:spLocks noGrp="1"/>
          </p:cNvSpPr>
          <p:nvPr>
            <p:ph type="title"/>
          </p:nvPr>
        </p:nvSpPr>
        <p:spPr/>
        <p:txBody>
          <a:bodyPr/>
          <a:lstStyle/>
          <a:p>
            <a:r>
              <a:rPr lang="en-US" b="1" dirty="0">
                <a:solidFill>
                  <a:schemeClr val="accent2">
                    <a:lumMod val="75000"/>
                  </a:schemeClr>
                </a:solidFill>
              </a:rPr>
              <a:t>National Park</a:t>
            </a:r>
            <a:endParaRPr lang="en-US" dirty="0"/>
          </a:p>
        </p:txBody>
      </p:sp>
      <p:sp>
        <p:nvSpPr>
          <p:cNvPr id="3" name="Content Placeholder 2">
            <a:extLst>
              <a:ext uri="{FF2B5EF4-FFF2-40B4-BE49-F238E27FC236}">
                <a16:creationId xmlns:a16="http://schemas.microsoft.com/office/drawing/2014/main" id="{06C1800D-3A40-4513-BA1E-1DE4287306D0}"/>
              </a:ext>
            </a:extLst>
          </p:cNvPr>
          <p:cNvSpPr>
            <a:spLocks noGrp="1"/>
          </p:cNvSpPr>
          <p:nvPr>
            <p:ph idx="1"/>
          </p:nvPr>
        </p:nvSpPr>
        <p:spPr/>
        <p:txBody>
          <a:bodyPr/>
          <a:lstStyle/>
          <a:p>
            <a:r>
              <a:rPr lang="en-GB" dirty="0"/>
              <a:t>It protects the entire ecosystem of the land plants, animals, landscapes, historic objects etc.</a:t>
            </a:r>
          </a:p>
          <a:p>
            <a:r>
              <a:rPr lang="en-GB" dirty="0"/>
              <a:t>It is a highly restricted area, human activities are not allowed.</a:t>
            </a:r>
          </a:p>
          <a:p>
            <a:r>
              <a:rPr lang="en-GB" dirty="0"/>
              <a:t>It is an IUCN category II protected area.</a:t>
            </a:r>
            <a:endParaRPr lang="en-US" dirty="0"/>
          </a:p>
        </p:txBody>
      </p:sp>
    </p:spTree>
    <p:extLst>
      <p:ext uri="{BB962C8B-B14F-4D97-AF65-F5344CB8AC3E}">
        <p14:creationId xmlns:p14="http://schemas.microsoft.com/office/powerpoint/2010/main" val="40787372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A1A0-993E-4F44-9E49-57B02DD9D431}"/>
              </a:ext>
            </a:extLst>
          </p:cNvPr>
          <p:cNvSpPr>
            <a:spLocks noGrp="1"/>
          </p:cNvSpPr>
          <p:nvPr>
            <p:ph type="title"/>
          </p:nvPr>
        </p:nvSpPr>
        <p:spPr>
          <a:xfrm>
            <a:off x="631723" y="237305"/>
            <a:ext cx="10515600" cy="1325563"/>
          </a:xfrm>
        </p:spPr>
        <p:txBody>
          <a:bodyPr/>
          <a:lstStyle/>
          <a:p>
            <a:r>
              <a:rPr lang="en-US" b="1" dirty="0">
                <a:solidFill>
                  <a:schemeClr val="accent2">
                    <a:lumMod val="75000"/>
                  </a:schemeClr>
                </a:solidFill>
              </a:rPr>
              <a:t>National Park</a:t>
            </a:r>
            <a:endParaRPr lang="en-US" dirty="0"/>
          </a:p>
        </p:txBody>
      </p:sp>
      <p:sp>
        <p:nvSpPr>
          <p:cNvPr id="3" name="Content Placeholder 2">
            <a:extLst>
              <a:ext uri="{FF2B5EF4-FFF2-40B4-BE49-F238E27FC236}">
                <a16:creationId xmlns:a16="http://schemas.microsoft.com/office/drawing/2014/main" id="{908C0523-9403-4D52-95AD-FE49CC9FB128}"/>
              </a:ext>
            </a:extLst>
          </p:cNvPr>
          <p:cNvSpPr>
            <a:spLocks noGrp="1"/>
          </p:cNvSpPr>
          <p:nvPr>
            <p:ph idx="1"/>
          </p:nvPr>
        </p:nvSpPr>
        <p:spPr>
          <a:xfrm>
            <a:off x="562897" y="1543868"/>
            <a:ext cx="10515600" cy="4351338"/>
          </a:xfrm>
        </p:spPr>
        <p:txBody>
          <a:bodyPr>
            <a:normAutofit/>
          </a:bodyPr>
          <a:lstStyle/>
          <a:p>
            <a:pPr marL="0" indent="0">
              <a:buNone/>
            </a:pPr>
            <a:r>
              <a:rPr lang="en-US" dirty="0"/>
              <a:t>Some of the major National parks of Pakistan</a:t>
            </a:r>
          </a:p>
          <a:p>
            <a:pPr lvl="1"/>
            <a:r>
              <a:rPr lang="en-US" dirty="0" err="1"/>
              <a:t>Hingol</a:t>
            </a:r>
            <a:r>
              <a:rPr lang="en-US" dirty="0"/>
              <a:t> National Park </a:t>
            </a:r>
          </a:p>
          <a:p>
            <a:pPr lvl="1"/>
            <a:r>
              <a:rPr lang="en-US" dirty="0" err="1"/>
              <a:t>Hazarganji</a:t>
            </a:r>
            <a:r>
              <a:rPr lang="en-US" dirty="0"/>
              <a:t> </a:t>
            </a:r>
            <a:r>
              <a:rPr lang="en-US" dirty="0" err="1"/>
              <a:t>Chiltan</a:t>
            </a:r>
            <a:r>
              <a:rPr lang="en-US" dirty="0"/>
              <a:t> National Park</a:t>
            </a:r>
          </a:p>
          <a:p>
            <a:pPr lvl="1"/>
            <a:r>
              <a:rPr lang="en-US" dirty="0" err="1"/>
              <a:t>Kirthar</a:t>
            </a:r>
            <a:r>
              <a:rPr lang="en-US" dirty="0"/>
              <a:t> National Park </a:t>
            </a:r>
          </a:p>
          <a:p>
            <a:pPr lvl="1"/>
            <a:r>
              <a:rPr lang="en-US" dirty="0"/>
              <a:t>Lal </a:t>
            </a:r>
            <a:r>
              <a:rPr lang="en-US" dirty="0" err="1"/>
              <a:t>Suhanra</a:t>
            </a:r>
            <a:r>
              <a:rPr lang="en-US" dirty="0"/>
              <a:t> National Park </a:t>
            </a:r>
          </a:p>
          <a:p>
            <a:pPr lvl="1"/>
            <a:r>
              <a:rPr lang="en-US" dirty="0"/>
              <a:t>Margalla Hills National Park </a:t>
            </a:r>
          </a:p>
          <a:p>
            <a:pPr lvl="1"/>
            <a:r>
              <a:rPr lang="en-US" dirty="0" err="1"/>
              <a:t>Ayubia</a:t>
            </a:r>
            <a:r>
              <a:rPr lang="en-US" dirty="0"/>
              <a:t> National Park </a:t>
            </a:r>
          </a:p>
          <a:p>
            <a:pPr lvl="1"/>
            <a:r>
              <a:rPr lang="en-US" dirty="0" err="1"/>
              <a:t>Deosai</a:t>
            </a:r>
            <a:r>
              <a:rPr lang="en-US" dirty="0"/>
              <a:t> National Park </a:t>
            </a:r>
          </a:p>
          <a:p>
            <a:pPr lvl="1"/>
            <a:r>
              <a:rPr lang="en-US" dirty="0"/>
              <a:t>Chitral Gol National Park </a:t>
            </a:r>
          </a:p>
          <a:p>
            <a:pPr lvl="1"/>
            <a:r>
              <a:rPr lang="en-US" dirty="0" err="1"/>
              <a:t>Khunjerab</a:t>
            </a:r>
            <a:r>
              <a:rPr lang="en-US" dirty="0"/>
              <a:t> National Park </a:t>
            </a:r>
          </a:p>
        </p:txBody>
      </p:sp>
      <p:pic>
        <p:nvPicPr>
          <p:cNvPr id="2050" name="Picture 2" descr="Ayubia National Park:">
            <a:extLst>
              <a:ext uri="{FF2B5EF4-FFF2-40B4-BE49-F238E27FC236}">
                <a16:creationId xmlns:a16="http://schemas.microsoft.com/office/drawing/2014/main" id="{B89438B4-DDCE-4C4B-A169-22751607C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5817" y="499293"/>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tral Gol National Park Pakistan Part 01 - YouTube">
            <a:extLst>
              <a:ext uri="{FF2B5EF4-FFF2-40B4-BE49-F238E27FC236}">
                <a16:creationId xmlns:a16="http://schemas.microsoft.com/office/drawing/2014/main" id="{31E27D79-395A-4B9A-A642-12D9CA9E5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804" y="259161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ssing animals case: 284 deer vanish from Laal Suhanra National ...">
            <a:extLst>
              <a:ext uri="{FF2B5EF4-FFF2-40B4-BE49-F238E27FC236}">
                <a16:creationId xmlns:a16="http://schemas.microsoft.com/office/drawing/2014/main" id="{63EEC22E-407D-4BDD-8E7C-0031580E0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9089" y="4577224"/>
            <a:ext cx="27051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304110D-CCBA-47CF-8505-ED9368DBC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3535" y="4396606"/>
            <a:ext cx="2619375" cy="1743075"/>
          </a:xfrm>
          <a:prstGeom prst="rect">
            <a:avLst/>
          </a:prstGeom>
        </p:spPr>
      </p:pic>
    </p:spTree>
    <p:extLst>
      <p:ext uri="{BB962C8B-B14F-4D97-AF65-F5344CB8AC3E}">
        <p14:creationId xmlns:p14="http://schemas.microsoft.com/office/powerpoint/2010/main" val="4030202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9A73E-2ECB-4704-95EB-617C87FC367D}"/>
              </a:ext>
            </a:extLst>
          </p:cNvPr>
          <p:cNvSpPr>
            <a:spLocks noGrp="1"/>
          </p:cNvSpPr>
          <p:nvPr>
            <p:ph type="title"/>
          </p:nvPr>
        </p:nvSpPr>
        <p:spPr/>
        <p:txBody>
          <a:bodyPr/>
          <a:lstStyle/>
          <a:p>
            <a:r>
              <a:rPr lang="en-US" b="1" dirty="0"/>
              <a:t>Wildlife Sanctuary</a:t>
            </a:r>
            <a:endParaRPr lang="en-US" dirty="0"/>
          </a:p>
        </p:txBody>
      </p:sp>
      <p:sp>
        <p:nvSpPr>
          <p:cNvPr id="3" name="Content Placeholder 2">
            <a:extLst>
              <a:ext uri="{FF2B5EF4-FFF2-40B4-BE49-F238E27FC236}">
                <a16:creationId xmlns:a16="http://schemas.microsoft.com/office/drawing/2014/main" id="{D1AE8246-DB1A-4322-BC86-7B08E41B91A5}"/>
              </a:ext>
            </a:extLst>
          </p:cNvPr>
          <p:cNvSpPr>
            <a:spLocks noGrp="1"/>
          </p:cNvSpPr>
          <p:nvPr>
            <p:ph idx="1"/>
          </p:nvPr>
        </p:nvSpPr>
        <p:spPr/>
        <p:txBody>
          <a:bodyPr>
            <a:normAutofit/>
          </a:bodyPr>
          <a:lstStyle/>
          <a:p>
            <a:r>
              <a:rPr lang="en-GB" dirty="0"/>
              <a:t>It is also known as wildlife refuge or Nature reserve. </a:t>
            </a:r>
          </a:p>
          <a:p>
            <a:r>
              <a:rPr lang="en-GB" dirty="0"/>
              <a:t>It is a natural protected habitat which provides protection and favourable living conditions to wildlife including the rare or endangered species of plants, animals, insects etc.</a:t>
            </a:r>
          </a:p>
          <a:p>
            <a:r>
              <a:rPr lang="en-GB" dirty="0"/>
              <a:t>It mainly provides protection to birds, animals, insects, reptiles and other organisms.</a:t>
            </a:r>
          </a:p>
          <a:p>
            <a:r>
              <a:rPr lang="en-GB" dirty="0"/>
              <a:t>It is not a highly restricted area, limited human activities are allowed.</a:t>
            </a:r>
          </a:p>
          <a:p>
            <a:r>
              <a:rPr lang="en-GB" dirty="0"/>
              <a:t>It does not have visible or marked boundaries.</a:t>
            </a:r>
          </a:p>
          <a:p>
            <a:r>
              <a:rPr lang="en-GB" dirty="0"/>
              <a:t>It is an IUCN category IV protected area.</a:t>
            </a:r>
          </a:p>
          <a:p>
            <a:endParaRPr lang="en-US" dirty="0"/>
          </a:p>
        </p:txBody>
      </p:sp>
    </p:spTree>
    <p:extLst>
      <p:ext uri="{BB962C8B-B14F-4D97-AF65-F5344CB8AC3E}">
        <p14:creationId xmlns:p14="http://schemas.microsoft.com/office/powerpoint/2010/main" val="2500778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79967-AB83-4568-AE89-45F317C2D631}"/>
              </a:ext>
            </a:extLst>
          </p:cNvPr>
          <p:cNvSpPr>
            <a:spLocks noGrp="1"/>
          </p:cNvSpPr>
          <p:nvPr>
            <p:ph type="title"/>
          </p:nvPr>
        </p:nvSpPr>
        <p:spPr>
          <a:xfrm>
            <a:off x="835742" y="365125"/>
            <a:ext cx="10518058" cy="1325563"/>
          </a:xfrm>
        </p:spPr>
        <p:txBody>
          <a:bodyPr/>
          <a:lstStyle/>
          <a:p>
            <a:r>
              <a:rPr lang="en-US" b="1" dirty="0"/>
              <a:t>Few wildlife sanctuaries in Pakistan</a:t>
            </a:r>
          </a:p>
        </p:txBody>
      </p:sp>
      <p:sp>
        <p:nvSpPr>
          <p:cNvPr id="3" name="Content Placeholder 2">
            <a:extLst>
              <a:ext uri="{FF2B5EF4-FFF2-40B4-BE49-F238E27FC236}">
                <a16:creationId xmlns:a16="http://schemas.microsoft.com/office/drawing/2014/main" id="{FCD3B9ED-74C3-417D-9FD1-9C3919FBD882}"/>
              </a:ext>
            </a:extLst>
          </p:cNvPr>
          <p:cNvSpPr>
            <a:spLocks noGrp="1"/>
          </p:cNvSpPr>
          <p:nvPr>
            <p:ph idx="1"/>
          </p:nvPr>
        </p:nvSpPr>
        <p:spPr/>
        <p:txBody>
          <a:bodyPr/>
          <a:lstStyle/>
          <a:p>
            <a:r>
              <a:rPr lang="en-US" dirty="0" err="1"/>
              <a:t>Cholistan</a:t>
            </a:r>
            <a:r>
              <a:rPr lang="en-US" dirty="0"/>
              <a:t> Wildlife Sanctuary</a:t>
            </a:r>
          </a:p>
          <a:p>
            <a:r>
              <a:rPr lang="en-US" dirty="0" err="1"/>
              <a:t>Chashma</a:t>
            </a:r>
            <a:r>
              <a:rPr lang="en-US" dirty="0"/>
              <a:t> and </a:t>
            </a:r>
            <a:r>
              <a:rPr lang="en-US" dirty="0" err="1"/>
              <a:t>Taunsa</a:t>
            </a:r>
            <a:r>
              <a:rPr lang="en-US" dirty="0"/>
              <a:t> Barrage Dolphin Sanctuary</a:t>
            </a:r>
          </a:p>
          <a:p>
            <a:r>
              <a:rPr lang="en-US" dirty="0"/>
              <a:t>Islamabad Wildlife Sanctuary</a:t>
            </a:r>
          </a:p>
          <a:p>
            <a:r>
              <a:rPr lang="en-US" dirty="0" err="1"/>
              <a:t>Haleji</a:t>
            </a:r>
            <a:r>
              <a:rPr lang="en-US" dirty="0"/>
              <a:t> Wildlife Sanctuary</a:t>
            </a:r>
          </a:p>
        </p:txBody>
      </p:sp>
      <p:pic>
        <p:nvPicPr>
          <p:cNvPr id="5" name="Picture 4">
            <a:extLst>
              <a:ext uri="{FF2B5EF4-FFF2-40B4-BE49-F238E27FC236}">
                <a16:creationId xmlns:a16="http://schemas.microsoft.com/office/drawing/2014/main" id="{C51030C9-D882-48D7-AF68-725107E133A6}"/>
              </a:ext>
            </a:extLst>
          </p:cNvPr>
          <p:cNvPicPr>
            <a:picLocks noChangeAspect="1"/>
          </p:cNvPicPr>
          <p:nvPr/>
        </p:nvPicPr>
        <p:blipFill>
          <a:blip r:embed="rId2"/>
          <a:stretch>
            <a:fillRect/>
          </a:stretch>
        </p:blipFill>
        <p:spPr>
          <a:xfrm>
            <a:off x="7385716" y="3224981"/>
            <a:ext cx="4463722" cy="2643802"/>
          </a:xfrm>
          <a:prstGeom prst="rect">
            <a:avLst/>
          </a:prstGeom>
        </p:spPr>
      </p:pic>
      <p:pic>
        <p:nvPicPr>
          <p:cNvPr id="7" name="Picture 6">
            <a:extLst>
              <a:ext uri="{FF2B5EF4-FFF2-40B4-BE49-F238E27FC236}">
                <a16:creationId xmlns:a16="http://schemas.microsoft.com/office/drawing/2014/main" id="{A0EA013A-E557-494B-BFF5-BE017B0DB611}"/>
              </a:ext>
            </a:extLst>
          </p:cNvPr>
          <p:cNvPicPr>
            <a:picLocks noChangeAspect="1"/>
          </p:cNvPicPr>
          <p:nvPr/>
        </p:nvPicPr>
        <p:blipFill>
          <a:blip r:embed="rId3"/>
          <a:stretch>
            <a:fillRect/>
          </a:stretch>
        </p:blipFill>
        <p:spPr>
          <a:xfrm>
            <a:off x="3842078" y="4244182"/>
            <a:ext cx="3048000" cy="2000250"/>
          </a:xfrm>
          <a:prstGeom prst="rect">
            <a:avLst/>
          </a:prstGeom>
        </p:spPr>
      </p:pic>
      <p:pic>
        <p:nvPicPr>
          <p:cNvPr id="8" name="Picture 7">
            <a:extLst>
              <a:ext uri="{FF2B5EF4-FFF2-40B4-BE49-F238E27FC236}">
                <a16:creationId xmlns:a16="http://schemas.microsoft.com/office/drawing/2014/main" id="{7A69B7FD-CFB3-4C4E-A34D-23932F65CF66}"/>
              </a:ext>
            </a:extLst>
          </p:cNvPr>
          <p:cNvPicPr>
            <a:picLocks noChangeAspect="1"/>
          </p:cNvPicPr>
          <p:nvPr/>
        </p:nvPicPr>
        <p:blipFill>
          <a:blip r:embed="rId4"/>
          <a:stretch>
            <a:fillRect/>
          </a:stretch>
        </p:blipFill>
        <p:spPr>
          <a:xfrm>
            <a:off x="8982413" y="1094274"/>
            <a:ext cx="2867025" cy="1905000"/>
          </a:xfrm>
          <a:prstGeom prst="rect">
            <a:avLst/>
          </a:prstGeom>
        </p:spPr>
      </p:pic>
      <p:pic>
        <p:nvPicPr>
          <p:cNvPr id="9" name="Picture 8">
            <a:extLst>
              <a:ext uri="{FF2B5EF4-FFF2-40B4-BE49-F238E27FC236}">
                <a16:creationId xmlns:a16="http://schemas.microsoft.com/office/drawing/2014/main" id="{C1664814-630F-4F24-9A64-2A2BF674822B}"/>
              </a:ext>
            </a:extLst>
          </p:cNvPr>
          <p:cNvPicPr>
            <a:picLocks noChangeAspect="1"/>
          </p:cNvPicPr>
          <p:nvPr/>
        </p:nvPicPr>
        <p:blipFill>
          <a:blip r:embed="rId5"/>
          <a:stretch>
            <a:fillRect/>
          </a:stretch>
        </p:blipFill>
        <p:spPr>
          <a:xfrm>
            <a:off x="835742" y="4406900"/>
            <a:ext cx="2571750" cy="1905000"/>
          </a:xfrm>
          <a:prstGeom prst="rect">
            <a:avLst/>
          </a:prstGeom>
        </p:spPr>
      </p:pic>
    </p:spTree>
    <p:extLst>
      <p:ext uri="{BB962C8B-B14F-4D97-AF65-F5344CB8AC3E}">
        <p14:creationId xmlns:p14="http://schemas.microsoft.com/office/powerpoint/2010/main" val="873580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387CC-8163-4FBA-AE83-FE0876D347A5}"/>
              </a:ext>
            </a:extLst>
          </p:cNvPr>
          <p:cNvSpPr>
            <a:spLocks noGrp="1"/>
          </p:cNvSpPr>
          <p:nvPr>
            <p:ph type="title"/>
          </p:nvPr>
        </p:nvSpPr>
        <p:spPr/>
        <p:txBody>
          <a:bodyPr/>
          <a:lstStyle/>
          <a:p>
            <a:r>
              <a:rPr lang="en-US" b="1" dirty="0">
                <a:solidFill>
                  <a:srgbClr val="00B0F0"/>
                </a:solidFill>
              </a:rPr>
              <a:t>Biosphere reserve</a:t>
            </a:r>
          </a:p>
        </p:txBody>
      </p:sp>
      <p:sp>
        <p:nvSpPr>
          <p:cNvPr id="3" name="Content Placeholder 2">
            <a:extLst>
              <a:ext uri="{FF2B5EF4-FFF2-40B4-BE49-F238E27FC236}">
                <a16:creationId xmlns:a16="http://schemas.microsoft.com/office/drawing/2014/main" id="{482C79B8-A3D2-457B-93BF-5F203449A645}"/>
              </a:ext>
            </a:extLst>
          </p:cNvPr>
          <p:cNvSpPr>
            <a:spLocks noGrp="1"/>
          </p:cNvSpPr>
          <p:nvPr>
            <p:ph idx="1"/>
          </p:nvPr>
        </p:nvSpPr>
        <p:spPr/>
        <p:txBody>
          <a:bodyPr/>
          <a:lstStyle/>
          <a:p>
            <a:r>
              <a:rPr lang="en-GB" dirty="0"/>
              <a:t>Notified areas which cover a larger area of land </a:t>
            </a:r>
          </a:p>
          <a:p>
            <a:r>
              <a:rPr lang="en-GB" dirty="0"/>
              <a:t>Areas are meant for conservation of biodiversity of a specific area.</a:t>
            </a:r>
          </a:p>
          <a:p>
            <a:r>
              <a:rPr lang="en-GB" dirty="0"/>
              <a:t>It mainly focus the whole biotic community of an ecosystem.</a:t>
            </a:r>
          </a:p>
          <a:p>
            <a:r>
              <a:rPr lang="en-GB" dirty="0"/>
              <a:t>Boundaries are marked</a:t>
            </a:r>
          </a:p>
          <a:p>
            <a:r>
              <a:rPr lang="en-GB" dirty="0"/>
              <a:t>Tourism is generally not permitted</a:t>
            </a:r>
          </a:p>
          <a:p>
            <a:r>
              <a:rPr lang="en-GB" dirty="0"/>
              <a:t> Lal </a:t>
            </a:r>
            <a:r>
              <a:rPr lang="en-GB" dirty="0" err="1"/>
              <a:t>Suhanra</a:t>
            </a:r>
            <a:r>
              <a:rPr lang="en-GB" dirty="0"/>
              <a:t> Biosphere Reserve and </a:t>
            </a:r>
          </a:p>
          <a:p>
            <a:pPr marL="0" indent="0">
              <a:buNone/>
            </a:pPr>
            <a:r>
              <a:rPr lang="en-GB" dirty="0"/>
              <a:t>Ziarat Juniper Forest are the only </a:t>
            </a:r>
          </a:p>
          <a:p>
            <a:pPr marL="0" indent="0">
              <a:buNone/>
            </a:pPr>
            <a:r>
              <a:rPr lang="en-GB" dirty="0"/>
              <a:t>two biosphere reserve in Pakistan</a:t>
            </a:r>
          </a:p>
          <a:p>
            <a:endParaRPr lang="en-GB" dirty="0"/>
          </a:p>
          <a:p>
            <a:endParaRPr lang="en-GB" dirty="0"/>
          </a:p>
          <a:p>
            <a:endParaRPr lang="en-US" dirty="0"/>
          </a:p>
        </p:txBody>
      </p:sp>
      <p:pic>
        <p:nvPicPr>
          <p:cNvPr id="4" name="Picture 3">
            <a:extLst>
              <a:ext uri="{FF2B5EF4-FFF2-40B4-BE49-F238E27FC236}">
                <a16:creationId xmlns:a16="http://schemas.microsoft.com/office/drawing/2014/main" id="{D18B6F5D-1BAD-4721-B253-2534DDD08D9C}"/>
              </a:ext>
            </a:extLst>
          </p:cNvPr>
          <p:cNvPicPr>
            <a:picLocks noChangeAspect="1"/>
          </p:cNvPicPr>
          <p:nvPr/>
        </p:nvPicPr>
        <p:blipFill>
          <a:blip r:embed="rId2"/>
          <a:stretch>
            <a:fillRect/>
          </a:stretch>
        </p:blipFill>
        <p:spPr>
          <a:xfrm>
            <a:off x="7678994" y="3383988"/>
            <a:ext cx="4145184" cy="3108888"/>
          </a:xfrm>
          <a:prstGeom prst="rect">
            <a:avLst/>
          </a:prstGeom>
        </p:spPr>
      </p:pic>
    </p:spTree>
    <p:extLst>
      <p:ext uri="{BB962C8B-B14F-4D97-AF65-F5344CB8AC3E}">
        <p14:creationId xmlns:p14="http://schemas.microsoft.com/office/powerpoint/2010/main" val="1977182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2052-6803-4A18-A939-BE84E19738F0}"/>
              </a:ext>
            </a:extLst>
          </p:cNvPr>
          <p:cNvSpPr>
            <a:spLocks noGrp="1"/>
          </p:cNvSpPr>
          <p:nvPr>
            <p:ph type="title"/>
          </p:nvPr>
        </p:nvSpPr>
        <p:spPr/>
        <p:txBody>
          <a:bodyPr/>
          <a:lstStyle/>
          <a:p>
            <a:r>
              <a:rPr lang="en-US" b="1" dirty="0">
                <a:solidFill>
                  <a:srgbClr val="7030A0"/>
                </a:solidFill>
              </a:rPr>
              <a:t>Sacred groves</a:t>
            </a:r>
          </a:p>
        </p:txBody>
      </p:sp>
      <p:sp>
        <p:nvSpPr>
          <p:cNvPr id="3" name="Content Placeholder 2">
            <a:extLst>
              <a:ext uri="{FF2B5EF4-FFF2-40B4-BE49-F238E27FC236}">
                <a16:creationId xmlns:a16="http://schemas.microsoft.com/office/drawing/2014/main" id="{011447BC-7F8B-4FD7-9BB4-E6341777BC9C}"/>
              </a:ext>
            </a:extLst>
          </p:cNvPr>
          <p:cNvSpPr>
            <a:spLocks noGrp="1"/>
          </p:cNvSpPr>
          <p:nvPr>
            <p:ph idx="1"/>
          </p:nvPr>
        </p:nvSpPr>
        <p:spPr/>
        <p:txBody>
          <a:bodyPr>
            <a:normAutofit lnSpcReduction="10000"/>
          </a:bodyPr>
          <a:lstStyle/>
          <a:p>
            <a:r>
              <a:rPr lang="en-GB" dirty="0"/>
              <a:t>Sacred groves are forest fragments, size varying between 0.5 -500 hectare,(some groves are more than 500 hectare in size) which are protected by religious communities, and have a significant religious connotation for the protecting community.</a:t>
            </a:r>
            <a:endParaRPr lang="en-US" dirty="0"/>
          </a:p>
          <a:p>
            <a:r>
              <a:rPr lang="en-GB" dirty="0"/>
              <a:t>Sacred groves are mostly associated with temples/ shrines or with cremation grounds</a:t>
            </a:r>
          </a:p>
          <a:p>
            <a:r>
              <a:rPr lang="en-GB" dirty="0"/>
              <a:t>Sacred Groves are also culturally important; various cultural and religious festivals are often arranged by local people within these patches. </a:t>
            </a:r>
          </a:p>
          <a:p>
            <a:r>
              <a:rPr lang="en-GB" dirty="0"/>
              <a:t>Sacred groves contain various ecosystems, various food chains and food webs are present in Sacred Groves.</a:t>
            </a:r>
            <a:endParaRPr lang="en-US" dirty="0"/>
          </a:p>
        </p:txBody>
      </p:sp>
    </p:spTree>
    <p:extLst>
      <p:ext uri="{BB962C8B-B14F-4D97-AF65-F5344CB8AC3E}">
        <p14:creationId xmlns:p14="http://schemas.microsoft.com/office/powerpoint/2010/main" val="769374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C43FE-5FE6-4947-B69D-995B7CE89ECF}"/>
              </a:ext>
            </a:extLst>
          </p:cNvPr>
          <p:cNvSpPr>
            <a:spLocks noGrp="1"/>
          </p:cNvSpPr>
          <p:nvPr>
            <p:ph type="title"/>
          </p:nvPr>
        </p:nvSpPr>
        <p:spPr/>
        <p:txBody>
          <a:bodyPr/>
          <a:lstStyle/>
          <a:p>
            <a:r>
              <a:rPr lang="en-US" b="1" dirty="0">
                <a:solidFill>
                  <a:srgbClr val="7030A0"/>
                </a:solidFill>
              </a:rPr>
              <a:t>Sacred groves</a:t>
            </a:r>
          </a:p>
        </p:txBody>
      </p:sp>
      <p:sp>
        <p:nvSpPr>
          <p:cNvPr id="3" name="Content Placeholder 2">
            <a:extLst>
              <a:ext uri="{FF2B5EF4-FFF2-40B4-BE49-F238E27FC236}">
                <a16:creationId xmlns:a16="http://schemas.microsoft.com/office/drawing/2014/main" id="{95CCF636-B4FF-4B7E-ACEB-FBD24C528628}"/>
              </a:ext>
            </a:extLst>
          </p:cNvPr>
          <p:cNvSpPr>
            <a:spLocks noGrp="1"/>
          </p:cNvSpPr>
          <p:nvPr>
            <p:ph idx="1"/>
          </p:nvPr>
        </p:nvSpPr>
        <p:spPr>
          <a:xfrm>
            <a:off x="838200" y="1825625"/>
            <a:ext cx="7007941" cy="4351338"/>
          </a:xfrm>
        </p:spPr>
        <p:txBody>
          <a:bodyPr/>
          <a:lstStyle/>
          <a:p>
            <a:r>
              <a:rPr lang="en-GB" dirty="0"/>
              <a:t>Around 15000 sacred groves have been reported from different parts of India</a:t>
            </a:r>
          </a:p>
          <a:p>
            <a:endParaRPr lang="en-US" dirty="0"/>
          </a:p>
        </p:txBody>
      </p:sp>
      <p:pic>
        <p:nvPicPr>
          <p:cNvPr id="5" name="Picture 4">
            <a:extLst>
              <a:ext uri="{FF2B5EF4-FFF2-40B4-BE49-F238E27FC236}">
                <a16:creationId xmlns:a16="http://schemas.microsoft.com/office/drawing/2014/main" id="{D424F9FD-8623-405C-99FF-108FE95AEB6E}"/>
              </a:ext>
            </a:extLst>
          </p:cNvPr>
          <p:cNvPicPr>
            <a:picLocks noChangeAspect="1"/>
          </p:cNvPicPr>
          <p:nvPr/>
        </p:nvPicPr>
        <p:blipFill>
          <a:blip r:embed="rId2"/>
          <a:stretch>
            <a:fillRect/>
          </a:stretch>
        </p:blipFill>
        <p:spPr>
          <a:xfrm>
            <a:off x="7991942" y="365125"/>
            <a:ext cx="3836265" cy="2576987"/>
          </a:xfrm>
          <a:prstGeom prst="rect">
            <a:avLst/>
          </a:prstGeom>
        </p:spPr>
      </p:pic>
      <p:pic>
        <p:nvPicPr>
          <p:cNvPr id="6" name="Picture 5">
            <a:extLst>
              <a:ext uri="{FF2B5EF4-FFF2-40B4-BE49-F238E27FC236}">
                <a16:creationId xmlns:a16="http://schemas.microsoft.com/office/drawing/2014/main" id="{A86E3A91-FA58-41CD-9AA8-A826635CA0FC}"/>
              </a:ext>
            </a:extLst>
          </p:cNvPr>
          <p:cNvPicPr>
            <a:picLocks noChangeAspect="1"/>
          </p:cNvPicPr>
          <p:nvPr/>
        </p:nvPicPr>
        <p:blipFill>
          <a:blip r:embed="rId3"/>
          <a:stretch>
            <a:fillRect/>
          </a:stretch>
        </p:blipFill>
        <p:spPr>
          <a:xfrm>
            <a:off x="8211561" y="3429000"/>
            <a:ext cx="3616646" cy="2659626"/>
          </a:xfrm>
          <a:prstGeom prst="rect">
            <a:avLst/>
          </a:prstGeom>
        </p:spPr>
      </p:pic>
      <p:pic>
        <p:nvPicPr>
          <p:cNvPr id="7" name="Picture 6">
            <a:extLst>
              <a:ext uri="{FF2B5EF4-FFF2-40B4-BE49-F238E27FC236}">
                <a16:creationId xmlns:a16="http://schemas.microsoft.com/office/drawing/2014/main" id="{D3442849-D6F5-484A-8D09-70FA3A525544}"/>
              </a:ext>
            </a:extLst>
          </p:cNvPr>
          <p:cNvPicPr>
            <a:picLocks noChangeAspect="1"/>
          </p:cNvPicPr>
          <p:nvPr/>
        </p:nvPicPr>
        <p:blipFill>
          <a:blip r:embed="rId4"/>
          <a:stretch>
            <a:fillRect/>
          </a:stretch>
        </p:blipFill>
        <p:spPr>
          <a:xfrm>
            <a:off x="4074547" y="4490147"/>
            <a:ext cx="3771594" cy="2249866"/>
          </a:xfrm>
          <a:prstGeom prst="rect">
            <a:avLst/>
          </a:prstGeom>
        </p:spPr>
      </p:pic>
    </p:spTree>
    <p:extLst>
      <p:ext uri="{BB962C8B-B14F-4D97-AF65-F5344CB8AC3E}">
        <p14:creationId xmlns:p14="http://schemas.microsoft.com/office/powerpoint/2010/main" val="3526113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A485-1560-4503-BBBD-9ABF59D9B20D}"/>
              </a:ext>
            </a:extLst>
          </p:cNvPr>
          <p:cNvSpPr>
            <a:spLocks noGrp="1"/>
          </p:cNvSpPr>
          <p:nvPr>
            <p:ph type="title"/>
          </p:nvPr>
        </p:nvSpPr>
        <p:spPr/>
        <p:txBody>
          <a:bodyPr/>
          <a:lstStyle/>
          <a:p>
            <a:r>
              <a:rPr lang="en-US" dirty="0"/>
              <a:t>Specie-area relationship</a:t>
            </a:r>
          </a:p>
        </p:txBody>
      </p:sp>
      <p:sp>
        <p:nvSpPr>
          <p:cNvPr id="3" name="Content Placeholder 2">
            <a:extLst>
              <a:ext uri="{FF2B5EF4-FFF2-40B4-BE49-F238E27FC236}">
                <a16:creationId xmlns:a16="http://schemas.microsoft.com/office/drawing/2014/main" id="{51AC192C-6079-4CD8-8877-9A31F98B8BFA}"/>
              </a:ext>
            </a:extLst>
          </p:cNvPr>
          <p:cNvSpPr>
            <a:spLocks noGrp="1"/>
          </p:cNvSpPr>
          <p:nvPr>
            <p:ph idx="1"/>
          </p:nvPr>
        </p:nvSpPr>
        <p:spPr/>
        <p:txBody>
          <a:bodyPr/>
          <a:lstStyle/>
          <a:p>
            <a:r>
              <a:rPr lang="en-GB" dirty="0"/>
              <a:t>Alexander von Humboldt was a German naturalist and explorer. </a:t>
            </a:r>
          </a:p>
          <a:p>
            <a:r>
              <a:rPr lang="en-GB" dirty="0"/>
              <a:t>He observed that within a region species richness increased with increasing explored area, but only up to a limit. </a:t>
            </a:r>
            <a:endParaRPr lang="en-US" dirty="0"/>
          </a:p>
        </p:txBody>
      </p:sp>
    </p:spTree>
    <p:extLst>
      <p:ext uri="{BB962C8B-B14F-4D97-AF65-F5344CB8AC3E}">
        <p14:creationId xmlns:p14="http://schemas.microsoft.com/office/powerpoint/2010/main" val="2499784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F2792-284F-4346-8CA2-C3D3DE4EDD22}"/>
              </a:ext>
            </a:extLst>
          </p:cNvPr>
          <p:cNvSpPr>
            <a:spLocks noGrp="1"/>
          </p:cNvSpPr>
          <p:nvPr>
            <p:ph type="title"/>
          </p:nvPr>
        </p:nvSpPr>
        <p:spPr/>
        <p:txBody>
          <a:bodyPr/>
          <a:lstStyle/>
          <a:p>
            <a:r>
              <a:rPr lang="en-US" dirty="0"/>
              <a:t>Hotspots of biodiversity</a:t>
            </a:r>
          </a:p>
        </p:txBody>
      </p:sp>
      <p:sp>
        <p:nvSpPr>
          <p:cNvPr id="3" name="Content Placeholder 2">
            <a:extLst>
              <a:ext uri="{FF2B5EF4-FFF2-40B4-BE49-F238E27FC236}">
                <a16:creationId xmlns:a16="http://schemas.microsoft.com/office/drawing/2014/main" id="{B969C4EA-BB5E-4B72-8A2F-5E8A1C84992A}"/>
              </a:ext>
            </a:extLst>
          </p:cNvPr>
          <p:cNvSpPr>
            <a:spLocks noGrp="1"/>
          </p:cNvSpPr>
          <p:nvPr>
            <p:ph idx="1"/>
          </p:nvPr>
        </p:nvSpPr>
        <p:spPr/>
        <p:txBody>
          <a:bodyPr/>
          <a:lstStyle/>
          <a:p>
            <a:r>
              <a:rPr lang="en-GB" dirty="0"/>
              <a:t>Biodiversity hotspot are those places on Earth that are </a:t>
            </a:r>
          </a:p>
          <a:p>
            <a:pPr lvl="1"/>
            <a:r>
              <a:rPr lang="en-GB" dirty="0"/>
              <a:t>Biologically rich</a:t>
            </a:r>
          </a:p>
          <a:p>
            <a:pPr lvl="1"/>
            <a:r>
              <a:rPr lang="en-GB" dirty="0"/>
              <a:t>Highly threatened</a:t>
            </a:r>
          </a:p>
          <a:p>
            <a:r>
              <a:rPr lang="en-GB" dirty="0"/>
              <a:t> Norman had identified 10 such places.</a:t>
            </a:r>
          </a:p>
          <a:p>
            <a:r>
              <a:rPr lang="en-GB" dirty="0"/>
              <a:t>Now there are approximately 34 hotspots </a:t>
            </a:r>
          </a:p>
          <a:p>
            <a:pPr marL="0" indent="0">
              <a:buNone/>
            </a:pPr>
            <a:r>
              <a:rPr lang="en-GB"/>
              <a:t>of biodiversity</a:t>
            </a:r>
            <a:endParaRPr lang="en-US" dirty="0"/>
          </a:p>
        </p:txBody>
      </p:sp>
      <p:pic>
        <p:nvPicPr>
          <p:cNvPr id="4" name="Picture 3">
            <a:extLst>
              <a:ext uri="{FF2B5EF4-FFF2-40B4-BE49-F238E27FC236}">
                <a16:creationId xmlns:a16="http://schemas.microsoft.com/office/drawing/2014/main" id="{4AF98BF9-8D77-4AAD-84CA-37BE2401C7DD}"/>
              </a:ext>
            </a:extLst>
          </p:cNvPr>
          <p:cNvPicPr>
            <a:picLocks noChangeAspect="1"/>
          </p:cNvPicPr>
          <p:nvPr/>
        </p:nvPicPr>
        <p:blipFill>
          <a:blip r:embed="rId2"/>
          <a:stretch>
            <a:fillRect/>
          </a:stretch>
        </p:blipFill>
        <p:spPr>
          <a:xfrm>
            <a:off x="7404735" y="3282632"/>
            <a:ext cx="4514850" cy="3381375"/>
          </a:xfrm>
          <a:prstGeom prst="rect">
            <a:avLst/>
          </a:prstGeom>
        </p:spPr>
      </p:pic>
    </p:spTree>
    <p:extLst>
      <p:ext uri="{BB962C8B-B14F-4D97-AF65-F5344CB8AC3E}">
        <p14:creationId xmlns:p14="http://schemas.microsoft.com/office/powerpoint/2010/main" val="3670504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D8214-6D45-41CB-BC4E-0355D5C22AFB}"/>
              </a:ext>
            </a:extLst>
          </p:cNvPr>
          <p:cNvSpPr>
            <a:spLocks noGrp="1"/>
          </p:cNvSpPr>
          <p:nvPr>
            <p:ph type="title"/>
          </p:nvPr>
        </p:nvSpPr>
        <p:spPr/>
        <p:txBody>
          <a:bodyPr/>
          <a:lstStyle/>
          <a:p>
            <a:r>
              <a:rPr lang="en-US" dirty="0"/>
              <a:t>Criteria for biodiversity hotspot</a:t>
            </a:r>
          </a:p>
        </p:txBody>
      </p:sp>
      <p:sp>
        <p:nvSpPr>
          <p:cNvPr id="3" name="Content Placeholder 2">
            <a:extLst>
              <a:ext uri="{FF2B5EF4-FFF2-40B4-BE49-F238E27FC236}">
                <a16:creationId xmlns:a16="http://schemas.microsoft.com/office/drawing/2014/main" id="{03527BB7-B865-4DF1-9934-ACE696567FC8}"/>
              </a:ext>
            </a:extLst>
          </p:cNvPr>
          <p:cNvSpPr>
            <a:spLocks noGrp="1"/>
          </p:cNvSpPr>
          <p:nvPr>
            <p:ph idx="1"/>
          </p:nvPr>
        </p:nvSpPr>
        <p:spPr/>
        <p:txBody>
          <a:bodyPr/>
          <a:lstStyle/>
          <a:p>
            <a:r>
              <a:rPr lang="en-US" dirty="0"/>
              <a:t>The region must contain 1500 species of vascular plants as endemics</a:t>
            </a:r>
          </a:p>
          <a:p>
            <a:r>
              <a:rPr lang="en-US" dirty="0"/>
              <a:t>The region must 70% of natural habitat/ natural vegetation</a:t>
            </a:r>
          </a:p>
        </p:txBody>
      </p:sp>
    </p:spTree>
    <p:extLst>
      <p:ext uri="{BB962C8B-B14F-4D97-AF65-F5344CB8AC3E}">
        <p14:creationId xmlns:p14="http://schemas.microsoft.com/office/powerpoint/2010/main" val="549105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AB23-C349-4680-971F-74A746055810}"/>
              </a:ext>
            </a:extLst>
          </p:cNvPr>
          <p:cNvSpPr>
            <a:spLocks noGrp="1"/>
          </p:cNvSpPr>
          <p:nvPr>
            <p:ph type="title"/>
          </p:nvPr>
        </p:nvSpPr>
        <p:spPr/>
        <p:txBody>
          <a:bodyPr/>
          <a:lstStyle/>
          <a:p>
            <a:r>
              <a:rPr lang="en-US" dirty="0"/>
              <a:t>Importance of biodiversity</a:t>
            </a:r>
          </a:p>
        </p:txBody>
      </p:sp>
      <p:sp>
        <p:nvSpPr>
          <p:cNvPr id="3" name="Content Placeholder 2">
            <a:extLst>
              <a:ext uri="{FF2B5EF4-FFF2-40B4-BE49-F238E27FC236}">
                <a16:creationId xmlns:a16="http://schemas.microsoft.com/office/drawing/2014/main" id="{3D28149C-CD99-4409-B92D-78D8CE75887F}"/>
              </a:ext>
            </a:extLst>
          </p:cNvPr>
          <p:cNvSpPr>
            <a:spLocks noGrp="1"/>
          </p:cNvSpPr>
          <p:nvPr>
            <p:ph idx="1"/>
          </p:nvPr>
        </p:nvSpPr>
        <p:spPr/>
        <p:txBody>
          <a:bodyPr/>
          <a:lstStyle/>
          <a:p>
            <a:pPr fontAlgn="base"/>
            <a:r>
              <a:rPr lang="en-GB" dirty="0"/>
              <a:t>In 2018, Julie Shaw mentioned in article that &gt;1 million species are at risk of extinction.</a:t>
            </a:r>
          </a:p>
          <a:p>
            <a:endParaRPr lang="en-US" dirty="0"/>
          </a:p>
        </p:txBody>
      </p:sp>
      <p:pic>
        <p:nvPicPr>
          <p:cNvPr id="4" name="Picture 3">
            <a:extLst>
              <a:ext uri="{FF2B5EF4-FFF2-40B4-BE49-F238E27FC236}">
                <a16:creationId xmlns:a16="http://schemas.microsoft.com/office/drawing/2014/main" id="{5AC07B0E-54D6-4EC9-8147-FE7F24B7444B}"/>
              </a:ext>
            </a:extLst>
          </p:cNvPr>
          <p:cNvPicPr>
            <a:picLocks noChangeAspect="1"/>
          </p:cNvPicPr>
          <p:nvPr/>
        </p:nvPicPr>
        <p:blipFill rotWithShape="1">
          <a:blip r:embed="rId2"/>
          <a:srcRect l="5616" t="24652" r="4319" b="9931"/>
          <a:stretch/>
        </p:blipFill>
        <p:spPr>
          <a:xfrm>
            <a:off x="1542470" y="2730789"/>
            <a:ext cx="8552875" cy="3990674"/>
          </a:xfrm>
          <a:prstGeom prst="rect">
            <a:avLst/>
          </a:prstGeom>
        </p:spPr>
      </p:pic>
    </p:spTree>
    <p:extLst>
      <p:ext uri="{BB962C8B-B14F-4D97-AF65-F5344CB8AC3E}">
        <p14:creationId xmlns:p14="http://schemas.microsoft.com/office/powerpoint/2010/main" val="2937745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B3EDD-DF88-498C-9772-7F2FD4633B23}"/>
              </a:ext>
            </a:extLst>
          </p:cNvPr>
          <p:cNvSpPr>
            <a:spLocks noGrp="1"/>
          </p:cNvSpPr>
          <p:nvPr>
            <p:ph type="title"/>
          </p:nvPr>
        </p:nvSpPr>
        <p:spPr/>
        <p:txBody>
          <a:bodyPr/>
          <a:lstStyle/>
          <a:p>
            <a:r>
              <a:rPr lang="en-US" dirty="0"/>
              <a:t>1-Biodiversity maintain healthy ecosystem</a:t>
            </a:r>
          </a:p>
        </p:txBody>
      </p:sp>
      <p:sp>
        <p:nvSpPr>
          <p:cNvPr id="3" name="Content Placeholder 2">
            <a:extLst>
              <a:ext uri="{FF2B5EF4-FFF2-40B4-BE49-F238E27FC236}">
                <a16:creationId xmlns:a16="http://schemas.microsoft.com/office/drawing/2014/main" id="{85F7FEB0-60AB-417B-8432-36BA60225B64}"/>
              </a:ext>
            </a:extLst>
          </p:cNvPr>
          <p:cNvSpPr>
            <a:spLocks noGrp="1"/>
          </p:cNvSpPr>
          <p:nvPr>
            <p:ph idx="1"/>
          </p:nvPr>
        </p:nvSpPr>
        <p:spPr/>
        <p:txBody>
          <a:bodyPr/>
          <a:lstStyle/>
          <a:p>
            <a:r>
              <a:rPr lang="en-US" dirty="0"/>
              <a:t>We depend on ecosystem for</a:t>
            </a:r>
          </a:p>
          <a:p>
            <a:pPr lvl="1"/>
            <a:r>
              <a:rPr lang="en-US" dirty="0"/>
              <a:t>Materials like food, fiber and fuels</a:t>
            </a:r>
          </a:p>
          <a:p>
            <a:pPr lvl="1"/>
            <a:r>
              <a:rPr lang="en-US" dirty="0"/>
              <a:t>Regulation of climate, waste cycle</a:t>
            </a:r>
          </a:p>
          <a:p>
            <a:pPr lvl="1"/>
            <a:r>
              <a:rPr lang="en-US" dirty="0"/>
              <a:t>Supporting processes such as water purification and nutrient cycle</a:t>
            </a:r>
          </a:p>
          <a:p>
            <a:pPr lvl="1"/>
            <a:r>
              <a:rPr lang="en-US" dirty="0"/>
              <a:t>Opportunities of Enjoyment of beautiful outdoor</a:t>
            </a:r>
          </a:p>
          <a:p>
            <a:pPr marL="268288" lvl="1"/>
            <a:r>
              <a:rPr lang="en-GB" dirty="0"/>
              <a:t>Ecosystems weakened by the loss of biodiversity are less likely to deliver those services, especially given the ever-growing human population</a:t>
            </a:r>
          </a:p>
          <a:p>
            <a:pPr marL="268288" lvl="1"/>
            <a:endParaRPr lang="en-US" dirty="0"/>
          </a:p>
        </p:txBody>
      </p:sp>
    </p:spTree>
    <p:extLst>
      <p:ext uri="{BB962C8B-B14F-4D97-AF65-F5344CB8AC3E}">
        <p14:creationId xmlns:p14="http://schemas.microsoft.com/office/powerpoint/2010/main" val="1312815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3284</TotalTime>
  <Words>2638</Words>
  <Application>Microsoft Office PowerPoint</Application>
  <PresentationFormat>Widescreen</PresentationFormat>
  <Paragraphs>256</Paragraphs>
  <Slides>46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&amp;quot</vt:lpstr>
      <vt:lpstr>Arial</vt:lpstr>
      <vt:lpstr>Calibri</vt:lpstr>
      <vt:lpstr>Calibri Light</vt:lpstr>
      <vt:lpstr>Office Theme</vt:lpstr>
      <vt:lpstr>Conservation of Biodiversity</vt:lpstr>
      <vt:lpstr>Biodiversity</vt:lpstr>
      <vt:lpstr>Distribution of biodiversity</vt:lpstr>
      <vt:lpstr>Latitudinal Gradient </vt:lpstr>
      <vt:lpstr>Specie-area relationship</vt:lpstr>
      <vt:lpstr>Hotspots of biodiversity</vt:lpstr>
      <vt:lpstr>Criteria for biodiversity hotspot</vt:lpstr>
      <vt:lpstr>Importance of biodiversity</vt:lpstr>
      <vt:lpstr>1-Biodiversity maintain healthy ecosystem</vt:lpstr>
      <vt:lpstr>2-Biodiversity as a solution to climate change</vt:lpstr>
      <vt:lpstr>3-Biodiversity is good for the economy</vt:lpstr>
      <vt:lpstr>4-Biodiversity is an integral part of culture and identity</vt:lpstr>
      <vt:lpstr>Threats to biodiversity</vt:lpstr>
      <vt:lpstr>Habitat alteration and destruction </vt:lpstr>
      <vt:lpstr>Habitat alteration and destruction </vt:lpstr>
      <vt:lpstr>Habitat fragmentation</vt:lpstr>
      <vt:lpstr>Causes of Habitat fragmentation</vt:lpstr>
      <vt:lpstr>Over-exploitation of biological resources</vt:lpstr>
      <vt:lpstr>Pollution</vt:lpstr>
      <vt:lpstr>Species invasions</vt:lpstr>
      <vt:lpstr>Climatic changes</vt:lpstr>
      <vt:lpstr>Conservation</vt:lpstr>
      <vt:lpstr>Methods of conservation</vt:lpstr>
      <vt:lpstr>Ex-Situ conservation</vt:lpstr>
      <vt:lpstr>Zoo</vt:lpstr>
      <vt:lpstr>Zoo</vt:lpstr>
      <vt:lpstr>Botanical gardens</vt:lpstr>
      <vt:lpstr>Botanical gardens in Pakistan</vt:lpstr>
      <vt:lpstr>Gene bank</vt:lpstr>
      <vt:lpstr>Cryopreservation</vt:lpstr>
      <vt:lpstr>Seed bank</vt:lpstr>
      <vt:lpstr>How to store seeds in Seed bank</vt:lpstr>
      <vt:lpstr>PowerPoint Presentation</vt:lpstr>
      <vt:lpstr>Benefits of seed bank</vt:lpstr>
      <vt:lpstr>Disadvantages of seed bank</vt:lpstr>
      <vt:lpstr>In-Situ conservation</vt:lpstr>
      <vt:lpstr>Protected areas</vt:lpstr>
      <vt:lpstr>Categories of protected area</vt:lpstr>
      <vt:lpstr>National Park</vt:lpstr>
      <vt:lpstr>National Park</vt:lpstr>
      <vt:lpstr>National Park</vt:lpstr>
      <vt:lpstr>Wildlife Sanctuary</vt:lpstr>
      <vt:lpstr>Few wildlife sanctuaries in Pakistan</vt:lpstr>
      <vt:lpstr>Biosphere reserve</vt:lpstr>
      <vt:lpstr>Sacred groves</vt:lpstr>
      <vt:lpstr>Sacred groves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Conservation of Biodiversity</dc:title>
  <dc:creator>ALLAH HO</dc:creator>
  <cp:lastModifiedBy>ALLAH HO</cp:lastModifiedBy>
  <cp:revision>92</cp:revision>
  <dcterms:created xsi:type="dcterms:W3CDTF">2020-03-24T14:47:56Z</dcterms:created>
  <dcterms:modified xsi:type="dcterms:W3CDTF">2020-04-13T06:11:14Z</dcterms:modified>
</cp:coreProperties>
</file>