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9" r:id="rId2"/>
    <p:sldId id="256" r:id="rId3"/>
    <p:sldId id="301" r:id="rId4"/>
    <p:sldId id="303" r:id="rId5"/>
    <p:sldId id="306" r:id="rId6"/>
    <p:sldId id="313" r:id="rId7"/>
    <p:sldId id="312" r:id="rId8"/>
    <p:sldId id="257" r:id="rId9"/>
    <p:sldId id="269" r:id="rId10"/>
    <p:sldId id="302" r:id="rId11"/>
    <p:sldId id="310" r:id="rId12"/>
    <p:sldId id="270" r:id="rId13"/>
    <p:sldId id="272" r:id="rId14"/>
    <p:sldId id="266" r:id="rId15"/>
    <p:sldId id="267" r:id="rId16"/>
    <p:sldId id="271" r:id="rId17"/>
    <p:sldId id="268" r:id="rId18"/>
    <p:sldId id="258" r:id="rId19"/>
    <p:sldId id="260" r:id="rId20"/>
    <p:sldId id="311" r:id="rId21"/>
    <p:sldId id="314" r:id="rId22"/>
    <p:sldId id="315" r:id="rId23"/>
    <p:sldId id="316" r:id="rId24"/>
    <p:sldId id="317" r:id="rId25"/>
    <p:sldId id="318" r:id="rId26"/>
    <p:sldId id="319" r:id="rId27"/>
    <p:sldId id="307" r:id="rId28"/>
    <p:sldId id="308" r:id="rId29"/>
    <p:sldId id="262" r:id="rId30"/>
    <p:sldId id="263" r:id="rId31"/>
    <p:sldId id="264" r:id="rId32"/>
    <p:sldId id="265" r:id="rId33"/>
    <p:sldId id="273" r:id="rId34"/>
    <p:sldId id="274" r:id="rId35"/>
    <p:sldId id="275" r:id="rId36"/>
    <p:sldId id="276" r:id="rId37"/>
    <p:sldId id="283" r:id="rId38"/>
    <p:sldId id="284" r:id="rId39"/>
    <p:sldId id="285" r:id="rId40"/>
    <p:sldId id="286" r:id="rId41"/>
    <p:sldId id="277" r:id="rId42"/>
    <p:sldId id="278" r:id="rId43"/>
    <p:sldId id="321" r:id="rId44"/>
    <p:sldId id="279" r:id="rId45"/>
    <p:sldId id="280" r:id="rId46"/>
    <p:sldId id="281" r:id="rId47"/>
    <p:sldId id="289" r:id="rId48"/>
    <p:sldId id="299" r:id="rId49"/>
    <p:sldId id="300" r:id="rId50"/>
    <p:sldId id="290" r:id="rId51"/>
    <p:sldId id="291" r:id="rId52"/>
    <p:sldId id="292" r:id="rId53"/>
    <p:sldId id="293" r:id="rId54"/>
    <p:sldId id="294" r:id="rId55"/>
    <p:sldId id="295" r:id="rId56"/>
    <p:sldId id="29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4/22/2020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4/22/2020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4/22/2020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4/22/2020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earchdatacenter.techtarget.com/definition/IS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so.org/iso/home/standards/management-standards/iso14000.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B0F0"/>
                </a:solidFill>
                <a:latin typeface="Bookman Old Style" pitchFamily="18" charset="0"/>
              </a:rPr>
              <a:t>Environmental Management System (ISO 14000 series):</a:t>
            </a:r>
            <a:endParaRPr lang="en-US" dirty="0">
              <a:solidFill>
                <a:srgbClr val="00B0F0"/>
              </a:solidFill>
              <a:latin typeface="Bookman Old Style"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b="1" dirty="0" smtClean="0">
                <a:latin typeface="Bookman Old Style" pitchFamily="18" charset="0"/>
              </a:rPr>
              <a:t>ISO 14001</a:t>
            </a:r>
            <a:r>
              <a:rPr lang="en-US" dirty="0" smtClean="0">
                <a:latin typeface="Bookman Old Style" pitchFamily="18" charset="0"/>
              </a:rPr>
              <a:t> is the international standard that specifies requirements for an effective </a:t>
            </a:r>
            <a:r>
              <a:rPr lang="en-US" b="1" dirty="0" smtClean="0">
                <a:latin typeface="Bookman Old Style" pitchFamily="18" charset="0"/>
              </a:rPr>
              <a:t>environmental management system</a:t>
            </a:r>
            <a:r>
              <a:rPr lang="en-US" dirty="0" smtClean="0">
                <a:latin typeface="Bookman Old Style" pitchFamily="18" charset="0"/>
              </a:rPr>
              <a:t> (</a:t>
            </a:r>
            <a:r>
              <a:rPr lang="en-US" b="1" dirty="0" smtClean="0">
                <a:latin typeface="Bookman Old Style" pitchFamily="18" charset="0"/>
              </a:rPr>
              <a:t>EMS</a:t>
            </a:r>
            <a:r>
              <a:rPr lang="en-US" dirty="0" smtClean="0">
                <a:latin typeface="Bookman Old Style" pitchFamily="18" charset="0"/>
              </a:rPr>
              <a:t>).</a:t>
            </a:r>
          </a:p>
          <a:p>
            <a:pPr algn="just"/>
            <a:r>
              <a:rPr lang="en-US" dirty="0" smtClean="0">
                <a:latin typeface="Bookman Old Style" pitchFamily="18" charset="0"/>
              </a:rPr>
              <a:t>It </a:t>
            </a:r>
            <a:r>
              <a:rPr lang="en-US" dirty="0" smtClean="0">
                <a:latin typeface="Bookman Old Style" pitchFamily="18" charset="0"/>
              </a:rPr>
              <a:t>provides a framework that an organization can </a:t>
            </a:r>
            <a:r>
              <a:rPr lang="en-US" dirty="0" smtClean="0">
                <a:latin typeface="Bookman Old Style" pitchFamily="18" charset="0"/>
              </a:rPr>
              <a:t>follow.</a:t>
            </a:r>
          </a:p>
          <a:p>
            <a:pPr algn="just"/>
            <a:r>
              <a:rPr lang="en-US" dirty="0" smtClean="0"/>
              <a:t>An </a:t>
            </a:r>
            <a:r>
              <a:rPr lang="en-US" b="1" dirty="0" smtClean="0"/>
              <a:t>Environmental Management System</a:t>
            </a:r>
            <a:r>
              <a:rPr lang="en-US" dirty="0" smtClean="0"/>
              <a:t> (</a:t>
            </a:r>
            <a:r>
              <a:rPr lang="en-US" b="1" dirty="0" smtClean="0"/>
              <a:t>EMS</a:t>
            </a:r>
            <a:r>
              <a:rPr lang="en-US" dirty="0" smtClean="0"/>
              <a:t>) is a set of processes and practices that enable an organization to reduce its </a:t>
            </a:r>
            <a:r>
              <a:rPr lang="en-US" b="1" dirty="0" smtClean="0"/>
              <a:t>environmental</a:t>
            </a:r>
            <a:r>
              <a:rPr lang="en-US" dirty="0" smtClean="0"/>
              <a:t> impacts and increase its operating </a:t>
            </a:r>
            <a:r>
              <a:rPr lang="en-US" dirty="0" smtClean="0"/>
              <a:t>efficiency.</a:t>
            </a:r>
          </a:p>
          <a:p>
            <a:pPr algn="just"/>
            <a:r>
              <a:rPr lang="en-US" dirty="0" smtClean="0"/>
              <a:t>The current </a:t>
            </a:r>
            <a:r>
              <a:rPr lang="en-US" b="1" dirty="0" smtClean="0"/>
              <a:t>version</a:t>
            </a:r>
            <a:r>
              <a:rPr lang="en-US" dirty="0" smtClean="0"/>
              <a:t> of </a:t>
            </a:r>
            <a:r>
              <a:rPr lang="en-US" b="1" dirty="0" smtClean="0"/>
              <a:t>ISO 14001</a:t>
            </a:r>
            <a:r>
              <a:rPr lang="en-US" dirty="0" smtClean="0"/>
              <a:t> is </a:t>
            </a:r>
            <a:r>
              <a:rPr lang="en-US" b="1" dirty="0" smtClean="0"/>
              <a:t>ISO 14001</a:t>
            </a:r>
            <a:r>
              <a:rPr lang="en-US" dirty="0" smtClean="0"/>
              <a:t>:2015, which was published in September 2015</a:t>
            </a:r>
            <a:endParaRPr lang="en-US" dirty="0">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ISO 14001 Environmental Management System &amp; EMS Certification Experts"/>
          <p:cNvPicPr>
            <a:picLocks noChangeAspect="1" noChangeArrowheads="1"/>
          </p:cNvPicPr>
          <p:nvPr/>
        </p:nvPicPr>
        <p:blipFill>
          <a:blip r:embed="rId2" cstate="print"/>
          <a:srcRect/>
          <a:stretch>
            <a:fillRect/>
          </a:stretch>
        </p:blipFill>
        <p:spPr bwMode="auto">
          <a:xfrm>
            <a:off x="0" y="-7168"/>
            <a:ext cx="9144000" cy="68651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066800"/>
          </a:xfrm>
        </p:spPr>
        <p:txBody>
          <a:bodyPr/>
          <a:lstStyle/>
          <a:p>
            <a:r>
              <a:rPr lang="en-US" dirty="0" smtClean="0">
                <a:solidFill>
                  <a:srgbClr val="FF0000"/>
                </a:solidFill>
              </a:rPr>
              <a:t>Significance of EMS ISO 14000</a:t>
            </a:r>
            <a:endParaRPr lang="en-US" dirty="0">
              <a:solidFill>
                <a:srgbClr val="FF0000"/>
              </a:solidFill>
            </a:endParaRPr>
          </a:p>
        </p:txBody>
      </p:sp>
      <p:sp>
        <p:nvSpPr>
          <p:cNvPr id="3" name="Content Placeholder 2"/>
          <p:cNvSpPr>
            <a:spLocks noGrp="1"/>
          </p:cNvSpPr>
          <p:nvPr>
            <p:ph idx="1"/>
          </p:nvPr>
        </p:nvSpPr>
        <p:spPr>
          <a:xfrm>
            <a:off x="457200" y="1752600"/>
            <a:ext cx="8229600" cy="4325112"/>
          </a:xfrm>
        </p:spPr>
        <p:txBody>
          <a:bodyPr>
            <a:normAutofit fontScale="92500" lnSpcReduction="20000"/>
          </a:bodyPr>
          <a:lstStyle/>
          <a:p>
            <a:pPr algn="just">
              <a:buFont typeface="Wingdings" pitchFamily="2" charset="2"/>
              <a:buChar char="Ø"/>
            </a:pPr>
            <a:r>
              <a:rPr lang="en-US" dirty="0" smtClean="0">
                <a:latin typeface="Bookman Old Style" pitchFamily="18" charset="0"/>
              </a:rPr>
              <a:t>Environmental </a:t>
            </a:r>
            <a:r>
              <a:rPr lang="en-US" dirty="0" smtClean="0">
                <a:latin typeface="Bookman Old Style" pitchFamily="18" charset="0"/>
              </a:rPr>
              <a:t>management ISO </a:t>
            </a:r>
            <a:r>
              <a:rPr lang="en-US" dirty="0" smtClean="0">
                <a:latin typeface="Bookman Old Style" pitchFamily="18" charset="0"/>
              </a:rPr>
              <a:t>14001 standards </a:t>
            </a:r>
            <a:r>
              <a:rPr lang="en-US" dirty="0" smtClean="0">
                <a:latin typeface="Bookman Old Style" pitchFamily="18" charset="0"/>
              </a:rPr>
              <a:t>is similar </a:t>
            </a:r>
            <a:r>
              <a:rPr lang="en-US" dirty="0" smtClean="0">
                <a:latin typeface="Bookman Old Style" pitchFamily="18" charset="0"/>
              </a:rPr>
              <a:t>importance to quality management to ISO 9001 standards in today’s </a:t>
            </a:r>
            <a:r>
              <a:rPr lang="en-US" dirty="0" smtClean="0">
                <a:latin typeface="Bookman Old Style" pitchFamily="18" charset="0"/>
              </a:rPr>
              <a:t>businesses.</a:t>
            </a:r>
          </a:p>
          <a:p>
            <a:pPr algn="just">
              <a:buFont typeface="Wingdings" pitchFamily="2" charset="2"/>
              <a:buChar char="Ø"/>
            </a:pPr>
            <a:r>
              <a:rPr lang="en-US" dirty="0" smtClean="0">
                <a:latin typeface="Bookman Old Style" pitchFamily="18" charset="0"/>
              </a:rPr>
              <a:t> Apart </a:t>
            </a:r>
            <a:r>
              <a:rPr lang="en-US" dirty="0" smtClean="0">
                <a:latin typeface="Bookman Old Style" pitchFamily="18" charset="0"/>
              </a:rPr>
              <a:t>from the need to satisfy the </a:t>
            </a:r>
            <a:r>
              <a:rPr lang="en-US" dirty="0" smtClean="0">
                <a:latin typeface="Bookman Old Style" pitchFamily="18" charset="0"/>
              </a:rPr>
              <a:t>strict </a:t>
            </a:r>
            <a:r>
              <a:rPr lang="en-US" dirty="0" smtClean="0">
                <a:latin typeface="Bookman Old Style" pitchFamily="18" charset="0"/>
              </a:rPr>
              <a:t>environmental control legislation that exists in most developed countries, the image of a company is damaged if pollution incidents occur, particularly if these are identified by environmental pressure groups, and this can have a severe impact on the marketability of products and services provided by the company</a:t>
            </a:r>
            <a:endParaRPr lang="en-US" dirty="0">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25112"/>
          </a:xfrm>
        </p:spPr>
        <p:txBody>
          <a:bodyPr>
            <a:normAutofit fontScale="92500"/>
          </a:bodyPr>
          <a:lstStyle/>
          <a:p>
            <a:pPr algn="just">
              <a:buFont typeface="Wingdings" pitchFamily="2" charset="2"/>
              <a:buChar char="Ø"/>
            </a:pPr>
            <a:r>
              <a:rPr lang="en-US" dirty="0" smtClean="0">
                <a:latin typeface="Bookman Old Style" pitchFamily="18" charset="0"/>
              </a:rPr>
              <a:t>ISO 14000’ is a global term for a set of standards that have been written in response to this need for environmental protection systems, in the same way that ISO 9000 standards were written to satisfy the need for quality assurance systems to control the goods produced and services supplied by </a:t>
            </a:r>
            <a:r>
              <a:rPr lang="en-US" dirty="0" smtClean="0">
                <a:latin typeface="Bookman Old Style" pitchFamily="18" charset="0"/>
              </a:rPr>
              <a:t>companies.</a:t>
            </a:r>
          </a:p>
          <a:p>
            <a:pPr algn="just">
              <a:buFont typeface="Wingdings" pitchFamily="2" charset="2"/>
              <a:buChar char="Ø"/>
            </a:pPr>
            <a:r>
              <a:rPr lang="en-US" dirty="0" smtClean="0">
                <a:latin typeface="Bookman Old Style" pitchFamily="18" charset="0"/>
              </a:rPr>
              <a:t>Are you trying to improve your environmental performance (e.g., compliance with regulations or prevent pollution</a:t>
            </a:r>
            <a:r>
              <a:rPr lang="en-US" dirty="0" smtClean="0">
                <a:latin typeface="Bookman Old Style" pitchFamily="18" charset="0"/>
              </a:rPr>
              <a:t>)</a:t>
            </a:r>
            <a:endParaRPr lang="en-US" dirty="0">
              <a:latin typeface="Bookman Old Style" pitchFamily="18" charset="0"/>
            </a:endParaRPr>
          </a:p>
        </p:txBody>
      </p:sp>
      <p:sp>
        <p:nvSpPr>
          <p:cNvPr id="4" name="Title 1"/>
          <p:cNvSpPr>
            <a:spLocks noGrp="1"/>
          </p:cNvSpPr>
          <p:nvPr>
            <p:ph type="title"/>
          </p:nvPr>
        </p:nvSpPr>
        <p:spPr>
          <a:xfrm>
            <a:off x="533400" y="838200"/>
            <a:ext cx="8229600" cy="1066800"/>
          </a:xfrm>
        </p:spPr>
        <p:txBody>
          <a:bodyPr/>
          <a:lstStyle/>
          <a:p>
            <a:r>
              <a:rPr lang="en-US" dirty="0" smtClean="0">
                <a:solidFill>
                  <a:srgbClr val="FF0000"/>
                </a:solidFill>
              </a:rPr>
              <a:t>Significance of EMS ISO 14000</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t>ISO 14000 </a:t>
            </a:r>
            <a:r>
              <a:rPr lang="en-US" dirty="0" smtClean="0"/>
              <a:t>framework</a:t>
            </a:r>
            <a:endParaRPr lang="en-US" dirty="0"/>
          </a:p>
        </p:txBody>
      </p:sp>
      <p:sp>
        <p:nvSpPr>
          <p:cNvPr id="3" name="Content Placeholder 2"/>
          <p:cNvSpPr>
            <a:spLocks noGrp="1"/>
          </p:cNvSpPr>
          <p:nvPr>
            <p:ph idx="1"/>
          </p:nvPr>
        </p:nvSpPr>
        <p:spPr>
          <a:xfrm>
            <a:off x="304800" y="1828800"/>
            <a:ext cx="8229600" cy="4325112"/>
          </a:xfrm>
        </p:spPr>
        <p:txBody>
          <a:bodyPr/>
          <a:lstStyle/>
          <a:p>
            <a:pPr algn="just">
              <a:buFont typeface="Wingdings" pitchFamily="2" charset="2"/>
              <a:buChar char="Ø"/>
            </a:pPr>
            <a:r>
              <a:rPr lang="en-US" dirty="0" smtClean="0"/>
              <a:t>ISO 14000 is a series of environmental management standards developed and published by the International Organization for Standardization ( </a:t>
            </a:r>
            <a:r>
              <a:rPr lang="en-US" u="sng" dirty="0" smtClean="0">
                <a:hlinkClick r:id="rId2"/>
              </a:rPr>
              <a:t>ISO</a:t>
            </a:r>
            <a:r>
              <a:rPr lang="en-US" dirty="0" smtClean="0"/>
              <a:t> ) for organizations</a:t>
            </a:r>
            <a:r>
              <a:rPr lang="en-US" dirty="0" smtClean="0"/>
              <a:t>.</a:t>
            </a:r>
          </a:p>
          <a:p>
            <a:pPr algn="just">
              <a:buFont typeface="Wingdings" pitchFamily="2" charset="2"/>
              <a:buChar char="Ø"/>
            </a:pPr>
            <a:r>
              <a:rPr lang="en-US" dirty="0" smtClean="0"/>
              <a:t> </a:t>
            </a:r>
            <a:r>
              <a:rPr lang="en-US" dirty="0" smtClean="0"/>
              <a:t>The ISO 14000 standards provide a guideline or framework for organizations that need to systematize and improve their environmental management </a:t>
            </a:r>
            <a:r>
              <a:rPr lang="en-US" dirty="0" smtClean="0"/>
              <a:t>efforts.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latin typeface="Bookman Old Style" pitchFamily="18" charset="0"/>
              </a:rPr>
              <a:t>The ISO 14001 standard is the most important standard within the ISO 14000 series. </a:t>
            </a:r>
            <a:endParaRPr lang="en-US" dirty="0" smtClean="0">
              <a:latin typeface="Bookman Old Style" pitchFamily="18" charset="0"/>
            </a:endParaRPr>
          </a:p>
          <a:p>
            <a:r>
              <a:rPr lang="en-US" dirty="0" smtClean="0">
                <a:latin typeface="Bookman Old Style" pitchFamily="18" charset="0"/>
              </a:rPr>
              <a:t>ISO </a:t>
            </a:r>
            <a:r>
              <a:rPr lang="en-US" dirty="0" smtClean="0">
                <a:latin typeface="Bookman Old Style" pitchFamily="18" charset="0"/>
              </a:rPr>
              <a:t>14001 specifies the requirements of an environmental management system (EMS) for small to large organizations. </a:t>
            </a:r>
            <a:endParaRPr lang="en-US" dirty="0" smtClean="0">
              <a:latin typeface="Bookman Old Style" pitchFamily="18" charset="0"/>
            </a:endParaRPr>
          </a:p>
          <a:p>
            <a:r>
              <a:rPr lang="en-US" dirty="0" smtClean="0">
                <a:latin typeface="Bookman Old Style" pitchFamily="18" charset="0"/>
              </a:rPr>
              <a:t>An </a:t>
            </a:r>
            <a:r>
              <a:rPr lang="en-US" dirty="0" smtClean="0">
                <a:latin typeface="Bookman Old Style" pitchFamily="18" charset="0"/>
              </a:rPr>
              <a:t>EMS is a systemic approach to handling environmental issues within an organization</a:t>
            </a:r>
            <a:r>
              <a:rPr lang="en-US" dirty="0" smtClean="0">
                <a:latin typeface="Bookman Old Style" pitchFamily="18" charset="0"/>
              </a:rPr>
              <a:t>.</a:t>
            </a:r>
          </a:p>
          <a:p>
            <a:r>
              <a:rPr lang="en-US" dirty="0" smtClean="0">
                <a:latin typeface="Bookman Old Style" pitchFamily="18" charset="0"/>
              </a:rPr>
              <a:t> </a:t>
            </a:r>
            <a:r>
              <a:rPr lang="en-US" dirty="0" smtClean="0">
                <a:latin typeface="Bookman Old Style" pitchFamily="18" charset="0"/>
              </a:rPr>
              <a:t>The ISO 14001 standard is based on the Plan-Check-Do-Review-Improve cycle.</a:t>
            </a:r>
            <a:endParaRPr lang="en-US" dirty="0">
              <a:latin typeface="Bookman Old Style" pitchFamily="18" charset="0"/>
            </a:endParaRPr>
          </a:p>
        </p:txBody>
      </p:sp>
      <p:sp>
        <p:nvSpPr>
          <p:cNvPr id="4" name="Title 1"/>
          <p:cNvSpPr>
            <a:spLocks noGrp="1"/>
          </p:cNvSpPr>
          <p:nvPr>
            <p:ph type="title"/>
          </p:nvPr>
        </p:nvSpPr>
        <p:spPr/>
        <p:txBody>
          <a:bodyPr/>
          <a:lstStyle/>
          <a:p>
            <a:r>
              <a:rPr lang="en-US" dirty="0" smtClean="0"/>
              <a:t>ISO 14000 </a:t>
            </a:r>
            <a:r>
              <a:rPr lang="en-US" dirty="0" smtClean="0"/>
              <a:t>framework</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46291"/>
            <a:ext cx="9144001" cy="69042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Plan-Do-Check-Act (PDCA) - From MindTools.com"/>
          <p:cNvPicPr>
            <a:picLocks noChangeAspect="1" noChangeArrowheads="1"/>
          </p:cNvPicPr>
          <p:nvPr/>
        </p:nvPicPr>
        <p:blipFill>
          <a:blip r:embed="rId2" cstate="print"/>
          <a:srcRect/>
          <a:stretch>
            <a:fillRect/>
          </a:stretch>
        </p:blipFill>
        <p:spPr bwMode="auto">
          <a:xfrm>
            <a:off x="0" y="-76201"/>
            <a:ext cx="9144001" cy="69342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6096000"/>
          </a:xfrm>
        </p:spPr>
        <p:txBody>
          <a:bodyPr>
            <a:noAutofit/>
          </a:bodyPr>
          <a:lstStyle/>
          <a:p>
            <a:pPr algn="just">
              <a:buFont typeface="Wingdings" pitchFamily="2" charset="2"/>
              <a:buChar char="Ø"/>
            </a:pPr>
            <a:r>
              <a:rPr lang="en-US" sz="2700" dirty="0" smtClean="0">
                <a:latin typeface="Bookman Old Style" pitchFamily="18" charset="0"/>
              </a:rPr>
              <a:t>The </a:t>
            </a:r>
            <a:r>
              <a:rPr lang="en-US" sz="2700" b="1" dirty="0" smtClean="0">
                <a:solidFill>
                  <a:srgbClr val="FF0000"/>
                </a:solidFill>
                <a:latin typeface="Bookman Old Style" pitchFamily="18" charset="0"/>
              </a:rPr>
              <a:t>Plan</a:t>
            </a:r>
            <a:r>
              <a:rPr lang="en-US" sz="2700" dirty="0" smtClean="0">
                <a:latin typeface="Bookman Old Style" pitchFamily="18" charset="0"/>
              </a:rPr>
              <a:t> cycle deals with the beginning stages of an organization becoming ISO </a:t>
            </a:r>
            <a:r>
              <a:rPr lang="en-US" sz="2700" dirty="0" smtClean="0">
                <a:latin typeface="Bookman Old Style" pitchFamily="18" charset="0"/>
              </a:rPr>
              <a:t>14001 meeting the requirements </a:t>
            </a:r>
            <a:r>
              <a:rPr lang="en-US" sz="2400" dirty="0" smtClean="0">
                <a:latin typeface="Bookman Old Style" pitchFamily="18" charset="0"/>
              </a:rPr>
              <a:t>(identify the problem). </a:t>
            </a:r>
            <a:endParaRPr lang="en-US" sz="2700" dirty="0" smtClean="0">
              <a:latin typeface="Bookman Old Style" pitchFamily="18" charset="0"/>
            </a:endParaRPr>
          </a:p>
          <a:p>
            <a:pPr algn="just">
              <a:buFont typeface="Wingdings" pitchFamily="2" charset="2"/>
              <a:buChar char="Ø"/>
            </a:pPr>
            <a:r>
              <a:rPr lang="en-US" sz="2700" dirty="0" smtClean="0">
                <a:latin typeface="Bookman Old Style" pitchFamily="18" charset="0"/>
              </a:rPr>
              <a:t>The </a:t>
            </a:r>
            <a:r>
              <a:rPr lang="en-US" sz="2700" b="1" dirty="0" smtClean="0">
                <a:solidFill>
                  <a:srgbClr val="FF0000"/>
                </a:solidFill>
                <a:latin typeface="Bookman Old Style" pitchFamily="18" charset="0"/>
              </a:rPr>
              <a:t>Do</a:t>
            </a:r>
            <a:r>
              <a:rPr lang="en-US" sz="2700" dirty="0" smtClean="0">
                <a:latin typeface="Bookman Old Style" pitchFamily="18" charset="0"/>
              </a:rPr>
              <a:t> cycle is the implementation and operation of the ISO 14001 standard within an </a:t>
            </a:r>
            <a:r>
              <a:rPr lang="en-US" sz="2700" dirty="0" smtClean="0">
                <a:latin typeface="Bookman Old Style" pitchFamily="18" charset="0"/>
              </a:rPr>
              <a:t>organization (Test Solutions)</a:t>
            </a:r>
          </a:p>
          <a:p>
            <a:pPr algn="just">
              <a:buFont typeface="Wingdings" pitchFamily="2" charset="2"/>
              <a:buChar char="Ø"/>
            </a:pPr>
            <a:r>
              <a:rPr lang="en-US" sz="2700" dirty="0" smtClean="0">
                <a:latin typeface="Bookman Old Style" pitchFamily="18" charset="0"/>
              </a:rPr>
              <a:t>The </a:t>
            </a:r>
            <a:r>
              <a:rPr lang="en-US" sz="2700" b="1" dirty="0" smtClean="0">
                <a:solidFill>
                  <a:srgbClr val="FF0000"/>
                </a:solidFill>
                <a:latin typeface="Bookman Old Style" pitchFamily="18" charset="0"/>
              </a:rPr>
              <a:t>Check</a:t>
            </a:r>
            <a:r>
              <a:rPr lang="en-US" sz="2700" dirty="0" smtClean="0">
                <a:latin typeface="Bookman Old Style" pitchFamily="18" charset="0"/>
              </a:rPr>
              <a:t> cycle deals with checking and correcting </a:t>
            </a:r>
            <a:r>
              <a:rPr lang="en-US" sz="2700" dirty="0" smtClean="0">
                <a:latin typeface="Bookman Old Style" pitchFamily="18" charset="0"/>
              </a:rPr>
              <a:t>errors (Study the results). </a:t>
            </a:r>
          </a:p>
          <a:p>
            <a:pPr algn="just">
              <a:buFont typeface="Wingdings" pitchFamily="2" charset="2"/>
              <a:buChar char="Ø"/>
            </a:pPr>
            <a:r>
              <a:rPr lang="en-US" sz="2700" dirty="0" smtClean="0">
                <a:latin typeface="Bookman Old Style" pitchFamily="18" charset="0"/>
              </a:rPr>
              <a:t> </a:t>
            </a:r>
            <a:r>
              <a:rPr lang="en-US" sz="2700" dirty="0" smtClean="0">
                <a:latin typeface="Bookman Old Style" pitchFamily="18" charset="0"/>
              </a:rPr>
              <a:t>The </a:t>
            </a:r>
            <a:r>
              <a:rPr lang="en-US" sz="2700" b="1" dirty="0" smtClean="0">
                <a:solidFill>
                  <a:srgbClr val="FF0000"/>
                </a:solidFill>
                <a:latin typeface="Bookman Old Style" pitchFamily="18" charset="0"/>
              </a:rPr>
              <a:t>Act</a:t>
            </a:r>
            <a:r>
              <a:rPr lang="en-US" sz="2700" dirty="0" smtClean="0">
                <a:latin typeface="Bookman Old Style" pitchFamily="18" charset="0"/>
              </a:rPr>
              <a:t> </a:t>
            </a:r>
            <a:r>
              <a:rPr lang="en-US" sz="2700" dirty="0" smtClean="0">
                <a:latin typeface="Bookman Old Style" pitchFamily="18" charset="0"/>
              </a:rPr>
              <a:t>cycle is </a:t>
            </a:r>
            <a:r>
              <a:rPr lang="en-US" sz="2700" dirty="0" smtClean="0">
                <a:latin typeface="Bookman Old Style" pitchFamily="18" charset="0"/>
              </a:rPr>
              <a:t>implementation the best solution by </a:t>
            </a:r>
            <a:r>
              <a:rPr lang="en-US" sz="2700" dirty="0" smtClean="0">
                <a:latin typeface="Bookman Old Style" pitchFamily="18" charset="0"/>
              </a:rPr>
              <a:t>the </a:t>
            </a:r>
            <a:r>
              <a:rPr lang="en-US" sz="2700" dirty="0" smtClean="0">
                <a:latin typeface="Bookman Old Style" pitchFamily="18" charset="0"/>
              </a:rPr>
              <a:t>organization. </a:t>
            </a:r>
          </a:p>
          <a:p>
            <a:pPr algn="just">
              <a:buFont typeface="Wingdings" pitchFamily="2" charset="2"/>
              <a:buChar char="Ø"/>
            </a:pPr>
            <a:r>
              <a:rPr lang="en-US" sz="2700" dirty="0" smtClean="0">
                <a:latin typeface="Bookman Old Style" pitchFamily="18" charset="0"/>
              </a:rPr>
              <a:t>And </a:t>
            </a:r>
            <a:r>
              <a:rPr lang="en-US" sz="2700" dirty="0" smtClean="0">
                <a:latin typeface="Bookman Old Style" pitchFamily="18" charset="0"/>
              </a:rPr>
              <a:t>the </a:t>
            </a:r>
            <a:r>
              <a:rPr lang="en-US" sz="2700" b="1" dirty="0" smtClean="0">
                <a:solidFill>
                  <a:srgbClr val="FF0000"/>
                </a:solidFill>
                <a:latin typeface="Bookman Old Style" pitchFamily="18" charset="0"/>
              </a:rPr>
              <a:t>Improve</a:t>
            </a:r>
            <a:r>
              <a:rPr lang="en-US" sz="2700" dirty="0" smtClean="0">
                <a:latin typeface="Bookman Old Style" pitchFamily="18" charset="0"/>
              </a:rPr>
              <a:t> cycle is a cycle that never ends as an organization continually finds ways to improve their EMS.</a:t>
            </a:r>
            <a:endParaRPr lang="en-US" sz="2700" dirty="0">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19581" y="0"/>
            <a:ext cx="9124420" cy="68580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unza.eco-generation.org/file/iso%2014000.jpg"/>
          <p:cNvPicPr>
            <a:picLocks noChangeAspect="1" noChangeArrowheads="1"/>
          </p:cNvPicPr>
          <p:nvPr/>
        </p:nvPicPr>
        <p:blipFill>
          <a:blip r:embed="rId2" cstate="print"/>
          <a:srcRect/>
          <a:stretch>
            <a:fillRect/>
          </a:stretch>
        </p:blipFill>
        <p:spPr bwMode="auto">
          <a:xfrm>
            <a:off x="228600" y="93314"/>
            <a:ext cx="8915400" cy="661228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295400"/>
          </a:xfrm>
        </p:spPr>
        <p:txBody>
          <a:bodyPr>
            <a:noAutofit/>
          </a:bodyPr>
          <a:lstStyle/>
          <a:p>
            <a:r>
              <a:rPr lang="en-US" sz="2800" dirty="0" smtClean="0">
                <a:latin typeface="Bookman Old Style" pitchFamily="18" charset="0"/>
              </a:rPr>
              <a:t>5 main stages of ISO 14001 / </a:t>
            </a:r>
            <a:r>
              <a:rPr lang="en-US" sz="2800" b="1" dirty="0" smtClean="0">
                <a:latin typeface="Bookman Old Style" pitchFamily="18" charset="0"/>
              </a:rPr>
              <a:t>EMS under ISO 14001</a:t>
            </a:r>
            <a:br>
              <a:rPr lang="en-US" sz="2800" b="1" dirty="0" smtClean="0">
                <a:latin typeface="Bookman Old Style" pitchFamily="18" charset="0"/>
              </a:rPr>
            </a:br>
            <a:endParaRPr lang="en-US" sz="2800" dirty="0">
              <a:latin typeface="Bookman Old Style" pitchFamily="18" charset="0"/>
            </a:endParaRPr>
          </a:p>
        </p:txBody>
      </p:sp>
      <p:sp>
        <p:nvSpPr>
          <p:cNvPr id="3" name="Content Placeholder 2"/>
          <p:cNvSpPr>
            <a:spLocks noGrp="1"/>
          </p:cNvSpPr>
          <p:nvPr>
            <p:ph idx="1"/>
          </p:nvPr>
        </p:nvSpPr>
        <p:spPr>
          <a:xfrm>
            <a:off x="381000" y="1828800"/>
            <a:ext cx="8229600" cy="4800600"/>
          </a:xfrm>
        </p:spPr>
        <p:txBody>
          <a:bodyPr/>
          <a:lstStyle/>
          <a:p>
            <a:r>
              <a:rPr lang="en-US" dirty="0" smtClean="0">
                <a:solidFill>
                  <a:srgbClr val="002060"/>
                </a:solidFill>
                <a:latin typeface="Bookman Old Style" pitchFamily="18" charset="0"/>
              </a:rPr>
              <a:t>The most commonly used framework for an EMS is the one developed by </a:t>
            </a:r>
            <a:r>
              <a:rPr lang="en-US" dirty="0" smtClean="0">
                <a:solidFill>
                  <a:srgbClr val="002060"/>
                </a:solidFill>
                <a:latin typeface="Bookman Old Style" pitchFamily="18" charset="0"/>
              </a:rPr>
              <a:t>the ISO for ISO 1400.</a:t>
            </a:r>
          </a:p>
          <a:p>
            <a:r>
              <a:rPr lang="en-US" dirty="0" smtClean="0">
                <a:solidFill>
                  <a:srgbClr val="002060"/>
                </a:solidFill>
                <a:latin typeface="Bookman Old Style" pitchFamily="18" charset="0"/>
              </a:rPr>
              <a:t>The </a:t>
            </a:r>
            <a:r>
              <a:rPr lang="en-US" dirty="0" smtClean="0">
                <a:solidFill>
                  <a:srgbClr val="002060"/>
                </a:solidFill>
                <a:latin typeface="Bookman Old Style" pitchFamily="18" charset="0"/>
              </a:rPr>
              <a:t>framework is the official international standard for an EMS which is based on </a:t>
            </a:r>
            <a:r>
              <a:rPr lang="en-US" dirty="0" smtClean="0">
                <a:solidFill>
                  <a:srgbClr val="002060"/>
                </a:solidFill>
                <a:latin typeface="Bookman Old Style" pitchFamily="18" charset="0"/>
              </a:rPr>
              <a:t>the </a:t>
            </a:r>
            <a:r>
              <a:rPr lang="en-US" b="1" dirty="0" smtClean="0">
                <a:solidFill>
                  <a:srgbClr val="002060"/>
                </a:solidFill>
                <a:latin typeface="Bookman Old Style" pitchFamily="18" charset="0"/>
              </a:rPr>
              <a:t>Plan-Do-Check-Act methodology</a:t>
            </a:r>
            <a:r>
              <a:rPr lang="en-US" dirty="0" smtClean="0">
                <a:solidFill>
                  <a:srgbClr val="002060"/>
                </a:solidFill>
                <a:latin typeface="Bookman Old Style" pitchFamily="18" charset="0"/>
              </a:rPr>
              <a:t>.</a:t>
            </a:r>
            <a:r>
              <a:rPr lang="en-US" dirty="0" smtClean="0">
                <a:solidFill>
                  <a:srgbClr val="002060"/>
                </a:solidFill>
                <a:latin typeface="Bookman Old Style" pitchFamily="18" charset="0"/>
              </a:rPr>
              <a:t> The </a:t>
            </a:r>
            <a:r>
              <a:rPr lang="en-US" sz="3200" b="1" dirty="0" smtClean="0">
                <a:solidFill>
                  <a:srgbClr val="002060"/>
                </a:solidFill>
                <a:latin typeface="Bookman Old Style" pitchFamily="18" charset="0"/>
              </a:rPr>
              <a:t>five</a:t>
            </a:r>
            <a:r>
              <a:rPr lang="en-US" dirty="0" smtClean="0">
                <a:solidFill>
                  <a:srgbClr val="002060"/>
                </a:solidFill>
                <a:latin typeface="Bookman Old Style" pitchFamily="18" charset="0"/>
              </a:rPr>
              <a:t> main stages of an EMS, as defined by </a:t>
            </a:r>
            <a:r>
              <a:rPr lang="en-US" dirty="0" smtClean="0">
                <a:solidFill>
                  <a:srgbClr val="002060"/>
                </a:solidFill>
                <a:latin typeface="Bookman Old Style" pitchFamily="18" charset="0"/>
              </a:rPr>
              <a:t>the</a:t>
            </a:r>
            <a:r>
              <a:rPr lang="en-US" dirty="0" smtClean="0">
                <a:solidFill>
                  <a:srgbClr val="002060"/>
                </a:solidFill>
                <a:latin typeface="Bookman Old Style" pitchFamily="18" charset="0"/>
              </a:rPr>
              <a:t> </a:t>
            </a:r>
            <a:r>
              <a:rPr lang="en-US" dirty="0" smtClean="0">
                <a:solidFill>
                  <a:srgbClr val="FF0000"/>
                </a:solidFill>
                <a:latin typeface="Bookman Old Style" pitchFamily="18" charset="0"/>
                <a:hlinkClick r:id="rId2"/>
              </a:rPr>
              <a:t>ISO 14001 </a:t>
            </a:r>
            <a:r>
              <a:rPr lang="en-US" dirty="0" smtClean="0">
                <a:solidFill>
                  <a:srgbClr val="FF0000"/>
                </a:solidFill>
                <a:latin typeface="Bookman Old Style" pitchFamily="18" charset="0"/>
                <a:hlinkClick r:id="rId2"/>
              </a:rPr>
              <a:t>standard</a:t>
            </a:r>
            <a:r>
              <a:rPr lang="en-US" dirty="0" smtClean="0">
                <a:solidFill>
                  <a:srgbClr val="002060"/>
                </a:solidFill>
                <a:latin typeface="Bookman Old Style" pitchFamily="18" charset="0"/>
              </a:rPr>
              <a:t>, </a:t>
            </a:r>
            <a:r>
              <a:rPr lang="en-US" dirty="0" smtClean="0">
                <a:solidFill>
                  <a:srgbClr val="002060"/>
                </a:solidFill>
                <a:latin typeface="Bookman Old Style" pitchFamily="18" charset="0"/>
              </a:rPr>
              <a:t>are described below:</a:t>
            </a:r>
            <a:endParaRPr lang="en-US" dirty="0">
              <a:solidFill>
                <a:srgbClr val="002060"/>
              </a:solidFill>
              <a:latin typeface="Bookman Old Styl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EUROPA - Environment - Emas - Training Material and Case Studies ..."/>
          <p:cNvPicPr>
            <a:picLocks noChangeAspect="1" noChangeArrowheads="1"/>
          </p:cNvPicPr>
          <p:nvPr/>
        </p:nvPicPr>
        <p:blipFill>
          <a:blip r:embed="rId2" cstate="print"/>
          <a:srcRect/>
          <a:stretch>
            <a:fillRect/>
          </a:stretch>
        </p:blipFill>
        <p:spPr bwMode="auto">
          <a:xfrm>
            <a:off x="5486400" y="1981200"/>
            <a:ext cx="3657600" cy="4765331"/>
          </a:xfrm>
          <a:prstGeom prst="rect">
            <a:avLst/>
          </a:prstGeom>
          <a:noFill/>
        </p:spPr>
      </p:pic>
      <p:pic>
        <p:nvPicPr>
          <p:cNvPr id="71684" name="Picture 4" descr="Understanding ISO 14001 Environmental Management Systems"/>
          <p:cNvPicPr>
            <a:picLocks noChangeAspect="1" noChangeArrowheads="1"/>
          </p:cNvPicPr>
          <p:nvPr/>
        </p:nvPicPr>
        <p:blipFill>
          <a:blip r:embed="rId3" cstate="print"/>
          <a:srcRect/>
          <a:stretch>
            <a:fillRect/>
          </a:stretch>
        </p:blipFill>
        <p:spPr bwMode="auto">
          <a:xfrm>
            <a:off x="0" y="1295400"/>
            <a:ext cx="5827676" cy="4239574"/>
          </a:xfrm>
          <a:prstGeom prst="rect">
            <a:avLst/>
          </a:prstGeom>
          <a:noFill/>
        </p:spPr>
      </p:pic>
      <p:sp>
        <p:nvSpPr>
          <p:cNvPr id="6" name="Rectangle 5"/>
          <p:cNvSpPr/>
          <p:nvPr/>
        </p:nvSpPr>
        <p:spPr>
          <a:xfrm>
            <a:off x="2286000" y="762000"/>
            <a:ext cx="2844048" cy="369332"/>
          </a:xfrm>
          <a:prstGeom prst="rect">
            <a:avLst/>
          </a:prstGeom>
        </p:spPr>
        <p:txBody>
          <a:bodyPr wrap="none">
            <a:spAutoFit/>
          </a:bodyPr>
          <a:lstStyle/>
          <a:p>
            <a:r>
              <a:rPr lang="en-US" b="1" dirty="0" smtClean="0">
                <a:latin typeface="Bookman Old Style" pitchFamily="18" charset="0"/>
              </a:rPr>
              <a:t>EMS under ISO 14001</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Commitment and </a:t>
            </a:r>
            <a:r>
              <a:rPr lang="en-US" b="1" dirty="0" smtClean="0"/>
              <a:t>Policy </a:t>
            </a:r>
            <a:br>
              <a:rPr lang="en-US" b="1" dirty="0" smtClean="0"/>
            </a:br>
            <a:r>
              <a:rPr lang="en-US" b="1" dirty="0" smtClean="0"/>
              <a:t>( Environmental Policy)</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smtClean="0">
                <a:latin typeface="Bookman Old Style" pitchFamily="18" charset="0"/>
              </a:rPr>
              <a:t>Top </a:t>
            </a:r>
            <a:r>
              <a:rPr lang="en-US" dirty="0" smtClean="0">
                <a:latin typeface="Bookman Old Style" pitchFamily="18" charset="0"/>
              </a:rPr>
              <a:t>management </a:t>
            </a:r>
            <a:r>
              <a:rPr lang="en-US" dirty="0" smtClean="0">
                <a:latin typeface="Bookman Old Style" pitchFamily="18" charset="0"/>
              </a:rPr>
              <a:t>commits to environmental </a:t>
            </a:r>
            <a:r>
              <a:rPr lang="en-US" dirty="0" smtClean="0">
                <a:latin typeface="Bookman Old Style" pitchFamily="18" charset="0"/>
              </a:rPr>
              <a:t>improvement </a:t>
            </a:r>
            <a:r>
              <a:rPr lang="en-US" dirty="0" smtClean="0">
                <a:latin typeface="Bookman Old Style" pitchFamily="18" charset="0"/>
              </a:rPr>
              <a:t>and establishes </a:t>
            </a:r>
            <a:r>
              <a:rPr lang="en-US" dirty="0" smtClean="0">
                <a:latin typeface="Bookman Old Style" pitchFamily="18" charset="0"/>
              </a:rPr>
              <a:t>the organization's environmental </a:t>
            </a:r>
            <a:r>
              <a:rPr lang="en-US" dirty="0" smtClean="0">
                <a:latin typeface="Bookman Old Style" pitchFamily="18" charset="0"/>
              </a:rPr>
              <a:t> policy (</a:t>
            </a:r>
            <a:r>
              <a:rPr lang="en-US" dirty="0" err="1" smtClean="0">
                <a:latin typeface="Bookman Old Style" pitchFamily="18" charset="0"/>
              </a:rPr>
              <a:t>i.e</a:t>
            </a:r>
            <a:r>
              <a:rPr lang="en-US" dirty="0" smtClean="0">
                <a:latin typeface="Bookman Old Style" pitchFamily="18" charset="0"/>
              </a:rPr>
              <a:t> </a:t>
            </a:r>
            <a:r>
              <a:rPr lang="en-US" dirty="0" smtClean="0">
                <a:latin typeface="Bookman Old Style" pitchFamily="18" charset="0"/>
              </a:rPr>
              <a:t>environmental </a:t>
            </a:r>
            <a:r>
              <a:rPr lang="en-US" dirty="0" smtClean="0">
                <a:latin typeface="Bookman Old Style" pitchFamily="18" charset="0"/>
              </a:rPr>
              <a:t>SOP ). </a:t>
            </a: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policy is the foundation of the </a:t>
            </a:r>
            <a:r>
              <a:rPr lang="en-US" dirty="0" smtClean="0">
                <a:latin typeface="Bookman Old Style" pitchFamily="18" charset="0"/>
              </a:rPr>
              <a:t>Environmental Management System. </a:t>
            </a:r>
            <a:endParaRPr lang="en-US" dirty="0">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b="1" dirty="0" smtClean="0">
                <a:solidFill>
                  <a:srgbClr val="FF0000"/>
                </a:solidFill>
                <a:latin typeface="Bookman Old Style" pitchFamily="18" charset="0"/>
              </a:rPr>
              <a:t>2. Planning</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228600" y="1219200"/>
            <a:ext cx="8458200" cy="5410200"/>
          </a:xfrm>
        </p:spPr>
        <p:txBody>
          <a:bodyPr>
            <a:noAutofit/>
          </a:bodyPr>
          <a:lstStyle/>
          <a:p>
            <a:pPr algn="just">
              <a:buFont typeface="Wingdings" pitchFamily="2" charset="2"/>
              <a:buChar char="Ø"/>
            </a:pPr>
            <a:r>
              <a:rPr lang="en-US" sz="2250" dirty="0" smtClean="0">
                <a:latin typeface="Bookman Old Style" pitchFamily="18" charset="0"/>
              </a:rPr>
              <a:t>An </a:t>
            </a:r>
            <a:r>
              <a:rPr lang="en-US" sz="2250" dirty="0" smtClean="0">
                <a:latin typeface="Bookman Old Style" pitchFamily="18" charset="0"/>
              </a:rPr>
              <a:t>organization first identifies environmental aspects of its operations</a:t>
            </a:r>
            <a:r>
              <a:rPr lang="en-US" sz="2250" dirty="0" smtClean="0">
                <a:latin typeface="Bookman Old Style" pitchFamily="18" charset="0"/>
              </a:rPr>
              <a:t>.</a:t>
            </a:r>
          </a:p>
          <a:p>
            <a:pPr algn="just">
              <a:buFont typeface="Wingdings" pitchFamily="2" charset="2"/>
              <a:buChar char="Ø"/>
            </a:pPr>
            <a:r>
              <a:rPr lang="en-US" sz="2250" dirty="0" smtClean="0">
                <a:latin typeface="Bookman Old Style" pitchFamily="18" charset="0"/>
              </a:rPr>
              <a:t> </a:t>
            </a:r>
            <a:r>
              <a:rPr lang="en-US" sz="2250" dirty="0" smtClean="0">
                <a:latin typeface="Bookman Old Style" pitchFamily="18" charset="0"/>
              </a:rPr>
              <a:t>Environmental </a:t>
            </a:r>
            <a:r>
              <a:rPr lang="en-US" sz="2250" dirty="0" smtClean="0">
                <a:latin typeface="Bookman Old Style" pitchFamily="18" charset="0"/>
              </a:rPr>
              <a:t>aspects / portion </a:t>
            </a:r>
            <a:r>
              <a:rPr lang="en-US" sz="2250" dirty="0" smtClean="0">
                <a:latin typeface="Bookman Old Style" pitchFamily="18" charset="0"/>
              </a:rPr>
              <a:t>are those items, such as air pollutants or hazardous waste, that can have negative impacts on people and/or the environment. </a:t>
            </a:r>
            <a:endParaRPr lang="en-US" sz="2250" dirty="0" smtClean="0">
              <a:latin typeface="Bookman Old Style" pitchFamily="18" charset="0"/>
            </a:endParaRPr>
          </a:p>
          <a:p>
            <a:pPr algn="just">
              <a:buFont typeface="Wingdings" pitchFamily="2" charset="2"/>
              <a:buChar char="Ø"/>
            </a:pPr>
            <a:r>
              <a:rPr lang="en-US" sz="2250" dirty="0" smtClean="0">
                <a:latin typeface="Bookman Old Style" pitchFamily="18" charset="0"/>
              </a:rPr>
              <a:t>An </a:t>
            </a:r>
            <a:r>
              <a:rPr lang="en-US" sz="2250" dirty="0" smtClean="0">
                <a:latin typeface="Bookman Old Style" pitchFamily="18" charset="0"/>
              </a:rPr>
              <a:t>organization then determines which aspects are significant by choosing criteria considered most important by the organization</a:t>
            </a:r>
            <a:r>
              <a:rPr lang="en-US" sz="2250" dirty="0" smtClean="0">
                <a:latin typeface="Bookman Old Style" pitchFamily="18" charset="0"/>
              </a:rPr>
              <a:t>.</a:t>
            </a:r>
          </a:p>
          <a:p>
            <a:pPr algn="just">
              <a:buFont typeface="Wingdings" pitchFamily="2" charset="2"/>
              <a:buChar char="Ø"/>
            </a:pPr>
            <a:r>
              <a:rPr lang="en-US" sz="2250" dirty="0" smtClean="0">
                <a:latin typeface="Bookman Old Style" pitchFamily="18" charset="0"/>
              </a:rPr>
              <a:t> </a:t>
            </a:r>
            <a:r>
              <a:rPr lang="en-US" sz="2250" dirty="0" smtClean="0">
                <a:latin typeface="Bookman Old Style" pitchFamily="18" charset="0"/>
              </a:rPr>
              <a:t>For example, an organization may choose worker health and safety, environmental compliance, and cost as its criteria. </a:t>
            </a:r>
            <a:endParaRPr lang="en-US" sz="2250" dirty="0" smtClean="0">
              <a:latin typeface="Bookman Old Style" pitchFamily="18" charset="0"/>
            </a:endParaRPr>
          </a:p>
          <a:p>
            <a:pPr algn="just">
              <a:buFont typeface="Wingdings" pitchFamily="2" charset="2"/>
              <a:buChar char="Ø"/>
            </a:pPr>
            <a:r>
              <a:rPr lang="en-US" sz="2250" dirty="0" smtClean="0">
                <a:latin typeface="Bookman Old Style" pitchFamily="18" charset="0"/>
              </a:rPr>
              <a:t>The </a:t>
            </a:r>
            <a:r>
              <a:rPr lang="en-US" sz="2250" dirty="0" smtClean="0">
                <a:latin typeface="Bookman Old Style" pitchFamily="18" charset="0"/>
              </a:rPr>
              <a:t>final part of the planning stage is </a:t>
            </a:r>
            <a:r>
              <a:rPr lang="en-US" sz="2250" dirty="0" smtClean="0">
                <a:latin typeface="Bookman Old Style" pitchFamily="18" charset="0"/>
              </a:rPr>
              <a:t>develop </a:t>
            </a:r>
            <a:r>
              <a:rPr lang="en-US" sz="2250" dirty="0" smtClean="0">
                <a:latin typeface="Bookman Old Style" pitchFamily="18" charset="0"/>
              </a:rPr>
              <a:t>an action plan for meeting the targets. This includes designating responsibilities, establishing a schedule, and outlining clearly defined steps to meet the targets.</a:t>
            </a:r>
            <a:endParaRPr lang="en-US" sz="2250" dirty="0">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b="1" dirty="0" smtClean="0">
                <a:latin typeface="Bookman Old Style" pitchFamily="18" charset="0"/>
              </a:rPr>
              <a:t>3. </a:t>
            </a:r>
            <a:r>
              <a:rPr lang="en-US" b="1" dirty="0" smtClean="0">
                <a:latin typeface="Bookman Old Style" pitchFamily="18" charset="0"/>
              </a:rPr>
              <a:t>Implementation </a:t>
            </a:r>
            <a:endParaRPr lang="en-US" dirty="0"/>
          </a:p>
        </p:txBody>
      </p:sp>
      <p:sp>
        <p:nvSpPr>
          <p:cNvPr id="3" name="Content Placeholder 2"/>
          <p:cNvSpPr>
            <a:spLocks noGrp="1"/>
          </p:cNvSpPr>
          <p:nvPr>
            <p:ph idx="1"/>
          </p:nvPr>
        </p:nvSpPr>
        <p:spPr>
          <a:xfrm>
            <a:off x="381000" y="1905000"/>
            <a:ext cx="8229600" cy="4419600"/>
          </a:xfrm>
        </p:spPr>
        <p:txBody>
          <a:bodyPr>
            <a:normAutofit/>
          </a:bodyPr>
          <a:lstStyle/>
          <a:p>
            <a:pPr>
              <a:buFont typeface="Wingdings" pitchFamily="2" charset="2"/>
              <a:buChar char="Ø"/>
            </a:pPr>
            <a:r>
              <a:rPr lang="en-US" dirty="0" smtClean="0">
                <a:latin typeface="Bookman Old Style" pitchFamily="18" charset="0"/>
              </a:rPr>
              <a:t>A </a:t>
            </a:r>
            <a:r>
              <a:rPr lang="en-US" dirty="0" smtClean="0">
                <a:latin typeface="Bookman Old Style" pitchFamily="18" charset="0"/>
              </a:rPr>
              <a:t>organization follows through with the </a:t>
            </a:r>
            <a:r>
              <a:rPr lang="en-US" dirty="0" smtClean="0">
                <a:solidFill>
                  <a:srgbClr val="FF0000"/>
                </a:solidFill>
                <a:latin typeface="Bookman Old Style" pitchFamily="18" charset="0"/>
              </a:rPr>
              <a:t>action plan </a:t>
            </a:r>
            <a:r>
              <a:rPr lang="en-US" dirty="0" smtClean="0">
                <a:latin typeface="Bookman Old Style" pitchFamily="18" charset="0"/>
              </a:rPr>
              <a:t>using the necessary resources (human, financial, etc.). </a:t>
            </a:r>
            <a:endParaRPr lang="en-US" dirty="0" smtClean="0">
              <a:latin typeface="Bookman Old Style" pitchFamily="18" charset="0"/>
            </a:endParaRPr>
          </a:p>
          <a:p>
            <a:pPr>
              <a:buFont typeface="Wingdings" pitchFamily="2" charset="2"/>
              <a:buChar char="Ø"/>
            </a:pPr>
            <a:r>
              <a:rPr lang="en-US" dirty="0" smtClean="0">
                <a:latin typeface="Bookman Old Style" pitchFamily="18" charset="0"/>
              </a:rPr>
              <a:t>An </a:t>
            </a:r>
            <a:r>
              <a:rPr lang="en-US" dirty="0" smtClean="0">
                <a:latin typeface="Bookman Old Style" pitchFamily="18" charset="0"/>
              </a:rPr>
              <a:t>important component is </a:t>
            </a:r>
            <a:r>
              <a:rPr lang="en-US" b="1" i="1" dirty="0" smtClean="0">
                <a:solidFill>
                  <a:srgbClr val="FF0000"/>
                </a:solidFill>
                <a:latin typeface="Bookman Old Style" pitchFamily="18" charset="0"/>
              </a:rPr>
              <a:t>employee training </a:t>
            </a:r>
            <a:r>
              <a:rPr lang="en-US" dirty="0" smtClean="0">
                <a:latin typeface="Bookman Old Style" pitchFamily="18" charset="0"/>
              </a:rPr>
              <a:t>and </a:t>
            </a:r>
            <a:r>
              <a:rPr lang="en-US" i="1" dirty="0" smtClean="0">
                <a:latin typeface="Bookman Old Style" pitchFamily="18" charset="0"/>
              </a:rPr>
              <a:t>awareness for all employees</a:t>
            </a:r>
            <a:r>
              <a:rPr lang="en-US" dirty="0" smtClean="0">
                <a:latin typeface="Bookman Old Style" pitchFamily="18" charset="0"/>
              </a:rPr>
              <a:t>.</a:t>
            </a:r>
          </a:p>
          <a:p>
            <a:pPr>
              <a:buFont typeface="Wingdings" pitchFamily="2" charset="2"/>
              <a:buChar char="Ø"/>
            </a:pPr>
            <a:r>
              <a:rPr lang="en-US" dirty="0" smtClean="0">
                <a:latin typeface="Bookman Old Style" pitchFamily="18" charset="0"/>
              </a:rPr>
              <a:t> </a:t>
            </a:r>
            <a:r>
              <a:rPr lang="en-US" dirty="0" smtClean="0">
                <a:latin typeface="Bookman Old Style" pitchFamily="18" charset="0"/>
              </a:rPr>
              <a:t>Other steps in the implementation stage include </a:t>
            </a:r>
            <a:r>
              <a:rPr lang="en-US" b="1" i="1" dirty="0" smtClean="0">
                <a:solidFill>
                  <a:srgbClr val="FF0000"/>
                </a:solidFill>
                <a:latin typeface="Bookman Old Style" pitchFamily="18" charset="0"/>
              </a:rPr>
              <a:t>documentation</a:t>
            </a:r>
            <a:r>
              <a:rPr lang="en-US" dirty="0" smtClean="0">
                <a:latin typeface="Bookman Old Style" pitchFamily="18" charset="0"/>
              </a:rPr>
              <a:t>, following </a:t>
            </a:r>
            <a:r>
              <a:rPr lang="en-US" dirty="0" smtClean="0">
                <a:latin typeface="Bookman Old Style" pitchFamily="18" charset="0"/>
              </a:rPr>
              <a:t>standard operating procedures </a:t>
            </a:r>
            <a:r>
              <a:rPr lang="en-US" b="1" dirty="0" smtClean="0">
                <a:solidFill>
                  <a:srgbClr val="FF0000"/>
                </a:solidFill>
                <a:latin typeface="Bookman Old Style" pitchFamily="18" charset="0"/>
              </a:rPr>
              <a:t>(SOP) </a:t>
            </a:r>
            <a:r>
              <a:rPr lang="en-US" dirty="0" smtClean="0">
                <a:latin typeface="Bookman Old Style" pitchFamily="18" charset="0"/>
              </a:rPr>
              <a:t>, </a:t>
            </a:r>
            <a:r>
              <a:rPr lang="en-US" dirty="0" smtClean="0">
                <a:latin typeface="Bookman Old Style" pitchFamily="18" charset="0"/>
              </a:rPr>
              <a:t>and setting up internal and external communication lines</a:t>
            </a:r>
            <a:r>
              <a:rPr lang="en-US" dirty="0" smtClean="0">
                <a:latin typeface="Bookman Old Style" pitchFamily="18" charset="0"/>
              </a:rPr>
              <a:t>.</a:t>
            </a:r>
            <a:endParaRPr lang="en-US" dirty="0">
              <a:latin typeface="Bookman Old Styl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066800"/>
          </a:xfrm>
        </p:spPr>
        <p:txBody>
          <a:bodyPr/>
          <a:lstStyle/>
          <a:p>
            <a:r>
              <a:rPr lang="en-US" b="1" dirty="0" smtClean="0">
                <a:latin typeface="Bookman Old Style" pitchFamily="18" charset="0"/>
              </a:rPr>
              <a:t>4. </a:t>
            </a:r>
            <a:r>
              <a:rPr lang="en-US" b="1" dirty="0" smtClean="0">
                <a:latin typeface="Bookman Old Style" pitchFamily="18" charset="0"/>
              </a:rPr>
              <a:t>Evaluation &amp; </a:t>
            </a:r>
            <a:r>
              <a:rPr lang="en-US" b="1" dirty="0" smtClean="0"/>
              <a:t>5. Review </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pPr algn="just">
              <a:buFont typeface="Wingdings" pitchFamily="2" charset="2"/>
              <a:buChar char="Ø"/>
            </a:pPr>
            <a:r>
              <a:rPr lang="en-US" dirty="0" smtClean="0">
                <a:latin typeface="Bookman Old Style" pitchFamily="18" charset="0"/>
              </a:rPr>
              <a:t>A </a:t>
            </a:r>
            <a:r>
              <a:rPr lang="en-US" dirty="0" smtClean="0">
                <a:latin typeface="Bookman Old Style" pitchFamily="18" charset="0"/>
              </a:rPr>
              <a:t>company </a:t>
            </a:r>
            <a:r>
              <a:rPr lang="en-US" dirty="0" smtClean="0">
                <a:latin typeface="Bookman Old Style" pitchFamily="18" charset="0"/>
              </a:rPr>
              <a:t>monitors / check </a:t>
            </a:r>
            <a:r>
              <a:rPr lang="en-US" dirty="0" smtClean="0">
                <a:latin typeface="Bookman Old Style" pitchFamily="18" charset="0"/>
              </a:rPr>
              <a:t>its operations to </a:t>
            </a:r>
            <a:r>
              <a:rPr lang="en-US" b="1" dirty="0" smtClean="0">
                <a:solidFill>
                  <a:srgbClr val="FF0000"/>
                </a:solidFill>
                <a:latin typeface="Bookman Old Style" pitchFamily="18" charset="0"/>
              </a:rPr>
              <a:t>evaluate</a:t>
            </a:r>
            <a:r>
              <a:rPr lang="en-US" dirty="0" smtClean="0">
                <a:latin typeface="Bookman Old Style" pitchFamily="18" charset="0"/>
              </a:rPr>
              <a:t> </a:t>
            </a:r>
            <a:r>
              <a:rPr lang="en-US" dirty="0" smtClean="0">
                <a:latin typeface="Bookman Old Style" pitchFamily="18" charset="0"/>
              </a:rPr>
              <a:t>/ assess whether </a:t>
            </a:r>
            <a:r>
              <a:rPr lang="en-US" dirty="0" smtClean="0">
                <a:latin typeface="Bookman Old Style" pitchFamily="18" charset="0"/>
              </a:rPr>
              <a:t>targets are being met</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If not, the company </a:t>
            </a:r>
            <a:r>
              <a:rPr lang="en-US" b="1" i="1" dirty="0" smtClean="0">
                <a:solidFill>
                  <a:srgbClr val="0070C0"/>
                </a:solidFill>
                <a:latin typeface="Bookman Old Style" pitchFamily="18" charset="0"/>
              </a:rPr>
              <a:t>takes corrective action</a:t>
            </a:r>
            <a:r>
              <a:rPr lang="en-US" dirty="0" smtClean="0">
                <a:latin typeface="Bookman Old Style" pitchFamily="18" charset="0"/>
              </a:rPr>
              <a:t>.</a:t>
            </a:r>
          </a:p>
          <a:p>
            <a:pPr algn="just">
              <a:buNone/>
            </a:pPr>
            <a:endParaRPr lang="en-US" dirty="0" smtClean="0">
              <a:latin typeface="Bookman Old Style" pitchFamily="18" charset="0"/>
            </a:endParaRPr>
          </a:p>
          <a:p>
            <a:pPr algn="just">
              <a:buFont typeface="Wingdings" pitchFamily="2" charset="2"/>
              <a:buChar char="Ø"/>
            </a:pPr>
            <a:r>
              <a:rPr lang="en-US" b="1" dirty="0" smtClean="0">
                <a:latin typeface="Bookman Old Style" pitchFamily="18" charset="0"/>
              </a:rPr>
              <a:t> </a:t>
            </a:r>
            <a:r>
              <a:rPr lang="en-US" dirty="0" smtClean="0">
                <a:latin typeface="Bookman Old Style" pitchFamily="18" charset="0"/>
              </a:rPr>
              <a:t>Top </a:t>
            </a:r>
            <a:r>
              <a:rPr lang="en-US" dirty="0" smtClean="0">
                <a:latin typeface="Bookman Old Style" pitchFamily="18" charset="0"/>
              </a:rPr>
              <a:t>management </a:t>
            </a:r>
            <a:r>
              <a:rPr lang="en-US" b="1" i="1" dirty="0" smtClean="0">
                <a:solidFill>
                  <a:srgbClr val="FF0000"/>
                </a:solidFill>
                <a:latin typeface="Bookman Old Style" pitchFamily="18" charset="0"/>
              </a:rPr>
              <a:t>reviews</a:t>
            </a:r>
            <a:r>
              <a:rPr lang="en-US" dirty="0" smtClean="0">
                <a:latin typeface="Bookman Old Style" pitchFamily="18" charset="0"/>
              </a:rPr>
              <a:t> the results of the evaluation to see if the EMS is working</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Management determines whether the original environmental </a:t>
            </a:r>
            <a:r>
              <a:rPr lang="en-US" dirty="0" smtClean="0">
                <a:solidFill>
                  <a:srgbClr val="FF0000"/>
                </a:solidFill>
                <a:latin typeface="Bookman Old Style" pitchFamily="18" charset="0"/>
              </a:rPr>
              <a:t>policy</a:t>
            </a:r>
            <a:r>
              <a:rPr lang="en-US" dirty="0" smtClean="0">
                <a:latin typeface="Bookman Old Style" pitchFamily="18" charset="0"/>
              </a:rPr>
              <a:t> is consistent with the organization's values.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plan is then revised to optimize the effectiveness of the EMS.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review stage creates a loop of </a:t>
            </a:r>
            <a:r>
              <a:rPr lang="en-US" i="1" dirty="0" smtClean="0">
                <a:solidFill>
                  <a:srgbClr val="FF0000"/>
                </a:solidFill>
                <a:latin typeface="Bookman Old Style" pitchFamily="18" charset="0"/>
              </a:rPr>
              <a:t>continuous improvement</a:t>
            </a:r>
            <a:r>
              <a:rPr lang="en-US" dirty="0" smtClean="0">
                <a:latin typeface="Bookman Old Style" pitchFamily="18" charset="0"/>
              </a:rPr>
              <a:t> for a company.</a:t>
            </a:r>
          </a:p>
          <a:p>
            <a:pPr algn="just">
              <a:buFont typeface="Wingdings" pitchFamily="2" charset="2"/>
              <a:buChar char="Ø"/>
            </a:pPr>
            <a:endParaRPr lang="en-US" dirty="0">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Autofit/>
          </a:bodyPr>
          <a:lstStyle/>
          <a:p>
            <a:r>
              <a:rPr lang="en-US" sz="3200" dirty="0" smtClean="0">
                <a:latin typeface="Bookman Old Style" pitchFamily="18" charset="0"/>
              </a:rPr>
              <a:t>Benefits / Advantages </a:t>
            </a:r>
            <a:r>
              <a:rPr lang="en-US" sz="3200" dirty="0" smtClean="0">
                <a:latin typeface="Bookman Old Style" pitchFamily="18" charset="0"/>
              </a:rPr>
              <a:t>of ISO 14001:2015 Certification</a:t>
            </a:r>
            <a:br>
              <a:rPr lang="en-US" sz="3200" dirty="0" smtClean="0">
                <a:latin typeface="Bookman Old Style" pitchFamily="18" charset="0"/>
              </a:rPr>
            </a:br>
            <a:endParaRPr lang="en-US" sz="3200" dirty="0">
              <a:latin typeface="Bookman Old Style" pitchFamily="18" charset="0"/>
            </a:endParaRPr>
          </a:p>
        </p:txBody>
      </p:sp>
      <p:sp>
        <p:nvSpPr>
          <p:cNvPr id="3" name="Content Placeholder 2"/>
          <p:cNvSpPr>
            <a:spLocks noGrp="1"/>
          </p:cNvSpPr>
          <p:nvPr>
            <p:ph idx="1"/>
          </p:nvPr>
        </p:nvSpPr>
        <p:spPr>
          <a:xfrm>
            <a:off x="533400" y="1524000"/>
            <a:ext cx="8229600" cy="5029200"/>
          </a:xfrm>
        </p:spPr>
        <p:txBody>
          <a:bodyPr>
            <a:noAutofit/>
          </a:bodyPr>
          <a:lstStyle/>
          <a:p>
            <a:pPr marL="514350" indent="-514350">
              <a:buFont typeface="Wingdings" pitchFamily="2" charset="2"/>
              <a:buChar char="Ø"/>
            </a:pPr>
            <a:r>
              <a:rPr lang="en-US" sz="2700" dirty="0" smtClean="0">
                <a:latin typeface="Bookman Old Style" pitchFamily="18" charset="0"/>
              </a:rPr>
              <a:t>Process improvement</a:t>
            </a:r>
          </a:p>
          <a:p>
            <a:pPr marL="514350" indent="-514350">
              <a:buFont typeface="Wingdings" pitchFamily="2" charset="2"/>
              <a:buChar char="Ø"/>
            </a:pPr>
            <a:r>
              <a:rPr lang="en-US" sz="2700" dirty="0" smtClean="0">
                <a:latin typeface="Bookman Old Style" pitchFamily="18" charset="0"/>
              </a:rPr>
              <a:t>Environmental </a:t>
            </a:r>
            <a:r>
              <a:rPr lang="en-US" sz="2700" dirty="0" smtClean="0">
                <a:latin typeface="Bookman Old Style" pitchFamily="18" charset="0"/>
              </a:rPr>
              <a:t>cost </a:t>
            </a:r>
            <a:r>
              <a:rPr lang="en-US" sz="2700" dirty="0" smtClean="0">
                <a:latin typeface="Bookman Old Style" pitchFamily="18" charset="0"/>
              </a:rPr>
              <a:t>reduction</a:t>
            </a:r>
          </a:p>
          <a:p>
            <a:pPr marL="514350" indent="-514350">
              <a:buFont typeface="Wingdings" pitchFamily="2" charset="2"/>
              <a:buChar char="Ø"/>
            </a:pPr>
            <a:r>
              <a:rPr lang="en-US" sz="2700" dirty="0" smtClean="0">
                <a:latin typeface="Bookman Old Style" pitchFamily="18" charset="0"/>
              </a:rPr>
              <a:t>Better </a:t>
            </a:r>
            <a:r>
              <a:rPr lang="en-US" sz="2700" dirty="0" smtClean="0">
                <a:latin typeface="Bookman Old Style" pitchFamily="18" charset="0"/>
              </a:rPr>
              <a:t>relationships with </a:t>
            </a:r>
            <a:r>
              <a:rPr lang="en-US" sz="2700" dirty="0" smtClean="0">
                <a:latin typeface="Bookman Old Style" pitchFamily="18" charset="0"/>
              </a:rPr>
              <a:t>regulators</a:t>
            </a:r>
          </a:p>
          <a:p>
            <a:pPr marL="514350" indent="-514350">
              <a:buFont typeface="Wingdings" pitchFamily="2" charset="2"/>
              <a:buChar char="Ø"/>
            </a:pPr>
            <a:r>
              <a:rPr lang="en-US" sz="2700" dirty="0" smtClean="0">
                <a:latin typeface="Bookman Old Style" pitchFamily="18" charset="0"/>
              </a:rPr>
              <a:t>Better </a:t>
            </a:r>
            <a:r>
              <a:rPr lang="en-US" sz="2700" dirty="0" smtClean="0">
                <a:latin typeface="Bookman Old Style" pitchFamily="18" charset="0"/>
              </a:rPr>
              <a:t>relationships with insurers, investors, and financial </a:t>
            </a:r>
            <a:r>
              <a:rPr lang="en-US" sz="2700" dirty="0" smtClean="0">
                <a:latin typeface="Bookman Old Style" pitchFamily="18" charset="0"/>
              </a:rPr>
              <a:t>markets</a:t>
            </a:r>
          </a:p>
          <a:p>
            <a:pPr marL="514350" indent="-514350">
              <a:buFont typeface="Wingdings" pitchFamily="2" charset="2"/>
              <a:buChar char="Ø"/>
            </a:pPr>
            <a:r>
              <a:rPr lang="en-US" sz="2700" dirty="0" smtClean="0">
                <a:latin typeface="Bookman Old Style" pitchFamily="18" charset="0"/>
              </a:rPr>
              <a:t>Product improvement</a:t>
            </a:r>
          </a:p>
          <a:p>
            <a:pPr marL="514350" indent="-514350">
              <a:buFont typeface="Wingdings" pitchFamily="2" charset="2"/>
              <a:buChar char="Ø"/>
            </a:pPr>
            <a:r>
              <a:rPr lang="en-US" sz="2700" dirty="0" smtClean="0">
                <a:latin typeface="Bookman Old Style" pitchFamily="18" charset="0"/>
              </a:rPr>
              <a:t>Marketing advantages</a:t>
            </a:r>
          </a:p>
          <a:p>
            <a:pPr marL="514350" indent="-514350">
              <a:buFont typeface="Wingdings" pitchFamily="2" charset="2"/>
              <a:buChar char="Ø"/>
            </a:pPr>
            <a:r>
              <a:rPr lang="en-US" sz="2700" dirty="0" smtClean="0">
                <a:latin typeface="Bookman Old Style" pitchFamily="18" charset="0"/>
              </a:rPr>
              <a:t>Better </a:t>
            </a:r>
            <a:r>
              <a:rPr lang="en-US" sz="2700" dirty="0" smtClean="0">
                <a:latin typeface="Bookman Old Style" pitchFamily="18" charset="0"/>
              </a:rPr>
              <a:t>control of </a:t>
            </a:r>
            <a:r>
              <a:rPr lang="en-US" sz="2700" dirty="0" smtClean="0">
                <a:latin typeface="Bookman Old Style" pitchFamily="18" charset="0"/>
              </a:rPr>
              <a:t>liabilities</a:t>
            </a:r>
          </a:p>
          <a:p>
            <a:pPr marL="514350" indent="-514350">
              <a:buFont typeface="Wingdings" pitchFamily="2" charset="2"/>
              <a:buChar char="Ø"/>
            </a:pPr>
            <a:r>
              <a:rPr lang="en-US" sz="2700" dirty="0" smtClean="0">
                <a:latin typeface="Bookman Old Style" pitchFamily="18" charset="0"/>
              </a:rPr>
              <a:t>Reduced </a:t>
            </a:r>
            <a:r>
              <a:rPr lang="en-US" sz="2700" dirty="0" smtClean="0">
                <a:latin typeface="Bookman Old Style" pitchFamily="18" charset="0"/>
              </a:rPr>
              <a:t>regulatory </a:t>
            </a:r>
            <a:r>
              <a:rPr lang="en-US" sz="2700" dirty="0" smtClean="0">
                <a:latin typeface="Bookman Old Style" pitchFamily="18" charset="0"/>
              </a:rPr>
              <a:t>burden</a:t>
            </a:r>
          </a:p>
          <a:p>
            <a:pPr marL="514350" indent="-514350">
              <a:buFont typeface="Wingdings" pitchFamily="2" charset="2"/>
              <a:buChar char="Ø"/>
            </a:pPr>
            <a:r>
              <a:rPr lang="en-US" sz="2700" dirty="0" smtClean="0">
                <a:latin typeface="Bookman Old Style" pitchFamily="18" charset="0"/>
              </a:rPr>
              <a:t>Protection </a:t>
            </a:r>
            <a:r>
              <a:rPr lang="en-US" sz="2700" dirty="0" smtClean="0">
                <a:latin typeface="Bookman Old Style" pitchFamily="18" charset="0"/>
              </a:rPr>
              <a:t>of company image and </a:t>
            </a:r>
            <a:r>
              <a:rPr lang="en-US" sz="2700" dirty="0" smtClean="0">
                <a:latin typeface="Bookman Old Style" pitchFamily="18" charset="0"/>
              </a:rPr>
              <a:t>name</a:t>
            </a:r>
          </a:p>
          <a:p>
            <a:pPr marL="514350" indent="-514350">
              <a:buFont typeface="Wingdings" pitchFamily="2" charset="2"/>
              <a:buChar char="Ø"/>
            </a:pPr>
            <a:r>
              <a:rPr lang="en-US" sz="2700" dirty="0" smtClean="0">
                <a:latin typeface="Bookman Old Style" pitchFamily="18" charset="0"/>
              </a:rPr>
              <a:t>Demonstration </a:t>
            </a:r>
            <a:r>
              <a:rPr lang="en-US" sz="2700" dirty="0" smtClean="0">
                <a:latin typeface="Bookman Old Style" pitchFamily="18" charset="0"/>
              </a:rPr>
              <a:t>of responsible management.</a:t>
            </a:r>
            <a:endParaRPr lang="en-US" sz="2700" dirty="0">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SO 14001:2015 – PJE Consultancy"/>
          <p:cNvPicPr>
            <a:picLocks noChangeAspect="1" noChangeArrowheads="1"/>
          </p:cNvPicPr>
          <p:nvPr/>
        </p:nvPicPr>
        <p:blipFill>
          <a:blip r:embed="rId2" cstate="print"/>
          <a:srcRect/>
          <a:stretch>
            <a:fillRect/>
          </a:stretch>
        </p:blipFill>
        <p:spPr bwMode="auto">
          <a:xfrm>
            <a:off x="685800" y="102422"/>
            <a:ext cx="7924800" cy="65613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dirty="0" smtClean="0">
                <a:solidFill>
                  <a:srgbClr val="FF0000"/>
                </a:solidFill>
                <a:latin typeface="Bookman Old Style" pitchFamily="18" charset="0"/>
              </a:rPr>
              <a:t> </a:t>
            </a:r>
            <a:r>
              <a:rPr lang="en-US" dirty="0" smtClean="0">
                <a:solidFill>
                  <a:srgbClr val="FF0000"/>
                </a:solidFill>
                <a:latin typeface="Bookman Old Style" pitchFamily="18" charset="0"/>
              </a:rPr>
              <a:t>Requirements of ISO 14001</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447800"/>
            <a:ext cx="8229600" cy="5029200"/>
          </a:xfrm>
        </p:spPr>
        <p:txBody>
          <a:bodyPr>
            <a:noAutofit/>
          </a:bodyPr>
          <a:lstStyle/>
          <a:p>
            <a:pPr algn="just">
              <a:buFont typeface="Wingdings" pitchFamily="2" charset="2"/>
              <a:buChar char="Ø"/>
            </a:pPr>
            <a:r>
              <a:rPr lang="en-US" sz="2100" dirty="0" smtClean="0">
                <a:latin typeface="Bookman Old Style" pitchFamily="18" charset="0"/>
              </a:rPr>
              <a:t>The fundamental requirements of the EMS implemented are that it should: – Identify and assess the environmental impact of all of a company’s operations, and repeat this on a regular basis. </a:t>
            </a:r>
            <a:r>
              <a:rPr lang="en-US" sz="2100" dirty="0" smtClean="0">
                <a:latin typeface="Bookman Old Style" pitchFamily="18" charset="0"/>
              </a:rPr>
              <a:t>–</a:t>
            </a:r>
          </a:p>
          <a:p>
            <a:pPr algn="just">
              <a:buFont typeface="Wingdings" pitchFamily="2" charset="2"/>
              <a:buChar char="Ø"/>
            </a:pPr>
            <a:r>
              <a:rPr lang="en-US" sz="2100" dirty="0" smtClean="0">
                <a:latin typeface="Bookman Old Style" pitchFamily="18" charset="0"/>
              </a:rPr>
              <a:t>Consider </a:t>
            </a:r>
            <a:r>
              <a:rPr lang="en-US" sz="2100" dirty="0" smtClean="0">
                <a:latin typeface="Bookman Old Style" pitchFamily="18" charset="0"/>
              </a:rPr>
              <a:t>all of the company’s operations and activities that are identified as having a potential or actual environmental impact, and set </a:t>
            </a:r>
            <a:r>
              <a:rPr lang="en-US" sz="2100" b="1" i="1" dirty="0" smtClean="0">
                <a:solidFill>
                  <a:srgbClr val="FF0000"/>
                </a:solidFill>
                <a:latin typeface="Bookman Old Style" pitchFamily="18" charset="0"/>
              </a:rPr>
              <a:t>environmental protection </a:t>
            </a:r>
            <a:r>
              <a:rPr lang="en-US" sz="2100" dirty="0" smtClean="0">
                <a:latin typeface="Bookman Old Style" pitchFamily="18" charset="0"/>
              </a:rPr>
              <a:t>targets that are appropriate to the scale and impact of the operations, but within the </a:t>
            </a:r>
            <a:r>
              <a:rPr lang="en-US" sz="2100" dirty="0" smtClean="0">
                <a:latin typeface="Bookman Old Style" pitchFamily="18" charset="0"/>
              </a:rPr>
              <a:t>restriction </a:t>
            </a:r>
            <a:r>
              <a:rPr lang="en-US" sz="2100" dirty="0" smtClean="0">
                <a:latin typeface="Bookman Old Style" pitchFamily="18" charset="0"/>
              </a:rPr>
              <a:t>of what is technically possible and economically affordable. </a:t>
            </a:r>
            <a:endParaRPr lang="en-US" sz="2100" dirty="0" smtClean="0">
              <a:latin typeface="Bookman Old Style" pitchFamily="18" charset="0"/>
            </a:endParaRPr>
          </a:p>
          <a:p>
            <a:pPr algn="just">
              <a:buFont typeface="Wingdings" pitchFamily="2" charset="2"/>
              <a:buChar char="Ø"/>
            </a:pPr>
            <a:r>
              <a:rPr lang="en-US" sz="2100" dirty="0" smtClean="0">
                <a:latin typeface="Bookman Old Style" pitchFamily="18" charset="0"/>
              </a:rPr>
              <a:t>Irrespective </a:t>
            </a:r>
            <a:r>
              <a:rPr lang="en-US" sz="2100" dirty="0" smtClean="0">
                <a:latin typeface="Bookman Old Style" pitchFamily="18" charset="0"/>
              </a:rPr>
              <a:t>of cost, ensure that the company at least complies with all relevant environmental </a:t>
            </a:r>
            <a:r>
              <a:rPr lang="en-US" sz="2100" dirty="0" smtClean="0">
                <a:latin typeface="Bookman Old Style" pitchFamily="18" charset="0"/>
              </a:rPr>
              <a:t>legislation (Law) </a:t>
            </a:r>
            <a:r>
              <a:rPr lang="en-US" sz="2100" dirty="0" smtClean="0">
                <a:latin typeface="Bookman Old Style" pitchFamily="18" charset="0"/>
              </a:rPr>
              <a:t>that its operations may be subject to in respect of their environmental impact. </a:t>
            </a:r>
            <a:endParaRPr lang="en-US" sz="2100" dirty="0" smtClean="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5105400"/>
          </a:xfrm>
        </p:spPr>
        <p:txBody>
          <a:bodyPr>
            <a:normAutofit fontScale="77500" lnSpcReduction="20000"/>
          </a:bodyPr>
          <a:lstStyle/>
          <a:p>
            <a:pPr algn="just">
              <a:buFont typeface="Wingdings" pitchFamily="2" charset="2"/>
              <a:buChar char="Ø"/>
            </a:pPr>
            <a:r>
              <a:rPr lang="en-US" dirty="0" smtClean="0">
                <a:latin typeface="Bookman Old Style" pitchFamily="18" charset="0"/>
              </a:rPr>
              <a:t>Be continually reviewed and improved wherever possible</a:t>
            </a:r>
            <a:r>
              <a:rPr lang="en-US" dirty="0" smtClean="0">
                <a:latin typeface="Bookman Old Style" pitchFamily="18" charset="0"/>
              </a:rPr>
              <a:t>. </a:t>
            </a:r>
            <a:r>
              <a:rPr lang="en-US" dirty="0" smtClean="0">
                <a:latin typeface="Bookman Old Style" pitchFamily="18" charset="0"/>
              </a:rPr>
              <a:t>Have all aspects of the policy written down in </a:t>
            </a:r>
            <a:r>
              <a:rPr lang="en-US" b="1" i="1" dirty="0" smtClean="0">
                <a:solidFill>
                  <a:srgbClr val="FF0000"/>
                </a:solidFill>
                <a:latin typeface="Bookman Old Style" pitchFamily="18" charset="0"/>
              </a:rPr>
              <a:t>documentation</a:t>
            </a:r>
            <a:r>
              <a:rPr lang="en-US" dirty="0" smtClean="0">
                <a:latin typeface="Bookman Old Style" pitchFamily="18" charset="0"/>
              </a:rPr>
              <a:t> that is available to the public</a:t>
            </a:r>
          </a:p>
          <a:p>
            <a:pPr algn="just">
              <a:buFont typeface="Wingdings" pitchFamily="2" charset="2"/>
              <a:buChar char="Ø"/>
            </a:pPr>
            <a:r>
              <a:rPr lang="en-US" dirty="0" smtClean="0">
                <a:latin typeface="Bookman Old Style" pitchFamily="18" charset="0"/>
              </a:rPr>
              <a:t>Everyone </a:t>
            </a:r>
            <a:r>
              <a:rPr lang="en-US" dirty="0" smtClean="0">
                <a:latin typeface="Bookman Old Style" pitchFamily="18" charset="0"/>
              </a:rPr>
              <a:t>in a company must be fully committed to the EMS being operated.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Appropriate </a:t>
            </a:r>
            <a:r>
              <a:rPr lang="en-US" dirty="0" smtClean="0">
                <a:latin typeface="Bookman Old Style" pitchFamily="18" charset="0"/>
              </a:rPr>
              <a:t>communication paths must be established to ensure that the EMS operates efficiently</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Responsibility </a:t>
            </a:r>
            <a:r>
              <a:rPr lang="en-US" dirty="0" smtClean="0">
                <a:latin typeface="Bookman Old Style" pitchFamily="18" charset="0"/>
              </a:rPr>
              <a:t>for the implementation, operation and review of the EMS must be assigned to one designated person</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key characteristics of all operations that can have a significant effect on the environment must be regularly monitored and measured, and results must be documented</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All </a:t>
            </a:r>
            <a:r>
              <a:rPr lang="en-US" dirty="0" smtClean="0">
                <a:latin typeface="Bookman Old Style" pitchFamily="18" charset="0"/>
              </a:rPr>
              <a:t>instruments and equipment used to measure performance of the EMS must be used properly and calibrated regularly</a:t>
            </a:r>
            <a:r>
              <a:rPr lang="en-US" dirty="0" smtClean="0">
                <a:latin typeface="Bookman Old Style" pitchFamily="18" charset="0"/>
              </a:rPr>
              <a:t>.</a:t>
            </a:r>
          </a:p>
        </p:txBody>
      </p:sp>
      <p:sp>
        <p:nvSpPr>
          <p:cNvPr id="4" name="Title 1"/>
          <p:cNvSpPr>
            <a:spLocks noGrp="1"/>
          </p:cNvSpPr>
          <p:nvPr>
            <p:ph type="title"/>
          </p:nvPr>
        </p:nvSpPr>
        <p:spPr>
          <a:xfrm>
            <a:off x="457200" y="457200"/>
            <a:ext cx="8229600" cy="1066800"/>
          </a:xfrm>
        </p:spPr>
        <p:txBody>
          <a:bodyPr>
            <a:normAutofit/>
          </a:bodyPr>
          <a:lstStyle/>
          <a:p>
            <a:r>
              <a:rPr lang="en-US" dirty="0" smtClean="0">
                <a:solidFill>
                  <a:srgbClr val="FF0000"/>
                </a:solidFill>
                <a:latin typeface="Bookman Old Style" pitchFamily="18" charset="0"/>
              </a:rPr>
              <a:t> </a:t>
            </a:r>
            <a:r>
              <a:rPr lang="en-US" dirty="0" smtClean="0">
                <a:solidFill>
                  <a:srgbClr val="FF0000"/>
                </a:solidFill>
                <a:latin typeface="Bookman Old Style" pitchFamily="18" charset="0"/>
              </a:rPr>
              <a:t>Requirements of ISO 14001</a:t>
            </a:r>
            <a:endParaRPr lang="en-US" dirty="0">
              <a:solidFill>
                <a:srgbClr val="FF0000"/>
              </a:solidFill>
              <a:latin typeface="Bookman Old Style"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fontScale="77500" lnSpcReduction="20000"/>
          </a:bodyPr>
          <a:lstStyle/>
          <a:p>
            <a:pPr algn="just">
              <a:buFont typeface="Wingdings" pitchFamily="2" charset="2"/>
              <a:buChar char="Ø"/>
            </a:pPr>
            <a:r>
              <a:rPr lang="en-US" dirty="0" smtClean="0">
                <a:latin typeface="Bookman Old Style" pitchFamily="18" charset="0"/>
              </a:rPr>
              <a:t>Abnormal </a:t>
            </a:r>
            <a:r>
              <a:rPr lang="en-US" dirty="0" smtClean="0">
                <a:latin typeface="Bookman Old Style" pitchFamily="18" charset="0"/>
              </a:rPr>
              <a:t>situations that might cause environmental </a:t>
            </a:r>
            <a:r>
              <a:rPr lang="en-US" dirty="0" smtClean="0">
                <a:latin typeface="Bookman Old Style" pitchFamily="18" charset="0"/>
              </a:rPr>
              <a:t>damage must be documented with corrective measures.</a:t>
            </a:r>
          </a:p>
          <a:p>
            <a:pPr algn="just">
              <a:buFont typeface="Wingdings" pitchFamily="2" charset="2"/>
              <a:buChar char="Ø"/>
            </a:pPr>
            <a:r>
              <a:rPr lang="en-US" dirty="0" smtClean="0">
                <a:latin typeface="Bookman Old Style" pitchFamily="18" charset="0"/>
              </a:rPr>
              <a:t> The </a:t>
            </a:r>
            <a:r>
              <a:rPr lang="en-US" b="1" dirty="0" smtClean="0">
                <a:solidFill>
                  <a:srgbClr val="FF0000"/>
                </a:solidFill>
                <a:latin typeface="Bookman Old Style" pitchFamily="18" charset="0"/>
              </a:rPr>
              <a:t>training</a:t>
            </a:r>
            <a:r>
              <a:rPr lang="en-US" dirty="0" smtClean="0">
                <a:latin typeface="Bookman Old Style" pitchFamily="18" charset="0"/>
              </a:rPr>
              <a:t> needs of anyone in the company whose activities may impact on the environment must be identified and appropriate training provided</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Regular </a:t>
            </a:r>
            <a:r>
              <a:rPr lang="en-US" b="1" dirty="0" smtClean="0">
                <a:solidFill>
                  <a:srgbClr val="FF0000"/>
                </a:solidFill>
                <a:latin typeface="Bookman Old Style" pitchFamily="18" charset="0"/>
              </a:rPr>
              <a:t>audits</a:t>
            </a:r>
            <a:r>
              <a:rPr lang="en-US" dirty="0" smtClean="0">
                <a:latin typeface="Bookman Old Style" pitchFamily="18" charset="0"/>
              </a:rPr>
              <a:t> must be carried out to ensure that the EMS is operating satisfactorily and meeting its target of protecting the environment in the way that is expected of </a:t>
            </a:r>
            <a:r>
              <a:rPr lang="en-US" dirty="0" smtClean="0">
                <a:latin typeface="Bookman Old Style" pitchFamily="18" charset="0"/>
              </a:rPr>
              <a:t>it.</a:t>
            </a:r>
          </a:p>
          <a:p>
            <a:pPr algn="just">
              <a:buFont typeface="Wingdings" pitchFamily="2" charset="2"/>
              <a:buChar char="Ø"/>
            </a:pPr>
            <a:r>
              <a:rPr lang="en-US" dirty="0" smtClean="0">
                <a:latin typeface="Bookman Old Style" pitchFamily="18" charset="0"/>
              </a:rPr>
              <a:t>The fundamental responsibility for implementation and successful operation of the EMS lies with the executive management of the company implementing it.</a:t>
            </a:r>
          </a:p>
          <a:p>
            <a:pPr algn="just">
              <a:buFont typeface="Wingdings" pitchFamily="2" charset="2"/>
              <a:buChar char="Ø"/>
            </a:pPr>
            <a:r>
              <a:rPr lang="en-US" dirty="0" smtClean="0">
                <a:latin typeface="Bookman Old Style" pitchFamily="18" charset="0"/>
              </a:rPr>
              <a:t>The executive management must ensure that enough resources are provided to support the EMS. These resources must include employees with the necessary skills as well as the financial resources necessary to buy whatever equipment is needed.</a:t>
            </a:r>
            <a:endParaRPr lang="en-US" dirty="0">
              <a:latin typeface="Bookman Old Style" pitchFamily="18" charset="0"/>
            </a:endParaRPr>
          </a:p>
        </p:txBody>
      </p:sp>
      <p:sp>
        <p:nvSpPr>
          <p:cNvPr id="4" name="Title 1"/>
          <p:cNvSpPr>
            <a:spLocks noGrp="1"/>
          </p:cNvSpPr>
          <p:nvPr>
            <p:ph type="title"/>
          </p:nvPr>
        </p:nvSpPr>
        <p:spPr>
          <a:xfrm>
            <a:off x="457200" y="457200"/>
            <a:ext cx="8229600" cy="1066800"/>
          </a:xfrm>
        </p:spPr>
        <p:txBody>
          <a:bodyPr>
            <a:normAutofit/>
          </a:bodyPr>
          <a:lstStyle/>
          <a:p>
            <a:r>
              <a:rPr lang="en-US" dirty="0" smtClean="0">
                <a:solidFill>
                  <a:srgbClr val="FF0000"/>
                </a:solidFill>
                <a:latin typeface="Bookman Old Style" pitchFamily="18" charset="0"/>
              </a:rPr>
              <a:t> </a:t>
            </a:r>
            <a:r>
              <a:rPr lang="en-US" dirty="0" smtClean="0">
                <a:solidFill>
                  <a:srgbClr val="FF0000"/>
                </a:solidFill>
                <a:latin typeface="Bookman Old Style" pitchFamily="18" charset="0"/>
              </a:rPr>
              <a:t>Requirements of ISO 14001</a:t>
            </a:r>
            <a:endParaRPr lang="en-US" dirty="0">
              <a:solidFill>
                <a:srgbClr val="FF0000"/>
              </a:solidFill>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752600"/>
          </a:xfrm>
        </p:spPr>
        <p:txBody>
          <a:bodyPr>
            <a:noAutofit/>
          </a:bodyPr>
          <a:lstStyle/>
          <a:p>
            <a:r>
              <a:rPr lang="en-US" sz="3600" dirty="0" smtClean="0">
                <a:latin typeface="Bookman Old Style" pitchFamily="18" charset="0"/>
              </a:rPr>
              <a:t>Design and Implementation of ISO 14001 Environmental Management </a:t>
            </a:r>
            <a:r>
              <a:rPr lang="en-US" sz="3600" dirty="0" smtClean="0">
                <a:latin typeface="Bookman Old Style" pitchFamily="18" charset="0"/>
              </a:rPr>
              <a:t>Systems (EMS)</a:t>
            </a:r>
            <a:endParaRPr lang="en-US" sz="3600" dirty="0">
              <a:latin typeface="Bookman Old Style" pitchFamily="18" charset="0"/>
            </a:endParaRPr>
          </a:p>
        </p:txBody>
      </p:sp>
      <p:sp>
        <p:nvSpPr>
          <p:cNvPr id="3" name="Content Placeholder 2"/>
          <p:cNvSpPr>
            <a:spLocks noGrp="1"/>
          </p:cNvSpPr>
          <p:nvPr>
            <p:ph idx="1"/>
          </p:nvPr>
        </p:nvSpPr>
        <p:spPr>
          <a:xfrm>
            <a:off x="457200" y="2249424"/>
            <a:ext cx="8229600" cy="3922776"/>
          </a:xfrm>
        </p:spPr>
        <p:txBody>
          <a:bodyPr>
            <a:normAutofit lnSpcReduction="10000"/>
          </a:bodyPr>
          <a:lstStyle/>
          <a:p>
            <a:pPr algn="just">
              <a:buFont typeface="Wingdings" pitchFamily="2" charset="2"/>
              <a:buChar char="Ø"/>
            </a:pPr>
            <a:r>
              <a:rPr lang="en-US" sz="3200" dirty="0" smtClean="0">
                <a:latin typeface="Bookman Old Style" pitchFamily="18" charset="0"/>
              </a:rPr>
              <a:t>The ISO 14001 standard prescribes </a:t>
            </a:r>
            <a:r>
              <a:rPr lang="en-US" sz="3200" dirty="0" smtClean="0">
                <a:latin typeface="Bookman Old Style" pitchFamily="18" charset="0"/>
              </a:rPr>
              <a:t>/ set down a </a:t>
            </a:r>
            <a:r>
              <a:rPr lang="en-US" sz="3200" dirty="0" smtClean="0">
                <a:latin typeface="Bookman Old Style" pitchFamily="18" charset="0"/>
              </a:rPr>
              <a:t>number of procedures, which, if applied correctly, successfully achieve these environmental protection </a:t>
            </a:r>
            <a:r>
              <a:rPr lang="en-US" sz="3200" dirty="0" smtClean="0">
                <a:latin typeface="Bookman Old Style" pitchFamily="18" charset="0"/>
              </a:rPr>
              <a:t>goals.</a:t>
            </a:r>
          </a:p>
          <a:p>
            <a:pPr algn="just">
              <a:buFont typeface="Wingdings" pitchFamily="2" charset="2"/>
              <a:buChar char="Ø"/>
            </a:pPr>
            <a:r>
              <a:rPr lang="en-US" sz="3200" dirty="0" smtClean="0">
                <a:latin typeface="Bookman Old Style" pitchFamily="18" charset="0"/>
              </a:rPr>
              <a:t>The EMS designed must be implemented such that the environmental targets set are </a:t>
            </a:r>
            <a:r>
              <a:rPr lang="en-US" sz="3200" dirty="0" smtClean="0">
                <a:latin typeface="Bookman Old Style" pitchFamily="18" charset="0"/>
              </a:rPr>
              <a:t>met.</a:t>
            </a:r>
          </a:p>
          <a:p>
            <a:pPr algn="just">
              <a:buFont typeface="Wingdings" pitchFamily="2" charset="2"/>
              <a:buChar char="Ø"/>
            </a:pPr>
            <a:endParaRPr lang="en-US" sz="3200" dirty="0">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buFont typeface="Wingdings" pitchFamily="2" charset="2"/>
              <a:buChar char="Ø"/>
            </a:pPr>
            <a:r>
              <a:rPr lang="en-US" dirty="0" smtClean="0">
                <a:latin typeface="Bookman Old Style" pitchFamily="18" charset="0"/>
              </a:rPr>
              <a:t>The key components in implementing an EMS that satisfies ISO 14001 (see Figure </a:t>
            </a:r>
            <a:r>
              <a:rPr lang="en-US" dirty="0" smtClean="0">
                <a:latin typeface="Bookman Old Style" pitchFamily="18" charset="0"/>
              </a:rPr>
              <a:t>on next slide) </a:t>
            </a:r>
            <a:r>
              <a:rPr lang="en-US" dirty="0" smtClean="0">
                <a:latin typeface="Bookman Old Style" pitchFamily="18" charset="0"/>
              </a:rPr>
              <a:t>are: commitment of company executives, cooperation of all company personnel, effective management, establishment of effective communication systems, appropriate training, design and implementation of supporting equipment, planning of emergency procedures, collection of data to monitor performance, regular system reviews and maintaining full documentation of the </a:t>
            </a:r>
            <a:r>
              <a:rPr lang="en-US" dirty="0" smtClean="0">
                <a:latin typeface="Bookman Old Style" pitchFamily="18" charset="0"/>
              </a:rPr>
              <a:t>system.</a:t>
            </a:r>
            <a:endParaRPr lang="en-US" dirty="0">
              <a:latin typeface="Bookman Old Style" pitchFamily="18" charset="0"/>
            </a:endParaRPr>
          </a:p>
        </p:txBody>
      </p:sp>
      <p:sp>
        <p:nvSpPr>
          <p:cNvPr id="4" name="Title 1"/>
          <p:cNvSpPr>
            <a:spLocks noGrp="1"/>
          </p:cNvSpPr>
          <p:nvPr>
            <p:ph type="title"/>
          </p:nvPr>
        </p:nvSpPr>
        <p:spPr>
          <a:xfrm>
            <a:off x="304800" y="609600"/>
            <a:ext cx="8229600" cy="1371600"/>
          </a:xfrm>
        </p:spPr>
        <p:txBody>
          <a:bodyPr>
            <a:noAutofit/>
          </a:bodyPr>
          <a:lstStyle/>
          <a:p>
            <a:r>
              <a:rPr lang="en-US" sz="3600" dirty="0" smtClean="0">
                <a:latin typeface="Bookman Old Style" pitchFamily="18" charset="0"/>
              </a:rPr>
              <a:t>Design and Implementation of ISO 14001 Environmental Management </a:t>
            </a:r>
            <a:r>
              <a:rPr lang="en-US" sz="3600" dirty="0" smtClean="0">
                <a:latin typeface="Bookman Old Style" pitchFamily="18" charset="0"/>
              </a:rPr>
              <a:t>Systems (EMS)</a:t>
            </a:r>
            <a:endParaRPr lang="en-US" sz="3600" dirty="0">
              <a:latin typeface="Bookman Old Style"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cstate="print"/>
          <a:srcRect/>
          <a:stretch>
            <a:fillRect/>
          </a:stretch>
        </p:blipFill>
        <p:spPr bwMode="auto">
          <a:xfrm>
            <a:off x="0" y="-49427"/>
            <a:ext cx="9144000" cy="69074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399"/>
            <a:ext cx="8686800" cy="1447801"/>
          </a:xfrm>
        </p:spPr>
        <p:txBody>
          <a:bodyPr>
            <a:normAutofit fontScale="90000"/>
          </a:bodyPr>
          <a:lstStyle/>
          <a:p>
            <a:pPr algn="just"/>
            <a:r>
              <a:rPr lang="en-US" dirty="0" smtClean="0">
                <a:solidFill>
                  <a:srgbClr val="FF0000"/>
                </a:solidFill>
                <a:latin typeface="Bookman Old Style" pitchFamily="18" charset="0"/>
              </a:rPr>
              <a:t>General requirements in implementing an ISO 14001-approved EMS</a:t>
            </a:r>
            <a:endParaRPr lang="en-US" dirty="0">
              <a:solidFill>
                <a:srgbClr val="FF0000"/>
              </a:solidFill>
              <a:latin typeface="Bookman Old Style" pitchFamily="18" charset="0"/>
            </a:endParaRPr>
          </a:p>
        </p:txBody>
      </p:sp>
      <p:sp>
        <p:nvSpPr>
          <p:cNvPr id="3" name="Content Placeholder 2"/>
          <p:cNvSpPr>
            <a:spLocks noGrp="1"/>
          </p:cNvSpPr>
          <p:nvPr>
            <p:ph idx="1"/>
          </p:nvPr>
        </p:nvSpPr>
        <p:spPr/>
        <p:txBody>
          <a:bodyPr>
            <a:normAutofit lnSpcReduction="10000"/>
          </a:bodyPr>
          <a:lstStyle/>
          <a:p>
            <a:pPr algn="just">
              <a:buFont typeface="Wingdings" pitchFamily="2" charset="2"/>
              <a:buChar char="Ø"/>
            </a:pPr>
            <a:r>
              <a:rPr lang="en-US" dirty="0" smtClean="0">
                <a:latin typeface="Bookman Old Style" pitchFamily="18" charset="0"/>
              </a:rPr>
              <a:t>The general, </a:t>
            </a:r>
            <a:r>
              <a:rPr lang="en-US" dirty="0" smtClean="0">
                <a:latin typeface="Bookman Old Style" pitchFamily="18" charset="0"/>
              </a:rPr>
              <a:t>non-engineering </a:t>
            </a:r>
            <a:r>
              <a:rPr lang="en-US" dirty="0" smtClean="0">
                <a:latin typeface="Bookman Old Style" pitchFamily="18" charset="0"/>
              </a:rPr>
              <a:t>requirements specified by ISO 14001 to ensure that the EMS is implemented and maintained in an efficient and effective manner, include: </a:t>
            </a:r>
            <a:r>
              <a:rPr lang="en-US" i="1" dirty="0" smtClean="0">
                <a:solidFill>
                  <a:srgbClr val="FF0000"/>
                </a:solidFill>
                <a:latin typeface="Bookman Old Style" pitchFamily="18" charset="0"/>
              </a:rPr>
              <a:t>executive commitment, total involvement of all company </a:t>
            </a:r>
            <a:r>
              <a:rPr lang="en-US" i="1" dirty="0" smtClean="0">
                <a:solidFill>
                  <a:srgbClr val="FF0000"/>
                </a:solidFill>
                <a:latin typeface="Bookman Old Style" pitchFamily="18" charset="0"/>
              </a:rPr>
              <a:t>employees, </a:t>
            </a:r>
            <a:r>
              <a:rPr lang="en-US" i="1" dirty="0" smtClean="0">
                <a:solidFill>
                  <a:srgbClr val="FF0000"/>
                </a:solidFill>
                <a:latin typeface="Bookman Old Style" pitchFamily="18" charset="0"/>
              </a:rPr>
              <a:t>effective communication systems, managerial responsibility, adequate training, system documentation, and system review and </a:t>
            </a:r>
            <a:r>
              <a:rPr lang="en-US" i="1" dirty="0" smtClean="0">
                <a:solidFill>
                  <a:srgbClr val="FF0000"/>
                </a:solidFill>
                <a:latin typeface="Bookman Old Style" pitchFamily="18" charset="0"/>
              </a:rPr>
              <a:t>update.</a:t>
            </a:r>
            <a:endParaRPr lang="en-US" i="1" dirty="0">
              <a:solidFill>
                <a:srgbClr val="FF0000"/>
              </a:solidFill>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solidFill>
                  <a:srgbClr val="FF0000"/>
                </a:solidFill>
                <a:latin typeface="Bookman Old Style" pitchFamily="18" charset="0"/>
              </a:rPr>
              <a:t>Executive commitment</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524000"/>
            <a:ext cx="8229600" cy="5105400"/>
          </a:xfrm>
        </p:spPr>
        <p:txBody>
          <a:bodyPr>
            <a:normAutofit lnSpcReduction="10000"/>
          </a:bodyPr>
          <a:lstStyle/>
          <a:p>
            <a:pPr algn="just">
              <a:buFont typeface="Wingdings" pitchFamily="2" charset="2"/>
              <a:buChar char="Ø"/>
            </a:pPr>
            <a:r>
              <a:rPr lang="en-US" dirty="0" smtClean="0">
                <a:latin typeface="Bookman Old Style" pitchFamily="18" charset="0"/>
              </a:rPr>
              <a:t>Full </a:t>
            </a:r>
            <a:r>
              <a:rPr lang="en-US" dirty="0" smtClean="0">
                <a:latin typeface="Bookman Old Style" pitchFamily="18" charset="0"/>
              </a:rPr>
              <a:t>commitment by the executive management of a company is an essential requirement for successful implementation and operation of an EMS.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They </a:t>
            </a:r>
            <a:r>
              <a:rPr lang="en-US" dirty="0" smtClean="0">
                <a:latin typeface="Bookman Old Style" pitchFamily="18" charset="0"/>
              </a:rPr>
              <a:t>must fully support it by providing all financial resources necessary, and they must be the driving force behind the EMS.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This </a:t>
            </a:r>
            <a:r>
              <a:rPr lang="en-US" dirty="0" smtClean="0">
                <a:latin typeface="Bookman Old Style" pitchFamily="18" charset="0"/>
              </a:rPr>
              <a:t>commitment of the company executives to the EMS must also be highly visible, because any apparent lack of commitment on their part will spread like a </a:t>
            </a:r>
            <a:r>
              <a:rPr lang="en-US" dirty="0" smtClean="0">
                <a:latin typeface="Bookman Old Style" pitchFamily="18" charset="0"/>
              </a:rPr>
              <a:t>disease </a:t>
            </a:r>
            <a:r>
              <a:rPr lang="en-US" dirty="0" smtClean="0">
                <a:latin typeface="Bookman Old Style" pitchFamily="18" charset="0"/>
              </a:rPr>
              <a:t>through the rest of the company.</a:t>
            </a:r>
            <a:endParaRPr lang="en-US" dirty="0">
              <a:latin typeface="Bookman Old Styl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029200" cy="1066800"/>
          </a:xfrm>
        </p:spPr>
        <p:txBody>
          <a:bodyPr/>
          <a:lstStyle/>
          <a:p>
            <a:r>
              <a:rPr lang="en-US" dirty="0" smtClean="0">
                <a:solidFill>
                  <a:srgbClr val="FF0000"/>
                </a:solidFill>
                <a:latin typeface="Bookman Old Style" pitchFamily="18" charset="0"/>
              </a:rPr>
              <a:t>Total involvement</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447800"/>
            <a:ext cx="8229600" cy="5029200"/>
          </a:xfrm>
        </p:spPr>
        <p:txBody>
          <a:bodyPr>
            <a:normAutofit fontScale="92500"/>
          </a:bodyPr>
          <a:lstStyle/>
          <a:p>
            <a:pPr algn="just">
              <a:buFont typeface="Wingdings" pitchFamily="2" charset="2"/>
              <a:buChar char="Ø"/>
            </a:pPr>
            <a:r>
              <a:rPr lang="en-US" dirty="0" smtClean="0">
                <a:latin typeface="Bookman Old Style" pitchFamily="18" charset="0"/>
              </a:rPr>
              <a:t>ISO </a:t>
            </a:r>
            <a:r>
              <a:rPr lang="en-US" dirty="0" smtClean="0">
                <a:latin typeface="Bookman Old Style" pitchFamily="18" charset="0"/>
              </a:rPr>
              <a:t>14001 requires that the responsibility for successfully operating the company’s EMS should be shared by everyone in the company.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Everyone </a:t>
            </a:r>
            <a:r>
              <a:rPr lang="en-US" dirty="0" smtClean="0">
                <a:latin typeface="Bookman Old Style" pitchFamily="18" charset="0"/>
              </a:rPr>
              <a:t>has a contribution to make, even if it is just turning taps off to avoid wasting water and turning lights off to reduce energy consumption when they are not needed.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Executive </a:t>
            </a:r>
            <a:r>
              <a:rPr lang="en-US" dirty="0" smtClean="0">
                <a:latin typeface="Bookman Old Style" pitchFamily="18" charset="0"/>
              </a:rPr>
              <a:t>management are ultimately responsible for ensuring that this motivation towards environmental protection is generated in their employees.</a:t>
            </a:r>
            <a:endParaRPr lang="en-US" dirty="0">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267200" cy="1066800"/>
          </a:xfrm>
        </p:spPr>
        <p:txBody>
          <a:bodyPr/>
          <a:lstStyle/>
          <a:p>
            <a:r>
              <a:rPr lang="en-US" dirty="0" smtClean="0">
                <a:solidFill>
                  <a:srgbClr val="FF0000"/>
                </a:solidFill>
                <a:latin typeface="Bookman Old Style" pitchFamily="18" charset="0"/>
              </a:rPr>
              <a:t>Communication</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457200" y="1600200"/>
            <a:ext cx="8229600" cy="4572000"/>
          </a:xfrm>
        </p:spPr>
        <p:txBody>
          <a:bodyPr>
            <a:normAutofit fontScale="92500"/>
          </a:bodyPr>
          <a:lstStyle/>
          <a:p>
            <a:pPr algn="just">
              <a:buFont typeface="Wingdings" pitchFamily="2" charset="2"/>
              <a:buChar char="Ø"/>
            </a:pPr>
            <a:r>
              <a:rPr lang="en-US" dirty="0" smtClean="0">
                <a:latin typeface="Bookman Old Style" pitchFamily="18" charset="0"/>
              </a:rPr>
              <a:t>On top of this communication upward and downward in a company, sideways communication between different departments is also essential</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It is not sufficient for each department to operate its own environmental protection scheme; the EMS must operate as a </a:t>
            </a:r>
            <a:r>
              <a:rPr lang="en-US" dirty="0" smtClean="0">
                <a:latin typeface="Bookman Old Style" pitchFamily="18" charset="0"/>
              </a:rPr>
              <a:t>consistent / organized </a:t>
            </a:r>
            <a:r>
              <a:rPr lang="en-US" dirty="0" smtClean="0">
                <a:latin typeface="Bookman Old Style" pitchFamily="18" charset="0"/>
              </a:rPr>
              <a:t>whole across the whole company</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This can only be achieved by complete cooperation and constant </a:t>
            </a:r>
            <a:r>
              <a:rPr lang="en-US" dirty="0" smtClean="0">
                <a:latin typeface="Bookman Old Style" pitchFamily="18" charset="0"/>
              </a:rPr>
              <a:t>conversation </a:t>
            </a:r>
            <a:r>
              <a:rPr lang="en-US" dirty="0" smtClean="0">
                <a:latin typeface="Bookman Old Style" pitchFamily="18" charset="0"/>
              </a:rPr>
              <a:t>between the different parts of a company</a:t>
            </a:r>
            <a:endParaRPr lang="en-US" dirty="0">
              <a:latin typeface="Bookman Old Styl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876800" cy="1066800"/>
          </a:xfrm>
        </p:spPr>
        <p:txBody>
          <a:bodyPr>
            <a:normAutofit fontScale="90000"/>
          </a:bodyPr>
          <a:lstStyle/>
          <a:p>
            <a:r>
              <a:rPr lang="en-US" dirty="0" smtClean="0">
                <a:solidFill>
                  <a:srgbClr val="FF0000"/>
                </a:solidFill>
                <a:latin typeface="Bookman Old Style" pitchFamily="18" charset="0"/>
              </a:rPr>
              <a:t>Management of EMS</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447800"/>
            <a:ext cx="8229600" cy="5181600"/>
          </a:xfrm>
        </p:spPr>
        <p:txBody>
          <a:bodyPr>
            <a:normAutofit fontScale="85000" lnSpcReduction="10000"/>
          </a:bodyPr>
          <a:lstStyle/>
          <a:p>
            <a:pPr algn="just">
              <a:buFont typeface="Wingdings" pitchFamily="2" charset="2"/>
              <a:buChar char="Ø"/>
            </a:pPr>
            <a:r>
              <a:rPr lang="en-US" dirty="0" smtClean="0">
                <a:latin typeface="Bookman Old Style" pitchFamily="18" charset="0"/>
              </a:rPr>
              <a:t>The responsibility for implementation, operation and review of an EMS must be assigned to one designated person.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This </a:t>
            </a:r>
            <a:r>
              <a:rPr lang="en-US" dirty="0" smtClean="0">
                <a:latin typeface="Bookman Old Style" pitchFamily="18" charset="0"/>
              </a:rPr>
              <a:t>person may subcontract responsibility for particular aspects of environmental policy in certain areas to other designated </a:t>
            </a:r>
            <a:r>
              <a:rPr lang="en-US" dirty="0" smtClean="0">
                <a:latin typeface="Bookman Old Style" pitchFamily="18" charset="0"/>
              </a:rPr>
              <a:t>staff, </a:t>
            </a:r>
            <a:r>
              <a:rPr lang="en-US" dirty="0" smtClean="0">
                <a:latin typeface="Bookman Old Style" pitchFamily="18" charset="0"/>
              </a:rPr>
              <a:t>but a clear chain of persons with designated responsibility must exist, and the one named person with overall responsibility must be at the head of the </a:t>
            </a:r>
            <a:r>
              <a:rPr lang="en-US" dirty="0" smtClean="0">
                <a:latin typeface="Bookman Old Style" pitchFamily="18" charset="0"/>
              </a:rPr>
              <a:t>chain.</a:t>
            </a: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existence of one named person </a:t>
            </a:r>
            <a:r>
              <a:rPr lang="en-US" dirty="0" smtClean="0">
                <a:latin typeface="Bookman Old Style" pitchFamily="18" charset="0"/>
              </a:rPr>
              <a:t>in-charge </a:t>
            </a:r>
            <a:r>
              <a:rPr lang="en-US" dirty="0" smtClean="0">
                <a:latin typeface="Bookman Old Style" pitchFamily="18" charset="0"/>
              </a:rPr>
              <a:t>of the EMS is crucial.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It </a:t>
            </a:r>
            <a:r>
              <a:rPr lang="en-US" dirty="0" smtClean="0">
                <a:latin typeface="Bookman Old Style" pitchFamily="18" charset="0"/>
              </a:rPr>
              <a:t>is entirely insufficient to just assign responsibility to a department or group of people in an </a:t>
            </a:r>
            <a:r>
              <a:rPr lang="en-US" dirty="0" smtClean="0">
                <a:latin typeface="Bookman Old Style" pitchFamily="18" charset="0"/>
              </a:rPr>
              <a:t>organization, </a:t>
            </a:r>
            <a:r>
              <a:rPr lang="en-US" dirty="0" smtClean="0">
                <a:latin typeface="Bookman Old Style" pitchFamily="18" charset="0"/>
              </a:rPr>
              <a:t>as this leads to people blaming each other when things go wrong</a:t>
            </a:r>
            <a:endParaRPr lang="en-US"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cstate="print"/>
          <a:srcRect/>
          <a:stretch>
            <a:fillRect/>
          </a:stretch>
        </p:blipFill>
        <p:spPr bwMode="auto">
          <a:xfrm>
            <a:off x="-15109" y="0"/>
            <a:ext cx="9159109"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2438400" cy="1066800"/>
          </a:xfrm>
        </p:spPr>
        <p:txBody>
          <a:bodyPr/>
          <a:lstStyle/>
          <a:p>
            <a:r>
              <a:rPr lang="en-US" dirty="0" smtClean="0">
                <a:solidFill>
                  <a:srgbClr val="FF0000"/>
                </a:solidFill>
                <a:latin typeface="Bookman Old Style" pitchFamily="18" charset="0"/>
              </a:rPr>
              <a:t>Training</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447800"/>
            <a:ext cx="8229600" cy="4876800"/>
          </a:xfrm>
        </p:spPr>
        <p:txBody>
          <a:bodyPr>
            <a:normAutofit fontScale="92500" lnSpcReduction="10000"/>
          </a:bodyPr>
          <a:lstStyle/>
          <a:p>
            <a:pPr algn="just">
              <a:buFont typeface="Wingdings" pitchFamily="2" charset="2"/>
              <a:buChar char="Ø"/>
            </a:pPr>
            <a:r>
              <a:rPr lang="en-US" dirty="0" smtClean="0">
                <a:latin typeface="Bookman Old Style" pitchFamily="18" charset="0"/>
              </a:rPr>
              <a:t>To satisfy ISO 14001, the </a:t>
            </a:r>
            <a:r>
              <a:rPr lang="en-US" b="1" i="1" dirty="0" smtClean="0">
                <a:latin typeface="Bookman Old Style" pitchFamily="18" charset="0"/>
              </a:rPr>
              <a:t>documentation</a:t>
            </a:r>
            <a:r>
              <a:rPr lang="en-US" dirty="0" smtClean="0">
                <a:latin typeface="Bookman Old Style" pitchFamily="18" charset="0"/>
              </a:rPr>
              <a:t> provided with the EMS must specify the </a:t>
            </a:r>
            <a:r>
              <a:rPr lang="en-US" i="1" dirty="0" smtClean="0">
                <a:solidFill>
                  <a:srgbClr val="FF0000"/>
                </a:solidFill>
                <a:latin typeface="Bookman Old Style" pitchFamily="18" charset="0"/>
              </a:rPr>
              <a:t>training</a:t>
            </a:r>
            <a:r>
              <a:rPr lang="en-US" dirty="0" smtClean="0">
                <a:latin typeface="Bookman Old Style" pitchFamily="18" charset="0"/>
              </a:rPr>
              <a:t> needs of everyone in the company whose activities may impact on the environment.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amount of training necessary will depend on the extent to which a person’s activities can affect the environment.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Clearly</a:t>
            </a:r>
            <a:r>
              <a:rPr lang="en-US" dirty="0" smtClean="0">
                <a:latin typeface="Bookman Old Style" pitchFamily="18" charset="0"/>
              </a:rPr>
              <a:t>, </a:t>
            </a:r>
            <a:r>
              <a:rPr lang="en-US" dirty="0" smtClean="0">
                <a:latin typeface="Bookman Old Style" pitchFamily="18" charset="0"/>
              </a:rPr>
              <a:t>workers </a:t>
            </a:r>
            <a:r>
              <a:rPr lang="en-US" dirty="0" smtClean="0">
                <a:latin typeface="Bookman Old Style" pitchFamily="18" charset="0"/>
              </a:rPr>
              <a:t>who are involved in designing, implementing, operating or maintaining an EMS will require in-depth training about particular </a:t>
            </a:r>
            <a:r>
              <a:rPr lang="en-US" dirty="0" smtClean="0">
                <a:latin typeface="Bookman Old Style" pitchFamily="18" charset="0"/>
              </a:rPr>
              <a:t>feature </a:t>
            </a:r>
            <a:r>
              <a:rPr lang="en-US" dirty="0" smtClean="0">
                <a:latin typeface="Bookman Old Style" pitchFamily="18" charset="0"/>
              </a:rPr>
              <a:t>of the EMS, whereas other people will require much less training</a:t>
            </a:r>
            <a:endParaRPr lang="en-US" dirty="0">
              <a:latin typeface="Bookman Old Style"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normAutofit fontScale="90000"/>
          </a:bodyPr>
          <a:lstStyle/>
          <a:p>
            <a:r>
              <a:rPr lang="en-US" sz="3200" dirty="0" smtClean="0">
                <a:solidFill>
                  <a:srgbClr val="FF0000"/>
                </a:solidFill>
                <a:latin typeface="Bookman Old Style" pitchFamily="18" charset="0"/>
              </a:rPr>
              <a:t>Necessary procedures for an effective training plan.</a:t>
            </a:r>
            <a:endParaRPr lang="en-US" sz="3200" dirty="0">
              <a:solidFill>
                <a:srgbClr val="FF0000"/>
              </a:solidFill>
              <a:latin typeface="Bookman Old Style" pitchFamily="18" charset="0"/>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685800" y="1585705"/>
            <a:ext cx="7162800" cy="527229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191000" cy="1066800"/>
          </a:xfrm>
        </p:spPr>
        <p:txBody>
          <a:bodyPr/>
          <a:lstStyle/>
          <a:p>
            <a:r>
              <a:rPr lang="en-US" dirty="0" smtClean="0">
                <a:solidFill>
                  <a:srgbClr val="FF0000"/>
                </a:solidFill>
              </a:rPr>
              <a:t>Documentation</a:t>
            </a:r>
            <a:endParaRPr lang="en-US" dirty="0">
              <a:solidFill>
                <a:srgbClr val="FF0000"/>
              </a:solidFill>
            </a:endParaRPr>
          </a:p>
        </p:txBody>
      </p:sp>
      <p:sp>
        <p:nvSpPr>
          <p:cNvPr id="3" name="Content Placeholder 2"/>
          <p:cNvSpPr>
            <a:spLocks noGrp="1"/>
          </p:cNvSpPr>
          <p:nvPr>
            <p:ph idx="1"/>
          </p:nvPr>
        </p:nvSpPr>
        <p:spPr>
          <a:xfrm>
            <a:off x="381000" y="1524000"/>
            <a:ext cx="8229600" cy="4325112"/>
          </a:xfrm>
        </p:spPr>
        <p:txBody>
          <a:bodyPr>
            <a:normAutofit lnSpcReduction="10000"/>
          </a:bodyPr>
          <a:lstStyle/>
          <a:p>
            <a:pPr algn="just">
              <a:buFont typeface="Wingdings" pitchFamily="2" charset="2"/>
              <a:buChar char="Ø"/>
            </a:pPr>
            <a:r>
              <a:rPr lang="en-US" dirty="0" smtClean="0">
                <a:latin typeface="Bookman Old Style" pitchFamily="18" charset="0"/>
              </a:rPr>
              <a:t>Full </a:t>
            </a:r>
            <a:r>
              <a:rPr lang="en-US" b="1" i="1" dirty="0" smtClean="0">
                <a:latin typeface="Bookman Old Style" pitchFamily="18" charset="0"/>
              </a:rPr>
              <a:t>documentation</a:t>
            </a:r>
            <a:r>
              <a:rPr lang="en-US" dirty="0" smtClean="0">
                <a:latin typeface="Bookman Old Style" pitchFamily="18" charset="0"/>
              </a:rPr>
              <a:t> of all aspects of an EMS is essential.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This </a:t>
            </a:r>
            <a:r>
              <a:rPr lang="en-US" dirty="0" smtClean="0">
                <a:latin typeface="Bookman Old Style" pitchFamily="18" charset="0"/>
              </a:rPr>
              <a:t>should take the form of a manual, which can be in either electronic or paper form, in which every EMS procedure is carefully set out and the whole philosophy and purpose of the system is described</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The environment targets and their justification in terms of balancing the cost/benefit </a:t>
            </a:r>
            <a:r>
              <a:rPr lang="en-US" dirty="0" smtClean="0">
                <a:latin typeface="Bookman Old Style" pitchFamily="18" charset="0"/>
              </a:rPr>
              <a:t>equation.</a:t>
            </a:r>
            <a:endParaRPr lang="en-US" dirty="0">
              <a:latin typeface="Bookman Old Styl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r>
              <a:rPr lang="en-US" sz="3200" dirty="0" smtClean="0">
                <a:solidFill>
                  <a:srgbClr val="FF0000"/>
                </a:solidFill>
                <a:latin typeface="Bookman Old Style" pitchFamily="18" charset="0"/>
              </a:rPr>
              <a:t>EMS costs over benefits</a:t>
            </a:r>
            <a:endParaRPr lang="en-US" sz="3200" dirty="0">
              <a:solidFill>
                <a:srgbClr val="FF0000"/>
              </a:solidFill>
              <a:latin typeface="Bookman Old Style" pitchFamily="18" charset="0"/>
            </a:endParaRPr>
          </a:p>
        </p:txBody>
      </p:sp>
      <p:pic>
        <p:nvPicPr>
          <p:cNvPr id="29698" name="Picture 2"/>
          <p:cNvPicPr>
            <a:picLocks noGrp="1" noChangeAspect="1" noChangeArrowheads="1"/>
          </p:cNvPicPr>
          <p:nvPr>
            <p:ph idx="1"/>
          </p:nvPr>
        </p:nvPicPr>
        <p:blipFill>
          <a:blip r:embed="rId2" cstate="print"/>
          <a:stretch>
            <a:fillRect/>
          </a:stretch>
        </p:blipFill>
        <p:spPr bwMode="auto">
          <a:xfrm>
            <a:off x="381000" y="1143000"/>
            <a:ext cx="8001000" cy="566928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191000" cy="1066800"/>
          </a:xfrm>
        </p:spPr>
        <p:txBody>
          <a:bodyPr/>
          <a:lstStyle/>
          <a:p>
            <a:r>
              <a:rPr lang="en-US" dirty="0" smtClean="0">
                <a:solidFill>
                  <a:srgbClr val="FF0000"/>
                </a:solidFill>
                <a:latin typeface="Bookman Old Style" pitchFamily="18" charset="0"/>
              </a:rPr>
              <a:t>Documentation</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457200" y="1524000"/>
            <a:ext cx="8229600" cy="4325112"/>
          </a:xfrm>
        </p:spPr>
        <p:txBody>
          <a:bodyPr>
            <a:normAutofit lnSpcReduction="10000"/>
          </a:bodyPr>
          <a:lstStyle/>
          <a:p>
            <a:pPr algn="just">
              <a:buFont typeface="Wingdings" pitchFamily="2" charset="2"/>
              <a:buChar char="Ø"/>
            </a:pPr>
            <a:r>
              <a:rPr lang="en-US" dirty="0" smtClean="0">
                <a:latin typeface="Bookman Old Style" pitchFamily="18" charset="0"/>
              </a:rPr>
              <a:t>Documentation should identify clearly the </a:t>
            </a:r>
            <a:r>
              <a:rPr lang="en-US" dirty="0" smtClean="0">
                <a:latin typeface="Bookman Old Style" pitchFamily="18" charset="0"/>
              </a:rPr>
              <a:t>organizational </a:t>
            </a:r>
            <a:r>
              <a:rPr lang="en-US" dirty="0" smtClean="0">
                <a:latin typeface="Bookman Old Style" pitchFamily="18" charset="0"/>
              </a:rPr>
              <a:t>structure and mode of operation of the EMS, including a description of the associated training procedures.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Assignment </a:t>
            </a:r>
            <a:r>
              <a:rPr lang="en-US" dirty="0" smtClean="0">
                <a:latin typeface="Bookman Old Style" pitchFamily="18" charset="0"/>
              </a:rPr>
              <a:t>of responsibility for each elemental part of the system is particularly important, and care should be taken to see that activities on the boundaries between functions are managed </a:t>
            </a:r>
            <a:r>
              <a:rPr lang="en-US" dirty="0" smtClean="0">
                <a:latin typeface="Bookman Old Style" pitchFamily="18" charset="0"/>
              </a:rPr>
              <a:t>sufficiently.</a:t>
            </a:r>
            <a:endParaRPr lang="en-US" dirty="0">
              <a:latin typeface="Bookman Old Style"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886200" cy="1066800"/>
          </a:xfrm>
        </p:spPr>
        <p:txBody>
          <a:bodyPr>
            <a:normAutofit fontScale="90000"/>
          </a:bodyPr>
          <a:lstStyle/>
          <a:p>
            <a:r>
              <a:rPr lang="en-US" dirty="0" smtClean="0">
                <a:solidFill>
                  <a:srgbClr val="FF0000"/>
                </a:solidFill>
                <a:latin typeface="Bookman Old Style" pitchFamily="18" charset="0"/>
              </a:rPr>
              <a:t>Documentation</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533400" y="1447800"/>
            <a:ext cx="8229600" cy="4953000"/>
          </a:xfrm>
        </p:spPr>
        <p:txBody>
          <a:bodyPr>
            <a:normAutofit fontScale="92500"/>
          </a:bodyPr>
          <a:lstStyle/>
          <a:p>
            <a:pPr algn="just">
              <a:buFont typeface="Wingdings" pitchFamily="2" charset="2"/>
              <a:buChar char="Ø"/>
            </a:pPr>
            <a:r>
              <a:rPr lang="en-US" dirty="0" smtClean="0">
                <a:latin typeface="Bookman Old Style" pitchFamily="18" charset="0"/>
              </a:rPr>
              <a:t>Modifications and additions </a:t>
            </a:r>
            <a:r>
              <a:rPr lang="en-US" dirty="0" smtClean="0">
                <a:latin typeface="Bookman Old Style" pitchFamily="18" charset="0"/>
              </a:rPr>
              <a:t>have to be made to the manual from time to time following periodic reviews of EMS operation, and it is essential that efficient, documented procedures exist for effecting such changes</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To draw attention to the changes made, it is beneficial to highlight them in some way in the documentation.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This </a:t>
            </a:r>
            <a:r>
              <a:rPr lang="en-US" dirty="0" smtClean="0">
                <a:latin typeface="Bookman Old Style" pitchFamily="18" charset="0"/>
              </a:rPr>
              <a:t>can be achieved in various ways. One way would be to put a box around revised procedures, prefaced by the words, ‘Revised procedure’ in bold </a:t>
            </a:r>
            <a:r>
              <a:rPr lang="en-US" dirty="0" smtClean="0">
                <a:latin typeface="Bookman Old Style" pitchFamily="18" charset="0"/>
              </a:rPr>
              <a:t>type.</a:t>
            </a:r>
            <a:endParaRPr lang="en-US" dirty="0">
              <a:latin typeface="Bookman Old Style"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066800"/>
          </a:xfrm>
        </p:spPr>
        <p:txBody>
          <a:bodyPr/>
          <a:lstStyle/>
          <a:p>
            <a:r>
              <a:rPr lang="en-US" dirty="0" smtClean="0">
                <a:solidFill>
                  <a:srgbClr val="FF0000"/>
                </a:solidFill>
                <a:latin typeface="Bookman Old Style" pitchFamily="18" charset="0"/>
              </a:rPr>
              <a:t>System review and update</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447800"/>
            <a:ext cx="8229600" cy="4876800"/>
          </a:xfrm>
        </p:spPr>
        <p:txBody>
          <a:bodyPr>
            <a:normAutofit fontScale="77500" lnSpcReduction="20000"/>
          </a:bodyPr>
          <a:lstStyle/>
          <a:p>
            <a:pPr algn="just">
              <a:buFont typeface="Wingdings" pitchFamily="2" charset="2"/>
              <a:buChar char="Ø"/>
            </a:pPr>
            <a:r>
              <a:rPr lang="en-US" dirty="0" smtClean="0">
                <a:latin typeface="Bookman Old Style" pitchFamily="18" charset="0"/>
              </a:rPr>
              <a:t>One factor complicating the design and operation of an EMS is that the environmental targets change continually under the influence of technological developments, market forces and new/revised </a:t>
            </a:r>
            <a:r>
              <a:rPr lang="en-US" dirty="0" smtClean="0">
                <a:latin typeface="Bookman Old Style" pitchFamily="18" charset="0"/>
              </a:rPr>
              <a:t>rule and regulations.</a:t>
            </a:r>
          </a:p>
          <a:p>
            <a:pPr algn="just">
              <a:buFont typeface="Wingdings" pitchFamily="2" charset="2"/>
              <a:buChar char="Ø"/>
            </a:pPr>
            <a:r>
              <a:rPr lang="en-US" dirty="0" smtClean="0">
                <a:latin typeface="Bookman Old Style" pitchFamily="18" charset="0"/>
              </a:rPr>
              <a:t>This </a:t>
            </a:r>
            <a:r>
              <a:rPr lang="en-US" dirty="0" smtClean="0">
                <a:latin typeface="Bookman Old Style" pitchFamily="18" charset="0"/>
              </a:rPr>
              <a:t>requires the EMS to be updated at various points in time in order to meet the changed requirements</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Modifications to the system also become necessary if the monitoring exercise about costs and performance shows a </a:t>
            </a:r>
            <a:r>
              <a:rPr lang="en-US" dirty="0" smtClean="0">
                <a:latin typeface="Bookman Old Style" pitchFamily="18" charset="0"/>
              </a:rPr>
              <a:t>difference </a:t>
            </a:r>
            <a:r>
              <a:rPr lang="en-US" dirty="0" smtClean="0">
                <a:latin typeface="Bookman Old Style" pitchFamily="18" charset="0"/>
              </a:rPr>
              <a:t>from the target cost and performance goals.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A </a:t>
            </a:r>
            <a:r>
              <a:rPr lang="en-US" dirty="0" smtClean="0">
                <a:latin typeface="Bookman Old Style" pitchFamily="18" charset="0"/>
              </a:rPr>
              <a:t>regular review of the EMS is therefore required to determine whether changes to the system are necessary.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Such </a:t>
            </a:r>
            <a:r>
              <a:rPr lang="en-US" dirty="0" smtClean="0">
                <a:latin typeface="Bookman Old Style" pitchFamily="18" charset="0"/>
              </a:rPr>
              <a:t>reviews should be additional to, and not instead of, the regular system audits specified by ISO 14001.</a:t>
            </a:r>
            <a:endParaRPr lang="en-US" dirty="0">
              <a:latin typeface="Bookman Old Style"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962400" cy="838200"/>
          </a:xfrm>
        </p:spPr>
        <p:txBody>
          <a:bodyPr>
            <a:normAutofit fontScale="90000"/>
          </a:bodyPr>
          <a:lstStyle/>
          <a:p>
            <a:r>
              <a:rPr lang="en-US" dirty="0" smtClean="0">
                <a:solidFill>
                  <a:srgbClr val="FF0000"/>
                </a:solidFill>
              </a:rPr>
              <a:t>EMS </a:t>
            </a:r>
            <a:r>
              <a:rPr lang="en-US" sz="5300" b="1" dirty="0" smtClean="0">
                <a:solidFill>
                  <a:srgbClr val="FF0000"/>
                </a:solidFill>
              </a:rPr>
              <a:t>Audits</a:t>
            </a:r>
            <a:endParaRPr lang="en-US" b="1" dirty="0">
              <a:solidFill>
                <a:srgbClr val="FF0000"/>
              </a:solidFill>
            </a:endParaRPr>
          </a:p>
        </p:txBody>
      </p:sp>
      <p:sp>
        <p:nvSpPr>
          <p:cNvPr id="3" name="Content Placeholder 2"/>
          <p:cNvSpPr>
            <a:spLocks noGrp="1"/>
          </p:cNvSpPr>
          <p:nvPr>
            <p:ph idx="1"/>
          </p:nvPr>
        </p:nvSpPr>
        <p:spPr>
          <a:xfrm>
            <a:off x="457200" y="1752600"/>
            <a:ext cx="8229600" cy="4821936"/>
          </a:xfrm>
        </p:spPr>
        <p:txBody>
          <a:bodyPr>
            <a:normAutofit fontScale="92500" lnSpcReduction="10000"/>
          </a:bodyPr>
          <a:lstStyle/>
          <a:p>
            <a:pPr algn="just">
              <a:buFont typeface="Wingdings" pitchFamily="2" charset="2"/>
              <a:buChar char="Ø"/>
            </a:pPr>
            <a:r>
              <a:rPr lang="en-US" dirty="0" smtClean="0">
                <a:latin typeface="Bookman Old Style" pitchFamily="18" charset="0"/>
              </a:rPr>
              <a:t>If an EMS is to be operated with the intention of assuring customers of a company and also the general public about the environmental performance of the company and its products, then the company has to win full confidence in the effectiveness of the environmental protection procedures in </a:t>
            </a:r>
            <a:r>
              <a:rPr lang="en-US" dirty="0" smtClean="0">
                <a:latin typeface="Bookman Old Style" pitchFamily="18" charset="0"/>
              </a:rPr>
              <a:t>operation</a:t>
            </a:r>
          </a:p>
          <a:p>
            <a:pPr algn="just">
              <a:buFont typeface="Wingdings" pitchFamily="2" charset="2"/>
              <a:buChar char="Ø"/>
            </a:pPr>
            <a:r>
              <a:rPr lang="en-US" dirty="0" smtClean="0">
                <a:latin typeface="Bookman Old Style" pitchFamily="18" charset="0"/>
              </a:rPr>
              <a:t>Properly </a:t>
            </a:r>
            <a:r>
              <a:rPr lang="en-US" dirty="0" smtClean="0">
                <a:latin typeface="Bookman Old Style" pitchFamily="18" charset="0"/>
              </a:rPr>
              <a:t>qualified internal company </a:t>
            </a:r>
            <a:r>
              <a:rPr lang="en-US" dirty="0" smtClean="0">
                <a:latin typeface="Bookman Old Style" pitchFamily="18" charset="0"/>
              </a:rPr>
              <a:t>employees </a:t>
            </a:r>
            <a:r>
              <a:rPr lang="en-US" dirty="0" smtClean="0">
                <a:latin typeface="Bookman Old Style" pitchFamily="18" charset="0"/>
              </a:rPr>
              <a:t>can carry out </a:t>
            </a:r>
            <a:r>
              <a:rPr lang="en-US" dirty="0" smtClean="0">
                <a:latin typeface="Bookman Old Style" pitchFamily="18" charset="0"/>
              </a:rPr>
              <a:t>the internal audit. </a:t>
            </a:r>
          </a:p>
          <a:p>
            <a:pPr algn="just">
              <a:buFont typeface="Wingdings" pitchFamily="2" charset="2"/>
              <a:buChar char="Ø"/>
            </a:pPr>
            <a:r>
              <a:rPr lang="en-US" dirty="0" smtClean="0">
                <a:latin typeface="Bookman Old Style" pitchFamily="18" charset="0"/>
              </a:rPr>
              <a:t>However</a:t>
            </a:r>
            <a:r>
              <a:rPr lang="en-US" dirty="0" smtClean="0">
                <a:latin typeface="Bookman Old Style" pitchFamily="18" charset="0"/>
              </a:rPr>
              <a:t>, periodically, an external audit must be carried out by an independent third party if the EMS is to be certified to give it full </a:t>
            </a:r>
            <a:r>
              <a:rPr lang="en-US" dirty="0" smtClean="0">
                <a:latin typeface="Bookman Old Style" pitchFamily="18" charset="0"/>
              </a:rPr>
              <a:t>credibility.</a:t>
            </a:r>
            <a:endParaRPr lang="en-US" dirty="0">
              <a:latin typeface="Bookman Old Style"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267200" cy="1066800"/>
          </a:xfrm>
        </p:spPr>
        <p:txBody>
          <a:bodyPr>
            <a:normAutofit fontScale="90000"/>
          </a:bodyPr>
          <a:lstStyle/>
          <a:p>
            <a:r>
              <a:rPr lang="en-US" sz="4400" b="1" dirty="0" smtClean="0">
                <a:solidFill>
                  <a:srgbClr val="FF0000"/>
                </a:solidFill>
                <a:latin typeface="Bookman Old Style" pitchFamily="18" charset="0"/>
              </a:rPr>
              <a:t>Internal audits</a:t>
            </a:r>
            <a:endParaRPr lang="en-US" sz="4400" b="1" dirty="0">
              <a:solidFill>
                <a:srgbClr val="FF0000"/>
              </a:solidFill>
              <a:latin typeface="Bookman Old Style" pitchFamily="18" charset="0"/>
            </a:endParaRPr>
          </a:p>
        </p:txBody>
      </p:sp>
      <p:sp>
        <p:nvSpPr>
          <p:cNvPr id="3" name="Content Placeholder 2"/>
          <p:cNvSpPr>
            <a:spLocks noGrp="1"/>
          </p:cNvSpPr>
          <p:nvPr>
            <p:ph idx="1"/>
          </p:nvPr>
        </p:nvSpPr>
        <p:spPr>
          <a:xfrm>
            <a:off x="457200" y="1752600"/>
            <a:ext cx="8229600" cy="4821936"/>
          </a:xfrm>
        </p:spPr>
        <p:txBody>
          <a:bodyPr/>
          <a:lstStyle/>
          <a:p>
            <a:pPr algn="just">
              <a:buFont typeface="Wingdings" pitchFamily="2" charset="2"/>
              <a:buChar char="Ø"/>
            </a:pPr>
            <a:r>
              <a:rPr lang="en-US" i="1" dirty="0" smtClean="0">
                <a:solidFill>
                  <a:srgbClr val="002060"/>
                </a:solidFill>
                <a:latin typeface="Bookman Old Style" pitchFamily="18" charset="0"/>
              </a:rPr>
              <a:t>Internal audits </a:t>
            </a:r>
            <a:r>
              <a:rPr lang="en-US" dirty="0" smtClean="0">
                <a:latin typeface="Bookman Old Style" pitchFamily="18" charset="0"/>
              </a:rPr>
              <a:t>are necessary for two reasons.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Firstly, </a:t>
            </a:r>
            <a:r>
              <a:rPr lang="en-US" dirty="0" smtClean="0">
                <a:latin typeface="Bookman Old Style" pitchFamily="18" charset="0"/>
              </a:rPr>
              <a:t>the external auditors will expect to see documentary evidence </a:t>
            </a:r>
            <a:r>
              <a:rPr lang="en-US" dirty="0" smtClean="0">
                <a:latin typeface="Bookman Old Style" pitchFamily="18" charset="0"/>
              </a:rPr>
              <a:t>but internal </a:t>
            </a:r>
            <a:r>
              <a:rPr lang="en-US" dirty="0" smtClean="0">
                <a:latin typeface="Bookman Old Style" pitchFamily="18" charset="0"/>
              </a:rPr>
              <a:t>audits of the EMS have been carried out at regular intervals</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Secondly, it is a necessary step towards ensuring that the system ‘passes’ when subjected to the external audit.</a:t>
            </a:r>
            <a:endParaRPr lang="en-US" dirty="0">
              <a:latin typeface="Bookman Old Style"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3886200" cy="1066800"/>
          </a:xfrm>
        </p:spPr>
        <p:txBody>
          <a:bodyPr/>
          <a:lstStyle/>
          <a:p>
            <a:r>
              <a:rPr lang="en-US" dirty="0" smtClean="0">
                <a:solidFill>
                  <a:srgbClr val="FF0000"/>
                </a:solidFill>
                <a:latin typeface="Bookman Old Style" pitchFamily="18" charset="0"/>
              </a:rPr>
              <a:t>Internal audits</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457200" y="1447800"/>
            <a:ext cx="8229600" cy="4876800"/>
          </a:xfrm>
        </p:spPr>
        <p:txBody>
          <a:bodyPr>
            <a:normAutofit lnSpcReduction="10000"/>
          </a:bodyPr>
          <a:lstStyle/>
          <a:p>
            <a:pPr algn="just">
              <a:buFont typeface="Wingdings" pitchFamily="2" charset="2"/>
              <a:buChar char="Ø"/>
            </a:pPr>
            <a:r>
              <a:rPr lang="en-US" dirty="0" smtClean="0">
                <a:latin typeface="Bookman Old Style" pitchFamily="18" charset="0"/>
              </a:rPr>
              <a:t>The </a:t>
            </a:r>
            <a:r>
              <a:rPr lang="en-US" i="1" dirty="0" smtClean="0">
                <a:solidFill>
                  <a:srgbClr val="FF0000"/>
                </a:solidFill>
                <a:latin typeface="Bookman Old Style" pitchFamily="18" charset="0"/>
              </a:rPr>
              <a:t>internal auditing </a:t>
            </a:r>
            <a:r>
              <a:rPr lang="en-US" dirty="0" smtClean="0">
                <a:latin typeface="Bookman Old Style" pitchFamily="18" charset="0"/>
              </a:rPr>
              <a:t>procedure consists of systematically going through all the questions that the external auditors will ask.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This </a:t>
            </a:r>
            <a:r>
              <a:rPr lang="en-US" dirty="0" smtClean="0">
                <a:latin typeface="Bookman Old Style" pitchFamily="18" charset="0"/>
              </a:rPr>
              <a:t>seems simple enough, but a problem can arise in that the person responsible for EMS operation in a company may be too close to it and may fail to </a:t>
            </a:r>
            <a:r>
              <a:rPr lang="en-US" dirty="0" smtClean="0">
                <a:latin typeface="Bookman Old Style" pitchFamily="18" charset="0"/>
              </a:rPr>
              <a:t>mark </a:t>
            </a:r>
            <a:r>
              <a:rPr lang="en-US" dirty="0" smtClean="0">
                <a:latin typeface="Bookman Old Style" pitchFamily="18" charset="0"/>
              </a:rPr>
              <a:t>deficiencies.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It </a:t>
            </a:r>
            <a:r>
              <a:rPr lang="en-US" dirty="0" smtClean="0">
                <a:latin typeface="Bookman Old Style" pitchFamily="18" charset="0"/>
              </a:rPr>
              <a:t>is much better if two or more companies can get together and swap their EMS managers for the purpose of carrying out </a:t>
            </a:r>
            <a:r>
              <a:rPr lang="en-US" b="1" i="1" dirty="0" smtClean="0">
                <a:solidFill>
                  <a:srgbClr val="FF0000"/>
                </a:solidFill>
                <a:latin typeface="Bookman Old Style" pitchFamily="18" charset="0"/>
              </a:rPr>
              <a:t>internal quality audits. </a:t>
            </a:r>
            <a:endParaRPr lang="en-US" b="1" i="1" dirty="0">
              <a:solidFill>
                <a:srgbClr val="FF000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bwMode="auto">
          <a:xfrm>
            <a:off x="0" y="0"/>
            <a:ext cx="9021550" cy="36576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0" y="3682000"/>
            <a:ext cx="5791200" cy="3176000"/>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5714998" y="3429000"/>
            <a:ext cx="3429001" cy="342900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4495800" cy="1066800"/>
          </a:xfrm>
        </p:spPr>
        <p:txBody>
          <a:bodyPr>
            <a:normAutofit/>
          </a:bodyPr>
          <a:lstStyle/>
          <a:p>
            <a:r>
              <a:rPr lang="en-US" b="1" i="1" dirty="0" smtClean="0">
                <a:solidFill>
                  <a:srgbClr val="FF0000"/>
                </a:solidFill>
                <a:latin typeface="Bookman Old Style" pitchFamily="18" charset="0"/>
              </a:rPr>
              <a:t>External </a:t>
            </a:r>
            <a:r>
              <a:rPr lang="en-US" b="1" i="1" dirty="0" smtClean="0">
                <a:solidFill>
                  <a:srgbClr val="FF0000"/>
                </a:solidFill>
                <a:latin typeface="Bookman Old Style" pitchFamily="18" charset="0"/>
              </a:rPr>
              <a:t>audits</a:t>
            </a:r>
            <a:endParaRPr lang="en-US" b="1" i="1" dirty="0">
              <a:solidFill>
                <a:srgbClr val="FF0000"/>
              </a:solidFill>
              <a:latin typeface="Bookman Old Style" pitchFamily="18" charset="0"/>
            </a:endParaRPr>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requirements for </a:t>
            </a:r>
            <a:r>
              <a:rPr lang="en-US" i="1" dirty="0" smtClean="0">
                <a:solidFill>
                  <a:srgbClr val="FF0000"/>
                </a:solidFill>
                <a:latin typeface="Bookman Old Style" pitchFamily="18" charset="0"/>
              </a:rPr>
              <a:t>external audits </a:t>
            </a:r>
            <a:r>
              <a:rPr lang="en-US" dirty="0" smtClean="0">
                <a:latin typeface="Bookman Old Style" pitchFamily="18" charset="0"/>
              </a:rPr>
              <a:t>will be presented first, because these also give essential guidance about what a company should be doing when conducting an internal audit.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External </a:t>
            </a:r>
            <a:r>
              <a:rPr lang="en-US" dirty="0" smtClean="0">
                <a:latin typeface="Bookman Old Style" pitchFamily="18" charset="0"/>
              </a:rPr>
              <a:t>audits by a </a:t>
            </a:r>
            <a:r>
              <a:rPr lang="en-US" b="1" i="1" dirty="0" smtClean="0">
                <a:solidFill>
                  <a:srgbClr val="FF0000"/>
                </a:solidFill>
                <a:latin typeface="Bookman Old Style" pitchFamily="18" charset="0"/>
              </a:rPr>
              <a:t>third party </a:t>
            </a:r>
            <a:r>
              <a:rPr lang="en-US" dirty="0" smtClean="0">
                <a:latin typeface="Bookman Old Style" pitchFamily="18" charset="0"/>
              </a:rPr>
              <a:t>are necessary to confirm that the EMS implemented </a:t>
            </a:r>
            <a:r>
              <a:rPr lang="en-US" dirty="0" smtClean="0">
                <a:latin typeface="Bookman Old Style" pitchFamily="18" charset="0"/>
              </a:rPr>
              <a:t>conforms (obey the rules) </a:t>
            </a:r>
            <a:r>
              <a:rPr lang="en-US" dirty="0" smtClean="0">
                <a:latin typeface="Bookman Old Style" pitchFamily="18" charset="0"/>
              </a:rPr>
              <a:t>to the requirements of ISO 14001, has been properly implemented, is properly maintained, is achieving the targets set, is reviewed at regular intervals and is accompanied by a full set of up-to-date </a:t>
            </a:r>
            <a:r>
              <a:rPr lang="en-US" dirty="0" smtClean="0">
                <a:latin typeface="Bookman Old Style" pitchFamily="18" charset="0"/>
              </a:rPr>
              <a:t>documentation.</a:t>
            </a:r>
            <a:endParaRPr lang="en-US" dirty="0">
              <a:latin typeface="Bookman Old Style"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4572000" cy="1066800"/>
          </a:xfrm>
        </p:spPr>
        <p:txBody>
          <a:bodyPr/>
          <a:lstStyle/>
          <a:p>
            <a:pPr algn="just"/>
            <a:r>
              <a:rPr lang="en-US" b="1" i="1" dirty="0" smtClean="0">
                <a:solidFill>
                  <a:srgbClr val="FF0000"/>
                </a:solidFill>
                <a:latin typeface="Bookman Old Style" pitchFamily="18" charset="0"/>
              </a:rPr>
              <a:t>External audits</a:t>
            </a:r>
            <a:endParaRPr lang="en-US" b="1" i="1" dirty="0">
              <a:solidFill>
                <a:srgbClr val="FF0000"/>
              </a:solidFill>
              <a:latin typeface="Bookman Old Style" pitchFamily="18" charset="0"/>
            </a:endParaRPr>
          </a:p>
        </p:txBody>
      </p:sp>
      <p:sp>
        <p:nvSpPr>
          <p:cNvPr id="3" name="Content Placeholder 2"/>
          <p:cNvSpPr>
            <a:spLocks noGrp="1"/>
          </p:cNvSpPr>
          <p:nvPr>
            <p:ph idx="1"/>
          </p:nvPr>
        </p:nvSpPr>
        <p:spPr>
          <a:xfrm>
            <a:off x="381000" y="1600200"/>
            <a:ext cx="8229600" cy="4800600"/>
          </a:xfrm>
        </p:spPr>
        <p:txBody>
          <a:bodyPr>
            <a:normAutofit fontScale="92500" lnSpcReduction="20000"/>
          </a:bodyPr>
          <a:lstStyle/>
          <a:p>
            <a:pPr algn="just">
              <a:buFont typeface="Wingdings" pitchFamily="2" charset="2"/>
              <a:buChar char="Ø"/>
            </a:pPr>
            <a:r>
              <a:rPr lang="en-US" dirty="0" smtClean="0">
                <a:latin typeface="Bookman Old Style" pitchFamily="18" charset="0"/>
              </a:rPr>
              <a:t>Such audits must be repeated regularly, and they are mandatory before ISO 14001 certification can be achieved for an EMS</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 </a:t>
            </a:r>
            <a:r>
              <a:rPr lang="en-US" dirty="0" smtClean="0">
                <a:latin typeface="Bookman Old Style" pitchFamily="18" charset="0"/>
              </a:rPr>
              <a:t>External audits must necessarily be </a:t>
            </a:r>
            <a:r>
              <a:rPr lang="en-US" dirty="0" smtClean="0">
                <a:latin typeface="Bookman Old Style" pitchFamily="18" charset="0"/>
              </a:rPr>
              <a:t>systematic, </a:t>
            </a:r>
            <a:r>
              <a:rPr lang="en-US" dirty="0" smtClean="0">
                <a:latin typeface="Bookman Old Style" pitchFamily="18" charset="0"/>
              </a:rPr>
              <a:t>although if the same audit procedures have been followed previously by internal reviews (as they should be) then there will be no difficulty in ‘passing’ the audit and gaining </a:t>
            </a:r>
            <a:r>
              <a:rPr lang="en-US" b="1" dirty="0" smtClean="0">
                <a:solidFill>
                  <a:srgbClr val="FF0000"/>
                </a:solidFill>
                <a:latin typeface="Bookman Old Style" pitchFamily="18" charset="0"/>
              </a:rPr>
              <a:t>certification</a:t>
            </a:r>
            <a:r>
              <a:rPr lang="en-US" dirty="0" smtClean="0">
                <a:latin typeface="Bookman Old Style" pitchFamily="18" charset="0"/>
              </a:rPr>
              <a:t> or </a:t>
            </a:r>
            <a:r>
              <a:rPr lang="en-US" dirty="0" smtClean="0">
                <a:solidFill>
                  <a:srgbClr val="FF0000"/>
                </a:solidFill>
                <a:latin typeface="Bookman Old Style" pitchFamily="18" charset="0"/>
              </a:rPr>
              <a:t>recertification</a:t>
            </a:r>
            <a:r>
              <a:rPr lang="en-US" dirty="0" smtClean="0">
                <a:latin typeface="Bookman Old Style" pitchFamily="18" charset="0"/>
              </a:rPr>
              <a:t> of the EMS </a:t>
            </a:r>
            <a:r>
              <a:rPr lang="en-US" dirty="0" smtClean="0">
                <a:latin typeface="Bookman Old Style" pitchFamily="18" charset="0"/>
              </a:rPr>
              <a:t>operated.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The auditors will have a </a:t>
            </a:r>
            <a:r>
              <a:rPr lang="en-US" dirty="0" smtClean="0">
                <a:solidFill>
                  <a:srgbClr val="FF0000"/>
                </a:solidFill>
                <a:latin typeface="Bookman Old Style" pitchFamily="18" charset="0"/>
              </a:rPr>
              <a:t>checklis</a:t>
            </a:r>
            <a:r>
              <a:rPr lang="en-US" dirty="0" smtClean="0">
                <a:latin typeface="Bookman Old Style" pitchFamily="18" charset="0"/>
              </a:rPr>
              <a:t>t on which they mark down the conformance or otherwise of the EMS to each of the clauses in the ISO 14001 </a:t>
            </a:r>
            <a:r>
              <a:rPr lang="en-US" dirty="0" smtClean="0">
                <a:latin typeface="Bookman Old Style" pitchFamily="18" charset="0"/>
              </a:rPr>
              <a:t>standard.</a:t>
            </a:r>
            <a:endParaRPr lang="en-US" dirty="0">
              <a:latin typeface="Bookman Old Style"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Certification Process </a:t>
            </a:r>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457200" y="1143000"/>
            <a:ext cx="7848600" cy="51339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hat is ISO 14001:2015 Environmental Management Certification"/>
          <p:cNvPicPr>
            <a:picLocks noGrp="1" noChangeAspect="1" noChangeArrowheads="1"/>
          </p:cNvPicPr>
          <p:nvPr>
            <p:ph idx="1"/>
          </p:nvPr>
        </p:nvPicPr>
        <p:blipFill>
          <a:blip r:embed="rId2" cstate="print"/>
          <a:srcRect/>
          <a:stretch>
            <a:fillRect/>
          </a:stretch>
        </p:blipFill>
        <p:spPr bwMode="auto">
          <a:xfrm>
            <a:off x="354339" y="685800"/>
            <a:ext cx="8408661" cy="534599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 descr="ISO Certification in Pakistan | Company Registration in Pakist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SO Certification in Pakistan | Company Registration in Pakist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0" name="Picture 8" descr="ISO 14001:2015 (EMS) Awareness by Operational Excellence Consulting"/>
          <p:cNvPicPr>
            <a:picLocks noGrp="1" noChangeAspect="1" noChangeArrowheads="1"/>
          </p:cNvPicPr>
          <p:nvPr>
            <p:ph idx="1"/>
          </p:nvPr>
        </p:nvPicPr>
        <p:blipFill>
          <a:blip r:embed="rId2" cstate="print"/>
          <a:srcRect/>
          <a:stretch>
            <a:fillRect/>
          </a:stretch>
        </p:blipFill>
        <p:spPr bwMode="auto">
          <a:xfrm>
            <a:off x="0" y="-7165"/>
            <a:ext cx="9144000" cy="686516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Expected </a:t>
            </a:r>
            <a:r>
              <a:rPr lang="en-GB" dirty="0" smtClean="0"/>
              <a:t>Problems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Nervous Employees </a:t>
            </a:r>
          </a:p>
          <a:p>
            <a:pPr>
              <a:buFont typeface="Wingdings" pitchFamily="2" charset="2"/>
              <a:buChar char="Ø"/>
            </a:pPr>
            <a:r>
              <a:rPr lang="en-US" dirty="0" smtClean="0"/>
              <a:t>Dissatisfied / Unhappy Employees </a:t>
            </a:r>
          </a:p>
          <a:p>
            <a:pPr>
              <a:buFont typeface="Wingdings" pitchFamily="2" charset="2"/>
              <a:buChar char="Ø"/>
            </a:pPr>
            <a:r>
              <a:rPr lang="en-US" dirty="0" smtClean="0"/>
              <a:t>Poor Communication</a:t>
            </a:r>
          </a:p>
          <a:p>
            <a:pPr>
              <a:buFont typeface="Wingdings" pitchFamily="2" charset="2"/>
              <a:buChar char="Ø"/>
            </a:pPr>
            <a:r>
              <a:rPr lang="en-US" dirty="0" smtClean="0"/>
              <a:t>Outside distraction </a:t>
            </a:r>
          </a:p>
          <a:p>
            <a:pPr>
              <a:buFont typeface="Wingdings" pitchFamily="2" charset="2"/>
              <a:buChar char="Ø"/>
            </a:pPr>
            <a:r>
              <a:rPr lang="en-US" dirty="0" smtClean="0"/>
              <a:t> </a:t>
            </a:r>
            <a:r>
              <a:rPr lang="en-US" dirty="0" smtClean="0"/>
              <a:t>Lack of Resources   etc </a:t>
            </a:r>
          </a:p>
          <a:p>
            <a:pPr>
              <a:buFont typeface="Wingdings" pitchFamily="2" charset="2"/>
              <a:buChar char="Ø"/>
            </a:pPr>
            <a:r>
              <a:rPr lang="en-US" dirty="0" smtClean="0"/>
              <a:t> </a:t>
            </a:r>
            <a:r>
              <a:rPr lang="en-US" dirty="0" smtClean="0"/>
              <a:t>Toxics Chemical handling ( water pollution) etc</a:t>
            </a:r>
          </a:p>
          <a:p>
            <a:pPr>
              <a:buFont typeface="Wingdings" pitchFamily="2" charset="2"/>
              <a:buChar char="Ø"/>
            </a:pPr>
            <a:r>
              <a:rPr lang="en-US" dirty="0" smtClean="0"/>
              <a:t> </a:t>
            </a:r>
            <a:r>
              <a:rPr lang="en-US" dirty="0" smtClean="0"/>
              <a:t>Improper documentation / record keeping </a:t>
            </a:r>
          </a:p>
          <a:p>
            <a:pPr>
              <a:buFont typeface="Wingdings" pitchFamily="2" charset="2"/>
              <a:buChar char="Ø"/>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ank You to All 2013 ISS/ISO Staff Applicants | 2014 ..."/>
          <p:cNvPicPr>
            <a:picLocks noChangeAspect="1" noChangeArrowheads="1"/>
          </p:cNvPicPr>
          <p:nvPr/>
        </p:nvPicPr>
        <p:blipFill>
          <a:blip r:embed="rId2" cstate="print"/>
          <a:srcRect/>
          <a:stretch>
            <a:fillRect/>
          </a:stretch>
        </p:blipFill>
        <p:spPr bwMode="auto">
          <a:xfrm>
            <a:off x="228600" y="76200"/>
            <a:ext cx="8610600" cy="6553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6800"/>
          </a:xfrm>
        </p:spPr>
        <p:txBody>
          <a:bodyPr/>
          <a:lstStyle/>
          <a:p>
            <a:r>
              <a:rPr lang="en-US" dirty="0" smtClean="0">
                <a:solidFill>
                  <a:srgbClr val="FF0000"/>
                </a:solidFill>
                <a:latin typeface="Bookman Old Style" pitchFamily="18" charset="0"/>
              </a:rPr>
              <a:t>ISO 14000 series of standards</a:t>
            </a:r>
            <a:endParaRPr lang="en-US" dirty="0">
              <a:solidFill>
                <a:srgbClr val="FF0000"/>
              </a:solidFill>
              <a:latin typeface="Bookman Old Style" pitchFamily="18" charset="0"/>
            </a:endParaRPr>
          </a:p>
        </p:txBody>
      </p:sp>
      <p:sp>
        <p:nvSpPr>
          <p:cNvPr id="3" name="Content Placeholder 2"/>
          <p:cNvSpPr>
            <a:spLocks noGrp="1"/>
          </p:cNvSpPr>
          <p:nvPr>
            <p:ph idx="1"/>
          </p:nvPr>
        </p:nvSpPr>
        <p:spPr>
          <a:xfrm>
            <a:off x="381000" y="1752600"/>
            <a:ext cx="8229600" cy="4477512"/>
          </a:xfrm>
        </p:spPr>
        <p:txBody>
          <a:bodyPr>
            <a:normAutofit fontScale="85000" lnSpcReduction="10000"/>
          </a:bodyPr>
          <a:lstStyle/>
          <a:p>
            <a:pPr algn="just">
              <a:buNone/>
            </a:pPr>
            <a:r>
              <a:rPr lang="en-US" dirty="0" smtClean="0">
                <a:latin typeface="Bookman Old Style" pitchFamily="18" charset="0"/>
              </a:rPr>
              <a:t>ISO 14000 series of standards </a:t>
            </a:r>
            <a:r>
              <a:rPr lang="en-US" dirty="0" smtClean="0">
                <a:latin typeface="Bookman Old Style" pitchFamily="18" charset="0"/>
              </a:rPr>
              <a:t>provides</a:t>
            </a:r>
          </a:p>
          <a:p>
            <a:pPr algn="just">
              <a:buNone/>
            </a:pPr>
            <a:r>
              <a:rPr lang="en-US" dirty="0" smtClean="0">
                <a:latin typeface="Bookman Old Style" pitchFamily="18" charset="0"/>
              </a:rPr>
              <a:t>specifications </a:t>
            </a:r>
            <a:r>
              <a:rPr lang="en-US" dirty="0" smtClean="0">
                <a:latin typeface="Bookman Old Style" pitchFamily="18" charset="0"/>
              </a:rPr>
              <a:t>and guidelines for </a:t>
            </a:r>
            <a:r>
              <a:rPr lang="en-US" dirty="0" smtClean="0">
                <a:latin typeface="Bookman Old Style" pitchFamily="18" charset="0"/>
              </a:rPr>
              <a:t>various</a:t>
            </a:r>
          </a:p>
          <a:p>
            <a:pPr algn="just">
              <a:buNone/>
            </a:pPr>
            <a:r>
              <a:rPr lang="en-US" dirty="0" smtClean="0">
                <a:latin typeface="Bookman Old Style" pitchFamily="18" charset="0"/>
              </a:rPr>
              <a:t>environmental </a:t>
            </a:r>
            <a:r>
              <a:rPr lang="en-US" dirty="0" smtClean="0">
                <a:latin typeface="Bookman Old Style" pitchFamily="18" charset="0"/>
              </a:rPr>
              <a:t>management disciplines, </a:t>
            </a:r>
            <a:r>
              <a:rPr lang="en-US" dirty="0" smtClean="0">
                <a:latin typeface="Bookman Old Style" pitchFamily="18" charset="0"/>
              </a:rPr>
              <a:t>including</a:t>
            </a:r>
          </a:p>
          <a:p>
            <a:pPr algn="just">
              <a:buNone/>
            </a:pPr>
            <a:r>
              <a:rPr lang="en-US" dirty="0" smtClean="0">
                <a:latin typeface="Bookman Old Style" pitchFamily="18" charset="0"/>
              </a:rPr>
              <a:t> </a:t>
            </a:r>
          </a:p>
          <a:p>
            <a:pPr algn="just">
              <a:buFont typeface="Wingdings" pitchFamily="2" charset="2"/>
              <a:buChar char="Ø"/>
            </a:pPr>
            <a:r>
              <a:rPr lang="en-US" dirty="0" smtClean="0">
                <a:latin typeface="Bookman Old Style" pitchFamily="18" charset="0"/>
              </a:rPr>
              <a:t>Environmental </a:t>
            </a:r>
            <a:r>
              <a:rPr lang="en-US" dirty="0" smtClean="0">
                <a:latin typeface="Bookman Old Style" pitchFamily="18" charset="0"/>
              </a:rPr>
              <a:t>management system (EMS</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Environmental </a:t>
            </a:r>
            <a:r>
              <a:rPr lang="en-US" dirty="0" smtClean="0">
                <a:latin typeface="Bookman Old Style" pitchFamily="18" charset="0"/>
              </a:rPr>
              <a:t>performance</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Environmental </a:t>
            </a:r>
            <a:r>
              <a:rPr lang="en-US" dirty="0" smtClean="0">
                <a:latin typeface="Bookman Old Style" pitchFamily="18" charset="0"/>
              </a:rPr>
              <a:t>auditing</a:t>
            </a:r>
            <a:r>
              <a:rPr lang="en-US" dirty="0" smtClean="0">
                <a:latin typeface="Bookman Old Style" pitchFamily="18" charset="0"/>
              </a:rPr>
              <a:t>,</a:t>
            </a:r>
          </a:p>
          <a:p>
            <a:pPr algn="just">
              <a:buFont typeface="Wingdings" pitchFamily="2" charset="2"/>
              <a:buChar char="Ø"/>
            </a:pPr>
            <a:r>
              <a:rPr lang="en-US" dirty="0" smtClean="0">
                <a:latin typeface="Bookman Old Style" pitchFamily="18" charset="0"/>
              </a:rPr>
              <a:t>Environmental </a:t>
            </a:r>
            <a:r>
              <a:rPr lang="en-US" dirty="0" smtClean="0">
                <a:latin typeface="Bookman Old Style" pitchFamily="18" charset="0"/>
              </a:rPr>
              <a:t>labeling and life cycle assessments.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The </a:t>
            </a:r>
            <a:r>
              <a:rPr lang="en-US" dirty="0" smtClean="0">
                <a:latin typeface="Bookman Old Style" pitchFamily="18" charset="0"/>
              </a:rPr>
              <a:t>most popular of the ISO 14000 series of standards is ISO 14001: </a:t>
            </a:r>
            <a:r>
              <a:rPr lang="en-US" b="1" i="1" dirty="0" smtClean="0">
                <a:solidFill>
                  <a:srgbClr val="FF0000"/>
                </a:solidFill>
                <a:latin typeface="Bookman Old Style" pitchFamily="18" charset="0"/>
              </a:rPr>
              <a:t>Environmental Management Systems</a:t>
            </a:r>
            <a:r>
              <a:rPr lang="en-US" dirty="0" smtClean="0">
                <a:solidFill>
                  <a:srgbClr val="FF0000"/>
                </a:solidFill>
                <a:latin typeface="Bookman Old Style" pitchFamily="18" charset="0"/>
              </a:rPr>
              <a:t> </a:t>
            </a:r>
            <a:r>
              <a:rPr lang="en-US" dirty="0" smtClean="0">
                <a:latin typeface="Bookman Old Style" pitchFamily="18" charset="0"/>
              </a:rPr>
              <a:t>- Specification with Guidance for Use.</a:t>
            </a:r>
            <a:endParaRPr lang="en-US" dirty="0">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096000"/>
          </a:xfrm>
        </p:spPr>
        <p:txBody>
          <a:bodyPr>
            <a:normAutofit fontScale="92500" lnSpcReduction="20000"/>
          </a:bodyPr>
          <a:lstStyle/>
          <a:p>
            <a:pPr marL="514350" indent="-514350">
              <a:buFont typeface="+mj-lt"/>
              <a:buAutoNum type="arabicPeriod"/>
            </a:pPr>
            <a:r>
              <a:rPr lang="en-US" b="1" dirty="0" smtClean="0">
                <a:latin typeface="Bookman Old Style" pitchFamily="18" charset="0"/>
              </a:rPr>
              <a:t>ISO 14000</a:t>
            </a:r>
            <a:r>
              <a:rPr lang="en-US" dirty="0" smtClean="0">
                <a:latin typeface="Bookman Old Style" pitchFamily="18" charset="0"/>
              </a:rPr>
              <a:t>EMS- General Guidelines on Principles, Systems and Supporting </a:t>
            </a:r>
            <a:r>
              <a:rPr lang="en-US" dirty="0" smtClean="0">
                <a:latin typeface="Bookman Old Style" pitchFamily="18" charset="0"/>
              </a:rPr>
              <a:t>Techniques</a:t>
            </a:r>
          </a:p>
          <a:p>
            <a:pPr marL="514350" indent="-514350">
              <a:buFont typeface="+mj-lt"/>
              <a:buAutoNum type="arabicPeriod"/>
            </a:pPr>
            <a:r>
              <a:rPr lang="en-US" b="1" dirty="0" smtClean="0">
                <a:latin typeface="Bookman Old Style" pitchFamily="18" charset="0"/>
              </a:rPr>
              <a:t>ISO </a:t>
            </a:r>
            <a:r>
              <a:rPr lang="en-US" b="1" dirty="0" smtClean="0">
                <a:latin typeface="Bookman Old Style" pitchFamily="18" charset="0"/>
              </a:rPr>
              <a:t>14001</a:t>
            </a:r>
            <a:r>
              <a:rPr lang="en-US" dirty="0" smtClean="0">
                <a:latin typeface="Bookman Old Style" pitchFamily="18" charset="0"/>
              </a:rPr>
              <a:t>EMS- Specification with Guidance for </a:t>
            </a:r>
            <a:r>
              <a:rPr lang="en-US" dirty="0" smtClean="0">
                <a:latin typeface="Bookman Old Style" pitchFamily="18" charset="0"/>
              </a:rPr>
              <a:t>Use</a:t>
            </a:r>
          </a:p>
          <a:p>
            <a:pPr marL="514350" indent="-514350">
              <a:buFont typeface="+mj-lt"/>
              <a:buAutoNum type="arabicPeriod"/>
            </a:pPr>
            <a:r>
              <a:rPr lang="en-US" b="1" dirty="0" smtClean="0">
                <a:latin typeface="Bookman Old Style" pitchFamily="18" charset="0"/>
              </a:rPr>
              <a:t>ISO </a:t>
            </a:r>
            <a:r>
              <a:rPr lang="en-US" b="1" dirty="0" smtClean="0">
                <a:latin typeface="Bookman Old Style" pitchFamily="18" charset="0"/>
              </a:rPr>
              <a:t>14004</a:t>
            </a:r>
            <a:r>
              <a:rPr lang="en-US" dirty="0" smtClean="0">
                <a:latin typeface="Bookman Old Style" pitchFamily="18" charset="0"/>
              </a:rPr>
              <a:t>EMS - General Guidelines on Systems, Principles and Supporting </a:t>
            </a:r>
            <a:r>
              <a:rPr lang="en-US" dirty="0" smtClean="0">
                <a:latin typeface="Bookman Old Style" pitchFamily="18" charset="0"/>
              </a:rPr>
              <a:t>Techniques</a:t>
            </a:r>
          </a:p>
          <a:p>
            <a:pPr marL="514350" indent="-514350">
              <a:buFont typeface="+mj-lt"/>
              <a:buAutoNum type="arabicPeriod"/>
            </a:pPr>
            <a:r>
              <a:rPr lang="en-US" b="1" dirty="0" smtClean="0">
                <a:latin typeface="Bookman Old Style" pitchFamily="18" charset="0"/>
              </a:rPr>
              <a:t>ISO </a:t>
            </a:r>
            <a:r>
              <a:rPr lang="en-US" b="1" dirty="0" smtClean="0">
                <a:latin typeface="Bookman Old Style" pitchFamily="18" charset="0"/>
              </a:rPr>
              <a:t>14010</a:t>
            </a:r>
            <a:r>
              <a:rPr lang="en-US" dirty="0" smtClean="0">
                <a:latin typeface="Bookman Old Style" pitchFamily="18" charset="0"/>
              </a:rPr>
              <a:t>EA- General Principles of Environmental </a:t>
            </a:r>
            <a:r>
              <a:rPr lang="en-US" dirty="0" smtClean="0">
                <a:latin typeface="Bookman Old Style" pitchFamily="18" charset="0"/>
              </a:rPr>
              <a:t>Auditing</a:t>
            </a:r>
            <a:endParaRPr lang="en-US" b="1" dirty="0" smtClean="0">
              <a:latin typeface="Bookman Old Style" pitchFamily="18" charset="0"/>
            </a:endParaRPr>
          </a:p>
          <a:p>
            <a:pPr marL="514350" indent="-514350">
              <a:buFont typeface="+mj-lt"/>
              <a:buAutoNum type="arabicPeriod"/>
            </a:pPr>
            <a:r>
              <a:rPr lang="en-US" b="1" dirty="0" smtClean="0">
                <a:latin typeface="Bookman Old Style" pitchFamily="18" charset="0"/>
              </a:rPr>
              <a:t>ISO </a:t>
            </a:r>
            <a:r>
              <a:rPr lang="en-US" b="1" dirty="0" smtClean="0">
                <a:latin typeface="Bookman Old Style" pitchFamily="18" charset="0"/>
              </a:rPr>
              <a:t>14011</a:t>
            </a:r>
            <a:r>
              <a:rPr lang="en-US" dirty="0" smtClean="0">
                <a:latin typeface="Bookman Old Style" pitchFamily="18" charset="0"/>
              </a:rPr>
              <a:t>EA- Auditing of Environmental Management </a:t>
            </a:r>
            <a:r>
              <a:rPr lang="en-US" dirty="0" smtClean="0">
                <a:latin typeface="Bookman Old Style" pitchFamily="18" charset="0"/>
              </a:rPr>
              <a:t>Systems</a:t>
            </a:r>
          </a:p>
          <a:p>
            <a:pPr marL="514350" indent="-514350">
              <a:buFont typeface="+mj-lt"/>
              <a:buAutoNum type="arabicPeriod"/>
            </a:pPr>
            <a:r>
              <a:rPr lang="en-US" b="1" dirty="0" smtClean="0">
                <a:latin typeface="Bookman Old Style" pitchFamily="18" charset="0"/>
              </a:rPr>
              <a:t>ISO 14012</a:t>
            </a:r>
            <a:r>
              <a:rPr lang="en-US" dirty="0" smtClean="0">
                <a:latin typeface="Bookman Old Style" pitchFamily="18" charset="0"/>
              </a:rPr>
              <a:t>EA- Qualification Criteria for Environmental </a:t>
            </a:r>
            <a:r>
              <a:rPr lang="en-US" dirty="0" smtClean="0">
                <a:latin typeface="Bookman Old Style" pitchFamily="18" charset="0"/>
              </a:rPr>
              <a:t>Auditors</a:t>
            </a:r>
          </a:p>
          <a:p>
            <a:pPr marL="514350" indent="-514350">
              <a:buFont typeface="+mj-lt"/>
              <a:buAutoNum type="arabicPeriod"/>
            </a:pPr>
            <a:r>
              <a:rPr lang="en-US" b="1" dirty="0" smtClean="0">
                <a:latin typeface="Bookman Old Style" pitchFamily="18" charset="0"/>
              </a:rPr>
              <a:t>ISO </a:t>
            </a:r>
            <a:r>
              <a:rPr lang="en-US" b="1" dirty="0" smtClean="0">
                <a:latin typeface="Bookman Old Style" pitchFamily="18" charset="0"/>
              </a:rPr>
              <a:t>14013</a:t>
            </a:r>
            <a:r>
              <a:rPr lang="en-US" dirty="0" smtClean="0">
                <a:latin typeface="Bookman Old Style" pitchFamily="18" charset="0"/>
              </a:rPr>
              <a:t>Management of Environmental Audit </a:t>
            </a:r>
            <a:r>
              <a:rPr lang="en-US" dirty="0" smtClean="0">
                <a:latin typeface="Bookman Old Style" pitchFamily="18" charset="0"/>
              </a:rPr>
              <a:t>Programs</a:t>
            </a:r>
          </a:p>
          <a:p>
            <a:pPr marL="514350" indent="-514350">
              <a:buFont typeface="+mj-lt"/>
              <a:buAutoNum type="arabicPeriod"/>
            </a:pPr>
            <a:r>
              <a:rPr lang="en-US" b="1" dirty="0" smtClean="0">
                <a:latin typeface="Bookman Old Style" pitchFamily="18" charset="0"/>
              </a:rPr>
              <a:t>ISO </a:t>
            </a:r>
            <a:r>
              <a:rPr lang="en-US" b="1" dirty="0" smtClean="0">
                <a:latin typeface="Bookman Old Style" pitchFamily="18" charset="0"/>
              </a:rPr>
              <a:t>14014</a:t>
            </a:r>
            <a:r>
              <a:rPr lang="en-US" dirty="0" smtClean="0">
                <a:latin typeface="Bookman Old Style" pitchFamily="18" charset="0"/>
              </a:rPr>
              <a:t>Initial </a:t>
            </a:r>
            <a:r>
              <a:rPr lang="en-US" dirty="0" smtClean="0">
                <a:latin typeface="Bookman Old Style" pitchFamily="18" charset="0"/>
              </a:rPr>
              <a:t>Reviews  etc </a:t>
            </a:r>
            <a:endParaRPr lang="en-US"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lstStyle/>
          <a:p>
            <a:pPr algn="ctr"/>
            <a:r>
              <a:rPr lang="en-US" dirty="0" smtClean="0">
                <a:solidFill>
                  <a:srgbClr val="FF0000"/>
                </a:solidFill>
              </a:rPr>
              <a:t>Introduction to ISO 14000 </a:t>
            </a:r>
            <a:endParaRPr lang="en-US" dirty="0">
              <a:solidFill>
                <a:srgbClr val="FF0000"/>
              </a:solidFill>
            </a:endParaRPr>
          </a:p>
        </p:txBody>
      </p:sp>
      <p:sp>
        <p:nvSpPr>
          <p:cNvPr id="3" name="Content Placeholder 2"/>
          <p:cNvSpPr>
            <a:spLocks noGrp="1"/>
          </p:cNvSpPr>
          <p:nvPr>
            <p:ph idx="1"/>
          </p:nvPr>
        </p:nvSpPr>
        <p:spPr>
          <a:xfrm>
            <a:off x="381000" y="1600200"/>
            <a:ext cx="8229600" cy="5029200"/>
          </a:xfrm>
        </p:spPr>
        <p:txBody>
          <a:bodyPr>
            <a:normAutofit/>
          </a:bodyPr>
          <a:lstStyle/>
          <a:p>
            <a:pPr algn="just">
              <a:buFont typeface="Wingdings" pitchFamily="2" charset="2"/>
              <a:buChar char="Ø"/>
            </a:pPr>
            <a:r>
              <a:rPr lang="en-US" dirty="0" smtClean="0">
                <a:latin typeface="Bookman Old Style" pitchFamily="18" charset="0"/>
              </a:rPr>
              <a:t>There is now a considerable amount of public concern about the health of the environment in almost all developed countries of the world. </a:t>
            </a:r>
            <a:endParaRPr lang="en-US" dirty="0" smtClean="0">
              <a:latin typeface="Bookman Old Style" pitchFamily="18" charset="0"/>
            </a:endParaRPr>
          </a:p>
          <a:p>
            <a:pPr algn="just">
              <a:buFont typeface="Wingdings" pitchFamily="2" charset="2"/>
              <a:buChar char="Ø"/>
            </a:pPr>
            <a:r>
              <a:rPr lang="en-US" dirty="0" smtClean="0">
                <a:latin typeface="Bookman Old Style" pitchFamily="18" charset="0"/>
              </a:rPr>
              <a:t>As </a:t>
            </a:r>
            <a:r>
              <a:rPr lang="en-US" dirty="0" smtClean="0">
                <a:latin typeface="Bookman Old Style" pitchFamily="18" charset="0"/>
              </a:rPr>
              <a:t>a consequence, the adoption by companies of </a:t>
            </a:r>
            <a:r>
              <a:rPr lang="en-US" dirty="0" smtClean="0">
                <a:latin typeface="Bookman Old Style" pitchFamily="18" charset="0"/>
              </a:rPr>
              <a:t>procedures (SOP) </a:t>
            </a:r>
            <a:r>
              <a:rPr lang="en-US" dirty="0" smtClean="0">
                <a:latin typeface="Bookman Old Style" pitchFamily="18" charset="0"/>
              </a:rPr>
              <a:t>that </a:t>
            </a:r>
            <a:r>
              <a:rPr lang="en-US" dirty="0" smtClean="0">
                <a:latin typeface="Bookman Old Style" pitchFamily="18" charset="0"/>
              </a:rPr>
              <a:t>minimize </a:t>
            </a:r>
            <a:r>
              <a:rPr lang="en-US" dirty="0" smtClean="0">
                <a:latin typeface="Bookman Old Style" pitchFamily="18" charset="0"/>
              </a:rPr>
              <a:t>damage to the environment is becoming an important </a:t>
            </a:r>
            <a:r>
              <a:rPr lang="en-US" dirty="0" smtClean="0">
                <a:latin typeface="Bookman Old Style" pitchFamily="18" charset="0"/>
              </a:rPr>
              <a:t>part </a:t>
            </a:r>
            <a:r>
              <a:rPr lang="en-US" dirty="0" smtClean="0">
                <a:latin typeface="Bookman Old Style" pitchFamily="18" charset="0"/>
              </a:rPr>
              <a:t>in their success, and is almost as important as the quality of the goods and services that they </a:t>
            </a:r>
            <a:r>
              <a:rPr lang="en-US" dirty="0" smtClean="0">
                <a:latin typeface="Bookman Old Style" pitchFamily="18" charset="0"/>
              </a:rPr>
              <a:t>provide.</a:t>
            </a:r>
            <a:endParaRPr lang="en-US" dirty="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25112"/>
          </a:xfrm>
        </p:spPr>
        <p:txBody>
          <a:bodyPr>
            <a:normAutofit fontScale="92500" lnSpcReduction="10000"/>
          </a:bodyPr>
          <a:lstStyle/>
          <a:p>
            <a:pPr algn="just">
              <a:buFont typeface="Wingdings" pitchFamily="2" charset="2"/>
              <a:buChar char="Ø"/>
            </a:pPr>
            <a:r>
              <a:rPr lang="en-US" dirty="0" smtClean="0">
                <a:latin typeface="Bookman Old Style" pitchFamily="18" charset="0"/>
              </a:rPr>
              <a:t>ISO has developed standards that help organizations to take a </a:t>
            </a:r>
            <a:r>
              <a:rPr lang="en-US" dirty="0" smtClean="0">
                <a:latin typeface="Bookman Old Style" pitchFamily="18" charset="0"/>
              </a:rPr>
              <a:t>practical </a:t>
            </a:r>
            <a:r>
              <a:rPr lang="en-US" dirty="0" smtClean="0">
                <a:latin typeface="Bookman Old Style" pitchFamily="18" charset="0"/>
              </a:rPr>
              <a:t>approach to managing environmental </a:t>
            </a:r>
            <a:r>
              <a:rPr lang="en-US" dirty="0" smtClean="0">
                <a:latin typeface="Bookman Old Style" pitchFamily="18" charset="0"/>
              </a:rPr>
              <a:t>issues (Air Pollution, water </a:t>
            </a:r>
            <a:r>
              <a:rPr lang="en-US" dirty="0" smtClean="0">
                <a:latin typeface="Bookman Old Style" pitchFamily="18" charset="0"/>
              </a:rPr>
              <a:t>Pollution and Waste etc) </a:t>
            </a:r>
          </a:p>
          <a:p>
            <a:pPr algn="just">
              <a:buFont typeface="Wingdings" pitchFamily="2" charset="2"/>
              <a:buChar char="Ø"/>
            </a:pPr>
            <a:r>
              <a:rPr lang="en-US" dirty="0" smtClean="0">
                <a:latin typeface="Bookman Old Style" pitchFamily="18" charset="0"/>
              </a:rPr>
              <a:t> The ISO 14000 family of environmental management standards which can be implemented in any type of organization in either public or private .</a:t>
            </a:r>
          </a:p>
          <a:p>
            <a:pPr algn="just">
              <a:buFont typeface="Wingdings" pitchFamily="2" charset="2"/>
              <a:buChar char="Ø"/>
            </a:pPr>
            <a:r>
              <a:rPr lang="en-US" dirty="0" smtClean="0">
                <a:latin typeface="Bookman Old Style" pitchFamily="18" charset="0"/>
              </a:rPr>
              <a:t>An EMS encourages an organization to continuously improve its environmental </a:t>
            </a:r>
            <a:r>
              <a:rPr lang="en-US" dirty="0" smtClean="0">
                <a:latin typeface="Bookman Old Style" pitchFamily="18" charset="0"/>
              </a:rPr>
              <a:t>performance.</a:t>
            </a:r>
            <a:endParaRPr lang="en-US" dirty="0" smtClean="0">
              <a:latin typeface="Bookman Old Style" pitchFamily="18" charset="0"/>
            </a:endParaRPr>
          </a:p>
        </p:txBody>
      </p:sp>
      <p:sp>
        <p:nvSpPr>
          <p:cNvPr id="4" name="Title 1"/>
          <p:cNvSpPr>
            <a:spLocks noGrp="1"/>
          </p:cNvSpPr>
          <p:nvPr>
            <p:ph type="title"/>
          </p:nvPr>
        </p:nvSpPr>
        <p:spPr>
          <a:xfrm>
            <a:off x="381000" y="609600"/>
            <a:ext cx="8229600" cy="1066800"/>
          </a:xfrm>
        </p:spPr>
        <p:txBody>
          <a:bodyPr/>
          <a:lstStyle/>
          <a:p>
            <a:pPr algn="ctr"/>
            <a:r>
              <a:rPr lang="en-US" dirty="0" smtClean="0">
                <a:solidFill>
                  <a:srgbClr val="FF0000"/>
                </a:solidFill>
              </a:rPr>
              <a:t>Introduction to ISO 14000 </a:t>
            </a:r>
            <a:endParaRPr lang="en-US"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996</TotalTime>
  <Words>2751</Words>
  <Application>Microsoft Office PowerPoint</Application>
  <PresentationFormat>On-screen Show (4:3)</PresentationFormat>
  <Paragraphs>177</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Urban</vt:lpstr>
      <vt:lpstr>Environmental Management System (ISO 14000 series):</vt:lpstr>
      <vt:lpstr>Slide 2</vt:lpstr>
      <vt:lpstr>Slide 3</vt:lpstr>
      <vt:lpstr>Slide 4</vt:lpstr>
      <vt:lpstr>Slide 5</vt:lpstr>
      <vt:lpstr>ISO 14000 series of standards</vt:lpstr>
      <vt:lpstr>Slide 7</vt:lpstr>
      <vt:lpstr>Introduction to ISO 14000 </vt:lpstr>
      <vt:lpstr>Introduction to ISO 14000 </vt:lpstr>
      <vt:lpstr>Slide 10</vt:lpstr>
      <vt:lpstr>Slide 11</vt:lpstr>
      <vt:lpstr>Significance of EMS ISO 14000</vt:lpstr>
      <vt:lpstr>Significance of EMS ISO 14000</vt:lpstr>
      <vt:lpstr>ISO 14000 framework</vt:lpstr>
      <vt:lpstr>ISO 14000 framework</vt:lpstr>
      <vt:lpstr>Slide 16</vt:lpstr>
      <vt:lpstr>Slide 17</vt:lpstr>
      <vt:lpstr>Slide 18</vt:lpstr>
      <vt:lpstr>Slide 19</vt:lpstr>
      <vt:lpstr>Slide 20</vt:lpstr>
      <vt:lpstr>5 main stages of ISO 14001 / EMS under ISO 14001 </vt:lpstr>
      <vt:lpstr>Slide 22</vt:lpstr>
      <vt:lpstr>1. Commitment and Policy  ( Environmental Policy)</vt:lpstr>
      <vt:lpstr>2. Planning</vt:lpstr>
      <vt:lpstr>3. Implementation </vt:lpstr>
      <vt:lpstr>4. Evaluation &amp; 5. Review </vt:lpstr>
      <vt:lpstr>Benefits / Advantages of ISO 14001:2015 Certification </vt:lpstr>
      <vt:lpstr>Slide 28</vt:lpstr>
      <vt:lpstr> Requirements of ISO 14001</vt:lpstr>
      <vt:lpstr> Requirements of ISO 14001</vt:lpstr>
      <vt:lpstr> Requirements of ISO 14001</vt:lpstr>
      <vt:lpstr>Design and Implementation of ISO 14001 Environmental Management Systems (EMS)</vt:lpstr>
      <vt:lpstr>Design and Implementation of ISO 14001 Environmental Management Systems (EMS)</vt:lpstr>
      <vt:lpstr>Slide 34</vt:lpstr>
      <vt:lpstr>General requirements in implementing an ISO 14001-approved EMS</vt:lpstr>
      <vt:lpstr>Executive commitment</vt:lpstr>
      <vt:lpstr>Total involvement</vt:lpstr>
      <vt:lpstr>Communication</vt:lpstr>
      <vt:lpstr>Management of EMS</vt:lpstr>
      <vt:lpstr>Training</vt:lpstr>
      <vt:lpstr>Necessary procedures for an effective training plan.</vt:lpstr>
      <vt:lpstr>Documentation</vt:lpstr>
      <vt:lpstr>EMS costs over benefits</vt:lpstr>
      <vt:lpstr>Documentation</vt:lpstr>
      <vt:lpstr>Documentation</vt:lpstr>
      <vt:lpstr>System review and update</vt:lpstr>
      <vt:lpstr>EMS Audits</vt:lpstr>
      <vt:lpstr>Internal audits</vt:lpstr>
      <vt:lpstr>Internal audits</vt:lpstr>
      <vt:lpstr>External audits</vt:lpstr>
      <vt:lpstr>External audits</vt:lpstr>
      <vt:lpstr>Certification Process </vt:lpstr>
      <vt:lpstr>Slide 53</vt:lpstr>
      <vt:lpstr>Slide 54</vt:lpstr>
      <vt:lpstr>Expected Problems </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Nadeem</cp:lastModifiedBy>
  <cp:revision>64</cp:revision>
  <dcterms:created xsi:type="dcterms:W3CDTF">2006-08-16T00:00:00Z</dcterms:created>
  <dcterms:modified xsi:type="dcterms:W3CDTF">2020-04-23T05:43:33Z</dcterms:modified>
</cp:coreProperties>
</file>