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19"/>
  </p:notesMasterIdLst>
  <p:sldIdLst>
    <p:sldId id="256" r:id="rId2"/>
    <p:sldId id="265" r:id="rId3"/>
    <p:sldId id="279" r:id="rId4"/>
    <p:sldId id="266" r:id="rId5"/>
    <p:sldId id="267" r:id="rId6"/>
    <p:sldId id="278" r:id="rId7"/>
    <p:sldId id="268" r:id="rId8"/>
    <p:sldId id="275" r:id="rId9"/>
    <p:sldId id="276" r:id="rId10"/>
    <p:sldId id="277" r:id="rId11"/>
    <p:sldId id="269" r:id="rId12"/>
    <p:sldId id="280" r:id="rId13"/>
    <p:sldId id="270" r:id="rId14"/>
    <p:sldId id="271" r:id="rId15"/>
    <p:sldId id="281" r:id="rId16"/>
    <p:sldId id="272" r:id="rId17"/>
    <p:sldId id="28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83274" autoAdjust="0"/>
  </p:normalViewPr>
  <p:slideViewPr>
    <p:cSldViewPr>
      <p:cViewPr varScale="1">
        <p:scale>
          <a:sx n="62" d="100"/>
          <a:sy n="62" d="100"/>
        </p:scale>
        <p:origin x="165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1641D1-C751-472F-A814-00C30A342C30}" type="datetimeFigureOut">
              <a:rPr lang="en-US" smtClean="0"/>
              <a:t>10/20/2020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9D3AAD-28E7-41FA-84B7-8706DCCE83B9}" type="slidenum">
              <a:rPr lang="en-US" smtClean="0"/>
              <a:t>‹#›</a:t>
            </a:fld>
            <a:endParaRPr lang="en-US"/>
          </a:p>
        </p:txBody>
      </p:sp>
    </p:spTree>
    <p:extLst>
      <p:ext uri="{BB962C8B-B14F-4D97-AF65-F5344CB8AC3E}">
        <p14:creationId xmlns:p14="http://schemas.microsoft.com/office/powerpoint/2010/main" val="3244742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Land grading involves reshaping the ground surface to planned grades as determined by an engineering survey, evaluation, and layout. Land grading provides more suitable topography for buildings, facilities, and other land uses and helps to control surface runoff, soil erosion, and sedimentation during and after construction.</a:t>
            </a:r>
            <a:endParaRPr lang="en-US" dirty="0"/>
          </a:p>
        </p:txBody>
      </p:sp>
      <p:sp>
        <p:nvSpPr>
          <p:cNvPr id="4" name="Slide Number Placeholder 3"/>
          <p:cNvSpPr>
            <a:spLocks noGrp="1"/>
          </p:cNvSpPr>
          <p:nvPr>
            <p:ph type="sldNum" sz="quarter" idx="10"/>
          </p:nvPr>
        </p:nvSpPr>
        <p:spPr/>
        <p:txBody>
          <a:bodyPr/>
          <a:lstStyle/>
          <a:p>
            <a:fld id="{AF9D3AAD-28E7-41FA-84B7-8706DCCE83B9}" type="slidenum">
              <a:rPr lang="en-US" smtClean="0"/>
              <a:t>2</a:t>
            </a:fld>
            <a:endParaRPr lang="en-US"/>
          </a:p>
        </p:txBody>
      </p:sp>
    </p:spTree>
    <p:extLst>
      <p:ext uri="{BB962C8B-B14F-4D97-AF65-F5344CB8AC3E}">
        <p14:creationId xmlns:p14="http://schemas.microsoft.com/office/powerpoint/2010/main" val="3440339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9D3AAD-28E7-41FA-84B7-8706DCCE83B9}" type="slidenum">
              <a:rPr lang="en-US" smtClean="0"/>
              <a:t>4</a:t>
            </a:fld>
            <a:endParaRPr lang="en-US"/>
          </a:p>
        </p:txBody>
      </p:sp>
    </p:spTree>
    <p:extLst>
      <p:ext uri="{BB962C8B-B14F-4D97-AF65-F5344CB8AC3E}">
        <p14:creationId xmlns:p14="http://schemas.microsoft.com/office/powerpoint/2010/main" val="1521908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b="0" i="0" kern="1200" dirty="0">
                <a:solidFill>
                  <a:schemeClr val="tx1"/>
                </a:solidFill>
                <a:effectLst/>
                <a:latin typeface="+mn-lt"/>
                <a:ea typeface="+mn-ea"/>
                <a:cs typeface="+mn-cs"/>
              </a:rPr>
              <a:t>All grading work for drainage or irrigation should be planned as an integral part of an overall farm system to conserve soil and water resources. Boundaries, elevations and direction of slope of individual field grading jobs should be such that the requirements of all adjacent areas in the farm unit can be met. Designs for the area being graded should include plans for removing excess irrigation and storm runoff water from the fields.</a:t>
            </a:r>
            <a:endParaRPr lang="en-US" dirty="0"/>
          </a:p>
        </p:txBody>
      </p:sp>
      <p:sp>
        <p:nvSpPr>
          <p:cNvPr id="4" name="Slide Number Placeholder 3"/>
          <p:cNvSpPr>
            <a:spLocks noGrp="1"/>
          </p:cNvSpPr>
          <p:nvPr>
            <p:ph type="sldNum" sz="quarter" idx="10"/>
          </p:nvPr>
        </p:nvSpPr>
        <p:spPr/>
        <p:txBody>
          <a:bodyPr/>
          <a:lstStyle/>
          <a:p>
            <a:fld id="{AF9D3AAD-28E7-41FA-84B7-8706DCCE83B9}" type="slidenum">
              <a:rPr lang="en-US" smtClean="0"/>
              <a:t>5</a:t>
            </a:fld>
            <a:endParaRPr lang="en-US"/>
          </a:p>
        </p:txBody>
      </p:sp>
    </p:spTree>
    <p:extLst>
      <p:ext uri="{BB962C8B-B14F-4D97-AF65-F5344CB8AC3E}">
        <p14:creationId xmlns:p14="http://schemas.microsoft.com/office/powerpoint/2010/main" val="2611969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Grading of  land means to cut dirt from a high spot and fill in a low spot, when grading and leveling, dirt is removed from high points and placed in low places making a level area, this type grading is known by excavating contractors as a ” cut and fill ” type grading.</a:t>
            </a:r>
          </a:p>
          <a:p>
            <a:r>
              <a:rPr lang="en-US" sz="1200" b="0" i="0" kern="1200" dirty="0">
                <a:solidFill>
                  <a:schemeClr val="tx1"/>
                </a:solidFill>
                <a:effectLst/>
                <a:latin typeface="+mn-lt"/>
                <a:ea typeface="+mn-ea"/>
                <a:cs typeface="+mn-cs"/>
              </a:rPr>
              <a:t>Grading of  land is also known as land leveling in some areas, land leveling is done by grading large fields for farm use or to allow water for irrigation of  large fields planted for crop lands.</a:t>
            </a:r>
          </a:p>
          <a:p>
            <a:endParaRPr lang="en-US" dirty="0"/>
          </a:p>
        </p:txBody>
      </p:sp>
      <p:sp>
        <p:nvSpPr>
          <p:cNvPr id="4" name="Slide Number Placeholder 3"/>
          <p:cNvSpPr>
            <a:spLocks noGrp="1"/>
          </p:cNvSpPr>
          <p:nvPr>
            <p:ph type="sldNum" sz="quarter" idx="10"/>
          </p:nvPr>
        </p:nvSpPr>
        <p:spPr/>
        <p:txBody>
          <a:bodyPr/>
          <a:lstStyle/>
          <a:p>
            <a:fld id="{AF9D3AAD-28E7-41FA-84B7-8706DCCE83B9}" type="slidenum">
              <a:rPr lang="en-US" smtClean="0"/>
              <a:t>7</a:t>
            </a:fld>
            <a:endParaRPr lang="en-US"/>
          </a:p>
        </p:txBody>
      </p:sp>
    </p:spTree>
    <p:extLst>
      <p:ext uri="{BB962C8B-B14F-4D97-AF65-F5344CB8AC3E}">
        <p14:creationId xmlns:p14="http://schemas.microsoft.com/office/powerpoint/2010/main" val="4072572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bunds capture and retain runoff for several days. Infiltration of the water into the soil increases, and there is a gradual build-up of sediment behind the bunds, creating </a:t>
            </a:r>
            <a:r>
              <a:rPr lang="en-US" dirty="0" err="1"/>
              <a:t>favourable</a:t>
            </a:r>
            <a:r>
              <a:rPr lang="en-US" dirty="0"/>
              <a:t> conditions for the establishment of vegetation. </a:t>
            </a:r>
          </a:p>
          <a:p>
            <a:endParaRPr lang="en-US" dirty="0"/>
          </a:p>
        </p:txBody>
      </p:sp>
      <p:sp>
        <p:nvSpPr>
          <p:cNvPr id="4" name="Slide Number Placeholder 3"/>
          <p:cNvSpPr>
            <a:spLocks noGrp="1"/>
          </p:cNvSpPr>
          <p:nvPr>
            <p:ph type="sldNum" sz="quarter" idx="10"/>
          </p:nvPr>
        </p:nvSpPr>
        <p:spPr/>
        <p:txBody>
          <a:bodyPr/>
          <a:lstStyle/>
          <a:p>
            <a:fld id="{AF9D3AAD-28E7-41FA-84B7-8706DCCE83B9}" type="slidenum">
              <a:rPr lang="en-US" smtClean="0"/>
              <a:t>13</a:t>
            </a:fld>
            <a:endParaRPr lang="en-US"/>
          </a:p>
        </p:txBody>
      </p:sp>
    </p:spTree>
    <p:extLst>
      <p:ext uri="{BB962C8B-B14F-4D97-AF65-F5344CB8AC3E}">
        <p14:creationId xmlns:p14="http://schemas.microsoft.com/office/powerpoint/2010/main" val="2030206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 are built in staggered rows along the natural </a:t>
            </a:r>
            <a:r>
              <a:rPr lang="en-US" dirty="0" err="1"/>
              <a:t>countour</a:t>
            </a:r>
            <a:r>
              <a:rPr lang="en-US" dirty="0"/>
              <a:t> of the land with the open and facing hill.</a:t>
            </a:r>
          </a:p>
          <a:p>
            <a:r>
              <a:rPr lang="en-US" dirty="0"/>
              <a:t>Down slope of the </a:t>
            </a:r>
            <a:r>
              <a:rPr lang="en-US" dirty="0" err="1"/>
              <a:t>structure,a</a:t>
            </a:r>
            <a:r>
              <a:rPr lang="en-US" dirty="0"/>
              <a:t> water collection ditch 0.50m wide and 0.30m deep is dug.</a:t>
            </a:r>
          </a:p>
          <a:p>
            <a:endParaRPr lang="en-US" dirty="0"/>
          </a:p>
          <a:p>
            <a:r>
              <a:rPr lang="en-US" dirty="0"/>
              <a:t>The earth excavated from the ditch is piled up and compacted to construct the main bund.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Contour bunds for crops increase the area of land that can be farmed and its productivity thanks to their capacity to retain runoff and the shelter provided by trees planted along the bottom bund, which protects the crops. </a:t>
            </a:r>
          </a:p>
          <a:p>
            <a:endParaRPr lang="en-US" dirty="0"/>
          </a:p>
        </p:txBody>
      </p:sp>
      <p:sp>
        <p:nvSpPr>
          <p:cNvPr id="4" name="Slide Number Placeholder 3"/>
          <p:cNvSpPr>
            <a:spLocks noGrp="1"/>
          </p:cNvSpPr>
          <p:nvPr>
            <p:ph type="sldNum" sz="quarter" idx="10"/>
          </p:nvPr>
        </p:nvSpPr>
        <p:spPr/>
        <p:txBody>
          <a:bodyPr/>
          <a:lstStyle/>
          <a:p>
            <a:fld id="{AF9D3AAD-28E7-41FA-84B7-8706DCCE83B9}" type="slidenum">
              <a:rPr lang="en-US" smtClean="0"/>
              <a:t>14</a:t>
            </a:fld>
            <a:endParaRPr lang="en-US"/>
          </a:p>
        </p:txBody>
      </p:sp>
    </p:spTree>
    <p:extLst>
      <p:ext uri="{BB962C8B-B14F-4D97-AF65-F5344CB8AC3E}">
        <p14:creationId xmlns:p14="http://schemas.microsoft.com/office/powerpoint/2010/main" val="3318638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Socio economics effects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construction of contour bunds helps to restore vegetation cover on vast areas of denuded land from the first year after they are established. The catchments capture large quantities of water, promoting plant growth and replenishing the water table. </a:t>
            </a:r>
          </a:p>
          <a:p>
            <a:r>
              <a:rPr lang="en-US" b="1" dirty="0"/>
              <a:t>Good vegetation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Good vegetation cover established along the bunds contributes to lowering soil temperature and providing protection from wind erosion along the entire length of the patch. </a:t>
            </a:r>
          </a:p>
          <a:p>
            <a:endParaRPr lang="en-US" b="0" dirty="0"/>
          </a:p>
        </p:txBody>
      </p:sp>
      <p:sp>
        <p:nvSpPr>
          <p:cNvPr id="4" name="Slide Number Placeholder 3"/>
          <p:cNvSpPr>
            <a:spLocks noGrp="1"/>
          </p:cNvSpPr>
          <p:nvPr>
            <p:ph type="sldNum" sz="quarter" idx="10"/>
          </p:nvPr>
        </p:nvSpPr>
        <p:spPr/>
        <p:txBody>
          <a:bodyPr/>
          <a:lstStyle/>
          <a:p>
            <a:fld id="{AF9D3AAD-28E7-41FA-84B7-8706DCCE83B9}" type="slidenum">
              <a:rPr lang="en-US" smtClean="0"/>
              <a:t>16</a:t>
            </a:fld>
            <a:endParaRPr lang="en-US"/>
          </a:p>
        </p:txBody>
      </p:sp>
    </p:spTree>
    <p:extLst>
      <p:ext uri="{BB962C8B-B14F-4D97-AF65-F5344CB8AC3E}">
        <p14:creationId xmlns:p14="http://schemas.microsoft.com/office/powerpoint/2010/main" val="1623306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5635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9677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8378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801830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709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0907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256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7100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6226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99124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1145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8939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8480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72449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0212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3535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7395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D8BD707-D9CF-40AE-B4C6-C98DA3205C09}" type="datetimeFigureOut">
              <a:rPr lang="en-US" smtClean="0"/>
              <a:pPr/>
              <a:t>10/20/2020</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56802097"/>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159"/>
            <a:ext cx="9144000" cy="60028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70312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68E05B-B120-4B68-8A9D-53DC60A6B6A8}"/>
              </a:ext>
            </a:extLst>
          </p:cNvPr>
          <p:cNvSpPr>
            <a:spLocks noGrp="1"/>
          </p:cNvSpPr>
          <p:nvPr>
            <p:ph type="title"/>
          </p:nvPr>
        </p:nvSpPr>
        <p:spPr>
          <a:xfrm>
            <a:off x="1031289" y="533400"/>
            <a:ext cx="6512511" cy="1143000"/>
          </a:xfrm>
        </p:spPr>
        <p:txBody>
          <a:bodyPr/>
          <a:lstStyle/>
          <a:p>
            <a:pPr algn="ctr"/>
            <a:r>
              <a:rPr lang="en-AU" b="1" dirty="0">
                <a:latin typeface="Arial" panose="020B0604020202020204" pitchFamily="34" charset="0"/>
                <a:cs typeface="Arial" panose="020B0604020202020204" pitchFamily="34" charset="0"/>
              </a:rPr>
              <a:t>Effectiveness</a:t>
            </a:r>
          </a:p>
        </p:txBody>
      </p:sp>
      <p:sp>
        <p:nvSpPr>
          <p:cNvPr id="3" name="Content Placeholder 2">
            <a:extLst>
              <a:ext uri="{FF2B5EF4-FFF2-40B4-BE49-F238E27FC236}">
                <a16:creationId xmlns:a16="http://schemas.microsoft.com/office/drawing/2014/main" xmlns="" id="{1FDD434A-FBE9-4F93-ADD0-BE412303855D}"/>
              </a:ext>
            </a:extLst>
          </p:cNvPr>
          <p:cNvSpPr>
            <a:spLocks noGrp="1"/>
          </p:cNvSpPr>
          <p:nvPr>
            <p:ph idx="1"/>
          </p:nvPr>
        </p:nvSpPr>
        <p:spPr>
          <a:xfrm>
            <a:off x="1143000" y="2209800"/>
            <a:ext cx="6400800" cy="3474720"/>
          </a:xfrm>
        </p:spPr>
        <p:txBody>
          <a:bodyPr>
            <a:normAutofit/>
          </a:bodyPr>
          <a:lstStyle/>
          <a:p>
            <a:pPr marL="45720" indent="0">
              <a:buNone/>
            </a:pPr>
            <a:r>
              <a:rPr lang="en-AU" sz="3200" dirty="0">
                <a:latin typeface="Arial" panose="020B0604020202020204" pitchFamily="34" charset="0"/>
                <a:cs typeface="Arial" panose="020B0604020202020204" pitchFamily="34" charset="0"/>
              </a:rPr>
              <a:t>Land grading is effective when properly implemented with </a:t>
            </a:r>
          </a:p>
          <a:p>
            <a:r>
              <a:rPr lang="en-AU" sz="3200" dirty="0">
                <a:latin typeface="Arial" panose="020B0604020202020204" pitchFamily="34" charset="0"/>
                <a:cs typeface="Arial" panose="020B0604020202020204" pitchFamily="34" charset="0"/>
              </a:rPr>
              <a:t>stormwater management and </a:t>
            </a:r>
          </a:p>
          <a:p>
            <a:r>
              <a:rPr lang="en-AU" sz="3200" dirty="0">
                <a:latin typeface="Arial" panose="020B0604020202020204" pitchFamily="34" charset="0"/>
                <a:cs typeface="Arial" panose="020B0604020202020204" pitchFamily="34" charset="0"/>
              </a:rPr>
              <a:t>erosion and sediment control practices.</a:t>
            </a:r>
          </a:p>
        </p:txBody>
      </p:sp>
    </p:spTree>
    <p:extLst>
      <p:ext uri="{BB962C8B-B14F-4D97-AF65-F5344CB8AC3E}">
        <p14:creationId xmlns:p14="http://schemas.microsoft.com/office/powerpoint/2010/main" val="83322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6512511" cy="1143000"/>
          </a:xfrm>
        </p:spPr>
        <p:txBody>
          <a:bodyPr/>
          <a:lstStyle/>
          <a:p>
            <a:pPr marL="0" indent="0" algn="ctr">
              <a:buNone/>
            </a:pPr>
            <a:r>
              <a:rPr lang="en-US" b="1" dirty="0">
                <a:solidFill>
                  <a:schemeClr val="tx1"/>
                </a:solidFill>
              </a:rPr>
              <a:t>WAT BANDI</a:t>
            </a:r>
          </a:p>
        </p:txBody>
      </p:sp>
      <p:sp>
        <p:nvSpPr>
          <p:cNvPr id="3" name="Content Placeholder 2"/>
          <p:cNvSpPr>
            <a:spLocks noGrp="1"/>
          </p:cNvSpPr>
          <p:nvPr>
            <p:ph idx="1"/>
          </p:nvPr>
        </p:nvSpPr>
        <p:spPr>
          <a:xfrm>
            <a:off x="304800" y="2286000"/>
            <a:ext cx="8534400" cy="4419600"/>
          </a:xfrm>
        </p:spPr>
        <p:txBody>
          <a:bodyPr>
            <a:normAutofit/>
          </a:bodyPr>
          <a:lstStyle/>
          <a:p>
            <a:pPr marL="45720" indent="0" algn="just">
              <a:buNone/>
            </a:pPr>
            <a:r>
              <a:rPr lang="en-US" sz="3200" b="1" u="sng" dirty="0">
                <a:solidFill>
                  <a:schemeClr val="tx1"/>
                </a:solidFill>
                <a:latin typeface="Arial" pitchFamily="34" charset="0"/>
                <a:cs typeface="Arial" pitchFamily="34" charset="0"/>
              </a:rPr>
              <a:t>Definition:</a:t>
            </a:r>
          </a:p>
          <a:p>
            <a:pPr marL="45720" indent="0" algn="just">
              <a:buNone/>
            </a:pPr>
            <a:r>
              <a:rPr lang="en-US" sz="3200" dirty="0">
                <a:solidFill>
                  <a:schemeClr val="tx1"/>
                </a:solidFill>
                <a:latin typeface="Arial" pitchFamily="34" charset="0"/>
                <a:cs typeface="Arial" pitchFamily="34" charset="0"/>
              </a:rPr>
              <a:t>Wat bandi is a practice of conservation in which we make boundaries around the field to control flow of water.</a:t>
            </a:r>
          </a:p>
          <a:p>
            <a:pPr marL="45720" indent="0" algn="just">
              <a:buNone/>
            </a:pPr>
            <a:endParaRPr lang="en-US" sz="3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72907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BE1C7978-01AE-4588-9D7D-F5B74053C097}"/>
              </a:ext>
            </a:extLst>
          </p:cNvPr>
          <p:cNvPicPr>
            <a:picLocks noChangeAspect="1" noChangeArrowheads="1"/>
          </p:cNvPicPr>
          <p:nvPr/>
        </p:nvPicPr>
        <p:blipFill>
          <a:blip r:embed="rId2"/>
          <a:srcRect/>
          <a:stretch>
            <a:fillRect/>
          </a:stretch>
        </p:blipFill>
        <p:spPr bwMode="auto">
          <a:xfrm>
            <a:off x="228600" y="609600"/>
            <a:ext cx="8557846" cy="556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83840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6512511" cy="1143000"/>
          </a:xfrm>
        </p:spPr>
        <p:txBody>
          <a:bodyPr/>
          <a:lstStyle/>
          <a:p>
            <a:pPr marL="0" indent="0" algn="ctr">
              <a:buNone/>
            </a:pPr>
            <a:r>
              <a:rPr lang="en-US" b="1" dirty="0">
                <a:solidFill>
                  <a:schemeClr val="tx1"/>
                </a:solidFill>
              </a:rPr>
              <a:t>IMPORTANCE</a:t>
            </a:r>
          </a:p>
        </p:txBody>
      </p:sp>
      <p:sp>
        <p:nvSpPr>
          <p:cNvPr id="3" name="Content Placeholder 2"/>
          <p:cNvSpPr>
            <a:spLocks noGrp="1"/>
          </p:cNvSpPr>
          <p:nvPr>
            <p:ph idx="1"/>
          </p:nvPr>
        </p:nvSpPr>
        <p:spPr>
          <a:xfrm>
            <a:off x="304800" y="1524000"/>
            <a:ext cx="8534400" cy="5105400"/>
          </a:xfrm>
        </p:spPr>
        <p:txBody>
          <a:bodyPr>
            <a:normAutofit/>
          </a:bodyPr>
          <a:lstStyle/>
          <a:p>
            <a:pPr algn="just">
              <a:buFont typeface="Wingdings" pitchFamily="2" charset="2"/>
              <a:buChar char="v"/>
            </a:pPr>
            <a:r>
              <a:rPr lang="en-US" sz="3200" dirty="0">
                <a:solidFill>
                  <a:schemeClr val="tx1"/>
                </a:solidFill>
                <a:latin typeface="Arial" pitchFamily="34" charset="0"/>
                <a:cs typeface="Arial" pitchFamily="34" charset="0"/>
              </a:rPr>
              <a:t>This prevent water loss and soil erosion.</a:t>
            </a:r>
          </a:p>
          <a:p>
            <a:pPr algn="just">
              <a:buFont typeface="Wingdings" pitchFamily="2" charset="2"/>
              <a:buChar char="v"/>
            </a:pPr>
            <a:endParaRPr lang="en-US" sz="3200" dirty="0">
              <a:solidFill>
                <a:schemeClr val="tx1"/>
              </a:solidFill>
              <a:latin typeface="Arial" pitchFamily="34" charset="0"/>
              <a:cs typeface="Arial" pitchFamily="34" charset="0"/>
            </a:endParaRPr>
          </a:p>
          <a:p>
            <a:pPr algn="just">
              <a:buFont typeface="Wingdings" pitchFamily="2" charset="2"/>
              <a:buChar char="v"/>
            </a:pPr>
            <a:r>
              <a:rPr lang="en-US" sz="3200" dirty="0">
                <a:solidFill>
                  <a:schemeClr val="tx1"/>
                </a:solidFill>
                <a:latin typeface="Arial" pitchFamily="34" charset="0"/>
                <a:cs typeface="Arial" pitchFamily="34" charset="0"/>
              </a:rPr>
              <a:t>Top soil or fertile soil layer is not loss due to flow of water.</a:t>
            </a:r>
          </a:p>
          <a:p>
            <a:pPr algn="just">
              <a:buFont typeface="Wingdings" pitchFamily="2" charset="2"/>
              <a:buChar char="v"/>
            </a:pPr>
            <a:r>
              <a:rPr lang="en-US" sz="3200" dirty="0">
                <a:solidFill>
                  <a:schemeClr val="tx1"/>
                </a:solidFill>
                <a:latin typeface="Arial" pitchFamily="34" charset="0"/>
                <a:cs typeface="Arial" pitchFamily="34" charset="0"/>
              </a:rPr>
              <a:t>The bunds capture and retain runoff for several days so Important in Water conservation. </a:t>
            </a:r>
          </a:p>
        </p:txBody>
      </p:sp>
    </p:spTree>
    <p:extLst>
      <p:ext uri="{BB962C8B-B14F-4D97-AF65-F5344CB8AC3E}">
        <p14:creationId xmlns:p14="http://schemas.microsoft.com/office/powerpoint/2010/main" val="2725968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6512511" cy="1143000"/>
          </a:xfrm>
        </p:spPr>
        <p:txBody>
          <a:bodyPr/>
          <a:lstStyle/>
          <a:p>
            <a:pPr marL="0" indent="0" algn="ctr">
              <a:buNone/>
            </a:pPr>
            <a:r>
              <a:rPr lang="en-US" b="1" dirty="0">
                <a:solidFill>
                  <a:schemeClr val="tx1"/>
                </a:solidFill>
              </a:rPr>
              <a:t>Contour bunds</a:t>
            </a:r>
            <a:br>
              <a:rPr lang="en-US" b="1" dirty="0">
                <a:solidFill>
                  <a:schemeClr val="tx1"/>
                </a:solidFill>
              </a:rPr>
            </a:br>
            <a:endParaRPr lang="en-US" b="1" dirty="0">
              <a:solidFill>
                <a:schemeClr val="tx1"/>
              </a:solidFill>
            </a:endParaRPr>
          </a:p>
        </p:txBody>
      </p:sp>
      <p:sp>
        <p:nvSpPr>
          <p:cNvPr id="3" name="Content Placeholder 2"/>
          <p:cNvSpPr>
            <a:spLocks noGrp="1"/>
          </p:cNvSpPr>
          <p:nvPr>
            <p:ph idx="1"/>
          </p:nvPr>
        </p:nvSpPr>
        <p:spPr>
          <a:xfrm>
            <a:off x="284455" y="2133600"/>
            <a:ext cx="8534400" cy="5181600"/>
          </a:xfrm>
        </p:spPr>
        <p:txBody>
          <a:bodyPr>
            <a:normAutofit/>
          </a:bodyPr>
          <a:lstStyle/>
          <a:p>
            <a:pPr algn="just">
              <a:buFont typeface="Wingdings" pitchFamily="2" charset="2"/>
              <a:buChar char="v"/>
            </a:pPr>
            <a:r>
              <a:rPr lang="en-US" sz="3200" dirty="0">
                <a:solidFill>
                  <a:schemeClr val="tx1"/>
                </a:solidFill>
                <a:latin typeface="Arial" pitchFamily="34" charset="0"/>
                <a:cs typeface="Arial" pitchFamily="34" charset="0"/>
              </a:rPr>
              <a:t>A contour bund is a rectangular structure consisting with bunds built with earth or stone or combination of both, which can be permeable or impermeable.</a:t>
            </a:r>
          </a:p>
          <a:p>
            <a:pPr algn="just">
              <a:buFont typeface="Wingdings" pitchFamily="2" charset="2"/>
              <a:buChar char="v"/>
            </a:pPr>
            <a:endParaRPr lang="en-US" sz="3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736769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58EE43B-3819-4600-BD5F-F178A74253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2400"/>
            <a:ext cx="8433445" cy="63250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68162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6512511" cy="1143000"/>
          </a:xfrm>
        </p:spPr>
        <p:txBody>
          <a:bodyPr/>
          <a:lstStyle/>
          <a:p>
            <a:pPr marL="0" indent="0" algn="ctr">
              <a:buNone/>
            </a:pPr>
            <a:r>
              <a:rPr lang="en-US" b="1" dirty="0">
                <a:solidFill>
                  <a:schemeClr val="tx1"/>
                </a:solidFill>
              </a:rPr>
              <a:t>POTENTIAL</a:t>
            </a:r>
          </a:p>
        </p:txBody>
      </p:sp>
      <p:sp>
        <p:nvSpPr>
          <p:cNvPr id="3" name="Content Placeholder 2"/>
          <p:cNvSpPr>
            <a:spLocks noGrp="1"/>
          </p:cNvSpPr>
          <p:nvPr>
            <p:ph idx="1"/>
          </p:nvPr>
        </p:nvSpPr>
        <p:spPr>
          <a:xfrm>
            <a:off x="304800" y="1676400"/>
            <a:ext cx="8534400" cy="5029200"/>
          </a:xfrm>
        </p:spPr>
        <p:txBody>
          <a:bodyPr>
            <a:normAutofit/>
          </a:bodyPr>
          <a:lstStyle/>
          <a:p>
            <a:pPr algn="just">
              <a:buFont typeface="Wingdings" pitchFamily="2" charset="2"/>
              <a:buChar char="v"/>
            </a:pPr>
            <a:r>
              <a:rPr lang="en-US" sz="3200" dirty="0">
                <a:latin typeface="Arial" pitchFamily="34" charset="0"/>
                <a:cs typeface="Arial" pitchFamily="34" charset="0"/>
              </a:rPr>
              <a:t>I</a:t>
            </a:r>
            <a:r>
              <a:rPr lang="en-US" sz="3200" dirty="0">
                <a:solidFill>
                  <a:schemeClr val="tx1"/>
                </a:solidFill>
                <a:latin typeface="Arial" pitchFamily="34" charset="0"/>
                <a:cs typeface="Arial" pitchFamily="34" charset="0"/>
              </a:rPr>
              <a:t>t increases the amount of water available to crops and vegetation in rain fed areas.</a:t>
            </a:r>
          </a:p>
          <a:p>
            <a:pPr algn="just">
              <a:buFont typeface="Wingdings" pitchFamily="2" charset="2"/>
              <a:buChar char="v"/>
            </a:pPr>
            <a:r>
              <a:rPr lang="en-US" sz="3200" dirty="0">
                <a:solidFill>
                  <a:schemeClr val="tx1"/>
                </a:solidFill>
                <a:latin typeface="Arial" pitchFamily="34" charset="0"/>
                <a:cs typeface="Arial" pitchFamily="34" charset="0"/>
              </a:rPr>
              <a:t>It has socio economic effects.</a:t>
            </a:r>
          </a:p>
          <a:p>
            <a:pPr algn="just">
              <a:buFont typeface="Wingdings" pitchFamily="2" charset="2"/>
              <a:buChar char="v"/>
            </a:pPr>
            <a:r>
              <a:rPr lang="en-US" sz="3200" dirty="0">
                <a:solidFill>
                  <a:schemeClr val="tx1"/>
                </a:solidFill>
                <a:latin typeface="Arial" pitchFamily="34" charset="0"/>
                <a:cs typeface="Arial" pitchFamily="34" charset="0"/>
              </a:rPr>
              <a:t>Good vegetation cover established along the bunds.</a:t>
            </a:r>
          </a:p>
          <a:p>
            <a:pPr algn="just">
              <a:buFont typeface="Wingdings" pitchFamily="2" charset="2"/>
              <a:buChar char="v"/>
            </a:pPr>
            <a:endParaRPr lang="en-US" sz="3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736769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981408-E73A-4EB2-B4B0-F8C4CC004B15}"/>
              </a:ext>
            </a:extLst>
          </p:cNvPr>
          <p:cNvSpPr>
            <a:spLocks noGrp="1"/>
          </p:cNvSpPr>
          <p:nvPr>
            <p:ph type="title"/>
          </p:nvPr>
        </p:nvSpPr>
        <p:spPr>
          <a:xfrm>
            <a:off x="2116694" y="2514600"/>
            <a:ext cx="7055380" cy="1400530"/>
          </a:xfrm>
        </p:spPr>
        <p:txBody>
          <a:bodyPr/>
          <a:lstStyle/>
          <a:p>
            <a:r>
              <a:rPr lang="en-AU" b="1" dirty="0"/>
              <a:t>THANK YOU!</a:t>
            </a:r>
          </a:p>
        </p:txBody>
      </p:sp>
    </p:spTree>
    <p:extLst>
      <p:ext uri="{BB962C8B-B14F-4D97-AF65-F5344CB8AC3E}">
        <p14:creationId xmlns:p14="http://schemas.microsoft.com/office/powerpoint/2010/main" val="1054218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512511" cy="1143000"/>
          </a:xfrm>
        </p:spPr>
        <p:txBody>
          <a:bodyPr/>
          <a:lstStyle/>
          <a:p>
            <a:pPr marL="0" indent="0" algn="ctr">
              <a:buNone/>
            </a:pPr>
            <a:r>
              <a:rPr lang="en-US" b="1" dirty="0">
                <a:solidFill>
                  <a:schemeClr val="tx1"/>
                </a:solidFill>
              </a:rPr>
              <a:t>Grading</a:t>
            </a:r>
          </a:p>
        </p:txBody>
      </p:sp>
      <p:sp>
        <p:nvSpPr>
          <p:cNvPr id="3" name="Content Placeholder 2"/>
          <p:cNvSpPr>
            <a:spLocks noGrp="1"/>
          </p:cNvSpPr>
          <p:nvPr>
            <p:ph idx="1"/>
          </p:nvPr>
        </p:nvSpPr>
        <p:spPr>
          <a:xfrm>
            <a:off x="322555" y="1676400"/>
            <a:ext cx="8610600" cy="5486400"/>
          </a:xfrm>
        </p:spPr>
        <p:txBody>
          <a:bodyPr>
            <a:normAutofit/>
          </a:bodyPr>
          <a:lstStyle/>
          <a:p>
            <a:pPr marL="45720" indent="0" algn="just">
              <a:buNone/>
            </a:pPr>
            <a:r>
              <a:rPr lang="en-US" sz="3200" b="1" u="sng" dirty="0">
                <a:solidFill>
                  <a:schemeClr val="tx1"/>
                </a:solidFill>
                <a:latin typeface="Arial" pitchFamily="34" charset="0"/>
                <a:cs typeface="Arial" pitchFamily="34" charset="0"/>
              </a:rPr>
              <a:t>Definition:</a:t>
            </a:r>
          </a:p>
          <a:p>
            <a:pPr marL="45720" indent="0" algn="just">
              <a:buNone/>
            </a:pPr>
            <a:r>
              <a:rPr lang="en-US" sz="3200" dirty="0">
                <a:solidFill>
                  <a:schemeClr val="tx1"/>
                </a:solidFill>
                <a:latin typeface="Arial" pitchFamily="34" charset="0"/>
                <a:cs typeface="Arial" pitchFamily="34" charset="0"/>
              </a:rPr>
              <a:t>Using engineering techniques or vegetative practices, or a combination of both, to provide surface drainage and control erosion and sedimentation while reshaping and stabilizing the ground surface.</a:t>
            </a:r>
          </a:p>
        </p:txBody>
      </p:sp>
    </p:spTree>
    <p:extLst>
      <p:ext uri="{BB962C8B-B14F-4D97-AF65-F5344CB8AC3E}">
        <p14:creationId xmlns:p14="http://schemas.microsoft.com/office/powerpoint/2010/main" val="45826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137A6DC-8CAB-41F4-944C-C57EAE2645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52400"/>
            <a:ext cx="8610600" cy="6457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59143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512511" cy="1143000"/>
          </a:xfrm>
        </p:spPr>
        <p:txBody>
          <a:bodyPr/>
          <a:lstStyle/>
          <a:p>
            <a:pPr marL="0" indent="0" algn="ctr">
              <a:buNone/>
            </a:pPr>
            <a:r>
              <a:rPr lang="en-US" b="1" dirty="0">
                <a:solidFill>
                  <a:schemeClr val="tx1"/>
                </a:solidFill>
              </a:rPr>
              <a:t>IMPORTANCE</a:t>
            </a:r>
          </a:p>
        </p:txBody>
      </p:sp>
      <p:sp>
        <p:nvSpPr>
          <p:cNvPr id="3" name="Content Placeholder 2"/>
          <p:cNvSpPr>
            <a:spLocks noGrp="1"/>
          </p:cNvSpPr>
          <p:nvPr>
            <p:ph idx="1"/>
          </p:nvPr>
        </p:nvSpPr>
        <p:spPr>
          <a:xfrm>
            <a:off x="381000" y="1828800"/>
            <a:ext cx="8458200" cy="4343400"/>
          </a:xfrm>
        </p:spPr>
        <p:txBody>
          <a:bodyPr>
            <a:normAutofit/>
          </a:bodyPr>
          <a:lstStyle/>
          <a:p>
            <a:pPr algn="just">
              <a:buFont typeface="Wingdings" pitchFamily="2" charset="2"/>
              <a:buChar char="v"/>
            </a:pPr>
            <a:r>
              <a:rPr lang="en-US" sz="3200" dirty="0">
                <a:solidFill>
                  <a:schemeClr val="tx1"/>
                </a:solidFill>
                <a:latin typeface="Arial" pitchFamily="34" charset="0"/>
                <a:cs typeface="Arial" pitchFamily="34" charset="0"/>
              </a:rPr>
              <a:t>Efficient application of irrigation water without excessive erosion.</a:t>
            </a:r>
          </a:p>
          <a:p>
            <a:pPr algn="just">
              <a:buFont typeface="Wingdings" pitchFamily="2" charset="2"/>
              <a:buChar char="v"/>
            </a:pPr>
            <a:r>
              <a:rPr lang="en-US" sz="3200" dirty="0">
                <a:latin typeface="Arial" pitchFamily="34" charset="0"/>
                <a:cs typeface="Arial" pitchFamily="34" charset="0"/>
              </a:rPr>
              <a:t>P</a:t>
            </a:r>
            <a:r>
              <a:rPr lang="en-US" sz="3200" dirty="0">
                <a:solidFill>
                  <a:schemeClr val="tx1"/>
                </a:solidFill>
                <a:latin typeface="Arial" pitchFamily="34" charset="0"/>
                <a:cs typeface="Arial" pitchFamily="34" charset="0"/>
              </a:rPr>
              <a:t>rovides for adequate surface drainage.</a:t>
            </a:r>
          </a:p>
          <a:p>
            <a:pPr algn="just">
              <a:buFont typeface="Wingdings" pitchFamily="2" charset="2"/>
              <a:buChar char="v"/>
            </a:pPr>
            <a:r>
              <a:rPr lang="en-US" sz="3200" dirty="0">
                <a:solidFill>
                  <a:schemeClr val="tx1"/>
                </a:solidFill>
                <a:latin typeface="Arial" pitchFamily="34" charset="0"/>
                <a:cs typeface="Arial" pitchFamily="34" charset="0"/>
              </a:rPr>
              <a:t>A plane surface is easiest to manage and maintain.</a:t>
            </a:r>
          </a:p>
          <a:p>
            <a:pPr algn="just">
              <a:buFont typeface="Wingdings" pitchFamily="2" charset="2"/>
              <a:buChar char="v"/>
            </a:pPr>
            <a:endParaRPr lang="en-US" sz="3200" dirty="0">
              <a:solidFill>
                <a:schemeClr val="tx1"/>
              </a:solidFill>
              <a:latin typeface="Arial" pitchFamily="34" charset="0"/>
              <a:cs typeface="Arial" pitchFamily="34" charset="0"/>
            </a:endParaRPr>
          </a:p>
          <a:p>
            <a:pPr algn="just">
              <a:buFont typeface="Wingdings" pitchFamily="2" charset="2"/>
              <a:buChar char="v"/>
            </a:pPr>
            <a:endParaRPr lang="en-US" sz="3200" dirty="0">
              <a:solidFill>
                <a:schemeClr val="tx1"/>
              </a:solidFill>
              <a:latin typeface="Arial" pitchFamily="34" charset="0"/>
              <a:cs typeface="Arial" pitchFamily="34" charset="0"/>
            </a:endParaRPr>
          </a:p>
          <a:p>
            <a:pPr algn="just">
              <a:buFont typeface="Wingdings" pitchFamily="2" charset="2"/>
              <a:buChar char="v"/>
            </a:pPr>
            <a:endParaRPr lang="en-US" sz="3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991052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512511" cy="1143000"/>
          </a:xfrm>
        </p:spPr>
        <p:txBody>
          <a:bodyPr/>
          <a:lstStyle/>
          <a:p>
            <a:pPr marL="0" indent="0" algn="ctr">
              <a:buNone/>
            </a:pPr>
            <a:r>
              <a:rPr lang="en-US" b="1" dirty="0">
                <a:solidFill>
                  <a:schemeClr val="tx1"/>
                </a:solidFill>
              </a:rPr>
              <a:t>Design criteria</a:t>
            </a:r>
          </a:p>
        </p:txBody>
      </p:sp>
      <p:sp>
        <p:nvSpPr>
          <p:cNvPr id="3" name="Content Placeholder 2"/>
          <p:cNvSpPr>
            <a:spLocks noGrp="1"/>
          </p:cNvSpPr>
          <p:nvPr>
            <p:ph idx="1"/>
          </p:nvPr>
        </p:nvSpPr>
        <p:spPr>
          <a:xfrm>
            <a:off x="304800" y="1752600"/>
            <a:ext cx="8382000" cy="4419600"/>
          </a:xfrm>
        </p:spPr>
        <p:txBody>
          <a:bodyPr>
            <a:normAutofit/>
          </a:bodyPr>
          <a:lstStyle/>
          <a:p>
            <a:pPr algn="just">
              <a:buFont typeface="Wingdings" pitchFamily="2" charset="2"/>
              <a:buChar char="v"/>
            </a:pPr>
            <a:r>
              <a:rPr lang="en-US" sz="3200" dirty="0">
                <a:solidFill>
                  <a:schemeClr val="tx1"/>
                </a:solidFill>
                <a:latin typeface="Arial" pitchFamily="34" charset="0"/>
                <a:cs typeface="Arial" pitchFamily="34" charset="0"/>
              </a:rPr>
              <a:t>Soils should be deep enough so that, after the needed grading work is done, an adequate, usable root zone remains over most of the field that will permit satisfactory crop production with proper conservation measures.</a:t>
            </a:r>
          </a:p>
          <a:p>
            <a:pPr algn="just">
              <a:buFont typeface="Wingdings" pitchFamily="2" charset="2"/>
              <a:buChar char="v"/>
            </a:pPr>
            <a:endParaRPr lang="en-US" sz="3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237158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041098A-4788-44D8-83FA-16C522DE8D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04800"/>
            <a:ext cx="8153400" cy="61558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88883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6512511" cy="1143000"/>
          </a:xfrm>
        </p:spPr>
        <p:txBody>
          <a:bodyPr/>
          <a:lstStyle/>
          <a:p>
            <a:pPr marL="0" indent="0">
              <a:buNone/>
            </a:pPr>
            <a:r>
              <a:rPr lang="en-US" b="1" dirty="0">
                <a:solidFill>
                  <a:schemeClr val="tx1"/>
                </a:solidFill>
              </a:rPr>
              <a:t>Grading specification</a:t>
            </a:r>
          </a:p>
        </p:txBody>
      </p:sp>
      <p:sp>
        <p:nvSpPr>
          <p:cNvPr id="3" name="Content Placeholder 2"/>
          <p:cNvSpPr>
            <a:spLocks noGrp="1"/>
          </p:cNvSpPr>
          <p:nvPr>
            <p:ph idx="1"/>
          </p:nvPr>
        </p:nvSpPr>
        <p:spPr>
          <a:xfrm>
            <a:off x="381000" y="1600200"/>
            <a:ext cx="8382000" cy="4953000"/>
          </a:xfrm>
        </p:spPr>
        <p:txBody>
          <a:bodyPr>
            <a:normAutofit/>
          </a:bodyPr>
          <a:lstStyle/>
          <a:p>
            <a:pPr algn="just">
              <a:buFont typeface="Wingdings" pitchFamily="2" charset="2"/>
              <a:buChar char="v"/>
            </a:pPr>
            <a:r>
              <a:rPr lang="en-US" sz="3200" dirty="0">
                <a:solidFill>
                  <a:schemeClr val="tx1"/>
                </a:solidFill>
                <a:latin typeface="Arial" pitchFamily="34" charset="0"/>
                <a:cs typeface="Arial" pitchFamily="34" charset="0"/>
              </a:rPr>
              <a:t>Land to be graded should be cleared of brush and excessive crop residue, trash or vegetative material.</a:t>
            </a:r>
          </a:p>
          <a:p>
            <a:pPr algn="just">
              <a:buFont typeface="Wingdings" pitchFamily="2" charset="2"/>
              <a:buChar char="v"/>
            </a:pPr>
            <a:r>
              <a:rPr lang="en-US" sz="3200" dirty="0">
                <a:solidFill>
                  <a:schemeClr val="tx1"/>
                </a:solidFill>
                <a:latin typeface="Arial" pitchFamily="34" charset="0"/>
                <a:cs typeface="Arial" pitchFamily="34" charset="0"/>
              </a:rPr>
              <a:t>Grading should not be attempted when soil moisture exceeds that permitting normal tillage or plowing.</a:t>
            </a:r>
          </a:p>
          <a:p>
            <a:pPr algn="just">
              <a:buFont typeface="Wingdings" pitchFamily="2" charset="2"/>
              <a:buChar char="v"/>
            </a:pPr>
            <a:r>
              <a:rPr lang="en-AU" sz="3200" dirty="0">
                <a:solidFill>
                  <a:schemeClr val="tx1"/>
                </a:solidFill>
                <a:latin typeface="Arial" pitchFamily="34" charset="0"/>
                <a:cs typeface="Arial" pitchFamily="34" charset="0"/>
              </a:rPr>
              <a:t>Land grading is applicable to sites with uneven or steep topography or easily erodible soils.</a:t>
            </a:r>
            <a:endParaRPr lang="en-US" sz="3200" dirty="0">
              <a:solidFill>
                <a:schemeClr val="tx1"/>
              </a:solidFill>
              <a:latin typeface="Arial" pitchFamily="34" charset="0"/>
              <a:cs typeface="Arial" pitchFamily="34" charset="0"/>
            </a:endParaRPr>
          </a:p>
          <a:p>
            <a:pPr algn="just">
              <a:buFont typeface="Wingdings" pitchFamily="2" charset="2"/>
              <a:buChar char="v"/>
            </a:pPr>
            <a:endParaRPr lang="en-US" sz="3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820113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9DF20-B284-4CCF-81DB-DE1B59339AB3}"/>
              </a:ext>
            </a:extLst>
          </p:cNvPr>
          <p:cNvSpPr>
            <a:spLocks noGrp="1"/>
          </p:cNvSpPr>
          <p:nvPr>
            <p:ph type="title"/>
          </p:nvPr>
        </p:nvSpPr>
        <p:spPr>
          <a:xfrm>
            <a:off x="838200" y="838200"/>
            <a:ext cx="6512511" cy="1143000"/>
          </a:xfrm>
        </p:spPr>
        <p:txBody>
          <a:bodyPr/>
          <a:lstStyle/>
          <a:p>
            <a:pPr marL="0" indent="0" algn="ctr">
              <a:buNone/>
            </a:pPr>
            <a:r>
              <a:rPr lang="en-AU" b="1" dirty="0">
                <a:latin typeface="Arial" panose="020B0604020202020204" pitchFamily="34" charset="0"/>
                <a:cs typeface="Arial" panose="020B0604020202020204" pitchFamily="34" charset="0"/>
              </a:rPr>
              <a:t>Limitations</a:t>
            </a:r>
          </a:p>
        </p:txBody>
      </p:sp>
      <p:sp>
        <p:nvSpPr>
          <p:cNvPr id="3" name="Content Placeholder 2">
            <a:extLst>
              <a:ext uri="{FF2B5EF4-FFF2-40B4-BE49-F238E27FC236}">
                <a16:creationId xmlns:a16="http://schemas.microsoft.com/office/drawing/2014/main" xmlns="" id="{50172DC7-EA1C-416A-933A-64F15B82F7EA}"/>
              </a:ext>
            </a:extLst>
          </p:cNvPr>
          <p:cNvSpPr>
            <a:spLocks noGrp="1"/>
          </p:cNvSpPr>
          <p:nvPr>
            <p:ph idx="1"/>
          </p:nvPr>
        </p:nvSpPr>
        <p:spPr>
          <a:xfrm>
            <a:off x="381000" y="838200"/>
            <a:ext cx="8534400" cy="5791200"/>
          </a:xfrm>
        </p:spPr>
        <p:txBody>
          <a:bodyPr>
            <a:normAutofit/>
          </a:bodyPr>
          <a:lstStyle/>
          <a:p>
            <a:pPr marL="0" indent="0" algn="just">
              <a:buNone/>
            </a:pPr>
            <a:endParaRPr lang="en-AU" sz="3200" dirty="0">
              <a:latin typeface="Arial" panose="020B0604020202020204" pitchFamily="34" charset="0"/>
              <a:cs typeface="Arial" panose="020B0604020202020204" pitchFamily="34" charset="0"/>
            </a:endParaRPr>
          </a:p>
          <a:p>
            <a:pPr algn="just"/>
            <a:endParaRPr lang="en-AU" sz="3200" dirty="0">
              <a:latin typeface="Arial" panose="020B0604020202020204" pitchFamily="34" charset="0"/>
              <a:cs typeface="Arial" panose="020B0604020202020204" pitchFamily="34" charset="0"/>
            </a:endParaRPr>
          </a:p>
          <a:p>
            <a:pPr algn="just"/>
            <a:r>
              <a:rPr lang="en-AU" sz="3200" dirty="0">
                <a:latin typeface="Arial" panose="020B0604020202020204" pitchFamily="34" charset="0"/>
                <a:cs typeface="Arial" panose="020B0604020202020204" pitchFamily="34" charset="0"/>
              </a:rPr>
              <a:t>Improper grading practices that disrupt natural stormwater patterns might lead to poor drainage, high-runoff velocities.</a:t>
            </a:r>
          </a:p>
          <a:p>
            <a:pPr algn="just"/>
            <a:r>
              <a:rPr lang="en-AU" sz="3200" dirty="0">
                <a:latin typeface="Arial" panose="020B0604020202020204" pitchFamily="34" charset="0"/>
                <a:cs typeface="Arial" panose="020B0604020202020204" pitchFamily="34" charset="0"/>
              </a:rPr>
              <a:t>Clearing and grading the entire site without vegetated buffers promotes offsite transport of sediments and other pollutants.</a:t>
            </a:r>
          </a:p>
        </p:txBody>
      </p:sp>
    </p:spTree>
    <p:extLst>
      <p:ext uri="{BB962C8B-B14F-4D97-AF65-F5344CB8AC3E}">
        <p14:creationId xmlns:p14="http://schemas.microsoft.com/office/powerpoint/2010/main" val="3810507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952FB2-D2A7-4CCD-9D03-5A3F2C670A37}"/>
              </a:ext>
            </a:extLst>
          </p:cNvPr>
          <p:cNvSpPr>
            <a:spLocks noGrp="1"/>
          </p:cNvSpPr>
          <p:nvPr>
            <p:ph type="title"/>
          </p:nvPr>
        </p:nvSpPr>
        <p:spPr>
          <a:xfrm>
            <a:off x="457200" y="1447800"/>
            <a:ext cx="8381999" cy="5029200"/>
          </a:xfrm>
        </p:spPr>
        <p:txBody>
          <a:bodyPr/>
          <a:lstStyle/>
          <a:p>
            <a:r>
              <a:rPr lang="en-AU" sz="3200" dirty="0">
                <a:latin typeface="Arial" panose="020B0604020202020204" pitchFamily="34" charset="0"/>
                <a:cs typeface="Arial" panose="020B0604020202020204" pitchFamily="34" charset="0"/>
              </a:rPr>
              <a:t>Check all graded areas especially after heavy rainfalls.</a:t>
            </a:r>
            <a:br>
              <a:rPr lang="en-AU" sz="3200" dirty="0">
                <a:latin typeface="Arial" panose="020B0604020202020204" pitchFamily="34" charset="0"/>
                <a:cs typeface="Arial" panose="020B0604020202020204" pitchFamily="34" charset="0"/>
              </a:rPr>
            </a:br>
            <a:r>
              <a:rPr lang="en-AU" sz="3200" dirty="0">
                <a:latin typeface="Arial" panose="020B0604020202020204" pitchFamily="34" charset="0"/>
                <a:cs typeface="Arial" panose="020B0604020202020204" pitchFamily="34" charset="0"/>
              </a:rPr>
              <a:t/>
            </a:r>
            <a:br>
              <a:rPr lang="en-AU" sz="3200" dirty="0">
                <a:latin typeface="Arial" panose="020B0604020202020204" pitchFamily="34" charset="0"/>
                <a:cs typeface="Arial" panose="020B0604020202020204" pitchFamily="34" charset="0"/>
              </a:rPr>
            </a:br>
            <a:r>
              <a:rPr lang="en-AU" sz="3200" dirty="0">
                <a:latin typeface="Arial" panose="020B0604020202020204" pitchFamily="34" charset="0"/>
                <a:cs typeface="Arial" panose="020B0604020202020204" pitchFamily="34" charset="0"/>
              </a:rPr>
              <a:t>Remove all sediment from diversions or other stormwater conveyances, and if washouts or breaks occur, repair them immediately.</a:t>
            </a:r>
            <a:br>
              <a:rPr lang="en-AU" sz="3200" dirty="0">
                <a:latin typeface="Arial" panose="020B0604020202020204" pitchFamily="34" charset="0"/>
                <a:cs typeface="Arial" panose="020B0604020202020204" pitchFamily="34" charset="0"/>
              </a:rPr>
            </a:br>
            <a:r>
              <a:rPr lang="en-AU" sz="3200" dirty="0">
                <a:latin typeface="Arial" panose="020B0604020202020204" pitchFamily="34" charset="0"/>
                <a:cs typeface="Arial" panose="020B0604020202020204" pitchFamily="34" charset="0"/>
              </a:rPr>
              <a:t/>
            </a:r>
            <a:br>
              <a:rPr lang="en-AU" sz="3200" dirty="0">
                <a:latin typeface="Arial" panose="020B0604020202020204" pitchFamily="34" charset="0"/>
                <a:cs typeface="Arial" panose="020B0604020202020204" pitchFamily="34" charset="0"/>
              </a:rPr>
            </a:br>
            <a:r>
              <a:rPr lang="en-AU" sz="3200" dirty="0">
                <a:latin typeface="Arial" panose="020B0604020202020204" pitchFamily="34" charset="0"/>
                <a:cs typeface="Arial" panose="020B0604020202020204" pitchFamily="34" charset="0"/>
              </a:rPr>
              <a:t>To prevent small-scale eroded areas from becoming significant gullies, maintain them promptly. </a:t>
            </a:r>
          </a:p>
        </p:txBody>
      </p:sp>
      <p:sp>
        <p:nvSpPr>
          <p:cNvPr id="3" name="Content Placeholder 2">
            <a:extLst>
              <a:ext uri="{FF2B5EF4-FFF2-40B4-BE49-F238E27FC236}">
                <a16:creationId xmlns:a16="http://schemas.microsoft.com/office/drawing/2014/main" xmlns="" id="{2EA40139-667A-42F4-B693-78D265BBB42A}"/>
              </a:ext>
            </a:extLst>
          </p:cNvPr>
          <p:cNvSpPr>
            <a:spLocks noGrp="1"/>
          </p:cNvSpPr>
          <p:nvPr>
            <p:ph idx="1"/>
          </p:nvPr>
        </p:nvSpPr>
        <p:spPr>
          <a:xfrm>
            <a:off x="1143000" y="731520"/>
            <a:ext cx="7162800" cy="868680"/>
          </a:xfrm>
        </p:spPr>
        <p:txBody>
          <a:bodyPr>
            <a:normAutofit/>
          </a:bodyPr>
          <a:lstStyle/>
          <a:p>
            <a:pPr marL="45720" indent="0">
              <a:buNone/>
            </a:pPr>
            <a:r>
              <a:rPr lang="en-AU" sz="4000" b="1" dirty="0">
                <a:latin typeface="Arial" panose="020B0604020202020204" pitchFamily="34" charset="0"/>
                <a:cs typeface="Arial" panose="020B0604020202020204" pitchFamily="34" charset="0"/>
              </a:rPr>
              <a:t>Maintenance Consideration</a:t>
            </a:r>
          </a:p>
        </p:txBody>
      </p:sp>
    </p:spTree>
    <p:extLst>
      <p:ext uri="{BB962C8B-B14F-4D97-AF65-F5344CB8AC3E}">
        <p14:creationId xmlns:p14="http://schemas.microsoft.com/office/powerpoint/2010/main" val="803446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535</TotalTime>
  <Words>614</Words>
  <Application>Microsoft Office PowerPoint</Application>
  <PresentationFormat>On-screen Show (4:3)</PresentationFormat>
  <Paragraphs>61</Paragraphs>
  <Slides>17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Wingdings</vt:lpstr>
      <vt:lpstr>Wingdings 3</vt:lpstr>
      <vt:lpstr>Ion</vt:lpstr>
      <vt:lpstr>PowerPoint Presentation</vt:lpstr>
      <vt:lpstr>Grading</vt:lpstr>
      <vt:lpstr>PowerPoint Presentation</vt:lpstr>
      <vt:lpstr>IMPORTANCE</vt:lpstr>
      <vt:lpstr>Design criteria</vt:lpstr>
      <vt:lpstr>PowerPoint Presentation</vt:lpstr>
      <vt:lpstr>Grading specification</vt:lpstr>
      <vt:lpstr>Limitations</vt:lpstr>
      <vt:lpstr>Check all graded areas especially after heavy rainfalls.  Remove all sediment from diversions or other stormwater conveyances, and if washouts or breaks occur, repair them immediately.  To prevent small-scale eroded areas from becoming significant gullies, maintain them promptly. </vt:lpstr>
      <vt:lpstr>Effectiveness</vt:lpstr>
      <vt:lpstr>WAT BANDI</vt:lpstr>
      <vt:lpstr>PowerPoint Presentation</vt:lpstr>
      <vt:lpstr>IMPORTANCE</vt:lpstr>
      <vt:lpstr>Contour bunds </vt:lpstr>
      <vt:lpstr>PowerPoint Presentation</vt:lpstr>
      <vt:lpstr>POTENTIAL</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Nasir iqbal</dc:creator>
  <cp:lastModifiedBy>Windows User</cp:lastModifiedBy>
  <cp:revision>168</cp:revision>
  <dcterms:created xsi:type="dcterms:W3CDTF">2006-08-16T00:00:00Z</dcterms:created>
  <dcterms:modified xsi:type="dcterms:W3CDTF">2020-10-20T08:07:42Z</dcterms:modified>
</cp:coreProperties>
</file>