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58" r:id="rId5"/>
    <p:sldId id="283" r:id="rId6"/>
    <p:sldId id="284" r:id="rId7"/>
    <p:sldId id="259" r:id="rId8"/>
    <p:sldId id="260" r:id="rId9"/>
    <p:sldId id="286" r:id="rId10"/>
    <p:sldId id="261" r:id="rId11"/>
    <p:sldId id="285"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5907" autoAdjust="0"/>
  </p:normalViewPr>
  <p:slideViewPr>
    <p:cSldViewPr snapToGrid="0">
      <p:cViewPr>
        <p:scale>
          <a:sx n="70" d="100"/>
          <a:sy n="70" d="100"/>
        </p:scale>
        <p:origin x="-744"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246DC5-B006-4BBF-A5F8-A5CBEA056AAB}"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D3C3F-8492-4ED4-A854-F52BE79C7F72}" type="slidenum">
              <a:rPr lang="en-US" smtClean="0"/>
              <a:pPr/>
              <a:t>‹#›</a:t>
            </a:fld>
            <a:endParaRPr lang="en-US"/>
          </a:p>
        </p:txBody>
      </p:sp>
    </p:spTree>
    <p:extLst>
      <p:ext uri="{BB962C8B-B14F-4D97-AF65-F5344CB8AC3E}">
        <p14:creationId xmlns="" xmlns:p14="http://schemas.microsoft.com/office/powerpoint/2010/main" val="176454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246DC5-B006-4BBF-A5F8-A5CBEA056AAB}"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D3C3F-8492-4ED4-A854-F52BE79C7F72}" type="slidenum">
              <a:rPr lang="en-US" smtClean="0"/>
              <a:pPr/>
              <a:t>‹#›</a:t>
            </a:fld>
            <a:endParaRPr lang="en-US"/>
          </a:p>
        </p:txBody>
      </p:sp>
    </p:spTree>
    <p:extLst>
      <p:ext uri="{BB962C8B-B14F-4D97-AF65-F5344CB8AC3E}">
        <p14:creationId xmlns="" xmlns:p14="http://schemas.microsoft.com/office/powerpoint/2010/main" val="143943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246DC5-B006-4BBF-A5F8-A5CBEA056AAB}"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D3C3F-8492-4ED4-A854-F52BE79C7F72}" type="slidenum">
              <a:rPr lang="en-US" smtClean="0"/>
              <a:pPr/>
              <a:t>‹#›</a:t>
            </a:fld>
            <a:endParaRPr lang="en-US"/>
          </a:p>
        </p:txBody>
      </p:sp>
    </p:spTree>
    <p:extLst>
      <p:ext uri="{BB962C8B-B14F-4D97-AF65-F5344CB8AC3E}">
        <p14:creationId xmlns="" xmlns:p14="http://schemas.microsoft.com/office/powerpoint/2010/main" val="4068419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246DC5-B006-4BBF-A5F8-A5CBEA056AAB}"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D3C3F-8492-4ED4-A854-F52BE79C7F72}" type="slidenum">
              <a:rPr lang="en-US" smtClean="0"/>
              <a:pPr/>
              <a:t>‹#›</a:t>
            </a:fld>
            <a:endParaRPr lang="en-US"/>
          </a:p>
        </p:txBody>
      </p:sp>
    </p:spTree>
    <p:extLst>
      <p:ext uri="{BB962C8B-B14F-4D97-AF65-F5344CB8AC3E}">
        <p14:creationId xmlns="" xmlns:p14="http://schemas.microsoft.com/office/powerpoint/2010/main" val="228806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246DC5-B006-4BBF-A5F8-A5CBEA056AAB}"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D3C3F-8492-4ED4-A854-F52BE79C7F72}" type="slidenum">
              <a:rPr lang="en-US" smtClean="0"/>
              <a:pPr/>
              <a:t>‹#›</a:t>
            </a:fld>
            <a:endParaRPr lang="en-US"/>
          </a:p>
        </p:txBody>
      </p:sp>
    </p:spTree>
    <p:extLst>
      <p:ext uri="{BB962C8B-B14F-4D97-AF65-F5344CB8AC3E}">
        <p14:creationId xmlns="" xmlns:p14="http://schemas.microsoft.com/office/powerpoint/2010/main" val="260317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246DC5-B006-4BBF-A5F8-A5CBEA056AAB}"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D3C3F-8492-4ED4-A854-F52BE79C7F72}" type="slidenum">
              <a:rPr lang="en-US" smtClean="0"/>
              <a:pPr/>
              <a:t>‹#›</a:t>
            </a:fld>
            <a:endParaRPr lang="en-US"/>
          </a:p>
        </p:txBody>
      </p:sp>
    </p:spTree>
    <p:extLst>
      <p:ext uri="{BB962C8B-B14F-4D97-AF65-F5344CB8AC3E}">
        <p14:creationId xmlns="" xmlns:p14="http://schemas.microsoft.com/office/powerpoint/2010/main" val="91599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246DC5-B006-4BBF-A5F8-A5CBEA056AAB}" type="datetimeFigureOut">
              <a:rPr lang="en-US" smtClean="0"/>
              <a:pPr/>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D3C3F-8492-4ED4-A854-F52BE79C7F72}" type="slidenum">
              <a:rPr lang="en-US" smtClean="0"/>
              <a:pPr/>
              <a:t>‹#›</a:t>
            </a:fld>
            <a:endParaRPr lang="en-US"/>
          </a:p>
        </p:txBody>
      </p:sp>
    </p:spTree>
    <p:extLst>
      <p:ext uri="{BB962C8B-B14F-4D97-AF65-F5344CB8AC3E}">
        <p14:creationId xmlns="" xmlns:p14="http://schemas.microsoft.com/office/powerpoint/2010/main" val="186185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246DC5-B006-4BBF-A5F8-A5CBEA056AAB}" type="datetimeFigureOut">
              <a:rPr lang="en-US" smtClean="0"/>
              <a:pPr/>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D3C3F-8492-4ED4-A854-F52BE79C7F72}" type="slidenum">
              <a:rPr lang="en-US" smtClean="0"/>
              <a:pPr/>
              <a:t>‹#›</a:t>
            </a:fld>
            <a:endParaRPr lang="en-US"/>
          </a:p>
        </p:txBody>
      </p:sp>
    </p:spTree>
    <p:extLst>
      <p:ext uri="{BB962C8B-B14F-4D97-AF65-F5344CB8AC3E}">
        <p14:creationId xmlns="" xmlns:p14="http://schemas.microsoft.com/office/powerpoint/2010/main" val="8048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46DC5-B006-4BBF-A5F8-A5CBEA056AAB}" type="datetimeFigureOut">
              <a:rPr lang="en-US" smtClean="0"/>
              <a:pPr/>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D3C3F-8492-4ED4-A854-F52BE79C7F72}" type="slidenum">
              <a:rPr lang="en-US" smtClean="0"/>
              <a:pPr/>
              <a:t>‹#›</a:t>
            </a:fld>
            <a:endParaRPr lang="en-US"/>
          </a:p>
        </p:txBody>
      </p:sp>
    </p:spTree>
    <p:extLst>
      <p:ext uri="{BB962C8B-B14F-4D97-AF65-F5344CB8AC3E}">
        <p14:creationId xmlns="" xmlns:p14="http://schemas.microsoft.com/office/powerpoint/2010/main" val="1191133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246DC5-B006-4BBF-A5F8-A5CBEA056AAB}"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D3C3F-8492-4ED4-A854-F52BE79C7F72}" type="slidenum">
              <a:rPr lang="en-US" smtClean="0"/>
              <a:pPr/>
              <a:t>‹#›</a:t>
            </a:fld>
            <a:endParaRPr lang="en-US"/>
          </a:p>
        </p:txBody>
      </p:sp>
    </p:spTree>
    <p:extLst>
      <p:ext uri="{BB962C8B-B14F-4D97-AF65-F5344CB8AC3E}">
        <p14:creationId xmlns="" xmlns:p14="http://schemas.microsoft.com/office/powerpoint/2010/main" val="242351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246DC5-B006-4BBF-A5F8-A5CBEA056AAB}"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D3C3F-8492-4ED4-A854-F52BE79C7F72}" type="slidenum">
              <a:rPr lang="en-US" smtClean="0"/>
              <a:pPr/>
              <a:t>‹#›</a:t>
            </a:fld>
            <a:endParaRPr lang="en-US"/>
          </a:p>
        </p:txBody>
      </p:sp>
    </p:spTree>
    <p:extLst>
      <p:ext uri="{BB962C8B-B14F-4D97-AF65-F5344CB8AC3E}">
        <p14:creationId xmlns="" xmlns:p14="http://schemas.microsoft.com/office/powerpoint/2010/main" val="3810035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46DC5-B006-4BBF-A5F8-A5CBEA056AAB}" type="datetimeFigureOut">
              <a:rPr lang="en-US" smtClean="0"/>
              <a:pPr/>
              <a:t>3/25/2020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D3C3F-8492-4ED4-A854-F52BE79C7F72}" type="slidenum">
              <a:rPr lang="en-US" smtClean="0"/>
              <a:pPr/>
              <a:t>‹#›</a:t>
            </a:fld>
            <a:endParaRPr lang="en-US"/>
          </a:p>
        </p:txBody>
      </p:sp>
    </p:spTree>
    <p:extLst>
      <p:ext uri="{BB962C8B-B14F-4D97-AF65-F5344CB8AC3E}">
        <p14:creationId xmlns="" xmlns:p14="http://schemas.microsoft.com/office/powerpoint/2010/main" val="2167216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Organizational Culture and Environment: The Constraints</a:t>
            </a:r>
            <a:endParaRPr lang="en-US" b="1" dirty="0"/>
          </a:p>
        </p:txBody>
      </p:sp>
    </p:spTree>
    <p:extLst>
      <p:ext uri="{BB962C8B-B14F-4D97-AF65-F5344CB8AC3E}">
        <p14:creationId xmlns="" xmlns:p14="http://schemas.microsoft.com/office/powerpoint/2010/main" val="2037000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Â© 2007 Prentice Hall, Inc. All rights&#10;reserved. 3â9&#10;Exhibit 3â2Exhibit 3â2 Dimensions of Organizational CultureDimensions ..."/>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908" y="0"/>
            <a:ext cx="8696668" cy="66113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09818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7 dimensions of Organizational Culture</a:t>
            </a:r>
            <a:endParaRPr lang="en-US" b="1" dirty="0"/>
          </a:p>
        </p:txBody>
      </p:sp>
      <p:sp>
        <p:nvSpPr>
          <p:cNvPr id="3" name="Content Placeholder 2"/>
          <p:cNvSpPr>
            <a:spLocks noGrp="1"/>
          </p:cNvSpPr>
          <p:nvPr>
            <p:ph idx="1"/>
          </p:nvPr>
        </p:nvSpPr>
        <p:spPr/>
        <p:txBody>
          <a:bodyPr>
            <a:normAutofit/>
          </a:bodyPr>
          <a:lstStyle/>
          <a:p>
            <a:pPr algn="just"/>
            <a:r>
              <a:rPr lang="en-US" sz="3600" dirty="0" smtClean="0"/>
              <a:t>Appraising an organization on these seven dimensions gives a composite picture of the organization's culture.</a:t>
            </a:r>
          </a:p>
          <a:p>
            <a:pPr algn="just"/>
            <a:r>
              <a:rPr lang="en-US" sz="3600" dirty="0" smtClean="0"/>
              <a:t> In many organizations, one of these cultural dimensions often rises above the others and essentially shapes the organization's personality and the way organizational members do their work.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Â© 2007 Prentice Hall, Inc. All rights&#10;reserved. 3â11&#10;Strong versus Weak CulturesStrong versus Weak Cultures&#10;â¢ Strong Cultu..."/>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65663" y="78941"/>
            <a:ext cx="8453266" cy="66310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04423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Â© 2007 Prentice Hall, Inc. All rights&#10;reserved. 3â12&#10;Benefits of a Strong CultureBenefits of a Strong Culture&#10;â¢ Creates a ..."/>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36702" y="92099"/>
            <a:ext cx="8058561" cy="65822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1444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Â© 2007 Prentice Hall, Inc. All rights&#10;reserved. 3â13&#10;Organizational CultureOrganizational Culture&#10;â¢ Sources of Organizatio..."/>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94624" y="0"/>
            <a:ext cx="8394061" cy="67231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90740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Â© 2007 Prentice Hall, Inc. All rights&#10;reserved. 3â14&#10;Exhibit 3â4Exhibit 3â4 Strong versus Weak Organizational CulturesStro..."/>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89330" y="138148"/>
            <a:ext cx="8591413" cy="65718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43803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Â© 2007 Prentice Hall, Inc. All rights&#10;reserved. 3â15&#10;How Employees Learn CultureHow Employees Learn Culture&#10;â¢ StoriesStori..."/>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98556" y="46049"/>
            <a:ext cx="9505812" cy="67362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98371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Â© 2007 Prentice Hall, Inc. All rights&#10;reserved. 3â16&#10;How Culture Affects ManagersHow Culture Affects Managers&#10;â¢ Cultural C..."/>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1204" y="0"/>
            <a:ext cx="9630803" cy="67955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5268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Â© 2007 Prentice Hall, Inc. All rights&#10;reserved. 3â17&#10;Exhibit 3â5Exhibit 3â5 How an Organizationâs Culture Is EstablishedHo..."/>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41957" y="0"/>
            <a:ext cx="8861128" cy="67099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9194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Â© 2007 Prentice Hall, Inc. All rights&#10;reserved. 3â18&#10;Exhibit 3â6Exhibit 3â6 Managerial Decisions Affected by CultureMan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99879" y="124990"/>
            <a:ext cx="9380823" cy="65915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0015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Â© 2007 Prentice Hall, Inc. All rights&#10;reserved. 3â5&#10;The Manager: Omnipotent or Symbolic?The Manager: Omnipotent or Symboli..."/>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67266" y="0"/>
            <a:ext cx="9373103" cy="67428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18596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Â© 2007 Prentice Hall, Inc. All rights&#10;reserved. 3â19&#10;Exhibit 3â6Exhibit 3â6 Managerial Decisions Affected by Culture (con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24870" y="59206"/>
            <a:ext cx="8972960" cy="65915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93712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Â© 2007 Prentice Hall, Inc. All rights&#10;reserved. 3â20&#10;Organization Culture IssuesOrganization Culture Issues&#10;â¢ Creating an ..."/>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0937" y="52628"/>
            <a:ext cx="8933491" cy="67231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96497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Â© 2007 Prentice Hall, Inc. All rights&#10;reserved. 3â21&#10;Exhibit 3â7Exhibit 3â7 Suggestions for Managers: Creating a More Ethi..."/>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5928" y="164460"/>
            <a:ext cx="8736137" cy="64205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2062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Â© 2007 Prentice Hall, Inc. All rights&#10;reserved. 3â22&#10;Organization Culture Issues (contâd)Organization Culture Issues (con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4642" y="77971"/>
            <a:ext cx="9285767" cy="6599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5316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Â© 2007 Prentice Hall, Inc. All rights&#10;reserved. 3â24&#10;Spirituality and Organizational CultureSpirituality and Organization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73619" y="70884"/>
            <a:ext cx="9640185" cy="67871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14598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Â© 2007 Prentice Hall, Inc. All rights&#10;reserved. 3â25&#10;Benefits of SpiritualityBenefits of Spirituality&#10;â¢ Improved employee ..."/>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27274" y="248092"/>
            <a:ext cx="8506047" cy="63724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11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9730"/>
            <a:ext cx="10515600" cy="5677233"/>
          </a:xfrm>
        </p:spPr>
        <p:txBody>
          <a:bodyPr/>
          <a:lstStyle/>
          <a:p>
            <a:pPr algn="just"/>
            <a:r>
              <a:rPr lang="en-US" sz="3600" dirty="0" smtClean="0"/>
              <a:t>Good managers anticipate change, exploit opportunities, correct poor performance, and lead their organizations toward their objectives, which even may be changed if necessary. </a:t>
            </a:r>
          </a:p>
          <a:p>
            <a:pPr algn="just"/>
            <a:r>
              <a:rPr lang="en-US" sz="3600" dirty="0" smtClean="0"/>
              <a:t>  In the omnipotent view, when organizations perform poorly, someone has to be held accountable regardless of the reasons </a:t>
            </a:r>
            <a:r>
              <a:rPr lang="en-US" sz="3600" b="1" dirty="0" smtClean="0">
                <a:solidFill>
                  <a:srgbClr val="FF0000"/>
                </a:solidFill>
              </a:rPr>
              <a:t>why</a:t>
            </a:r>
            <a:r>
              <a:rPr lang="en-US" sz="3600" dirty="0" smtClean="0"/>
              <a:t>, and in our society, that "someone" is the manager. Of course, when things go well, we need someone to praise. So managers also get the credit—even if they had little to do with achieving positive outcomes.</a:t>
            </a:r>
          </a:p>
          <a:p>
            <a:pPr algn="just">
              <a:buNone/>
            </a:pPr>
            <a:endParaRPr lang="en-US" dirty="0" smtClean="0"/>
          </a:p>
          <a:p>
            <a:pPr algn="just"/>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Â© 2007 Prentice Hall, Inc. All rights&#10;reserved. 3â6&#10;The Manager: Omnipotent or Symbolic?The Manager: Omnipotent or Symboli..."/>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8291" y="0"/>
            <a:ext cx="8426952" cy="66239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82847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4149"/>
            <a:ext cx="10515600" cy="5562814"/>
          </a:xfrm>
        </p:spPr>
        <p:txBody>
          <a:bodyPr>
            <a:normAutofit/>
          </a:bodyPr>
          <a:lstStyle/>
          <a:p>
            <a:pPr algn="just"/>
            <a:r>
              <a:rPr lang="en-US" sz="3200" dirty="0" smtClean="0"/>
              <a:t>According to the symbolic view, managers have a limited effect on organizational outcomes.</a:t>
            </a:r>
          </a:p>
          <a:p>
            <a:pPr algn="just"/>
            <a:r>
              <a:rPr lang="en-US" sz="3200" dirty="0" smtClean="0"/>
              <a:t> A manager's roles are seen as creating meaning out of randomness, confusion, and ambiguity or trying to innovate and adapt. </a:t>
            </a:r>
          </a:p>
          <a:p>
            <a:pPr algn="just"/>
            <a:r>
              <a:rPr lang="en-US" sz="3200" dirty="0" smtClean="0"/>
              <a:t>Managers symbolize control and influence by developing </a:t>
            </a:r>
            <a:r>
              <a:rPr lang="en-US" sz="3200" dirty="0" smtClean="0">
                <a:solidFill>
                  <a:srgbClr val="FF0000"/>
                </a:solidFill>
              </a:rPr>
              <a:t>plan</a:t>
            </a:r>
            <a:r>
              <a:rPr lang="en-US" sz="3200" dirty="0" smtClean="0"/>
              <a:t>s, </a:t>
            </a:r>
            <a:r>
              <a:rPr lang="en-US" sz="3200" dirty="0" smtClean="0">
                <a:solidFill>
                  <a:srgbClr val="FF0000"/>
                </a:solidFill>
              </a:rPr>
              <a:t>making decisions</a:t>
            </a:r>
            <a:r>
              <a:rPr lang="en-US" sz="3200" dirty="0" smtClean="0"/>
              <a:t>, and </a:t>
            </a:r>
            <a:r>
              <a:rPr lang="en-US" sz="3200" dirty="0" smtClean="0">
                <a:solidFill>
                  <a:srgbClr val="FF0000"/>
                </a:solidFill>
              </a:rPr>
              <a:t>engaging in other managerial activities</a:t>
            </a:r>
            <a:r>
              <a:rPr lang="en-US" sz="3200" dirty="0" smtClean="0"/>
              <a:t>. They do so for the benefit of stockholders, customers, employees, and the public. </a:t>
            </a:r>
          </a:p>
          <a:p>
            <a:pPr algn="just"/>
            <a:r>
              <a:rPr lang="en-US" sz="3200" dirty="0" smtClean="0"/>
              <a:t>However, according to this view, the actual part that managers play in organizational success or failure is minimal.</a:t>
            </a:r>
          </a:p>
          <a:p>
            <a:pPr algn="just">
              <a:buNone/>
            </a:pPr>
            <a:endParaRPr lang="en-US" sz="32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Reality Suggests a Synthesis</a:t>
            </a:r>
            <a:endParaRPr lang="en-US" dirty="0"/>
          </a:p>
        </p:txBody>
      </p:sp>
      <p:sp>
        <p:nvSpPr>
          <p:cNvPr id="3" name="Content Placeholder 2"/>
          <p:cNvSpPr>
            <a:spLocks noGrp="1"/>
          </p:cNvSpPr>
          <p:nvPr>
            <p:ph idx="1"/>
          </p:nvPr>
        </p:nvSpPr>
        <p:spPr>
          <a:xfrm>
            <a:off x="838200" y="1569493"/>
            <a:ext cx="10515600" cy="4607470"/>
          </a:xfrm>
        </p:spPr>
        <p:txBody>
          <a:bodyPr>
            <a:normAutofit fontScale="92500" lnSpcReduction="10000"/>
          </a:bodyPr>
          <a:lstStyle/>
          <a:p>
            <a:pPr algn="just"/>
            <a:r>
              <a:rPr lang="en-US" dirty="0" smtClean="0"/>
              <a:t>In reality, managers are </a:t>
            </a:r>
            <a:r>
              <a:rPr lang="en-US" dirty="0" smtClean="0">
                <a:solidFill>
                  <a:srgbClr val="FF0000"/>
                </a:solidFill>
              </a:rPr>
              <a:t>neither helpless nor all-powerful</a:t>
            </a:r>
            <a:r>
              <a:rPr lang="en-US" dirty="0" smtClean="0"/>
              <a:t>. </a:t>
            </a:r>
          </a:p>
          <a:p>
            <a:pPr algn="just"/>
            <a:r>
              <a:rPr lang="en-US" dirty="0" smtClean="0"/>
              <a:t>Internal constraints that restrict a manager's decision options exist within every organization. These internal constraints arise from the </a:t>
            </a:r>
            <a:r>
              <a:rPr lang="en-US" dirty="0" smtClean="0">
                <a:solidFill>
                  <a:srgbClr val="FF0000"/>
                </a:solidFill>
              </a:rPr>
              <a:t>organization's culture</a:t>
            </a:r>
            <a:r>
              <a:rPr lang="en-US" dirty="0" smtClean="0"/>
              <a:t>. In addition, external constraints come from the </a:t>
            </a:r>
            <a:r>
              <a:rPr lang="en-US" dirty="0" smtClean="0">
                <a:solidFill>
                  <a:srgbClr val="FF0000"/>
                </a:solidFill>
              </a:rPr>
              <a:t>organization's environment</a:t>
            </a:r>
            <a:r>
              <a:rPr lang="en-US" dirty="0" smtClean="0"/>
              <a:t>.</a:t>
            </a:r>
          </a:p>
          <a:p>
            <a:pPr algn="just"/>
            <a:r>
              <a:rPr lang="en-US" dirty="0" smtClean="0"/>
              <a:t>Exhibit 3.1 shows managers as operating within the constraints imposed by the organization's culture and environment. Yet, despite these constraints, managers are not powerless. They can still influence an organization's performance. </a:t>
            </a:r>
          </a:p>
          <a:p>
            <a:pPr algn="just"/>
            <a:r>
              <a:rPr lang="en-US" dirty="0" smtClean="0"/>
              <a:t>These constraints don't mean that a manager's hands are tied. Managers may be able to change and influence their culture and environment and, thus, expand their area of discretion as they plan, organize, lead, and control.</a:t>
            </a:r>
          </a:p>
          <a:p>
            <a:pPr algn="just">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Â© 2007 Prentice Hall, Inc. All rights&#10;reserved. 3â7&#10;Exhibit 3â1Exhibit 3â1 Parameters of Managerial DiscretionParameters o..."/>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1163" y="1"/>
            <a:ext cx="8065139" cy="66944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72548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Â© 2007 Prentice Hall, Inc. All rights&#10;reserved. 3â8&#10;The Organizationâs CultureThe Organizationâs Culture&#10;â¢ Organizational ..."/>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09105" y="0"/>
            <a:ext cx="9347931" cy="66573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59752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2263"/>
            <a:ext cx="10515600" cy="5644700"/>
          </a:xfrm>
        </p:spPr>
        <p:txBody>
          <a:bodyPr>
            <a:normAutofit lnSpcReduction="10000"/>
          </a:bodyPr>
          <a:lstStyle/>
          <a:p>
            <a:pPr algn="just"/>
            <a:r>
              <a:rPr lang="en-US" sz="3600" dirty="0" smtClean="0"/>
              <a:t>Individuals </a:t>
            </a:r>
            <a:r>
              <a:rPr lang="en-US" sz="3600" b="1" dirty="0" smtClean="0">
                <a:solidFill>
                  <a:srgbClr val="FF0000"/>
                </a:solidFill>
              </a:rPr>
              <a:t>perceive</a:t>
            </a:r>
            <a:r>
              <a:rPr lang="en-US" sz="3600" dirty="0" smtClean="0"/>
              <a:t> the organizational culture on the basis of what they see, hear, or experience within the organization. </a:t>
            </a:r>
          </a:p>
          <a:p>
            <a:pPr algn="just"/>
            <a:r>
              <a:rPr lang="en-US" sz="3600" dirty="0" smtClean="0"/>
              <a:t>  Second, even though individuals may have different backgrounds or work at different organizational levels, they tend to describe the organization's culture in similar terms. That is the </a:t>
            </a:r>
            <a:r>
              <a:rPr lang="en-US" sz="3600" b="1" dirty="0" smtClean="0">
                <a:solidFill>
                  <a:srgbClr val="FF0000"/>
                </a:solidFill>
              </a:rPr>
              <a:t>shared aspect </a:t>
            </a:r>
            <a:r>
              <a:rPr lang="en-US" sz="3600" dirty="0" smtClean="0"/>
              <a:t>of culture. </a:t>
            </a:r>
          </a:p>
          <a:p>
            <a:pPr algn="just"/>
            <a:r>
              <a:rPr lang="en-US" sz="3600" dirty="0" smtClean="0"/>
              <a:t> </a:t>
            </a:r>
            <a:r>
              <a:rPr lang="en-US" sz="3600" dirty="0" smtClean="0"/>
              <a:t>Organizational </a:t>
            </a:r>
            <a:r>
              <a:rPr lang="en-US" sz="3600" dirty="0" smtClean="0"/>
              <a:t>culture is a </a:t>
            </a:r>
            <a:r>
              <a:rPr lang="en-US" sz="3600" b="1" dirty="0" smtClean="0">
                <a:solidFill>
                  <a:srgbClr val="FF0000"/>
                </a:solidFill>
              </a:rPr>
              <a:t>descriptive term</a:t>
            </a:r>
            <a:r>
              <a:rPr lang="en-US" sz="3600" dirty="0" smtClean="0"/>
              <a:t>. It's concerned with how members perceive the organization, not with whether they like it. It describes rather than evaluates.</a:t>
            </a:r>
          </a:p>
          <a:p>
            <a:pPr>
              <a:buNone/>
            </a:pPr>
            <a:endParaRPr lang="en-US" dirty="0" smtClean="0"/>
          </a:p>
          <a:p>
            <a:pPr algn="just"/>
            <a:endParaRPr lang="en-US" dirty="0" smtClean="0"/>
          </a:p>
          <a:p>
            <a:pPr algn="just"/>
            <a:endParaRPr lang="en-US" dirty="0" smtClean="0"/>
          </a:p>
          <a:p>
            <a:pPr algn="just"/>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462</Words>
  <Application>Microsoft Office PowerPoint</Application>
  <PresentationFormat>Custom</PresentationFormat>
  <Paragraphs>20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Organizational Culture and Environment: The Constraints</vt:lpstr>
      <vt:lpstr>Slide 2</vt:lpstr>
      <vt:lpstr>Slide 3</vt:lpstr>
      <vt:lpstr>Slide 4</vt:lpstr>
      <vt:lpstr>Slide 5</vt:lpstr>
      <vt:lpstr>Reality Suggests a Synthesis</vt:lpstr>
      <vt:lpstr>Slide 7</vt:lpstr>
      <vt:lpstr>Slide 8</vt:lpstr>
      <vt:lpstr>Slide 9</vt:lpstr>
      <vt:lpstr>Slide 10</vt:lpstr>
      <vt:lpstr>7 dimensions of Organizational Culture</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Culture and Environment: The Constraints</dc:title>
  <dc:creator>hp</dc:creator>
  <cp:lastModifiedBy>dell</cp:lastModifiedBy>
  <cp:revision>24</cp:revision>
  <dcterms:created xsi:type="dcterms:W3CDTF">2019-03-14T16:21:45Z</dcterms:created>
  <dcterms:modified xsi:type="dcterms:W3CDTF">2020-03-25T09:59:59Z</dcterms:modified>
</cp:coreProperties>
</file>